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t>For a browser, there's a Catch-22 when it comes to choosing which image to download: the browser needs to know the dimensions of each image, but it can't know that without downloading each image to check.</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Enter the w unit...</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The w unit *tells* the browser the width of each image in pixels, thereby enabling the browser to choose the right image to retrieve – depending on the screen pixel density and the viewport size. </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Note:</a:t>
            </a:r>
          </a:p>
          <a:p>
            <a:pPr indent="0" lvl="0" marL="0" marR="0" rtl="0" algn="l">
              <a:spcBef>
                <a:spcPts val="0"/>
              </a:spcBef>
              <a:spcAft>
                <a:spcPts val="0"/>
              </a:spcAft>
              <a:buClr>
                <a:schemeClr val="dk1"/>
              </a:buClr>
              <a:buSzPct val="25000"/>
              <a:buFont typeface="Arial"/>
              <a:buNone/>
            </a:pPr>
            <a:r>
              <a:rPr b="0" i="0" lang="en" sz="1100" u="none" cap="none" strike="noStrike"/>
              <a:t>We can't specify both a pixel density and width descriptor in the same srcset. It must be all pixel densities or all width descriptors.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sizes attribute tells the browser the size or sizes of the element the srcset is attached to so that the browser can use the appropriate image. In this case, we are telling the browser that the image will be displayed at 50% of the viewport width.</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For example, if the width of the browser screen is 900 pixels wide, then the image will be rendered at 450pixels. The browser will select small.jpg as it’s the smallest image that is still larger than the viewport width.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t>Here’s a more complex example. </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We use all the techniques we discussed. Combining media queries and srcset to specify images for different viewports and also providing different images for different pixel densities. </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Don't forget — tools like responsivebreakpoints.com will generate the images and the corresponding code for you so you don’t have to do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web has become a graphical medium but we tend to forget that every image we send to the user contributes to the weight of the page. This is important because even in fast connections we may lose users if the page takes too long to load.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countries where bandwidth is expensive this is even more critical.  With an average web page taking 2 megabytes to fully render that’s a sizeable portion of users’ monthly bandwidth allotment and in countries like India bandwidth can be very expensive.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 average images consume by the far the most bytes on most web pages.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We can do better.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When we talk about responsive images we refer to one or more methods for providing browsers with the correct image based on attributes of the user’s device such as display density, image and page size or any number of factors.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t>• The resolution of the screen. You need to serve images with more pixels to devices with higher resolution screens – and vice versa. </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 Image display size. The size at which the image is displayed can vary significantly, even on the same device. 100% width in a maximized browser window on a big monitor is going to need an image with much larger dimensions than if the image is displayed at 30% width in a smaller window.</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 Format support: different browsers support different formats. For example, you might want to serve WebP images to browsers that support WebP – and provide a fallback to browsers that don't.</a:t>
            </a:r>
          </a:p>
          <a:p>
            <a:pPr indent="0" lvl="0" marL="0" marR="0" rtl="0" algn="l">
              <a:spcBef>
                <a:spcPts val="0"/>
              </a:spcBef>
              <a:spcAft>
                <a:spcPts val="0"/>
              </a:spcAft>
              <a:buClr>
                <a:schemeClr val="dk1"/>
              </a:buClr>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 Art direction. You might even want to serve a different version of an image, depending on display size – just like we mentioned earlier</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Before we jump into specifics we’ll take a bird’s eye view of how to use responsive images.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goal here is to increase performance.</a:t>
            </a:r>
          </a:p>
          <a:p>
            <a:pPr indent="0" lvl="0" marL="0" marR="0" rtl="0" algn="l">
              <a:spcBef>
                <a:spcPts val="0"/>
              </a:spcBef>
              <a:spcAft>
                <a:spcPts val="0"/>
              </a:spcAft>
              <a:buSzPct val="25000"/>
              <a:buFont typeface="Arial"/>
              <a:buNone/>
            </a:pPr>
            <a:r>
              <a:t/>
            </a:r>
            <a:endParaRPr b="0" i="0" sz="1100" u="none" cap="none" strike="noStrike"/>
          </a:p>
          <a:p>
            <a:pPr indent="-228600" lvl="0" marL="457200" marR="0" rtl="0" algn="l">
              <a:spcBef>
                <a:spcPts val="0"/>
              </a:spcBef>
              <a:spcAft>
                <a:spcPts val="0"/>
              </a:spcAft>
              <a:buSzPct val="100000"/>
              <a:buFont typeface="Arial"/>
              <a:buAutoNum type="arabicPeriod"/>
            </a:pPr>
            <a:r>
              <a:rPr b="0" i="0" lang="en" sz="1100" u="none" cap="none" strike="noStrike"/>
              <a:t>Avoid using images wherever possible. Before using an image, ask yourself whether the image is really necessary or useful. Maybe the same effect could be achieved with simple text and CSS. We can now do gradients and rounded corners and blended backgrounds directly with CSS rather than using images to accomplish the same effect. </a:t>
            </a:r>
          </a:p>
          <a:p>
            <a:pPr indent="-228600" lvl="0" marL="457200" marR="0" rtl="0" algn="l">
              <a:spcBef>
                <a:spcPts val="0"/>
              </a:spcBef>
              <a:spcAft>
                <a:spcPts val="0"/>
              </a:spcAft>
              <a:buSzPct val="100000"/>
              <a:buFont typeface="Arial"/>
              <a:buAutoNum type="arabicPeriod"/>
            </a:pPr>
            <a:r>
              <a:rPr b="0" i="0" lang="en" sz="1100" u="none" cap="none" strike="noStrike"/>
              <a:t>Depending on the purpose and the type of image it may be better to use vector graphic formats instead of raster images like PNG, WebP, JPG or GIF. Vector graphics are usually smaller and easier to compress.  Again, depending on the purpose, you may want to use icon fonts instead of raster graphics; </a:t>
            </a:r>
            <a:r>
              <a:rPr b="0" i="0" lang="en" sz="1100" u="none" cap="none" strike="noStrike">
                <a:solidFill>
                  <a:schemeClr val="dk1"/>
                </a:solidFill>
              </a:rPr>
              <a:t>there are some arguments against icon fonts, but they are beyond the scope of this presentation.</a:t>
            </a:r>
          </a:p>
          <a:p>
            <a:pPr indent="-228600" lvl="0" marL="457200" marR="0" rtl="0" algn="l">
              <a:spcBef>
                <a:spcPts val="0"/>
              </a:spcBef>
              <a:spcAft>
                <a:spcPts val="0"/>
              </a:spcAft>
              <a:buSzPct val="100000"/>
              <a:buFont typeface="Arial"/>
              <a:buAutoNum type="arabicPeriod"/>
            </a:pPr>
            <a:r>
              <a:rPr b="0" i="0" lang="en" sz="1100" u="none" cap="none" strike="noStrike"/>
              <a:t>It makes no sense to send a 1MB image to a mobile device… it’s important to use the lowest resolution and quality for each device you’re trying to target.</a:t>
            </a:r>
          </a:p>
          <a:p>
            <a:pPr indent="-228600" lvl="0" marL="457200" marR="0" rtl="0" algn="l">
              <a:spcBef>
                <a:spcPts val="0"/>
              </a:spcBef>
              <a:spcAft>
                <a:spcPts val="0"/>
              </a:spcAft>
              <a:buSzPct val="100000"/>
              <a:buFont typeface="Arial"/>
              <a:buAutoNum type="arabicPeriod"/>
            </a:pPr>
            <a:r>
              <a:rPr b="0" i="0" lang="en" sz="1100" u="none" cap="none" strike="noStrike"/>
              <a:t>Different image formats are better for different things:</a:t>
            </a:r>
          </a:p>
          <a:p>
            <a:pPr indent="0" lvl="0" marL="0" marR="0" rtl="0" algn="l">
              <a:spcBef>
                <a:spcPts val="0"/>
              </a:spcBef>
              <a:spcAft>
                <a:spcPts val="0"/>
              </a:spcAft>
              <a:buSzPct val="25000"/>
              <a:buFont typeface="Arial"/>
              <a:buNone/>
            </a:pPr>
            <a:r>
              <a:t/>
            </a:r>
            <a:endParaRPr b="0" i="0" sz="1100" u="none" cap="none" strike="noStrike"/>
          </a:p>
          <a:p>
            <a:pPr indent="-228600" lvl="0" marL="457200" marR="0" rtl="0" algn="l">
              <a:spcBef>
                <a:spcPts val="0"/>
              </a:spcBef>
              <a:spcAft>
                <a:spcPts val="0"/>
              </a:spcAft>
              <a:buSzPct val="100000"/>
              <a:buFont typeface="Arial"/>
              <a:buAutoNum type="arabicPeriod"/>
            </a:pPr>
            <a:r>
              <a:rPr b="0" i="0" lang="en" sz="1100" u="none" cap="none" strike="noStrike"/>
              <a:t>GIF images are better for animations and images with a limited color palette (256 colors). You can also make animated GIFs</a:t>
            </a:r>
          </a:p>
          <a:p>
            <a:pPr indent="-228600" lvl="0" marL="457200" marR="0" rtl="0" algn="l">
              <a:spcBef>
                <a:spcPts val="0"/>
              </a:spcBef>
              <a:spcAft>
                <a:spcPts val="0"/>
              </a:spcAft>
              <a:buSzPct val="100000"/>
              <a:buFont typeface="Arial"/>
              <a:buAutoNum type="arabicPeriod"/>
            </a:pPr>
            <a:r>
              <a:rPr b="0" i="0" lang="en" sz="1100" u="none" cap="none" strike="noStrike"/>
              <a:t>JPG images are better for photographies. Does not support transparencies</a:t>
            </a:r>
          </a:p>
          <a:p>
            <a:pPr indent="-228600" lvl="0" marL="457200" marR="0" rtl="0" algn="l">
              <a:spcBef>
                <a:spcPts val="0"/>
              </a:spcBef>
              <a:spcAft>
                <a:spcPts val="0"/>
              </a:spcAft>
              <a:buSzPct val="100000"/>
              <a:buFont typeface="Arial"/>
              <a:buAutoNum type="arabicPeriod"/>
            </a:pPr>
            <a:r>
              <a:rPr b="0" i="0" lang="en" sz="1100" u="none" cap="none" strike="noStrike"/>
              <a:t>PNG images take the best of JPG and GIF. It supports same colors as JPG and also support transparencies like GIF </a:t>
            </a:r>
          </a:p>
          <a:p>
            <a:pPr indent="-228600" lvl="0" marL="457200" marR="0" rtl="0" algn="l">
              <a:spcBef>
                <a:spcPts val="0"/>
              </a:spcBef>
              <a:spcAft>
                <a:spcPts val="0"/>
              </a:spcAft>
              <a:buSzPct val="100000"/>
              <a:buFont typeface="Arial"/>
              <a:buAutoNum type="arabicPeriod"/>
            </a:pPr>
            <a:r>
              <a:rPr b="0" i="0" lang="en" sz="1100" u="none" cap="none" strike="noStrike"/>
              <a:t>WebP images are generally smaller than equivalent JPG or PNG images. It also supports animations and some people have considered a replacement for animated GIFs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t>Which format you use will depend on your needs. As we’ll discuss later we can have multiple formats in the same image  delivered depending on browser support or the current size of the content. </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We have several tools available to make our images responsive. We’ll look at each one in more detail in the following slides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picture and source elements enable us to provide alternative sources for the same resource.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browser will stop and load the first source element that it understands and load that image. If the browser can’t read the files specified in the source elements or if the browser doesn’t support the picture and source elements the default image will be loaded.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The source elements can include different file formats. In this example we use WebP first and then JPG and provide the same JPG file as the default image in the img element.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You can also use &lt;picture&gt; for art direction.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source element can take an optional media attribute where you can specify a media query. When that media query is triggered then the image in the associated srcset attribute will be loaded. Only one image will be loaded at a time: kitten-large when the window width is 650 pixels or larger, kitten-medium when the window width is at least 465 but no more than 650 </a:t>
            </a:r>
            <a:r>
              <a:rPr b="0" i="0" lang="en" sz="1100" u="none" cap="none" strike="noStrike">
                <a:solidFill>
                  <a:schemeClr val="dk1"/>
                </a:solidFill>
              </a:rPr>
              <a:t>pixels and kitten-small when the window is less than 465 pixels wide. </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If the browser doesn’t support picture and source then the only the image tag will be used and you will only see the small kitten image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The Live Demo link will take you to an example of this code for you to test in practice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the previous example we used the srcset attribute to describe the images to load when a media query was triggered in a source element.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this example we use srcset in an img element to handle different pixel densities.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If the display is a standard resolution display then we’ll use the 1x image, if the monitor is a 2x high DPI screen we’ll use. If the browser can’t understand the srcset attribute then it will use the regular src attribute and load our 1x image.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highlight>
                  <a:srgbClr val="FFFFFF"/>
                </a:highlight>
              </a:rPr>
              <a:t>Using the </a:t>
            </a:r>
            <a:r>
              <a:rPr b="0" i="0" lang="en" sz="1100" u="none" cap="none" strike="noStrike">
                <a:highlight>
                  <a:srgbClr val="F5F2F0"/>
                </a:highlight>
              </a:rPr>
              <a:t>x</a:t>
            </a:r>
            <a:r>
              <a:rPr b="0" i="0" lang="en" sz="1100" u="none" cap="none" strike="noStrike">
                <a:highlight>
                  <a:srgbClr val="FFFFFF"/>
                </a:highlight>
              </a:rPr>
              <a:t> descriptor, you’ll always get the same image on the devices with similar device-pixel ratio, regardless if it’s a 15 inch laptop or a cell phone which have the same device-pixel ratio.</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Note that use of the alt attribute. We will not cover accessibility in this course — but the alt attribute is fundamental for those using screen readers, or for users with images turned off.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PWA-cover.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3" name="Shape 23"/>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4" name="Shape 24"/>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5" name="Shape 25"/>
        <p:cNvGrpSpPr/>
        <p:nvPr/>
      </p:nvGrpSpPr>
      <p:grpSpPr>
        <a:xfrm>
          <a:off x="0" y="0"/>
          <a:ext cx="0" cy="0"/>
          <a:chOff x="0" y="0"/>
          <a:chExt cx="0" cy="0"/>
        </a:xfrm>
      </p:grpSpPr>
      <p:sp>
        <p:nvSpPr>
          <p:cNvPr id="26" name="Shape 26"/>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8" name="Shape 28"/>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4" name="Shape 3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6" name="Shape 36"/>
        <p:cNvGrpSpPr/>
        <p:nvPr/>
      </p:nvGrpSpPr>
      <p:grpSpPr>
        <a:xfrm>
          <a:off x="0" y="0"/>
          <a:ext cx="0" cy="0"/>
          <a:chOff x="0" y="0"/>
          <a:chExt cx="0" cy="0"/>
        </a:xfrm>
      </p:grpSpPr>
      <p:sp>
        <p:nvSpPr>
          <p:cNvPr id="37" name="Shape 37"/>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8" name="Shape 38"/>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9" name="Shape 3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2" name="Shape 4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3" name="Shape 43"/>
        <p:cNvGrpSpPr/>
        <p:nvPr/>
      </p:nvGrpSpPr>
      <p:grpSpPr>
        <a:xfrm>
          <a:off x="0" y="0"/>
          <a:ext cx="0" cy="0"/>
          <a:chOff x="0" y="0"/>
          <a:chExt cx="0" cy="0"/>
        </a:xfrm>
      </p:grpSpPr>
      <p:sp>
        <p:nvSpPr>
          <p:cNvPr id="44" name="Shape 44"/>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5" name="Shape 45"/>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6" name="Shape 4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7" name="Shape 47"/>
        <p:cNvGrpSpPr/>
        <p:nvPr/>
      </p:nvGrpSpPr>
      <p:grpSpPr>
        <a:xfrm>
          <a:off x="0" y="0"/>
          <a:ext cx="0" cy="0"/>
          <a:chOff x="0" y="0"/>
          <a:chExt cx="0" cy="0"/>
        </a:xfrm>
      </p:grpSpPr>
      <p:sp>
        <p:nvSpPr>
          <p:cNvPr id="48" name="Shape 48"/>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responsiveimages.org/" TargetMode="External"/><Relationship Id="rId4" Type="http://schemas.openxmlformats.org/officeDocument/2006/relationships/hyperlink" Target="https://developers.google.com/web/fundamentals/performance/optimizing-content-efficiency/image-optimization?hl=en" TargetMode="External"/><Relationship Id="rId9" Type="http://schemas.openxmlformats.org/officeDocument/2006/relationships/hyperlink" Target="https://www.sitepoint.com/gif-png-jpg-which-one-to-use/" TargetMode="External"/><Relationship Id="rId5" Type="http://schemas.openxmlformats.org/officeDocument/2006/relationships/hyperlink" Target="http://alistapart.com/article/responsive-images-in-practice" TargetMode="External"/><Relationship Id="rId6" Type="http://schemas.openxmlformats.org/officeDocument/2006/relationships/hyperlink" Target="https://cloudfour.com/thinks/responsive-images-101-definitions/" TargetMode="External"/><Relationship Id="rId7" Type="http://schemas.openxmlformats.org/officeDocument/2006/relationships/hyperlink" Target="https://jakearchibald.com/2015/anatomy-of-responsive-images/" TargetMode="External"/><Relationship Id="rId8" Type="http://schemas.openxmlformats.org/officeDocument/2006/relationships/hyperlink" Target="https://www.smashingmagazine.com/2016/01/responsive-image-breakpoints-gener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vanseodesign.com/blog/demo/responsive-im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dacity.github.io/responsive-images/examples/3-08/pictureArtDir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Responsive Images</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width descriptor</a:t>
            </a:r>
          </a:p>
        </p:txBody>
      </p:sp>
      <p:sp>
        <p:nvSpPr>
          <p:cNvPr id="125" name="Shape 125"/>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&lt;img src="small.jpg" alt="Wallaby"</a:t>
            </a:r>
            <a:br>
              <a:rPr b="0" i="0" lang="en" sz="2400" u="none" cap="none" strike="noStrike">
                <a:solidFill>
                  <a:srgbClr val="424242"/>
                </a:solidFill>
                <a:latin typeface="Consolas"/>
                <a:ea typeface="Consolas"/>
                <a:cs typeface="Consolas"/>
                <a:sym typeface="Consolas"/>
              </a:rPr>
            </a:br>
            <a:r>
              <a:rPr b="0" i="0" lang="en" sz="2400" u="none" cap="none" strike="noStrike">
                <a:solidFill>
                  <a:srgbClr val="424242"/>
                </a:solidFill>
                <a:latin typeface="Consolas"/>
                <a:ea typeface="Consolas"/>
                <a:cs typeface="Consolas"/>
                <a:sym typeface="Consolas"/>
              </a:rPr>
              <a:t>    srcset="small.jpg 500w, med.jpg 1000w, </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large.jpg 1500w"&gt;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Responsive images: what size?</a:t>
            </a:r>
          </a:p>
        </p:txBody>
      </p:sp>
      <p:sp>
        <p:nvSpPr>
          <p:cNvPr id="131" name="Shape 13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&lt;img src="small.jpg" srcset="small.jpg 500w, medium.jpg 1000w, large.jpg 1500w" sizes="50vw" alt="Wallaby" /&gt;</a:t>
            </a:r>
          </a:p>
          <a:p>
            <a:pPr indent="0" lvl="0" marL="0" marR="0" rtl="0" algn="l">
              <a:lnSpc>
                <a:spcPct val="115000"/>
              </a:lnSpc>
              <a:spcBef>
                <a:spcPts val="0"/>
              </a:spcBef>
              <a:spcAft>
                <a:spcPts val="0"/>
              </a:spcAft>
              <a:buClr>
                <a:srgbClr val="424242"/>
              </a:buClr>
              <a:buSzPct val="25000"/>
              <a:buFont typeface="Roboto"/>
              <a:buNone/>
            </a:pPr>
            <a:r>
              <a:t/>
            </a:r>
            <a:endParaRPr b="0" i="0" sz="1800" u="none" cap="none" strike="noStrike">
              <a:solidFill>
                <a:srgbClr val="42424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All together</a:t>
            </a:r>
          </a:p>
        </p:txBody>
      </p:sp>
      <p:sp>
        <p:nvSpPr>
          <p:cNvPr id="137" name="Shape 137"/>
          <p:cNvSpPr txBox="1"/>
          <p:nvPr>
            <p:ph idx="1" type="body"/>
          </p:nvPr>
        </p:nvSpPr>
        <p:spPr>
          <a:xfrm>
            <a:off x="311700" y="1056875"/>
            <a:ext cx="8915400" cy="3665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&lt;picture&gt;</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&lt;source media="(min-width: 1000px)" srcset="bird_large_1x.jpg 1x, bird_large_2x.jpg 2x"&gt;</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&lt;source media="(min-width: 500px)" srcset="bird_med_1x.jpg 1x, bird_med_2x.jpg 2x"&gt;</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  &lt;img src="bird_small.jpg" alt="A colorful bird"&gt;</a:t>
            </a:r>
          </a:p>
          <a:p>
            <a:pPr indent="0" lvl="0" marL="0" marR="0" rtl="0" algn="l">
              <a:lnSpc>
                <a:spcPct val="100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&lt;/picture&gt;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43" name="Shape 143"/>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3"/>
              </a:rPr>
              <a:t>Responsive Images Community Group</a:t>
            </a:r>
          </a:p>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4"/>
              </a:rPr>
              <a:t>Image Optimization</a:t>
            </a:r>
            <a:r>
              <a:rPr b="0" i="0" lang="en" sz="1800" u="none" cap="none" strike="noStrike">
                <a:solidFill>
                  <a:srgbClr val="424242"/>
                </a:solidFill>
                <a:latin typeface="Roboto"/>
                <a:ea typeface="Roboto"/>
                <a:cs typeface="Roboto"/>
                <a:sym typeface="Roboto"/>
              </a:rPr>
              <a:t> </a:t>
            </a:r>
          </a:p>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highlight>
                  <a:srgbClr val="FFFFFF"/>
                </a:highlight>
                <a:latin typeface="Arial"/>
                <a:ea typeface="Arial"/>
                <a:cs typeface="Arial"/>
                <a:sym typeface="Arial"/>
                <a:hlinkClick r:id="rId5"/>
              </a:rPr>
              <a:t>Responsive Images in Practice</a:t>
            </a:r>
          </a:p>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6"/>
              </a:rPr>
              <a:t>Responsive Images 101, Part 1: Definitions</a:t>
            </a:r>
          </a:p>
        </p:txBody>
      </p:sp>
      <p:sp>
        <p:nvSpPr>
          <p:cNvPr id="144" name="Shape 144"/>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7"/>
              </a:rPr>
              <a:t>Anatomy of Responsive Images</a:t>
            </a:r>
          </a:p>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8"/>
              </a:rPr>
              <a:t>Responsive Image Breakpoints Generator, A New Open Source Tool</a:t>
            </a:r>
          </a:p>
          <a:p>
            <a:pPr indent="-342900" lvl="0" marL="457200" marR="0" rtl="0" algn="l">
              <a:lnSpc>
                <a:spcPct val="150000"/>
              </a:lnSpc>
              <a:spcBef>
                <a:spcPts val="0"/>
              </a:spcBef>
              <a:spcAft>
                <a:spcPts val="0"/>
              </a:spcAft>
              <a:buClr>
                <a:srgbClr val="424242"/>
              </a:buClr>
              <a:buSzPct val="100000"/>
              <a:buFont typeface="Roboto"/>
              <a:buChar char="●"/>
            </a:pPr>
            <a:r>
              <a:rPr b="0" i="0" lang="en" sz="1800" u="sng" cap="none" strike="noStrike">
                <a:solidFill>
                  <a:schemeClr val="hlink"/>
                </a:solidFill>
                <a:latin typeface="Roboto"/>
                <a:ea typeface="Roboto"/>
                <a:cs typeface="Roboto"/>
                <a:sym typeface="Roboto"/>
                <a:hlinkClick r:id="rId9"/>
              </a:rPr>
              <a:t>GIF, PNG, JPG. Which One To Use?</a:t>
            </a:r>
          </a:p>
        </p:txBody>
      </p:sp>
      <p:sp>
        <p:nvSpPr>
          <p:cNvPr id="145" name="Shape 14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Lab Overview</a:t>
            </a:r>
          </a:p>
        </p:txBody>
      </p:sp>
      <p:sp>
        <p:nvSpPr>
          <p:cNvPr id="151" name="Shape 15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Take a non-responsive site containing images and make it responsive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the srcset attribute and width descriptors</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the sizes attribute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media queries to resize images based on window size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Use the picture and source elements for art direction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3">
            <a:alphaModFix/>
          </a:blip>
          <a:srcRect b="9090" l="0" r="0" t="0"/>
          <a:stretch/>
        </p:blipFill>
        <p:spPr>
          <a:xfrm>
            <a:off x="1445373" y="1236475"/>
            <a:ext cx="6253249" cy="3197374"/>
          </a:xfrm>
          <a:prstGeom prst="rect">
            <a:avLst/>
          </a:prstGeom>
          <a:noFill/>
          <a:ln>
            <a:noFill/>
          </a:ln>
        </p:spPr>
      </p:pic>
      <p:sp>
        <p:nvSpPr>
          <p:cNvPr id="77" name="Shape 7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Images are important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are responsive images?</a:t>
            </a:r>
          </a:p>
        </p:txBody>
      </p:sp>
      <p:sp>
        <p:nvSpPr>
          <p:cNvPr id="83" name="Shape 83"/>
          <p:cNvSpPr txBox="1"/>
          <p:nvPr/>
        </p:nvSpPr>
        <p:spPr>
          <a:xfrm>
            <a:off x="1036450" y="1220500"/>
            <a:ext cx="7187400" cy="30000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1" i="1" lang="en" sz="2400" u="none" cap="none" strike="noStrike">
                <a:solidFill>
                  <a:schemeClr val="dk1"/>
                </a:solidFill>
                <a:highlight>
                  <a:srgbClr val="FFFFFF"/>
                </a:highlight>
                <a:latin typeface="Arial"/>
                <a:ea typeface="Arial"/>
                <a:cs typeface="Arial"/>
                <a:sym typeface="Arial"/>
              </a:rPr>
              <a:t>A method for providing the browser with multiple image sources depending on display density, size of the image element in the page, or any number of other factors. </a:t>
            </a:r>
            <a:br>
              <a:rPr b="1" i="1" lang="en" sz="2400" u="none" cap="none" strike="noStrike">
                <a:solidFill>
                  <a:schemeClr val="dk1"/>
                </a:solidFill>
                <a:highlight>
                  <a:srgbClr val="FFFFFF"/>
                </a:highlight>
                <a:latin typeface="Arial"/>
                <a:ea typeface="Arial"/>
                <a:cs typeface="Arial"/>
                <a:sym typeface="Arial"/>
              </a:rPr>
            </a:br>
            <a:r>
              <a:rPr b="1" i="1" lang="en" sz="2400" u="none" cap="none" strike="noStrike">
                <a:solidFill>
                  <a:schemeClr val="dk1"/>
                </a:solidFill>
                <a:highlight>
                  <a:srgbClr val="FFFFFF"/>
                </a:highlight>
                <a:latin typeface="Arial"/>
                <a:ea typeface="Arial"/>
                <a:cs typeface="Arial"/>
                <a:sym typeface="Arial"/>
              </a:rPr>
              <a:t>-- Jason Grigsby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70825"/>
            <a:ext cx="88322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can we do with responsive images?</a:t>
            </a:r>
          </a:p>
        </p:txBody>
      </p:sp>
      <p:sp>
        <p:nvSpPr>
          <p:cNvPr id="89" name="Shape 89"/>
          <p:cNvSpPr txBox="1"/>
          <p:nvPr>
            <p:ph idx="1" type="body"/>
          </p:nvPr>
        </p:nvSpPr>
        <p:spPr>
          <a:xfrm>
            <a:off x="311700" y="1076275"/>
            <a:ext cx="87458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Resolution</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Display size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Format support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Art direction</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rPr b="0" i="0" lang="en" sz="2400" u="sng" cap="none" strike="noStrike">
                <a:solidFill>
                  <a:schemeClr val="hlink"/>
                </a:solidFill>
                <a:latin typeface="Roboto"/>
                <a:ea typeface="Roboto"/>
                <a:cs typeface="Roboto"/>
                <a:sym typeface="Roboto"/>
                <a:hlinkClick r:id="rId3"/>
              </a:rPr>
              <a:t>Live Demo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General principles for performance</a:t>
            </a:r>
          </a:p>
        </p:txBody>
      </p:sp>
      <p:sp>
        <p:nvSpPr>
          <p:cNvPr id="95" name="Shape 95"/>
          <p:cNvSpPr txBox="1"/>
          <p:nvPr>
            <p:ph idx="1" type="body"/>
          </p:nvPr>
        </p:nvSpPr>
        <p:spPr>
          <a:xfrm>
            <a:off x="311700" y="980675"/>
            <a:ext cx="8832299" cy="3665699"/>
          </a:xfrm>
          <a:prstGeom prst="rect">
            <a:avLst/>
          </a:prstGeom>
          <a:noFill/>
          <a:ln>
            <a:noFill/>
          </a:ln>
        </p:spPr>
        <p:txBody>
          <a:bodyPr anchorCtr="0" anchor="ctr"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Avoid images wherever possible</a:t>
            </a:r>
          </a:p>
          <a:p>
            <a:pPr indent="-228600" lvl="0" marL="457200" marR="0" rtl="0" algn="l">
              <a:lnSpc>
                <a:spcPct val="150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vector formats where possible: SVG or icon fonts</a:t>
            </a:r>
          </a:p>
          <a:p>
            <a:pPr indent="-228600" lvl="0" marL="457200" marR="0" rtl="0" algn="l">
              <a:lnSpc>
                <a:spcPct val="150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the lowest possible resolution and quality</a:t>
            </a:r>
          </a:p>
          <a:p>
            <a:pPr indent="-228600" lvl="0" marL="457200" marR="0" rtl="0" algn="l">
              <a:lnSpc>
                <a:spcPct val="150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the right format for the image type: WebP, PNG, JPEG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Responsive image elements &amp; attributes</a:t>
            </a:r>
          </a:p>
        </p:txBody>
      </p:sp>
      <p:sp>
        <p:nvSpPr>
          <p:cNvPr id="101" name="Shape 10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&lt;picture&gt;</a:t>
            </a:r>
          </a:p>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&lt;source&gt;</a:t>
            </a:r>
          </a:p>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srcset</a:t>
            </a:r>
          </a:p>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sizes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&lt;picture&gt; element</a:t>
            </a:r>
          </a:p>
        </p:txBody>
      </p:sp>
      <p:sp>
        <p:nvSpPr>
          <p:cNvPr id="107" name="Shape 107"/>
          <p:cNvSpPr txBox="1"/>
          <p:nvPr>
            <p:ph idx="1" type="body"/>
          </p:nvPr>
        </p:nvSpPr>
        <p:spPr>
          <a:xfrm>
            <a:off x="137350" y="1076275"/>
            <a:ext cx="9006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    &lt;source srcset="kittens.webp" type="image/webp"&gt;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    &lt;source srcset="kittens.jpg" type="image/jpeg"&gt;</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nsolas"/>
                <a:ea typeface="Consolas"/>
                <a:cs typeface="Consolas"/>
                <a:sym typeface="Consolas"/>
              </a:rPr>
              <a:t>    &lt;img src="kittens.jpg" alt="Two grey tabby kittens"&gt;</a:t>
            </a:r>
          </a:p>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nsolas"/>
                <a:ea typeface="Consolas"/>
                <a:cs typeface="Consolas"/>
                <a:sym typeface="Consolas"/>
              </a:rPr>
              <a:t>&lt;/picture&gt;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Art direction</a:t>
            </a:r>
          </a:p>
        </p:txBody>
      </p:sp>
      <p:sp>
        <p:nvSpPr>
          <p:cNvPr id="113" name="Shape 113"/>
          <p:cNvSpPr txBox="1"/>
          <p:nvPr>
            <p:ph idx="1" type="body"/>
          </p:nvPr>
        </p:nvSpPr>
        <p:spPr>
          <a:xfrm>
            <a:off x="311700" y="1076275"/>
            <a:ext cx="88322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9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rgbClr val="424242"/>
              </a:buClr>
              <a:buSzPct val="25000"/>
              <a:buFont typeface="Roboto"/>
              <a:buNone/>
            </a:pPr>
            <a:r>
              <a:rPr b="0" i="0" lang="en" sz="1900" u="none" cap="none" strike="noStrike">
                <a:solidFill>
                  <a:srgbClr val="424242"/>
                </a:solidFill>
                <a:latin typeface="Consolas"/>
                <a:ea typeface="Consolas"/>
                <a:cs typeface="Consolas"/>
                <a:sym typeface="Consolas"/>
              </a:rPr>
              <a:t>    &lt;source media="(min-width: 650px)" srcset="kitten-lg.png"&gt;</a:t>
            </a:r>
          </a:p>
          <a:p>
            <a:pPr indent="0" lvl="0" marL="0" marR="0" rtl="0" algn="l">
              <a:lnSpc>
                <a:spcPct val="115000"/>
              </a:lnSpc>
              <a:spcBef>
                <a:spcPts val="0"/>
              </a:spcBef>
              <a:spcAft>
                <a:spcPts val="0"/>
              </a:spcAft>
              <a:buClr>
                <a:srgbClr val="424242"/>
              </a:buClr>
              <a:buSzPct val="25000"/>
              <a:buFont typeface="Roboto"/>
              <a:buNone/>
            </a:pPr>
            <a:r>
              <a:rPr b="0" i="0" lang="en" sz="1900" u="none" cap="none" strike="noStrike">
                <a:solidFill>
                  <a:srgbClr val="424242"/>
                </a:solidFill>
                <a:latin typeface="Consolas"/>
                <a:ea typeface="Consolas"/>
                <a:cs typeface="Consolas"/>
                <a:sym typeface="Consolas"/>
              </a:rPr>
              <a:t>    &lt;source media="(min-width: 465px)" srcset="kitten-md.png"&gt;</a:t>
            </a:r>
          </a:p>
          <a:p>
            <a:pPr indent="0" lvl="0" marL="0" marR="0" rtl="0" algn="l">
              <a:lnSpc>
                <a:spcPct val="115000"/>
              </a:lnSpc>
              <a:spcBef>
                <a:spcPts val="0"/>
              </a:spcBef>
              <a:spcAft>
                <a:spcPts val="0"/>
              </a:spcAft>
              <a:buClr>
                <a:srgbClr val="424242"/>
              </a:buClr>
              <a:buSzPct val="25000"/>
              <a:buFont typeface="Roboto"/>
              <a:buNone/>
            </a:pPr>
            <a:r>
              <a:rPr b="0" i="0" lang="en" sz="1900" u="none" cap="none" strike="noStrike">
                <a:solidFill>
                  <a:srgbClr val="424242"/>
                </a:solidFill>
                <a:latin typeface="Consolas"/>
                <a:ea typeface="Consolas"/>
                <a:cs typeface="Consolas"/>
                <a:sym typeface="Consolas"/>
              </a:rPr>
              <a:t>    &lt;img src="kitten-small.png" alt="Cute kitten"&gt;</a:t>
            </a:r>
          </a:p>
          <a:p>
            <a:pPr indent="0" lvl="0" marL="0" marR="0" rtl="0" algn="l">
              <a:lnSpc>
                <a:spcPct val="115000"/>
              </a:lnSpc>
              <a:spcBef>
                <a:spcPts val="0"/>
              </a:spcBef>
              <a:spcAft>
                <a:spcPts val="0"/>
              </a:spcAft>
              <a:buClr>
                <a:srgbClr val="424242"/>
              </a:buClr>
              <a:buSzPct val="25000"/>
              <a:buFont typeface="Roboto"/>
              <a:buNone/>
            </a:pPr>
            <a:r>
              <a:rPr b="0" i="0" lang="en" sz="1900" u="none" cap="none" strike="noStrike">
                <a:solidFill>
                  <a:srgbClr val="424242"/>
                </a:solidFill>
                <a:latin typeface="Consolas"/>
                <a:ea typeface="Consolas"/>
                <a:cs typeface="Consolas"/>
                <a:sym typeface="Consolas"/>
              </a:rPr>
              <a:t>&lt;/picture&gt;</a:t>
            </a:r>
          </a:p>
          <a:p>
            <a:pPr indent="0" lvl="0" marL="0" marR="0" rtl="0" algn="l">
              <a:lnSpc>
                <a:spcPct val="115000"/>
              </a:lnSpc>
              <a:spcBef>
                <a:spcPts val="0"/>
              </a:spcBef>
              <a:spcAft>
                <a:spcPts val="0"/>
              </a:spcAft>
              <a:buClr>
                <a:srgbClr val="424242"/>
              </a:buClr>
              <a:buSzPct val="25000"/>
              <a:buFont typeface="Roboto"/>
              <a:buNone/>
            </a:pPr>
            <a:r>
              <a:t/>
            </a:r>
            <a:endParaRPr b="0" i="0" sz="1900" u="none" cap="none" strike="noStrike">
              <a:solidFill>
                <a:srgbClr val="424242"/>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SzPct val="25000"/>
              <a:buFont typeface="Roboto"/>
              <a:buNone/>
            </a:pPr>
            <a:r>
              <a:rPr b="0" i="0" lang="en" sz="2200" u="sng" cap="none" strike="noStrike">
                <a:solidFill>
                  <a:schemeClr val="hlink"/>
                </a:solidFill>
                <a:latin typeface="Roboto"/>
                <a:ea typeface="Roboto"/>
                <a:cs typeface="Roboto"/>
                <a:sym typeface="Roboto"/>
                <a:hlinkClick r:id="rId3"/>
              </a:rPr>
              <a:t>Live Demo</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200" u="none" cap="none" strike="noStrike">
                <a:solidFill>
                  <a:srgbClr val="424242"/>
                </a:solidFill>
                <a:latin typeface="Consolas"/>
                <a:ea typeface="Consolas"/>
                <a:cs typeface="Consolas"/>
                <a:sym typeface="Consolas"/>
              </a:rPr>
              <a:t>&lt;img src="wallaby_1x.jpg" alt="Wallaby"</a:t>
            </a:r>
            <a:br>
              <a:rPr b="0" i="0" lang="en" sz="2200" u="none" cap="none" strike="noStrike">
                <a:solidFill>
                  <a:srgbClr val="424242"/>
                </a:solidFill>
                <a:latin typeface="Consolas"/>
                <a:ea typeface="Consolas"/>
                <a:cs typeface="Consolas"/>
                <a:sym typeface="Consolas"/>
              </a:rPr>
            </a:br>
            <a:r>
              <a:rPr b="0" i="0" lang="en" sz="2200" u="none" cap="none" strike="noStrike">
                <a:solidFill>
                  <a:srgbClr val="424242"/>
                </a:solidFill>
                <a:latin typeface="Consolas"/>
                <a:ea typeface="Consolas"/>
                <a:cs typeface="Consolas"/>
                <a:sym typeface="Consolas"/>
              </a:rPr>
              <a:t>    srcset="wallaby_1x.jpg 1x, wallaby_2x.jpg 2x" /&gt;</a:t>
            </a:r>
          </a:p>
        </p:txBody>
      </p:sp>
      <p:sp>
        <p:nvSpPr>
          <p:cNvPr id="119" name="Shape 11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The srcset attribute</a:t>
            </a: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