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b="0" i="0" lang="en" sz="1100" u="none" cap="none" strike="noStrike"/>
              <a:t>This code fetches the example.json resource, and returns the response read as JSON. If the fetch or reading fails, </a:t>
            </a:r>
            <a:r>
              <a:rPr b="0" i="0" lang="en" sz="1100" u="none" cap="none" strike="noStrike">
                <a:latin typeface="Courier New"/>
                <a:ea typeface="Courier New"/>
                <a:cs typeface="Courier New"/>
                <a:sym typeface="Courier New"/>
              </a:rPr>
              <a:t>catch()</a:t>
            </a:r>
            <a:r>
              <a:rPr b="0" i="0" lang="en" sz="1100" u="none" cap="none" strike="noStrike"/>
              <a:t> takes over.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b="0" i="0" lang="en" sz="1100" u="none" cap="none" strike="noStrike"/>
              <a:t>Both fetch() and response.json() return promises.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b="0" i="0" lang="en" sz="1100" u="none" cap="none" strike="noStrike"/>
              <a:t>Example of an arrow function.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b="0" i="0" lang="en" sz="1100" u="none" cap="none" strike="noStrike"/>
              <a:t>This is the fetch response from before, using arrow function syntax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_image.png" id="13" name="Shape 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7394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5" name="Shape 15"/>
          <p:cNvSpPr txBox="1"/>
          <p:nvPr>
            <p:ph idx="2" type="sldNum"/>
          </p:nvPr>
        </p:nvSpPr>
        <p:spPr>
          <a:xfrm>
            <a:off x="8472457" y="47394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265500" y="1928009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  <a:defRPr b="1" i="0" sz="42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265500" y="3497910"/>
            <a:ext cx="4045199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  <a:defRPr b="0" i="0" sz="21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3" type="subTitle"/>
          </p:nvPr>
        </p:nvSpPr>
        <p:spPr>
          <a:xfrm>
            <a:off x="265500" y="564125"/>
            <a:ext cx="4045199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1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1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4" type="sldNum"/>
          </p:nvPr>
        </p:nvSpPr>
        <p:spPr>
          <a:xfrm>
            <a:off x="8472457" y="47394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0" name="Shape 20"/>
          <p:cNvSpPr txBox="1"/>
          <p:nvPr/>
        </p:nvSpPr>
        <p:spPr>
          <a:xfrm>
            <a:off x="2381686" y="4761375"/>
            <a:ext cx="5296799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" sz="10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Progressive Web Apps   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FFE"/>
              </a:buClr>
              <a:buFont typeface="Roboto"/>
              <a:buNone/>
              <a:defRPr b="1" i="0" sz="12000" u="none" cap="none" strike="noStrike">
                <a:solidFill>
                  <a:srgbClr val="304FF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1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7394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7394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descr="PWA-split.png" id="59" name="Shape 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>
            <p:ph idx="2" type="sldNum"/>
          </p:nvPr>
        </p:nvSpPr>
        <p:spPr>
          <a:xfrm>
            <a:off x="8472457" y="47394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61" name="Shape 61"/>
          <p:cNvSpPr txBox="1"/>
          <p:nvPr/>
        </p:nvSpPr>
        <p:spPr>
          <a:xfrm>
            <a:off x="2381686" y="4761375"/>
            <a:ext cx="5296799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" sz="10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Progressive Web Apps   </a:t>
            </a:r>
          </a:p>
        </p:txBody>
      </p:sp>
      <p:sp>
        <p:nvSpPr>
          <p:cNvPr id="62" name="Shape 62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FFE"/>
              </a:buClr>
              <a:buFont typeface="Roboto"/>
              <a:buNone/>
              <a:defRPr b="1" i="0" sz="4200" u="none" cap="none" strike="noStrike">
                <a:solidFill>
                  <a:srgbClr val="304FF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bg>
      <p:bgPr>
        <a:solidFill>
          <a:srgbClr val="FFFFFF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11200" y="-37823"/>
            <a:ext cx="9155100" cy="1018500"/>
          </a:xfrm>
          <a:prstGeom prst="rect">
            <a:avLst/>
          </a:prstGeom>
          <a:solidFill>
            <a:srgbClr val="304FF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170819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  <a:defRPr b="1" i="0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0762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5240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AutoNum type="arabicPeriod"/>
              <a:defRPr b="0" i="0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127000" lvl="1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AutoNum type="alphaLcPeriod"/>
              <a:defRPr b="0" i="0" sz="20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8890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AutoNum type="romanLcPeriod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8890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ct val="100000"/>
              <a:buFont typeface="Roboto"/>
              <a:buAutoNum type="arabicPeriod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8890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ct val="100000"/>
              <a:buFont typeface="Roboto"/>
              <a:buAutoNum type="alphaLcPeriod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8890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ct val="100000"/>
              <a:buFont typeface="Roboto"/>
              <a:buAutoNum type="romanLcPeriod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8890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ct val="100000"/>
              <a:buFont typeface="Roboto"/>
              <a:buAutoNum type="arabicPeriod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8890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ct val="100000"/>
              <a:buFont typeface="Roboto"/>
              <a:buAutoNum type="alphaLcPeriod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8890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ct val="100000"/>
              <a:buFont typeface="Roboto"/>
              <a:buAutoNum type="romanLcPeriod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7394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FFE"/>
              </a:buClr>
              <a:buFont typeface="Roboto"/>
              <a:buNone/>
              <a:defRPr b="1" i="0" sz="4800" u="none" cap="none" strike="noStrike">
                <a:solidFill>
                  <a:srgbClr val="304FF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7394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rgbClr val="304FFE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311708" y="1006791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  <a:defRPr b="1" i="0" sz="52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311700" y="3096341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  <a:defRPr b="0" i="0" sz="28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7394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rgbClr val="304FFE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207465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  <a:defRPr b="1" i="0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7394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idx="1" type="body"/>
          </p:nvPr>
        </p:nvSpPr>
        <p:spPr>
          <a:xfrm>
            <a:off x="311700" y="1190294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1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832400" y="1190294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1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7394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0" name="Shape 40"/>
          <p:cNvSpPr/>
          <p:nvPr/>
        </p:nvSpPr>
        <p:spPr>
          <a:xfrm>
            <a:off x="-11200" y="-37823"/>
            <a:ext cx="9155100" cy="1018500"/>
          </a:xfrm>
          <a:prstGeom prst="rect">
            <a:avLst/>
          </a:prstGeom>
          <a:solidFill>
            <a:srgbClr val="304FF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Shape 41"/>
          <p:cNvSpPr txBox="1"/>
          <p:nvPr>
            <p:ph type="title"/>
          </p:nvPr>
        </p:nvSpPr>
        <p:spPr>
          <a:xfrm>
            <a:off x="311700" y="170819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  <a:defRPr b="1" i="0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7394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4" name="Shape 44"/>
          <p:cNvSpPr/>
          <p:nvPr/>
        </p:nvSpPr>
        <p:spPr>
          <a:xfrm>
            <a:off x="-11200" y="-37823"/>
            <a:ext cx="9155100" cy="1018500"/>
          </a:xfrm>
          <a:prstGeom prst="rect">
            <a:avLst/>
          </a:prstGeom>
          <a:solidFill>
            <a:srgbClr val="304FF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Shape 45"/>
          <p:cNvSpPr txBox="1"/>
          <p:nvPr>
            <p:ph type="title"/>
          </p:nvPr>
        </p:nvSpPr>
        <p:spPr>
          <a:xfrm>
            <a:off x="311700" y="170819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  <a:defRPr b="1" i="0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FFE"/>
              </a:buClr>
              <a:buFont typeface="Roboto"/>
              <a:buNone/>
              <a:defRPr b="1" i="0" sz="2400" u="none" cap="none" strike="noStrike">
                <a:solidFill>
                  <a:srgbClr val="304FF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7394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918596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1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7394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FFE"/>
              </a:buClr>
              <a:buFont typeface="Roboto"/>
              <a:buNone/>
              <a:defRPr b="1" i="0" sz="3600" u="none" cap="none" strike="noStrike">
                <a:solidFill>
                  <a:srgbClr val="304FF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1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8472457" y="47394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0" name="Shape 10"/>
          <p:cNvSpPr txBox="1"/>
          <p:nvPr/>
        </p:nvSpPr>
        <p:spPr>
          <a:xfrm>
            <a:off x="9303675" y="2108450"/>
            <a:ext cx="5446200" cy="63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/>
          <p:nvPr/>
        </p:nvSpPr>
        <p:spPr>
          <a:xfrm>
            <a:off x="2381686" y="4761375"/>
            <a:ext cx="5296799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" sz="10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Progressive Web Apps   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265500" y="1928009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25000"/>
              <a:buFont typeface="Roboto"/>
              <a:buNone/>
            </a:pPr>
            <a:r>
              <a:rPr b="1" i="0" lang="en" sz="42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Core Technologies</a:t>
            </a:r>
          </a:p>
        </p:txBody>
      </p:sp>
      <p:sp>
        <p:nvSpPr>
          <p:cNvPr id="70" name="Shape 70"/>
          <p:cNvSpPr txBox="1"/>
          <p:nvPr>
            <p:ph idx="3" type="subTitle"/>
          </p:nvPr>
        </p:nvSpPr>
        <p:spPr>
          <a:xfrm>
            <a:off x="265500" y="564125"/>
            <a:ext cx="4045199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25000"/>
              <a:buFont typeface="Roboto"/>
              <a:buNone/>
            </a:pPr>
            <a:r>
              <a:t/>
            </a:r>
            <a:endParaRPr b="0" i="0" sz="1600" u="none" cap="none" strike="noStrike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Shape 71"/>
          <p:cNvSpPr txBox="1"/>
          <p:nvPr>
            <p:ph idx="1" type="subTitle"/>
          </p:nvPr>
        </p:nvSpPr>
        <p:spPr>
          <a:xfrm>
            <a:off x="265500" y="3497910"/>
            <a:ext cx="4045199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25000"/>
              <a:buFont typeface="Roboto"/>
              <a:buNone/>
            </a:pPr>
            <a:r>
              <a:t/>
            </a:r>
            <a:endParaRPr b="0" i="0" sz="2100" u="none" cap="none" strike="noStrike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170819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25000"/>
              <a:buFont typeface="Roboto"/>
              <a:buNone/>
            </a:pPr>
            <a:r>
              <a:rPr b="1" i="0" lang="en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Fetch &amp; Promises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0762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25000"/>
              <a:buFont typeface="Roboto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fetch('/examples/example.json')</a:t>
            </a:r>
            <a:b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.then(function(response) {</a:t>
            </a:r>
            <a:b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return response.json();</a:t>
            </a:r>
            <a:b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}) // .then do something with the data</a:t>
            </a:r>
            <a:b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.catch(function(error) {</a:t>
            </a:r>
            <a:b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console.log('Fetch failed', error);</a:t>
            </a:r>
            <a:b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170819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25000"/>
              <a:buFont typeface="Roboto"/>
              <a:buNone/>
            </a:pPr>
            <a:r>
              <a:rPr b="1" i="0" lang="en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ES2015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0762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ES5</a:t>
            </a:r>
            <a:b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var func = function(x,y) {</a:t>
            </a:r>
            <a:b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return x + y;</a:t>
            </a:r>
            <a:b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ES2015</a:t>
            </a:r>
            <a:b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var func = (x, y) =&gt; {</a:t>
            </a:r>
            <a:b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return x + y;</a:t>
            </a:r>
            <a:b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170819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25000"/>
              <a:buFont typeface="Roboto"/>
              <a:buNone/>
            </a:pPr>
            <a:r>
              <a:rPr b="1" i="0" lang="en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Fetch API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0762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25000"/>
              <a:buFont typeface="Roboto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fetch('/examples/example.json')</a:t>
            </a:r>
            <a:b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.then(response =&gt; {</a:t>
            </a:r>
            <a:b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return response.json();</a:t>
            </a:r>
            <a:b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}) // .then do something with the data</a:t>
            </a:r>
            <a:b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.catch(error =&gt; {</a:t>
            </a:r>
            <a:b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console.log('Fetch failed', error);</a:t>
            </a:r>
            <a:b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</p:txBody>
      </p:sp>
      <p:pic>
        <p:nvPicPr>
          <p:cNvPr id="90" name="Shape 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0475" y="2762700"/>
            <a:ext cx="1230243" cy="57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FFE"/>
              </a:buClr>
              <a:buSzPct val="25000"/>
              <a:buFont typeface="Roboto"/>
              <a:buNone/>
            </a:pPr>
            <a:r>
              <a:rPr b="1" i="0" lang="en" sz="4800" u="none" cap="none" strike="noStrike">
                <a:solidFill>
                  <a:srgbClr val="304FFE"/>
                </a:solidFill>
                <a:latin typeface="Roboto"/>
                <a:ea typeface="Roboto"/>
                <a:cs typeface="Roboto"/>
                <a:sym typeface="Roboto"/>
              </a:rPr>
              <a:t>Let’s try some examples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170819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25000"/>
              <a:buFont typeface="Roboto"/>
              <a:buNone/>
            </a:pPr>
            <a:r>
              <a:rPr b="1" i="0" lang="en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Example: fetch text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0762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25000"/>
              <a:buFont typeface="Roboto"/>
              <a:buNone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Try this in the console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25000"/>
              <a:buFont typeface="Roboto"/>
              <a:buNone/>
            </a:pPr>
            <a:b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fetch('index.html').then(response =&gt; {</a:t>
            </a:r>
            <a:b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return response.text();</a:t>
            </a:r>
            <a:b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}).then(text =&gt; {</a:t>
            </a:r>
            <a:b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console.log(text);</a:t>
            </a:r>
            <a:b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170819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25000"/>
              <a:buFont typeface="Roboto"/>
              <a:buNone/>
            </a:pPr>
            <a:r>
              <a:rPr b="1" i="0" lang="en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Example: fetch JSON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0762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25000"/>
              <a:buFont typeface="Roboto"/>
              <a:buNone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Try this in the console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25000"/>
              <a:buFont typeface="Roboto"/>
              <a:buNone/>
            </a:pPr>
            <a:b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fetch('animals.json').then(response =&gt; {</a:t>
            </a:r>
            <a:b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return response.json();</a:t>
            </a:r>
            <a:b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}).then(json =&gt; {</a:t>
            </a:r>
            <a:b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console.log(json);</a:t>
            </a:r>
            <a:b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