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08B7237-09CE-454D-8761-42CF9E23408B}">
  <a:tblStyle styleId="{308B7237-09CE-454D-8761-42CF9E23408B}"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oogle-progweb-ilt.gitbooks.io/progressive-web-apps-ilt-with-cover/content/docs/debugging_service_workers_in_browsers.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web/updates/2015/12/background-sync"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_Workers_API" TargetMode="External"/><Relationship Id="rId3" Type="http://schemas.openxmlformats.org/officeDocument/2006/relationships/hyperlink" Target="https://developer.mozilla.org/en-US/docs/Web/API/IndexedDB_API"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Fetch_API" TargetMode="External"/><Relationship Id="rId3" Type="http://schemas.openxmlformats.org/officeDocument/2006/relationships/hyperlink" Target="https://developer.mozilla.org/en-US/docs/Web/API/Cach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tsencrypt.or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google-developers/instant-loading-web-apps-with-an-application-shell-architecture-7c0c2f10c73#.cz2zst8a4"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Channel_Messaging_API" TargetMode="External"/><Relationship Id="rId3" Type="http://schemas.openxmlformats.org/officeDocument/2006/relationships/hyperlink" Target="https://developer.mozilla.org/en-US/docs/Web/API/Notifications_API" TargetMode="External"/><Relationship Id="rId4" Type="http://schemas.openxmlformats.org/officeDocument/2006/relationships/hyperlink" Target="https://developer.mozilla.org/en-US/docs/Web/API/Push_API" TargetMode="External"/><Relationship Id="rId5" Type="http://schemas.openxmlformats.org/officeDocument/2006/relationships/hyperlink" Target="https://developers.google.com/web/updates/2015/12/background-sync?hl=e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a/google.com/document/d/1H3GaE6JQhydNaPzII9hgGZL-uL73VvgQ02FYijeK0js/edit?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The </a:t>
            </a:r>
            <a:r>
              <a:rPr b="1" i="0" lang="en" sz="1100" u="none" cap="none" strike="noStrike"/>
              <a:t>scope</a:t>
            </a:r>
            <a:r>
              <a:rPr b="0" i="0" lang="en" sz="1100" u="none" cap="none" strike="noStrike"/>
              <a:t> of the service worker determines from which path the service worker will intercept requests. The default scope is the path to the service worker file, and extends to all lower directories. So if the service worker script (for example </a:t>
            </a:r>
            <a:r>
              <a:rPr b="0" i="1" lang="en" sz="1100" u="none" cap="none" strike="noStrike"/>
              <a:t>service-worker.js</a:t>
            </a:r>
            <a:r>
              <a:rPr b="0" i="0" lang="en" sz="1100" u="none" cap="none" strike="noStrike"/>
              <a:t>) is located in the root directory, the service worker will control requests from all files at this domain.</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You can also set an arbitrary scope by passing in an additional parameter when registering.</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In this case we are setting the scope of the service worker to </a:t>
            </a:r>
            <a:r>
              <a:rPr b="0" i="0" lang="en" sz="1100" u="none" cap="none" strike="noStrike">
                <a:latin typeface="Consolas"/>
                <a:ea typeface="Consolas"/>
                <a:cs typeface="Consolas"/>
                <a:sym typeface="Consolas"/>
              </a:rPr>
              <a:t>/app/</a:t>
            </a:r>
            <a:r>
              <a:rPr b="0" i="0" lang="en" sz="1100" u="none" cap="none" strike="noStrike"/>
              <a:t>, which means the service worker will control requests from pages like </a:t>
            </a:r>
            <a:r>
              <a:rPr b="0" i="0" lang="en" sz="1100" u="none" cap="none" strike="noStrike">
                <a:latin typeface="Consolas"/>
                <a:ea typeface="Consolas"/>
                <a:cs typeface="Consolas"/>
                <a:sym typeface="Consolas"/>
              </a:rPr>
              <a:t>/app/</a:t>
            </a:r>
            <a:r>
              <a:rPr b="0" i="0" lang="en" sz="1100" u="none" cap="none" strike="noStrike"/>
              <a:t>, </a:t>
            </a:r>
            <a:r>
              <a:rPr b="0" i="0" lang="en" sz="1100" u="none" cap="none" strike="noStrike">
                <a:latin typeface="Consolas"/>
                <a:ea typeface="Consolas"/>
                <a:cs typeface="Consolas"/>
                <a:sym typeface="Consolas"/>
              </a:rPr>
              <a:t>/app/lower/ and /app/lower/lower</a:t>
            </a:r>
            <a:r>
              <a:rPr b="0" i="0" lang="en" sz="1100" u="none" cap="none" strike="noStrike"/>
              <a:t>, but not from pages like </a:t>
            </a:r>
            <a:r>
              <a:rPr b="0" i="0" lang="en" sz="1100" u="none" cap="none" strike="noStrike">
                <a:latin typeface="Consolas"/>
                <a:ea typeface="Consolas"/>
                <a:cs typeface="Consolas"/>
                <a:sym typeface="Consolas"/>
              </a:rPr>
              <a:t>/app</a:t>
            </a:r>
            <a:r>
              <a:rPr b="0" i="0" lang="en" sz="1100" u="none" cap="none" strike="noStrike"/>
              <a:t> or </a:t>
            </a:r>
            <a:r>
              <a:rPr b="0" i="0" lang="en" sz="1100" u="none" cap="none" strike="noStrike">
                <a:latin typeface="Consolas"/>
                <a:ea typeface="Consolas"/>
                <a:cs typeface="Consolas"/>
                <a:sym typeface="Consolas"/>
              </a:rPr>
              <a:t>/</a:t>
            </a:r>
            <a:r>
              <a:rPr b="0" i="0" lang="en" sz="1100" u="none" cap="none" strike="noStrike"/>
              <a:t>, which are higher.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A service worker cannot have a scope above its own path.</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This is in your service worker file: service-worker.js.</a:t>
            </a:r>
          </a:p>
          <a:p>
            <a:pPr indent="0" lvl="0" marL="0" marR="0" rtl="0" algn="l">
              <a:lnSpc>
                <a:spcPct val="115000"/>
              </a:lnSpc>
              <a:spcBef>
                <a:spcPts val="1800"/>
              </a:spcBef>
              <a:spcAft>
                <a:spcPts val="0"/>
              </a:spcAft>
              <a:buSzPct val="25000"/>
              <a:buFont typeface="Arial"/>
              <a:buNone/>
            </a:pPr>
            <a:r>
              <a:rPr b="0" i="0" lang="en" sz="1600" u="none" cap="none" strike="noStrike"/>
              <a:t>Installation</a:t>
            </a:r>
          </a:p>
          <a:p>
            <a:pPr indent="0" lvl="0" marL="0" marR="0" rtl="0" algn="l">
              <a:lnSpc>
                <a:spcPct val="115000"/>
              </a:lnSpc>
              <a:spcBef>
                <a:spcPts val="600"/>
              </a:spcBef>
              <a:spcAft>
                <a:spcPts val="0"/>
              </a:spcAft>
              <a:buSzPct val="25000"/>
              <a:buFont typeface="Arial"/>
              <a:buNone/>
            </a:pPr>
            <a:r>
              <a:rPr b="0" i="0" lang="en" sz="1100" u="none" cap="none" strike="noStrike"/>
              <a:t>Once the the browser registers a service worker, the install event can occur.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This event will trigger if the browser considers the service worker to be new, either because this is the first service worker encountered for this page, or because there is a byte difference between the current service worker and the previously installed one. </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We can add an install event handler to perform actions during the install event.</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SzPct val="25000"/>
              <a:buFont typeface="Arial"/>
              <a:buNone/>
            </a:pPr>
            <a:r>
              <a:rPr b="0" i="0" lang="en" sz="1100" u="none" cap="none" strike="noStrike">
                <a:solidFill>
                  <a:schemeClr val="dk1"/>
                </a:solidFill>
              </a:rPr>
              <a:t>The install event is a good time to do stuff like caching the App Shell or static assets using the Cache API.</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If this is the first encounter of a service worker for this page, the service worker will install and, if successful, transition to the </a:t>
            </a:r>
            <a:r>
              <a:rPr b="1" i="0" lang="en" sz="1100" u="none" cap="none" strike="noStrike"/>
              <a:t>activation</a:t>
            </a:r>
            <a:r>
              <a:rPr b="0" i="0" lang="en" sz="1100" u="none" cap="none" strike="noStrike"/>
              <a:t> stage upon success.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Once activated, the service worker will control all pages that load within its scope, and intercept corresponding network requests.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However the pages in your app that are open will not be under the service worker’s scope since the service worker was not loaded when the pages opened. To put currently open pages under service worker control you must reload the page or pages. Until then, requests from this page will bypass the service worker and operate like they normally would.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Service workers maintain control as long as there are pages open that are dependant on that specific version. This ensures that only one version of the service worker is running at any given time.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If a new service worker is installed on a page with an existing service worker, the new service worker will not take over until the existing service worker is removed. Old service workers will become redundant and be deleted once all pages using it are closed. This will activate the new service worker and allow it to take over.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Refreshing the page is not sufficient to transfer control to a new service worker, because there won’t be a time when the old service worker is not in use.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The activation event is a good time to clean up stale data from existing caches for the application.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buSzPct val="25000"/>
              <a:buFont typeface="Arial"/>
              <a:buNone/>
            </a:pPr>
            <a:r>
              <a:rPr b="0" i="0" lang="en" sz="1100" u="none" cap="none" strike="noStrike"/>
              <a:t>Note: activation of a new service worker can be forced programatically with self.skipWaiting.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Service workers are event driven.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Installation and activation events  fire off corresponding events to which the service worker can respond. </a:t>
            </a:r>
          </a:p>
          <a:p>
            <a:pPr indent="0" lvl="0" marL="0" marR="0" rtl="0" algn="l">
              <a:lnSpc>
                <a:spcPct val="115000"/>
              </a:lnSpc>
              <a:spcBef>
                <a:spcPts val="0"/>
              </a:spcBef>
              <a:spcAft>
                <a:spcPts val="0"/>
              </a:spcAft>
              <a:buSzPct val="25000"/>
              <a:buFont typeface="Arial"/>
              <a:buNone/>
            </a:pPr>
            <a:r>
              <a:t/>
            </a:r>
            <a:endParaRPr b="0" i="0" sz="1100" u="none" cap="none" strike="noStrike"/>
          </a:p>
          <a:p>
            <a:pPr indent="-304800" lvl="0" marL="457200" marR="0" rtl="0" algn="l">
              <a:lnSpc>
                <a:spcPct val="115000"/>
              </a:lnSpc>
              <a:spcBef>
                <a:spcPts val="0"/>
              </a:spcBef>
              <a:spcAft>
                <a:spcPts val="0"/>
              </a:spcAft>
              <a:buClr>
                <a:srgbClr val="333333"/>
              </a:buClr>
              <a:buSzPct val="100000"/>
              <a:buFont typeface="Arial"/>
              <a:buChar char="●"/>
            </a:pPr>
            <a:r>
              <a:rPr b="0" i="0" lang="en" sz="1100" u="none" cap="none" strike="noStrike">
                <a:solidFill>
                  <a:srgbClr val="333333"/>
                </a:solidFill>
                <a:highlight>
                  <a:srgbClr val="FFFFFF"/>
                </a:highlight>
              </a:rPr>
              <a:t>The install event is when you should prepare your service worker for use, e.g. by creating a cache and adding assets to it.</a:t>
            </a:r>
          </a:p>
          <a:p>
            <a:pPr indent="-304800" lvl="0" marL="457200" marR="0" rtl="0" algn="l">
              <a:lnSpc>
                <a:spcPct val="115000"/>
              </a:lnSpc>
              <a:spcBef>
                <a:spcPts val="0"/>
              </a:spcBef>
              <a:spcAft>
                <a:spcPts val="0"/>
              </a:spcAft>
              <a:buClr>
                <a:srgbClr val="333333"/>
              </a:buClr>
              <a:buSzPct val="100000"/>
              <a:buFont typeface="Arial"/>
              <a:buChar char="●"/>
            </a:pPr>
            <a:r>
              <a:rPr b="0" i="0" lang="en" sz="1100" u="none" cap="none" strike="noStrike">
                <a:solidFill>
                  <a:srgbClr val="333333"/>
                </a:solidFill>
                <a:highlight>
                  <a:srgbClr val="FFFFFF"/>
                </a:highlight>
              </a:rPr>
              <a:t>The activate event is a good time to clean up old caches and anything else associated with a previous version of your service worker.</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The service worker can receive information from other scripts through </a:t>
            </a:r>
            <a:r>
              <a:rPr b="1" i="0" lang="en" sz="1100" u="none" cap="none" strike="noStrike"/>
              <a:t>message</a:t>
            </a:r>
            <a:r>
              <a:rPr b="0" i="0" lang="en" sz="1100" u="none" cap="none" strike="noStrike"/>
              <a:t> events. There are also functional events such as</a:t>
            </a:r>
            <a:r>
              <a:rPr b="1" i="0" lang="en" sz="1100" u="none" cap="none" strike="noStrike"/>
              <a:t> fetch</a:t>
            </a:r>
            <a:r>
              <a:rPr b="0" i="0" lang="en" sz="1100" u="none" cap="none" strike="noStrike"/>
              <a:t>, </a:t>
            </a:r>
            <a:r>
              <a:rPr b="1" i="0" lang="en" sz="1100" u="none" cap="none" strike="noStrike"/>
              <a:t>push</a:t>
            </a:r>
            <a:r>
              <a:rPr b="0" i="0" lang="en" sz="1100" u="none" cap="none" strike="noStrike"/>
              <a:t>, and </a:t>
            </a:r>
            <a:r>
              <a:rPr b="1" i="0" lang="en" sz="1100" u="none" cap="none" strike="noStrike"/>
              <a:t>sync</a:t>
            </a:r>
            <a:r>
              <a:rPr b="0" i="0" lang="en" sz="1100" u="none" cap="none" strike="noStrike"/>
              <a:t> the service worker can respond to.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To examine service workers, navigate to the Service Worker section in your browser’s developer tools. Different browsers put the tools in different places. Check </a:t>
            </a:r>
            <a:r>
              <a:rPr b="0" i="0" lang="en" sz="1100" u="sng" cap="none" strike="noStrike">
                <a:solidFill>
                  <a:schemeClr val="hlink"/>
                </a:solidFill>
                <a:hlinkClick r:id="rId2"/>
              </a:rPr>
              <a:t>Debugging Service Workers in Browsers</a:t>
            </a:r>
            <a:r>
              <a:rPr b="0" i="0" lang="en" sz="1100" u="none" cap="none" strike="noStrike"/>
              <a:t> for instructions for Chrome, Firefox and Opera. </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SzPct val="25000"/>
              <a:buFont typeface="Arial"/>
              <a:buNone/>
            </a:pPr>
            <a:r>
              <a:rPr b="0" i="0" lang="en" sz="1100" u="none" cap="none" strike="noStrike"/>
              <a:t>A fetch event is fired every time a resource is requested. In this example we listen for the fetch event, and instead of going to the network, return the requested resource from the cache (assuming it is there).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Service workers can use </a:t>
            </a:r>
            <a:r>
              <a:rPr b="0" i="0" lang="en" sz="1100" u="sng" cap="none" strike="noStrike">
                <a:solidFill>
                  <a:schemeClr val="hlink"/>
                </a:solidFill>
                <a:hlinkClick r:id="rId2"/>
              </a:rPr>
              <a:t>background sync</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Here we start by registering the service worker.</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buSzPct val="25000"/>
              <a:buFont typeface="Arial"/>
              <a:buNone/>
            </a:pPr>
            <a:r>
              <a:rPr b="0" i="0" lang="en" sz="1100" u="none" cap="none" strike="noStrike"/>
              <a:t>Once the service worker is ready, we register a sync event with the tag 'foo'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The service worker can listen for sync events.</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This example listens for the sync event tagged 'foo' in the previous slide.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Courier New"/>
              <a:buNone/>
            </a:pPr>
            <a:r>
              <a:rPr b="0" i="0" lang="en" sz="1100" u="none" cap="none" strike="noStrike">
                <a:latin typeface="Courier New"/>
                <a:ea typeface="Courier New"/>
                <a:cs typeface="Courier New"/>
                <a:sym typeface="Courier New"/>
              </a:rPr>
              <a:t>doSomething()</a:t>
            </a:r>
            <a:r>
              <a:rPr b="0" i="0" lang="en" sz="1100" u="none" cap="none" strike="noStrike"/>
              <a:t> should return a promise indicating indicating the success/failure of whatever it’s trying to do. If it fulfills, the sync is complete. If it fails, another sync will be scheduled to retry. Retry syncs also wait for connectivity, and employ an exponential back-off.</a:t>
            </a:r>
          </a:p>
          <a:p>
            <a:pPr indent="0" lvl="0" marL="0" marR="0" rtl="0" algn="l">
              <a:lnSpc>
                <a:spcPct val="115000"/>
              </a:lnSpc>
              <a:spcBef>
                <a:spcPts val="0"/>
              </a:spcBef>
              <a:spcAft>
                <a:spcPts val="0"/>
              </a:spcAft>
              <a:buClr>
                <a:schemeClr val="dk1"/>
              </a:buClr>
              <a:buSzPct val="25000"/>
              <a:buFont typeface="Arial"/>
              <a:buNone/>
            </a:pPr>
            <a:r>
              <a:t/>
            </a:r>
            <a:endParaRPr b="0" i="0" sz="1200" u="none" cap="none" strike="noStrike">
              <a:solidFill>
                <a:schemeClr val="accent2"/>
              </a:solidFill>
              <a:latin typeface="Roboto"/>
              <a:ea typeface="Roboto"/>
              <a:cs typeface="Roboto"/>
              <a:sym typeface="Roboto"/>
            </a:endParaRPr>
          </a:p>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The service worker can listen for push events. Push events are initiated by your backend servers, through a browser's push service.</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This example shows a notification when the push event is received. The options object is used to customize the notification. The notification could contain the data that was pushed from the servers.</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t/>
            </a:r>
            <a:endParaRPr b="0" i="0" sz="1200" u="none" cap="none" strike="noStrike">
              <a:solidFill>
                <a:schemeClr val="accent2"/>
              </a:solidFill>
              <a:latin typeface="Roboto"/>
              <a:ea typeface="Roboto"/>
              <a:cs typeface="Roboto"/>
              <a:sym typeface="Roboto"/>
            </a:endParaRPr>
          </a:p>
          <a:p>
            <a:pPr indent="0" lvl="0" marL="0" marR="0" rtl="0" algn="l">
              <a:lnSpc>
                <a:spcPct val="115000"/>
              </a:lnSpc>
              <a:spcBef>
                <a:spcPts val="0"/>
              </a:spcBef>
              <a:spcAft>
                <a:spcPts val="0"/>
              </a:spcAft>
              <a:buSzPct val="25000"/>
              <a:buFont typeface="Arial"/>
              <a:buNone/>
            </a:pPr>
            <a:r>
              <a:t/>
            </a:r>
            <a:endParaRPr b="0" i="0" sz="1200" u="none" cap="none" strike="noStrike">
              <a:solidFill>
                <a:schemeClr val="accent2"/>
              </a:solidFill>
              <a:latin typeface="Roboto"/>
              <a:ea typeface="Roboto"/>
              <a:cs typeface="Roboto"/>
              <a:sym typeface="Roboto"/>
            </a:endParaRPr>
          </a:p>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SzPct val="25000"/>
              <a:buFont typeface="Arial"/>
              <a:buNone/>
            </a:pPr>
            <a:r>
              <a:rPr b="0" i="0" lang="en" sz="1100" u="none" cap="none" strike="noStrike"/>
              <a:t>Service workers can be tested and debugged in the supporting browsers developer tools (Chrome shown).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A service worker is a client side, programmable, network proxy. It </a:t>
            </a:r>
            <a:r>
              <a:rPr b="0" i="0" lang="en" sz="1100" u="none" cap="none" strike="noStrike">
                <a:solidFill>
                  <a:srgbClr val="222222"/>
                </a:solidFill>
                <a:highlight>
                  <a:srgbClr val="FFFFFF"/>
                </a:highlight>
                <a:latin typeface="Roboto"/>
                <a:ea typeface="Roboto"/>
                <a:cs typeface="Roboto"/>
                <a:sym typeface="Roboto"/>
              </a:rPr>
              <a:t>gives you fine control over the requests it handles. </a:t>
            </a:r>
            <a:r>
              <a:rPr b="0" i="0" lang="en" sz="1100" u="none" cap="none" strike="noStrike"/>
              <a:t> </a:t>
            </a:r>
            <a:r>
              <a:rPr b="0" i="0" lang="en" sz="1100" u="none" cap="none" strike="noStrike">
                <a:solidFill>
                  <a:srgbClr val="222222"/>
                </a:solidFill>
                <a:highlight>
                  <a:srgbClr val="FFFFFF"/>
                </a:highlight>
                <a:latin typeface="Roboto"/>
                <a:ea typeface="Roboto"/>
                <a:cs typeface="Roboto"/>
                <a:sym typeface="Roboto"/>
              </a:rPr>
              <a:t>For example: you can control the caching behavior of requests for your site's HTML and treat them differently than requests for your site's images.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Service workers are a type of </a:t>
            </a:r>
            <a:r>
              <a:rPr b="0" i="0" lang="en" sz="1100" u="sng" cap="none" strike="noStrike">
                <a:solidFill>
                  <a:schemeClr val="hlink"/>
                </a:solidFill>
                <a:hlinkClick r:id="rId2"/>
              </a:rPr>
              <a:t>web worker</a:t>
            </a:r>
            <a:r>
              <a:rPr b="0" i="0" lang="en" sz="1100" u="none" cap="none" strike="noStrike"/>
              <a:t>, </a:t>
            </a:r>
            <a:r>
              <a:rPr b="0" i="0" lang="en" sz="1100" u="none" cap="none" strike="noStrike">
                <a:solidFill>
                  <a:srgbClr val="222222"/>
                </a:solidFill>
                <a:highlight>
                  <a:srgbClr val="FFFFFF"/>
                </a:highlight>
                <a:latin typeface="Roboto"/>
                <a:ea typeface="Roboto"/>
                <a:cs typeface="Roboto"/>
                <a:sym typeface="Roboto"/>
              </a:rPr>
              <a:t>an object that executes a script separately from the main browser thread</a:t>
            </a:r>
            <a:r>
              <a:rPr b="0" i="0" lang="en" sz="1100" u="none" cap="none" strike="noStrike"/>
              <a:t>. Service workers run independent of the application they are associated with and can receive messages when not active (either because your application is in the background or not open, or the browser is closed).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The primary uses for a service workers are:</a:t>
            </a:r>
          </a:p>
          <a:p>
            <a:pPr indent="0" lvl="0" marL="0" marR="0" rtl="0" algn="l">
              <a:lnSpc>
                <a:spcPct val="115000"/>
              </a:lnSpc>
              <a:spcBef>
                <a:spcPts val="0"/>
              </a:spcBef>
              <a:spcAft>
                <a:spcPts val="0"/>
              </a:spcAft>
              <a:buSzPct val="25000"/>
              <a:buFont typeface="Arial"/>
              <a:buNone/>
            </a:pPr>
            <a:r>
              <a:t/>
            </a:r>
            <a:endParaRPr b="0" i="0" sz="1100" u="none" cap="none" strike="noStrike"/>
          </a:p>
          <a:p>
            <a:pPr indent="-228600" lvl="0" marL="457200" marR="0" rtl="0" algn="l">
              <a:lnSpc>
                <a:spcPct val="115000"/>
              </a:lnSpc>
              <a:spcBef>
                <a:spcPts val="0"/>
              </a:spcBef>
              <a:spcAft>
                <a:spcPts val="0"/>
              </a:spcAft>
              <a:buSzPct val="100000"/>
              <a:buFont typeface="Arial"/>
              <a:buChar char="●"/>
            </a:pPr>
            <a:r>
              <a:rPr b="0" i="0" lang="en" sz="1100" u="none" cap="none" strike="noStrike"/>
              <a:t>Act as a caching agent to handle network requests and store content for offline use.</a:t>
            </a:r>
          </a:p>
          <a:p>
            <a:pPr indent="-228600" lvl="0" marL="457200" marR="0" rtl="0" algn="l">
              <a:lnSpc>
                <a:spcPct val="115000"/>
              </a:lnSpc>
              <a:spcBef>
                <a:spcPts val="0"/>
              </a:spcBef>
              <a:spcAft>
                <a:spcPts val="0"/>
              </a:spcAft>
              <a:buSzPct val="100000"/>
              <a:buFont typeface="Arial"/>
              <a:buChar char="●"/>
            </a:pPr>
            <a:r>
              <a:rPr b="0" i="0" lang="en" sz="1100" u="none" cap="none" strike="noStrike"/>
              <a:t>Handle push messaging</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Clr>
                <a:srgbClr val="222222"/>
              </a:buClr>
              <a:buSzPct val="25000"/>
              <a:buFont typeface="Roboto"/>
              <a:buNone/>
            </a:pPr>
            <a:r>
              <a:rPr b="0" i="0" lang="en" sz="1100" u="none" cap="none" strike="noStrike">
                <a:solidFill>
                  <a:srgbClr val="222222"/>
                </a:solidFill>
                <a:highlight>
                  <a:srgbClr val="FFFFFF"/>
                </a:highlight>
                <a:latin typeface="Roboto"/>
                <a:ea typeface="Roboto"/>
                <a:cs typeface="Roboto"/>
                <a:sym typeface="Roboto"/>
              </a:rPr>
              <a:t>The service worker becomes idle when not in use, and restarts when it's next needed. If there is information that you need to persist and reuse across restarts, then service workers can work with </a:t>
            </a:r>
            <a:r>
              <a:rPr b="0" i="0" lang="en" sz="1100" u="sng" cap="none" strike="noStrike">
                <a:solidFill>
                  <a:schemeClr val="hlink"/>
                </a:solidFill>
                <a:highlight>
                  <a:srgbClr val="FFFFFF"/>
                </a:highlight>
                <a:latin typeface="Roboto"/>
                <a:ea typeface="Roboto"/>
                <a:cs typeface="Roboto"/>
                <a:sym typeface="Roboto"/>
                <a:hlinkClick r:id="rId3"/>
              </a:rPr>
              <a:t>IndexedDB</a:t>
            </a:r>
            <a:r>
              <a:rPr b="0" i="0" lang="en" sz="1100" u="none" cap="none" strike="noStrike">
                <a:solidFill>
                  <a:srgbClr val="222222"/>
                </a:solidFill>
                <a:highlight>
                  <a:srgbClr val="FFFFFF"/>
                </a:highlight>
                <a:latin typeface="Roboto"/>
                <a:ea typeface="Roboto"/>
                <a:cs typeface="Roboto"/>
                <a:sym typeface="Roboto"/>
              </a:rPr>
              <a:t> databases.</a:t>
            </a:r>
          </a:p>
          <a:p>
            <a:pPr indent="0" lvl="0" marL="0" marR="0" rtl="0" algn="l">
              <a:lnSpc>
                <a:spcPct val="115000"/>
              </a:lnSpc>
              <a:spcBef>
                <a:spcPts val="0"/>
              </a:spcBef>
              <a:spcAft>
                <a:spcPts val="0"/>
              </a:spcAft>
              <a:buSzPct val="25000"/>
              <a:buFont typeface="Arial"/>
              <a:buNone/>
            </a:pPr>
            <a:r>
              <a:t/>
            </a:r>
            <a:endParaRPr b="0" i="0" sz="1100" u="none" cap="none" strike="noStrike">
              <a:solidFill>
                <a:srgbClr val="222222"/>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222222"/>
              </a:buClr>
              <a:buSzPct val="25000"/>
              <a:buFont typeface="Roboto"/>
              <a:buNone/>
            </a:pPr>
            <a:r>
              <a:rPr b="0" i="0" lang="en" sz="1100" u="none" cap="none" strike="noStrike">
                <a:solidFill>
                  <a:srgbClr val="222222"/>
                </a:solidFill>
                <a:highlight>
                  <a:srgbClr val="FFFFFF"/>
                </a:highlight>
                <a:latin typeface="Roboto"/>
                <a:ea typeface="Roboto"/>
                <a:cs typeface="Roboto"/>
                <a:sym typeface="Roboto"/>
              </a:rPr>
              <a:t>Service workers are promise based. At a high level, a promise is an object that is used as a placeholder for the eventual results of a deferred (and possibly asynchronous) computation. </a:t>
            </a:r>
          </a:p>
          <a:p>
            <a:pPr indent="0" lvl="0" marL="0" marR="0" rtl="0" algn="l">
              <a:lnSpc>
                <a:spcPct val="115000"/>
              </a:lnSpc>
              <a:spcBef>
                <a:spcPts val="0"/>
              </a:spcBef>
              <a:buSzPct val="25000"/>
              <a:buFont typeface="Arial"/>
              <a:buNone/>
            </a:pPr>
            <a:r>
              <a:rPr b="0" i="0" lang="en" sz="1100" u="none" cap="none" strike="noStrike"/>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222222"/>
              </a:buClr>
              <a:buSzPct val="25000"/>
              <a:buFont typeface="Roboto"/>
              <a:buNone/>
            </a:pPr>
            <a:r>
              <a:rPr b="0" i="0" lang="en" sz="1100" u="none" cap="none" strike="noStrike">
                <a:solidFill>
                  <a:srgbClr val="222222"/>
                </a:solidFill>
                <a:highlight>
                  <a:srgbClr val="FFFFFF"/>
                </a:highlight>
                <a:latin typeface="Roboto"/>
                <a:ea typeface="Roboto"/>
                <a:cs typeface="Roboto"/>
                <a:sym typeface="Roboto"/>
              </a:rPr>
              <a:t>Service workers also depend on two APIs to work effectively: </a:t>
            </a:r>
            <a:r>
              <a:rPr b="0" i="0" lang="en" sz="1100" u="sng" cap="none" strike="noStrike">
                <a:solidFill>
                  <a:schemeClr val="hlink"/>
                </a:solidFill>
                <a:highlight>
                  <a:srgbClr val="FFFFFF"/>
                </a:highlight>
                <a:latin typeface="Roboto"/>
                <a:ea typeface="Roboto"/>
                <a:cs typeface="Roboto"/>
                <a:sym typeface="Roboto"/>
                <a:hlinkClick r:id="rId2"/>
              </a:rPr>
              <a:t>Fetch</a:t>
            </a:r>
            <a:r>
              <a:rPr b="0" i="0" lang="en" sz="1100" u="none" cap="none" strike="noStrike">
                <a:solidFill>
                  <a:srgbClr val="222222"/>
                </a:solidFill>
                <a:highlight>
                  <a:srgbClr val="FFFFFF"/>
                </a:highlight>
              </a:rPr>
              <a:t> (a standard way to retrieve content from the network) and </a:t>
            </a:r>
            <a:r>
              <a:rPr b="0" i="0" lang="en" sz="1100" u="sng" cap="none" strike="noStrike">
                <a:solidFill>
                  <a:schemeClr val="hlink"/>
                </a:solidFill>
                <a:highlight>
                  <a:srgbClr val="FFFFFF"/>
                </a:highlight>
                <a:latin typeface="Roboto"/>
                <a:ea typeface="Roboto"/>
                <a:cs typeface="Roboto"/>
                <a:sym typeface="Roboto"/>
                <a:hlinkClick r:id="rId3"/>
              </a:rPr>
              <a:t>Cache</a:t>
            </a:r>
            <a:r>
              <a:rPr b="0" i="0" lang="en" sz="1100" u="none" cap="none" strike="noStrike">
                <a:solidFill>
                  <a:srgbClr val="222222"/>
                </a:solidFill>
                <a:highlight>
                  <a:srgbClr val="FFFFFF"/>
                </a:highlight>
                <a:latin typeface="Roboto"/>
                <a:ea typeface="Roboto"/>
                <a:cs typeface="Roboto"/>
                <a:sym typeface="Roboto"/>
              </a:rPr>
              <a:t> (a persistent content storage for application data. This cache is persistent and independent from the browser cache or network status.)</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Because of the power of a service worker and to prevent man-in-the-middle attacks where third parties track the content of your users’ communication with the server, service workers are only available on secure origins served through TLS, using the HTTPS protocol.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We will test service workers using localhost which is exempt from this policy.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If you’re hosting your code on Github you can use Github Pages to serve the content, they are provisioned with SSL by default.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Services like </a:t>
            </a:r>
            <a:r>
              <a:rPr b="0" i="0" lang="en" sz="1100" u="sng" cap="none" strike="noStrike">
                <a:solidFill>
                  <a:schemeClr val="hlink"/>
                </a:solidFill>
                <a:hlinkClick r:id="rId2"/>
              </a:rPr>
              <a:t>Letsencrypt</a:t>
            </a:r>
            <a:r>
              <a:rPr b="0" i="0" lang="en" sz="1100" u="none" cap="none" strike="noStrike"/>
              <a:t> allow you to procure SSL certificates for free to install on your server. </a:t>
            </a:r>
          </a:p>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Service workers enable applications to control network requests, cache those requests to improve performance and provide offline access to cached content.  </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This is just the tip of the iceberg. We will explore some things you can do with a service worker and related APIs. </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Caching assets for your application in the client’s browser content will make the content load faster under most network conditions.  Two specific types of caching behavior suitable for use in your service worker:	</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1" i="0" lang="en" sz="1100" u="none" cap="none" strike="noStrike">
                <a:solidFill>
                  <a:schemeClr val="dk1"/>
                </a:solidFill>
              </a:rPr>
              <a:t>Precache Assets During Installation</a:t>
            </a: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If you have assets (HTML, CSS, JavaScript, images) that are shared across your application you can cache them when you first install the service worker in the client’s browser, during the install process. This technique is at the core of the</a:t>
            </a:r>
            <a:r>
              <a:rPr b="0" i="0" lang="en" sz="1100" u="sng" cap="none" strike="noStrike">
                <a:solidFill>
                  <a:schemeClr val="hlink"/>
                </a:solidFill>
                <a:hlinkClick r:id="rId2"/>
              </a:rPr>
              <a:t> Application Shell Architecture</a:t>
            </a:r>
            <a:r>
              <a:rPr b="0" i="0" lang="en" sz="1100" u="none" cap="none" strike="noStrike">
                <a:solidFill>
                  <a:schemeClr val="dk1"/>
                </a:solidFill>
              </a:rPr>
              <a:t>. </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Note that using this technique does not preclude regular caching.  We can combine the precache with regular caching. </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1" i="0" lang="en" sz="1100" u="none" cap="none" strike="noStrike">
                <a:solidFill>
                  <a:schemeClr val="dk1"/>
                </a:solidFill>
              </a:rPr>
              <a:t>Provide a Fallback for Offline Access</a:t>
            </a: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Using the Fetch API inside a Service Worker we can fetch requests and then modify the response with content other than the object requested.  We can use this technique to provide alternative resources in case the requested resources are not available in cache and the network is unreachable.</a:t>
            </a:r>
          </a:p>
          <a:p>
            <a:pPr indent="0" lvl="0" marL="0" marR="0" rtl="0" algn="l">
              <a:lnSpc>
                <a:spcPct val="115000"/>
              </a:lnSpc>
              <a:spcBef>
                <a:spcPts val="0"/>
              </a:spcBef>
              <a:buSzPct val="25000"/>
              <a:buFont typeface="Arial"/>
              <a:buNone/>
            </a:pPr>
            <a:r>
              <a:t/>
            </a:r>
            <a:endParaRPr b="0" i="0" sz="1100" u="none" cap="none" strike="noStrike">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600" u="none" cap="none" strike="noStrike"/>
              <a:t>Act As the Base for Advanced Features</a:t>
            </a:r>
          </a:p>
          <a:p>
            <a:pPr indent="0" lvl="0" marL="0" marR="0" rtl="0" algn="l">
              <a:lnSpc>
                <a:spcPct val="115000"/>
              </a:lnSpc>
              <a:spcBef>
                <a:spcPts val="600"/>
              </a:spcBef>
              <a:spcAft>
                <a:spcPts val="0"/>
              </a:spcAft>
              <a:buSzPct val="25000"/>
              <a:buFont typeface="Arial"/>
              <a:buNone/>
            </a:pPr>
            <a:r>
              <a:rPr b="0" i="0" lang="en" sz="1100" u="none" cap="none" strike="noStrike"/>
              <a:t>Service workers are designed to work as the starting point for features that make web applications work like native apps. Some of these features are: </a:t>
            </a:r>
          </a:p>
          <a:p>
            <a:pPr indent="0" lvl="0" marL="0" marR="0" rtl="0" algn="l">
              <a:lnSpc>
                <a:spcPct val="115000"/>
              </a:lnSpc>
              <a:spcBef>
                <a:spcPts val="0"/>
              </a:spcBef>
              <a:spcAft>
                <a:spcPts val="0"/>
              </a:spcAft>
              <a:buSzPct val="25000"/>
              <a:buFont typeface="Arial"/>
              <a:buNone/>
            </a:pPr>
            <a:r>
              <a:t/>
            </a:r>
            <a:endParaRPr b="0" i="0" sz="1100" u="none" cap="none" strike="noStrike"/>
          </a:p>
          <a:p>
            <a:pPr indent="-304800" lvl="0" marL="457200" marR="0" rtl="0" algn="l">
              <a:lnSpc>
                <a:spcPct val="115000"/>
              </a:lnSpc>
              <a:spcBef>
                <a:spcPts val="0"/>
              </a:spcBef>
              <a:spcAft>
                <a:spcPts val="0"/>
              </a:spcAft>
              <a:buClr>
                <a:srgbClr val="1155CC"/>
              </a:buClr>
              <a:buSzPct val="100000"/>
              <a:buFont typeface="Arial"/>
              <a:buChar char="●"/>
            </a:pPr>
            <a:r>
              <a:rPr b="0" i="0" lang="en" sz="1100" u="sng" cap="none" strike="noStrike">
                <a:solidFill>
                  <a:schemeClr val="hlink"/>
                </a:solidFill>
                <a:hlinkClick r:id="rId2"/>
              </a:rPr>
              <a:t>Channel Messaging API</a:t>
            </a:r>
            <a:r>
              <a:rPr b="0" i="0" lang="en" sz="1100" u="none" cap="none" strike="noStrike"/>
              <a:t>: Allows web workers and service workers to communicate with each other and with the host application. Examples of this API include new content notification and updates that require user interaction</a:t>
            </a:r>
          </a:p>
          <a:p>
            <a:pPr indent="-304800" lvl="0" marL="457200" marR="0" rtl="0" algn="l">
              <a:lnSpc>
                <a:spcPct val="115000"/>
              </a:lnSpc>
              <a:spcBef>
                <a:spcPts val="0"/>
              </a:spcBef>
              <a:spcAft>
                <a:spcPts val="0"/>
              </a:spcAft>
              <a:buClr>
                <a:srgbClr val="1155CC"/>
              </a:buClr>
              <a:buSzPct val="100000"/>
              <a:buFont typeface="Arial"/>
              <a:buChar char="●"/>
            </a:pPr>
            <a:r>
              <a:rPr b="0" i="0" lang="en" sz="1100" u="sng" cap="none" strike="noStrike">
                <a:solidFill>
                  <a:schemeClr val="hlink"/>
                </a:solidFill>
                <a:hlinkClick r:id="rId3"/>
              </a:rPr>
              <a:t>Notifications API</a:t>
            </a:r>
            <a:r>
              <a:rPr b="0" i="0" lang="en" sz="1100" u="none" cap="none" strike="noStrike"/>
              <a:t>: A way to integrate push notifications from your application to the Operating System’s native notification system</a:t>
            </a:r>
          </a:p>
          <a:p>
            <a:pPr indent="-304800" lvl="0" marL="457200" marR="0" rtl="0" algn="l">
              <a:lnSpc>
                <a:spcPct val="115000"/>
              </a:lnSpc>
              <a:spcBef>
                <a:spcPts val="0"/>
              </a:spcBef>
              <a:spcAft>
                <a:spcPts val="0"/>
              </a:spcAft>
              <a:buClr>
                <a:srgbClr val="1155CC"/>
              </a:buClr>
              <a:buSzPct val="100000"/>
              <a:buFont typeface="Arial"/>
              <a:buChar char="●"/>
            </a:pPr>
            <a:r>
              <a:rPr b="0" i="0" lang="en" sz="1100" u="sng" cap="none" strike="noStrike">
                <a:solidFill>
                  <a:schemeClr val="hlink"/>
                </a:solidFill>
                <a:hlinkClick r:id="rId4"/>
              </a:rPr>
              <a:t>Push API: </a:t>
            </a:r>
            <a:r>
              <a:rPr b="0" i="0" lang="en" sz="1100" u="none" cap="none" strike="noStrike">
                <a:highlight>
                  <a:srgbClr val="FFFFFF"/>
                </a:highlight>
              </a:rPr>
              <a:t> An API that enables push services to send push messages to an application. Servers can send messages at any time, even when the application or the browser is not running. Push messages are delivered to a Service Worker which can use the information in the message to update local state or display a notification to the user</a:t>
            </a:r>
          </a:p>
          <a:p>
            <a:pPr indent="-304800" lvl="0" marL="457200" marR="0" rtl="0" algn="l">
              <a:lnSpc>
                <a:spcPct val="115000"/>
              </a:lnSpc>
              <a:spcBef>
                <a:spcPts val="0"/>
              </a:spcBef>
              <a:spcAft>
                <a:spcPts val="0"/>
              </a:spcAft>
              <a:buClr>
                <a:srgbClr val="222222"/>
              </a:buClr>
              <a:buSzPct val="109090"/>
              <a:buFont typeface="Arial"/>
              <a:buChar char="●"/>
            </a:pPr>
            <a:r>
              <a:rPr b="0" i="0" lang="en" sz="1100" u="sng" cap="none" strike="noStrike">
                <a:solidFill>
                  <a:schemeClr val="hlink"/>
                </a:solidFill>
                <a:highlight>
                  <a:srgbClr val="FFFFFF"/>
                </a:highlight>
                <a:hlinkClick r:id="rId5"/>
              </a:rPr>
              <a:t>Background Sync</a:t>
            </a:r>
            <a:r>
              <a:rPr b="0" i="0" lang="en" sz="1200" u="none" cap="none" strike="noStrike">
                <a:solidFill>
                  <a:srgbClr val="222222"/>
                </a:solidFill>
                <a:highlight>
                  <a:srgbClr val="FFFFFF"/>
                </a:highlight>
              </a:rPr>
              <a:t> </a:t>
            </a:r>
            <a:r>
              <a:rPr b="0" i="0" lang="en" sz="1100" u="none" cap="none" strike="noStrike">
                <a:solidFill>
                  <a:srgbClr val="222222"/>
                </a:solidFill>
                <a:highlight>
                  <a:srgbClr val="FFFFFF"/>
                </a:highlight>
              </a:rPr>
              <a:t>lets you defer actions until the user has stable connectivity. This is useful for ensuring that whatever the user wants to send, is actually sent. This API also allows servers to push periodic updates to the app so the app can update when it’s next online</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Every service worker goes through three steps in its lifecycle:</a:t>
            </a:r>
          </a:p>
          <a:p>
            <a:pPr indent="0" lvl="0" marL="0" marR="0" rtl="0" algn="l">
              <a:lnSpc>
                <a:spcPct val="115000"/>
              </a:lnSpc>
              <a:spcBef>
                <a:spcPts val="0"/>
              </a:spcBef>
              <a:spcAft>
                <a:spcPts val="0"/>
              </a:spcAft>
              <a:buSzPct val="25000"/>
              <a:buFont typeface="Arial"/>
              <a:buNone/>
            </a:pPr>
            <a:r>
              <a:t/>
            </a:r>
            <a:endParaRPr b="0" i="0" sz="1100" u="none" cap="none" strike="noStrike"/>
          </a:p>
          <a:p>
            <a:pPr indent="-304800" lvl="0" marL="457200" marR="0" rtl="0" algn="l">
              <a:lnSpc>
                <a:spcPct val="115000"/>
              </a:lnSpc>
              <a:spcBef>
                <a:spcPts val="0"/>
              </a:spcBef>
              <a:spcAft>
                <a:spcPts val="0"/>
              </a:spcAft>
              <a:buSzPct val="100000"/>
              <a:buFont typeface="Arial"/>
              <a:buChar char="●"/>
            </a:pPr>
            <a:r>
              <a:rPr b="0" i="0" lang="en" sz="1100" u="none" cap="none" strike="noStrike"/>
              <a:t>Registration</a:t>
            </a:r>
          </a:p>
          <a:p>
            <a:pPr indent="-304800" lvl="0" marL="457200" marR="0" rtl="0" algn="l">
              <a:lnSpc>
                <a:spcPct val="115000"/>
              </a:lnSpc>
              <a:spcBef>
                <a:spcPts val="0"/>
              </a:spcBef>
              <a:spcAft>
                <a:spcPts val="0"/>
              </a:spcAft>
              <a:buSzPct val="100000"/>
              <a:buFont typeface="Arial"/>
              <a:buChar char="●"/>
            </a:pPr>
            <a:r>
              <a:rPr b="0" i="0" lang="en" sz="1100" u="none" cap="none" strike="noStrike"/>
              <a:t>Installation</a:t>
            </a:r>
          </a:p>
          <a:p>
            <a:pPr indent="-304800" lvl="0" marL="457200" marR="0" rtl="0" algn="l">
              <a:lnSpc>
                <a:spcPct val="115000"/>
              </a:lnSpc>
              <a:spcBef>
                <a:spcPts val="0"/>
              </a:spcBef>
              <a:spcAft>
                <a:spcPts val="0"/>
              </a:spcAft>
              <a:buSzPct val="100000"/>
              <a:buFont typeface="Arial"/>
              <a:buChar char="●"/>
            </a:pPr>
            <a:r>
              <a:rPr b="0" i="0" lang="en" sz="1100" u="none" cap="none" strike="noStrike"/>
              <a:t>Activation</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To </a:t>
            </a:r>
            <a:r>
              <a:rPr b="1" i="0" lang="en" sz="1100" u="none" cap="none" strike="noStrike"/>
              <a:t>install</a:t>
            </a:r>
            <a:r>
              <a:rPr b="0" i="0" lang="en" sz="1100" u="none" cap="none" strike="noStrike"/>
              <a:t> a service worker, you need to </a:t>
            </a:r>
            <a:r>
              <a:rPr b="1" i="0" lang="en" sz="1100" u="none" cap="none" strike="noStrike"/>
              <a:t>register</a:t>
            </a:r>
            <a:r>
              <a:rPr b="0" i="0" lang="en" sz="1100" u="none" cap="none" strike="noStrike"/>
              <a:t> it in your main JavaScript code. Registration tells the browser where your service worker is located, and to start installing it in the background. For example, you could include a &lt;script&gt; tag in your site’s index.html file (or whatever file you use as your application’s entry point) with code similar to the one shown here.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This code starts by checking for browser support by attempting to find </a:t>
            </a:r>
            <a:r>
              <a:rPr b="0" i="0" lang="en" sz="1100" u="none" cap="none" strike="noStrike">
                <a:latin typeface="Consolas"/>
                <a:ea typeface="Consolas"/>
                <a:cs typeface="Consolas"/>
                <a:sym typeface="Consolas"/>
              </a:rPr>
              <a:t>serviceWorker</a:t>
            </a:r>
            <a:r>
              <a:rPr b="0" i="0" lang="en" sz="1100" u="none" cap="none" strike="noStrike"/>
              <a:t> as a property in the </a:t>
            </a:r>
            <a:r>
              <a:rPr b="0" i="0" lang="en" sz="1100" u="none" cap="none" strike="noStrike">
                <a:latin typeface="Consolas"/>
                <a:ea typeface="Consolas"/>
                <a:cs typeface="Consolas"/>
                <a:sym typeface="Consolas"/>
              </a:rPr>
              <a:t>navigator object</a:t>
            </a:r>
            <a:r>
              <a:rPr b="0" i="0" lang="en" sz="1100" u="none" cap="none" strike="noStrike"/>
              <a:t>. The service worker is then registered with </a:t>
            </a:r>
            <a:r>
              <a:rPr b="0" i="0" lang="en" sz="1100" u="none" cap="none" strike="noStrike">
                <a:latin typeface="Consolas"/>
                <a:ea typeface="Consolas"/>
                <a:cs typeface="Consolas"/>
                <a:sym typeface="Consolas"/>
              </a:rPr>
              <a:t>navigator.serviceWorker.register</a:t>
            </a:r>
            <a:r>
              <a:rPr b="0" i="0" lang="en" sz="1100" u="none" cap="none" strike="noStrike"/>
              <a:t>, which returns a </a:t>
            </a:r>
            <a:r>
              <a:rPr b="0" i="0" lang="en" sz="1100" u="sng" cap="none" strike="noStrike">
                <a:solidFill>
                  <a:schemeClr val="hlink"/>
                </a:solidFill>
                <a:hlinkClick r:id="rId2"/>
              </a:rPr>
              <a:t>promise</a:t>
            </a:r>
            <a:r>
              <a:rPr b="0" i="0" lang="en" sz="1100" u="none" cap="none" strike="noStrike"/>
              <a:t> that resolves when the service worker has been successfully registered. The </a:t>
            </a:r>
            <a:r>
              <a:rPr b="1" i="0" lang="en" sz="1100" u="none" cap="none" strike="noStrike"/>
              <a:t>scope</a:t>
            </a:r>
            <a:r>
              <a:rPr b="0" i="0" lang="en" sz="1100" u="none" cap="none" strike="noStrike"/>
              <a:t> of the service worker is then logged with </a:t>
            </a:r>
            <a:r>
              <a:rPr b="0" i="0" lang="en" sz="1100" u="none" cap="none" strike="noStrike">
                <a:latin typeface="Consolas"/>
                <a:ea typeface="Consolas"/>
                <a:cs typeface="Consolas"/>
                <a:sym typeface="Consolas"/>
              </a:rPr>
              <a:t>registration.scope</a:t>
            </a:r>
            <a:r>
              <a:rPr b="0" i="0" lang="en" sz="1100" u="none" cap="none" strike="noStrike"/>
              <a:t>.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You can attempt to register a service worker  every time the page loads, and the browser will only complete the registration if the service worker is new or has been updated.</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4" name="Shape 1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09"/>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17" name="Shape 17"/>
          <p:cNvSpPr txBox="1"/>
          <p:nvPr>
            <p:ph idx="1" type="subTitle"/>
          </p:nvPr>
        </p:nvSpPr>
        <p:spPr>
          <a:xfrm>
            <a:off x="265500" y="3497910"/>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199" cy="524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12000">
                <a:solidFill>
                  <a:schemeClr val="dk1"/>
                </a:solidFill>
              </a:defRPr>
            </a:lvl2pPr>
            <a:lvl3pPr indent="0" lvl="2" rtl="0" algn="ctr">
              <a:spcBef>
                <a:spcPts val="0"/>
              </a:spcBef>
              <a:buClr>
                <a:schemeClr val="dk1"/>
              </a:buClr>
              <a:buFont typeface="Arial"/>
              <a:buNone/>
              <a:defRPr sz="12000">
                <a:solidFill>
                  <a:schemeClr val="dk1"/>
                </a:solidFill>
              </a:defRPr>
            </a:lvl3pPr>
            <a:lvl4pPr indent="0" lvl="3" rtl="0" algn="ctr">
              <a:spcBef>
                <a:spcPts val="0"/>
              </a:spcBef>
              <a:buClr>
                <a:schemeClr val="dk1"/>
              </a:buClr>
              <a:buFont typeface="Arial"/>
              <a:buNone/>
              <a:defRPr sz="12000">
                <a:solidFill>
                  <a:schemeClr val="dk1"/>
                </a:solidFill>
              </a:defRPr>
            </a:lvl4pPr>
            <a:lvl5pPr indent="0" lvl="4" rtl="0" algn="ctr">
              <a:spcBef>
                <a:spcPts val="0"/>
              </a:spcBef>
              <a:buClr>
                <a:schemeClr val="dk1"/>
              </a:buClr>
              <a:buFont typeface="Arial"/>
              <a:buNone/>
              <a:defRPr sz="12000">
                <a:solidFill>
                  <a:schemeClr val="dk1"/>
                </a:solidFill>
              </a:defRPr>
            </a:lvl5pPr>
            <a:lvl6pPr indent="0" lvl="5" rtl="0" algn="ctr">
              <a:spcBef>
                <a:spcPts val="0"/>
              </a:spcBef>
              <a:buClr>
                <a:schemeClr val="dk1"/>
              </a:buClr>
              <a:buFont typeface="Arial"/>
              <a:buNone/>
              <a:defRPr sz="12000">
                <a:solidFill>
                  <a:schemeClr val="dk1"/>
                </a:solidFill>
              </a:defRPr>
            </a:lvl6pPr>
            <a:lvl7pPr indent="0" lvl="6" rtl="0" algn="ctr">
              <a:spcBef>
                <a:spcPts val="0"/>
              </a:spcBef>
              <a:buClr>
                <a:schemeClr val="dk1"/>
              </a:buClr>
              <a:buFont typeface="Arial"/>
              <a:buNone/>
              <a:defRPr sz="12000">
                <a:solidFill>
                  <a:schemeClr val="dk1"/>
                </a:solidFill>
              </a:defRPr>
            </a:lvl7pPr>
            <a:lvl8pPr indent="0" lvl="7" rtl="0" algn="ctr">
              <a:spcBef>
                <a:spcPts val="0"/>
              </a:spcBef>
              <a:buClr>
                <a:schemeClr val="dk1"/>
              </a:buClr>
              <a:buFont typeface="Arial"/>
              <a:buNone/>
              <a:defRPr sz="12000">
                <a:solidFill>
                  <a:schemeClr val="dk1"/>
                </a:solidFill>
              </a:defRPr>
            </a:lvl8pPr>
            <a:lvl9pPr indent="0" lvl="8" rtl="0" algn="ctr">
              <a:spcBef>
                <a:spcPts val="0"/>
              </a:spcBef>
              <a:buClr>
                <a:schemeClr val="dk1"/>
              </a:buClr>
              <a:buFont typeface="Arial"/>
              <a:buNone/>
              <a:defRPr sz="12000">
                <a:solidFill>
                  <a:schemeClr val="dk1"/>
                </a:solidFill>
              </a:defRPr>
            </a:lvl9pPr>
          </a:lstStyle>
          <a:p/>
        </p:txBody>
      </p:sp>
      <p:sp>
        <p:nvSpPr>
          <p:cNvPr id="55" name="Shape 55"/>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60" name="Shape 60"/>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63" name="Shape 63"/>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24" name="Shape 24"/>
          <p:cNvSpPr txBox="1"/>
          <p:nvPr>
            <p:ph idx="1" type="body"/>
          </p:nvPr>
        </p:nvSpPr>
        <p:spPr>
          <a:xfrm>
            <a:off x="311700" y="1076275"/>
            <a:ext cx="8520599" cy="3416400"/>
          </a:xfrm>
          <a:prstGeom prst="rect">
            <a:avLst/>
          </a:prstGeom>
          <a:noFill/>
          <a:ln>
            <a:noFill/>
          </a:ln>
        </p:spPr>
        <p:txBody>
          <a:bodyPr anchorCtr="0" anchor="t" bIns="91425" lIns="91425" rIns="91425" tIns="91425"/>
          <a:lstStyle>
            <a:lvl1pPr indent="152400" lvl="0" marL="0" marR="0" rtl="0" algn="l">
              <a:lnSpc>
                <a:spcPct val="115000"/>
              </a:lnSpc>
              <a:spcBef>
                <a:spcPts val="1000"/>
              </a:spcBef>
              <a:spcAft>
                <a:spcPts val="0"/>
              </a:spcAft>
              <a:buClr>
                <a:srgbClr val="424242"/>
              </a:buClr>
              <a:buSzPct val="1000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ct val="100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6" name="Shape 26"/>
        <p:cNvGrpSpPr/>
        <p:nvPr/>
      </p:nvGrpSpPr>
      <p:grpSpPr>
        <a:xfrm>
          <a:off x="0" y="0"/>
          <a:ext cx="0" cy="0"/>
          <a:chOff x="0" y="0"/>
          <a:chExt cx="0" cy="0"/>
        </a:xfrm>
      </p:grpSpPr>
      <p:sp>
        <p:nvSpPr>
          <p:cNvPr id="27" name="Shape 27"/>
          <p:cNvSpPr txBox="1"/>
          <p:nvPr>
            <p:ph idx="1" type="body"/>
          </p:nvPr>
        </p:nvSpPr>
        <p:spPr>
          <a:xfrm>
            <a:off x="311700" y="3918596"/>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28" name="Shape 2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9" name="Shape 29"/>
        <p:cNvGrpSpPr/>
        <p:nvPr/>
      </p:nvGrpSpPr>
      <p:grpSpPr>
        <a:xfrm>
          <a:off x="0" y="0"/>
          <a:ext cx="0" cy="0"/>
          <a:chOff x="0" y="0"/>
          <a:chExt cx="0" cy="0"/>
        </a:xfrm>
      </p:grpSpPr>
      <p:sp>
        <p:nvSpPr>
          <p:cNvPr id="30" name="Shape 30"/>
          <p:cNvSpPr txBox="1"/>
          <p:nvPr>
            <p:ph idx="1" type="body"/>
          </p:nvPr>
        </p:nvSpPr>
        <p:spPr>
          <a:xfrm>
            <a:off x="3117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31" name="Shape 31"/>
          <p:cNvSpPr txBox="1"/>
          <p:nvPr>
            <p:ph idx="2" type="body"/>
          </p:nvPr>
        </p:nvSpPr>
        <p:spPr>
          <a:xfrm>
            <a:off x="48324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32" name="Shape 3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3" name="Shape 33"/>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304FFE"/>
        </a:solidFill>
      </p:bgPr>
    </p:bg>
    <p:spTree>
      <p:nvGrpSpPr>
        <p:cNvPr id="35" name="Shape 35"/>
        <p:cNvGrpSpPr/>
        <p:nvPr/>
      </p:nvGrpSpPr>
      <p:grpSpPr>
        <a:xfrm>
          <a:off x="0" y="0"/>
          <a:ext cx="0" cy="0"/>
          <a:chOff x="0" y="0"/>
          <a:chExt cx="0" cy="0"/>
        </a:xfrm>
      </p:grpSpPr>
      <p:sp>
        <p:nvSpPr>
          <p:cNvPr id="36" name="Shape 36"/>
          <p:cNvSpPr txBox="1"/>
          <p:nvPr>
            <p:ph type="ctrTitle"/>
          </p:nvPr>
        </p:nvSpPr>
        <p:spPr>
          <a:xfrm>
            <a:off x="311708" y="1006791"/>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5200">
                <a:solidFill>
                  <a:schemeClr val="dk1"/>
                </a:solidFill>
              </a:defRPr>
            </a:lvl2pPr>
            <a:lvl3pPr indent="0" lvl="2" rtl="0" algn="ctr">
              <a:spcBef>
                <a:spcPts val="0"/>
              </a:spcBef>
              <a:buClr>
                <a:schemeClr val="dk1"/>
              </a:buClr>
              <a:buFont typeface="Arial"/>
              <a:buNone/>
              <a:defRPr sz="5200">
                <a:solidFill>
                  <a:schemeClr val="dk1"/>
                </a:solidFill>
              </a:defRPr>
            </a:lvl3pPr>
            <a:lvl4pPr indent="0" lvl="3" rtl="0" algn="ctr">
              <a:spcBef>
                <a:spcPts val="0"/>
              </a:spcBef>
              <a:buClr>
                <a:schemeClr val="dk1"/>
              </a:buClr>
              <a:buFont typeface="Arial"/>
              <a:buNone/>
              <a:defRPr sz="5200">
                <a:solidFill>
                  <a:schemeClr val="dk1"/>
                </a:solidFill>
              </a:defRPr>
            </a:lvl4pPr>
            <a:lvl5pPr indent="0" lvl="4" rtl="0" algn="ctr">
              <a:spcBef>
                <a:spcPts val="0"/>
              </a:spcBef>
              <a:buClr>
                <a:schemeClr val="dk1"/>
              </a:buClr>
              <a:buFont typeface="Arial"/>
              <a:buNone/>
              <a:defRPr sz="5200">
                <a:solidFill>
                  <a:schemeClr val="dk1"/>
                </a:solidFill>
              </a:defRPr>
            </a:lvl5pPr>
            <a:lvl6pPr indent="0" lvl="5" rtl="0" algn="ctr">
              <a:spcBef>
                <a:spcPts val="0"/>
              </a:spcBef>
              <a:buClr>
                <a:schemeClr val="dk1"/>
              </a:buClr>
              <a:buFont typeface="Arial"/>
              <a:buNone/>
              <a:defRPr sz="5200">
                <a:solidFill>
                  <a:schemeClr val="dk1"/>
                </a:solidFill>
              </a:defRPr>
            </a:lvl6pPr>
            <a:lvl7pPr indent="0" lvl="6" rtl="0" algn="ctr">
              <a:spcBef>
                <a:spcPts val="0"/>
              </a:spcBef>
              <a:buClr>
                <a:schemeClr val="dk1"/>
              </a:buClr>
              <a:buFont typeface="Arial"/>
              <a:buNone/>
              <a:defRPr sz="5200">
                <a:solidFill>
                  <a:schemeClr val="dk1"/>
                </a:solidFill>
              </a:defRPr>
            </a:lvl7pPr>
            <a:lvl8pPr indent="0" lvl="7" rtl="0" algn="ctr">
              <a:spcBef>
                <a:spcPts val="0"/>
              </a:spcBef>
              <a:buClr>
                <a:schemeClr val="dk1"/>
              </a:buClr>
              <a:buFont typeface="Arial"/>
              <a:buNone/>
              <a:defRPr sz="5200">
                <a:solidFill>
                  <a:schemeClr val="dk1"/>
                </a:solidFill>
              </a:defRPr>
            </a:lvl8pPr>
            <a:lvl9pPr indent="0" lvl="8" rtl="0" algn="ctr">
              <a:spcBef>
                <a:spcPts val="0"/>
              </a:spcBef>
              <a:buClr>
                <a:schemeClr val="dk1"/>
              </a:buClr>
              <a:buFont typeface="Arial"/>
              <a:buNone/>
              <a:defRPr sz="5200">
                <a:solidFill>
                  <a:schemeClr val="dk1"/>
                </a:solidFill>
              </a:defRPr>
            </a:lvl9pPr>
          </a:lstStyle>
          <a:p/>
        </p:txBody>
      </p:sp>
      <p:sp>
        <p:nvSpPr>
          <p:cNvPr id="37" name="Shape 37"/>
          <p:cNvSpPr txBox="1"/>
          <p:nvPr>
            <p:ph idx="1" type="subTitle"/>
          </p:nvPr>
        </p:nvSpPr>
        <p:spPr>
          <a:xfrm>
            <a:off x="311700" y="3096341"/>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9pPr>
          </a:lstStyle>
          <a:p/>
        </p:txBody>
      </p:sp>
      <p:sp>
        <p:nvSpPr>
          <p:cNvPr id="38" name="Shape 3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title"/>
          </p:nvPr>
        </p:nvSpPr>
        <p:spPr>
          <a:xfrm>
            <a:off x="311700" y="20746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3600">
                <a:solidFill>
                  <a:schemeClr val="dk1"/>
                </a:solidFill>
              </a:defRPr>
            </a:lvl2pPr>
            <a:lvl3pPr indent="0" lvl="2" rtl="0" algn="ctr">
              <a:spcBef>
                <a:spcPts val="0"/>
              </a:spcBef>
              <a:buClr>
                <a:schemeClr val="dk1"/>
              </a:buClr>
              <a:buFont typeface="Arial"/>
              <a:buNone/>
              <a:defRPr sz="3600">
                <a:solidFill>
                  <a:schemeClr val="dk1"/>
                </a:solidFill>
              </a:defRPr>
            </a:lvl3pPr>
            <a:lvl4pPr indent="0" lvl="3" rtl="0" algn="ctr">
              <a:spcBef>
                <a:spcPts val="0"/>
              </a:spcBef>
              <a:buClr>
                <a:schemeClr val="dk1"/>
              </a:buClr>
              <a:buFont typeface="Arial"/>
              <a:buNone/>
              <a:defRPr sz="3600">
                <a:solidFill>
                  <a:schemeClr val="dk1"/>
                </a:solidFill>
              </a:defRPr>
            </a:lvl4pPr>
            <a:lvl5pPr indent="0" lvl="4" rtl="0" algn="ctr">
              <a:spcBef>
                <a:spcPts val="0"/>
              </a:spcBef>
              <a:buClr>
                <a:schemeClr val="dk1"/>
              </a:buClr>
              <a:buFont typeface="Arial"/>
              <a:buNone/>
              <a:defRPr sz="3600">
                <a:solidFill>
                  <a:schemeClr val="dk1"/>
                </a:solidFill>
              </a:defRPr>
            </a:lvl5pPr>
            <a:lvl6pPr indent="0" lvl="5" rtl="0" algn="ctr">
              <a:spcBef>
                <a:spcPts val="0"/>
              </a:spcBef>
              <a:buClr>
                <a:schemeClr val="dk1"/>
              </a:buClr>
              <a:buFont typeface="Arial"/>
              <a:buNone/>
              <a:defRPr sz="3600">
                <a:solidFill>
                  <a:schemeClr val="dk1"/>
                </a:solidFill>
              </a:defRPr>
            </a:lvl6pPr>
            <a:lvl7pPr indent="0" lvl="6" rtl="0" algn="ctr">
              <a:spcBef>
                <a:spcPts val="0"/>
              </a:spcBef>
              <a:buClr>
                <a:schemeClr val="dk1"/>
              </a:buClr>
              <a:buFont typeface="Arial"/>
              <a:buNone/>
              <a:defRPr sz="3600">
                <a:solidFill>
                  <a:schemeClr val="dk1"/>
                </a:solidFill>
              </a:defRPr>
            </a:lvl7pPr>
            <a:lvl8pPr indent="0" lvl="7" rtl="0" algn="ctr">
              <a:spcBef>
                <a:spcPts val="0"/>
              </a:spcBef>
              <a:buClr>
                <a:schemeClr val="dk1"/>
              </a:buClr>
              <a:buFont typeface="Arial"/>
              <a:buNone/>
              <a:defRPr sz="3600">
                <a:solidFill>
                  <a:schemeClr val="dk1"/>
                </a:solidFill>
              </a:defRPr>
            </a:lvl8pPr>
            <a:lvl9pPr indent="0" lvl="8" rtl="0" algn="ctr">
              <a:spcBef>
                <a:spcPts val="0"/>
              </a:spcBef>
              <a:buClr>
                <a:schemeClr val="dk1"/>
              </a:buClr>
              <a:buFont typeface="Arial"/>
              <a:buNone/>
              <a:defRPr sz="3600">
                <a:solidFill>
                  <a:schemeClr val="dk1"/>
                </a:solidFill>
              </a:defRPr>
            </a:lvl9pPr>
          </a:lstStyle>
          <a:p/>
        </p:txBody>
      </p:sp>
      <p:sp>
        <p:nvSpPr>
          <p:cNvPr id="41" name="Shape 41"/>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2" name="Shape 42"/>
        <p:cNvGrpSpPr/>
        <p:nvPr/>
      </p:nvGrpSpPr>
      <p:grpSpPr>
        <a:xfrm>
          <a:off x="0" y="0"/>
          <a:ext cx="0" cy="0"/>
          <a:chOff x="0" y="0"/>
          <a:chExt cx="0" cy="0"/>
        </a:xfrm>
      </p:grpSpPr>
      <p:sp>
        <p:nvSpPr>
          <p:cNvPr id="43" name="Shape 43"/>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4" name="Shape 44"/>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04FFE"/>
              </a:buClr>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400">
                <a:solidFill>
                  <a:schemeClr val="dk1"/>
                </a:solidFill>
              </a:defRPr>
            </a:lvl2pPr>
            <a:lvl3pPr indent="0" lvl="2" rtl="0">
              <a:spcBef>
                <a:spcPts val="0"/>
              </a:spcBef>
              <a:buClr>
                <a:schemeClr val="dk1"/>
              </a:buClr>
              <a:buFont typeface="Arial"/>
              <a:buNone/>
              <a:defRPr sz="2400">
                <a:solidFill>
                  <a:schemeClr val="dk1"/>
                </a:solidFill>
              </a:defRPr>
            </a:lvl3pPr>
            <a:lvl4pPr indent="0" lvl="3" rtl="0">
              <a:spcBef>
                <a:spcPts val="0"/>
              </a:spcBef>
              <a:buClr>
                <a:schemeClr val="dk1"/>
              </a:buClr>
              <a:buFont typeface="Arial"/>
              <a:buNone/>
              <a:defRPr sz="2400">
                <a:solidFill>
                  <a:schemeClr val="dk1"/>
                </a:solidFill>
              </a:defRPr>
            </a:lvl4pPr>
            <a:lvl5pPr indent="0" lvl="4" rtl="0">
              <a:spcBef>
                <a:spcPts val="0"/>
              </a:spcBef>
              <a:buClr>
                <a:schemeClr val="dk1"/>
              </a:buClr>
              <a:buFont typeface="Arial"/>
              <a:buNone/>
              <a:defRPr sz="2400">
                <a:solidFill>
                  <a:schemeClr val="dk1"/>
                </a:solidFill>
              </a:defRPr>
            </a:lvl5pPr>
            <a:lvl6pPr indent="0" lvl="5" rtl="0">
              <a:spcBef>
                <a:spcPts val="0"/>
              </a:spcBef>
              <a:buClr>
                <a:schemeClr val="dk1"/>
              </a:buClr>
              <a:buFont typeface="Arial"/>
              <a:buNone/>
              <a:defRPr sz="2400">
                <a:solidFill>
                  <a:schemeClr val="dk1"/>
                </a:solidFill>
              </a:defRPr>
            </a:lvl6pPr>
            <a:lvl7pPr indent="0" lvl="6" rtl="0">
              <a:spcBef>
                <a:spcPts val="0"/>
              </a:spcBef>
              <a:buClr>
                <a:schemeClr val="dk1"/>
              </a:buClr>
              <a:buFont typeface="Arial"/>
              <a:buNone/>
              <a:defRPr sz="2400">
                <a:solidFill>
                  <a:schemeClr val="dk1"/>
                </a:solidFill>
              </a:defRPr>
            </a:lvl7pPr>
            <a:lvl8pPr indent="0" lvl="7" rtl="0">
              <a:spcBef>
                <a:spcPts val="0"/>
              </a:spcBef>
              <a:buClr>
                <a:schemeClr val="dk1"/>
              </a:buClr>
              <a:buFont typeface="Arial"/>
              <a:buNone/>
              <a:defRPr sz="2400">
                <a:solidFill>
                  <a:schemeClr val="dk1"/>
                </a:solidFill>
              </a:defRPr>
            </a:lvl8pPr>
            <a:lvl9pPr indent="0" lvl="8" rtl="0">
              <a:spcBef>
                <a:spcPts val="0"/>
              </a:spcBef>
              <a:buClr>
                <a:schemeClr val="dk1"/>
              </a:buClr>
              <a:buFont typeface="Arial"/>
              <a:buNone/>
              <a:defRPr sz="2400">
                <a:solidFill>
                  <a:schemeClr val="dk1"/>
                </a:solidFill>
              </a:defRPr>
            </a:lvl9pPr>
          </a:lstStyle>
          <a:p/>
        </p:txBody>
      </p:sp>
      <p:sp>
        <p:nvSpPr>
          <p:cNvPr id="48" name="Shape 48"/>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50" name="Shape 50"/>
        <p:cNvGrpSpPr/>
        <p:nvPr/>
      </p:nvGrpSpPr>
      <p:grpSpPr>
        <a:xfrm>
          <a:off x="0" y="0"/>
          <a:ext cx="0" cy="0"/>
          <a:chOff x="0" y="0"/>
          <a:chExt cx="0" cy="0"/>
        </a:xfrm>
      </p:grpSpPr>
      <p:sp>
        <p:nvSpPr>
          <p:cNvPr id="51" name="Shape 51"/>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304FFE"/>
              </a:buClr>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4800">
                <a:solidFill>
                  <a:schemeClr val="dk1"/>
                </a:solidFill>
              </a:defRPr>
            </a:lvl2pPr>
            <a:lvl3pPr indent="0" lvl="2" rtl="0">
              <a:spcBef>
                <a:spcPts val="0"/>
              </a:spcBef>
              <a:buClr>
                <a:schemeClr val="dk1"/>
              </a:buClr>
              <a:buFont typeface="Arial"/>
              <a:buNone/>
              <a:defRPr sz="4800">
                <a:solidFill>
                  <a:schemeClr val="dk1"/>
                </a:solidFill>
              </a:defRPr>
            </a:lvl3pPr>
            <a:lvl4pPr indent="0" lvl="3" rtl="0">
              <a:spcBef>
                <a:spcPts val="0"/>
              </a:spcBef>
              <a:buClr>
                <a:schemeClr val="dk1"/>
              </a:buClr>
              <a:buFont typeface="Arial"/>
              <a:buNone/>
              <a:defRPr sz="4800">
                <a:solidFill>
                  <a:schemeClr val="dk1"/>
                </a:solidFill>
              </a:defRPr>
            </a:lvl4pPr>
            <a:lvl5pPr indent="0" lvl="4" rtl="0">
              <a:spcBef>
                <a:spcPts val="0"/>
              </a:spcBef>
              <a:buClr>
                <a:schemeClr val="dk1"/>
              </a:buClr>
              <a:buFont typeface="Arial"/>
              <a:buNone/>
              <a:defRPr sz="4800">
                <a:solidFill>
                  <a:schemeClr val="dk1"/>
                </a:solidFill>
              </a:defRPr>
            </a:lvl5pPr>
            <a:lvl6pPr indent="0" lvl="5" rtl="0">
              <a:spcBef>
                <a:spcPts val="0"/>
              </a:spcBef>
              <a:buClr>
                <a:schemeClr val="dk1"/>
              </a:buClr>
              <a:buFont typeface="Arial"/>
              <a:buNone/>
              <a:defRPr sz="4800">
                <a:solidFill>
                  <a:schemeClr val="dk1"/>
                </a:solidFill>
              </a:defRPr>
            </a:lvl6pPr>
            <a:lvl7pPr indent="0" lvl="6" rtl="0">
              <a:spcBef>
                <a:spcPts val="0"/>
              </a:spcBef>
              <a:buClr>
                <a:schemeClr val="dk1"/>
              </a:buClr>
              <a:buFont typeface="Arial"/>
              <a:buNone/>
              <a:defRPr sz="4800">
                <a:solidFill>
                  <a:schemeClr val="dk1"/>
                </a:solidFill>
              </a:defRPr>
            </a:lvl7pPr>
            <a:lvl8pPr indent="0" lvl="7" rtl="0">
              <a:spcBef>
                <a:spcPts val="0"/>
              </a:spcBef>
              <a:buClr>
                <a:schemeClr val="dk1"/>
              </a:buClr>
              <a:buFont typeface="Arial"/>
              <a:buNone/>
              <a:defRPr sz="4800">
                <a:solidFill>
                  <a:schemeClr val="dk1"/>
                </a:solidFill>
              </a:defRPr>
            </a:lvl8pPr>
            <a:lvl9pPr indent="0" lvl="8" rtl="0">
              <a:spcBef>
                <a:spcPts val="0"/>
              </a:spcBef>
              <a:buClr>
                <a:schemeClr val="dk1"/>
              </a:buClr>
              <a:buFont typeface="Arial"/>
              <a:buNone/>
              <a:defRPr sz="4800">
                <a:solidFill>
                  <a:schemeClr val="dk1"/>
                </a:solidFill>
              </a:defRPr>
            </a:lvl9pPr>
          </a:lstStyle>
          <a:p/>
        </p:txBody>
      </p:sp>
      <p:sp>
        <p:nvSpPr>
          <p:cNvPr id="52" name="Shape 5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499"/>
          </a:xfrm>
          <a:prstGeom prst="rect">
            <a:avLst/>
          </a:prstGeom>
          <a:noFill/>
          <a:ln>
            <a:noFill/>
          </a:ln>
        </p:spPr>
      </p:pic>
      <p:sp>
        <p:nvSpPr>
          <p:cNvPr id="7" name="Shape 7"/>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304FFE"/>
              </a:buClr>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8" name="Shape 8"/>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developers.google.com/web/fundamentals/getting-started/primers/service-workers" TargetMode="External"/><Relationship Id="rId4" Type="http://schemas.openxmlformats.org/officeDocument/2006/relationships/hyperlink" Target="https://developers.google.com/web/showcase/2015/service-workers-iowa" TargetMode="External"/><Relationship Id="rId5" Type="http://schemas.openxmlformats.org/officeDocument/2006/relationships/hyperlink" Target="https://developer.mozilla.org/en-US/docs/Web/API/Service_Worker_API" TargetMode="External"/><Relationship Id="rId6" Type="http://schemas.openxmlformats.org/officeDocument/2006/relationships/hyperlink" Target="https://developer.mozilla.org/en-US/docs/Web/API/Service_Worker_API/Using_Service_Work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4.png"/><Relationship Id="rId4"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9.png"/><Relationship Id="rId4" Type="http://schemas.openxmlformats.org/officeDocument/2006/relationships/image" Target="../media/image0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928009"/>
            <a:ext cx="4045199" cy="14823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1" i="0" lang="en" sz="4200" u="none" cap="none" strike="noStrike">
                <a:solidFill>
                  <a:srgbClr val="FAFAFA"/>
                </a:solidFill>
                <a:latin typeface="Roboto"/>
                <a:ea typeface="Roboto"/>
                <a:cs typeface="Roboto"/>
                <a:sym typeface="Roboto"/>
              </a:rPr>
              <a:t>Introduction to </a:t>
            </a:r>
            <a:br>
              <a:rPr b="1" i="0" lang="en" sz="4200" u="none" cap="none" strike="noStrike">
                <a:solidFill>
                  <a:srgbClr val="FAFAFA"/>
                </a:solidFill>
                <a:latin typeface="Roboto"/>
                <a:ea typeface="Roboto"/>
                <a:cs typeface="Roboto"/>
                <a:sym typeface="Roboto"/>
              </a:rPr>
            </a:br>
            <a:r>
              <a:rPr b="1" i="0" lang="en" sz="4200" u="none" cap="none" strike="noStrike">
                <a:solidFill>
                  <a:srgbClr val="FAFAFA"/>
                </a:solidFill>
                <a:latin typeface="Roboto"/>
                <a:ea typeface="Roboto"/>
                <a:cs typeface="Roboto"/>
                <a:sym typeface="Roboto"/>
              </a:rPr>
              <a:t>service workers</a:t>
            </a:r>
          </a:p>
        </p:txBody>
      </p:sp>
      <p:sp>
        <p:nvSpPr>
          <p:cNvPr id="70" name="Shape 70"/>
          <p:cNvSpPr txBox="1"/>
          <p:nvPr>
            <p:ph idx="3" type="subTitle"/>
          </p:nvPr>
        </p:nvSpPr>
        <p:spPr>
          <a:xfrm>
            <a:off x="265500" y="564125"/>
            <a:ext cx="4045199" cy="524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424242"/>
              </a:buClr>
              <a:buSzPct val="25000"/>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199" cy="1235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t/>
            </a:r>
            <a:endParaRPr b="0" i="0" sz="21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Service worker scope</a:t>
            </a:r>
          </a:p>
        </p:txBody>
      </p:sp>
      <p:sp>
        <p:nvSpPr>
          <p:cNvPr id="143" name="Shape 143"/>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navigator.serviceWorker.register('/service-worker.js',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scope: '/app/'</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a:t>
            </a:r>
          </a:p>
        </p:txBody>
      </p:sp>
      <p:sp>
        <p:nvSpPr>
          <p:cNvPr id="144" name="Shape 144"/>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main.js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Service worker lifecycle: Installation</a:t>
            </a:r>
          </a:p>
        </p:txBody>
      </p:sp>
      <p:sp>
        <p:nvSpPr>
          <p:cNvPr id="150" name="Shape 150"/>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self.addEventListener('install', function(event) {</a:t>
            </a:r>
            <a:br>
              <a:rPr b="0" i="0" lang="en" sz="2400" u="none" cap="none" strike="noStrike">
                <a:solidFill>
                  <a:srgbClr val="424242"/>
                </a:solidFill>
                <a:latin typeface="Consolas"/>
                <a:ea typeface="Consolas"/>
                <a:cs typeface="Consolas"/>
                <a:sym typeface="Consolas"/>
              </a:rPr>
            </a:br>
            <a:r>
              <a:rPr b="0" i="0" lang="en" sz="2400" u="none" cap="none" strike="noStrike">
                <a:solidFill>
                  <a:srgbClr val="424242"/>
                </a:solidFill>
                <a:latin typeface="Consolas"/>
                <a:ea typeface="Consolas"/>
                <a:cs typeface="Consolas"/>
                <a:sym typeface="Consolas"/>
              </a:rPr>
              <a:t>  // Do stuff during install</a:t>
            </a:r>
            <a:br>
              <a:rPr b="0" i="0" lang="en" sz="2400" u="none" cap="none" strike="noStrike">
                <a:solidFill>
                  <a:srgbClr val="424242"/>
                </a:solidFill>
                <a:latin typeface="Consolas"/>
                <a:ea typeface="Consolas"/>
                <a:cs typeface="Consolas"/>
                <a:sym typeface="Consolas"/>
              </a:rPr>
            </a:br>
            <a:r>
              <a:rPr b="0" i="0" lang="en" sz="2400" u="none" cap="none" strike="noStrike">
                <a:solidFill>
                  <a:srgbClr val="424242"/>
                </a:solidFill>
                <a:latin typeface="Consolas"/>
                <a:ea typeface="Consolas"/>
                <a:cs typeface="Consolas"/>
                <a:sym typeface="Consolas"/>
              </a:rPr>
              <a:t>});</a:t>
            </a:r>
          </a:p>
        </p:txBody>
      </p:sp>
      <p:sp>
        <p:nvSpPr>
          <p:cNvPr id="151" name="Shape 151"/>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Service worker lifecycle: Activation</a:t>
            </a:r>
          </a:p>
        </p:txBody>
      </p:sp>
      <p:sp>
        <p:nvSpPr>
          <p:cNvPr id="157" name="Shape 157"/>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self.addEventListener('activate', function(event) {</a:t>
            </a:r>
            <a:br>
              <a:rPr b="0" i="0" lang="en" sz="2400" u="none" cap="none" strike="noStrike">
                <a:solidFill>
                  <a:srgbClr val="424242"/>
                </a:solidFill>
                <a:latin typeface="Consolas"/>
                <a:ea typeface="Consolas"/>
                <a:cs typeface="Consolas"/>
                <a:sym typeface="Consolas"/>
              </a:rPr>
            </a:br>
            <a:r>
              <a:rPr b="0" i="0" lang="en" sz="2400" u="none" cap="none" strike="noStrike">
                <a:solidFill>
                  <a:srgbClr val="424242"/>
                </a:solidFill>
                <a:latin typeface="Consolas"/>
                <a:ea typeface="Consolas"/>
                <a:cs typeface="Consolas"/>
                <a:sym typeface="Consolas"/>
              </a:rPr>
              <a:t>  // Do stuff during </a:t>
            </a:r>
            <a:r>
              <a:rPr lang="en">
                <a:latin typeface="Consolas"/>
                <a:ea typeface="Consolas"/>
                <a:cs typeface="Consolas"/>
                <a:sym typeface="Consolas"/>
              </a:rPr>
              <a:t>activate</a:t>
            </a:r>
            <a:br>
              <a:rPr b="0" i="0" lang="en" sz="2400" u="none" cap="none" strike="noStrike">
                <a:solidFill>
                  <a:srgbClr val="424242"/>
                </a:solidFill>
                <a:latin typeface="Consolas"/>
                <a:ea typeface="Consolas"/>
                <a:cs typeface="Consolas"/>
                <a:sym typeface="Consolas"/>
              </a:rPr>
            </a:br>
            <a:r>
              <a:rPr b="0" i="0" lang="en" sz="2400" u="none" cap="none" strike="noStrike">
                <a:solidFill>
                  <a:srgbClr val="424242"/>
                </a:solidFill>
                <a:latin typeface="Consolas"/>
                <a:ea typeface="Consolas"/>
                <a:cs typeface="Consolas"/>
                <a:sym typeface="Consolas"/>
              </a:rPr>
              <a:t>});</a:t>
            </a:r>
          </a:p>
        </p:txBody>
      </p:sp>
      <p:sp>
        <p:nvSpPr>
          <p:cNvPr id="158" name="Shape 158"/>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Service worker events</a:t>
            </a:r>
          </a:p>
        </p:txBody>
      </p:sp>
      <p:graphicFrame>
        <p:nvGraphicFramePr>
          <p:cNvPr id="164" name="Shape 164"/>
          <p:cNvGraphicFramePr/>
          <p:nvPr/>
        </p:nvGraphicFramePr>
        <p:xfrm>
          <a:off x="952500" y="1272500"/>
          <a:ext cx="3000000" cy="3000000"/>
        </p:xfrm>
        <a:graphic>
          <a:graphicData uri="http://schemas.openxmlformats.org/drawingml/2006/table">
            <a:tbl>
              <a:tblPr>
                <a:noFill/>
                <a:tableStyleId>{308B7237-09CE-454D-8761-42CF9E23408B}</a:tableStyleId>
              </a:tblPr>
              <a:tblGrid>
                <a:gridCol w="3619500"/>
                <a:gridCol w="3619500"/>
              </a:tblGrid>
              <a:tr h="706350">
                <a:tc>
                  <a:txBody>
                    <a:bodyPr>
                      <a:noAutofit/>
                    </a:bodyPr>
                    <a:lstStyle/>
                    <a:p>
                      <a:pPr indent="0" lvl="0" marL="0" marR="0" rtl="0" algn="l">
                        <a:lnSpc>
                          <a:spcPct val="100000"/>
                        </a:lnSpc>
                        <a:spcBef>
                          <a:spcPts val="0"/>
                        </a:spcBef>
                        <a:spcAft>
                          <a:spcPts val="0"/>
                        </a:spcAft>
                        <a:buClr>
                          <a:srgbClr val="000000"/>
                        </a:buClr>
                        <a:buSzPct val="25000"/>
                        <a:buFont typeface="Roboto"/>
                        <a:buNone/>
                      </a:pPr>
                      <a:r>
                        <a:rPr b="1" lang="en" sz="2400" u="none" cap="none" strike="noStrike">
                          <a:latin typeface="Roboto"/>
                          <a:ea typeface="Roboto"/>
                          <a:cs typeface="Roboto"/>
                          <a:sym typeface="Roboto"/>
                        </a:rPr>
                        <a:t>Events</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000000"/>
                        </a:buClr>
                        <a:buSzPct val="25000"/>
                        <a:buFont typeface="Roboto"/>
                        <a:buNone/>
                      </a:pPr>
                      <a:r>
                        <a:rPr b="1" lang="en" sz="2400" u="none" cap="none" strike="noStrike">
                          <a:latin typeface="Roboto"/>
                          <a:ea typeface="Roboto"/>
                          <a:cs typeface="Roboto"/>
                          <a:sym typeface="Roboto"/>
                        </a:rPr>
                        <a:t>Functional Events</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685825">
                <a:tc>
                  <a:txBody>
                    <a:bodyPr>
                      <a:noAutofit/>
                    </a:bodyPr>
                    <a:lstStyle/>
                    <a:p>
                      <a:pPr indent="0" lvl="0" marL="0" marR="0" rtl="0" algn="l">
                        <a:lnSpc>
                          <a:spcPct val="100000"/>
                        </a:lnSpc>
                        <a:spcBef>
                          <a:spcPts val="0"/>
                        </a:spcBef>
                        <a:spcAft>
                          <a:spcPts val="0"/>
                        </a:spcAft>
                        <a:buClr>
                          <a:srgbClr val="000000"/>
                        </a:buClr>
                        <a:buSzPct val="25000"/>
                        <a:buFont typeface="Consolas"/>
                        <a:buNone/>
                      </a:pPr>
                      <a:r>
                        <a:rPr lang="en" sz="2400" u="none" cap="none" strike="noStrike">
                          <a:latin typeface="Consolas"/>
                          <a:ea typeface="Consolas"/>
                          <a:cs typeface="Consolas"/>
                          <a:sym typeface="Consolas"/>
                        </a:rPr>
                        <a:t>install</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000000"/>
                        </a:buClr>
                        <a:buSzPct val="25000"/>
                        <a:buFont typeface="Consolas"/>
                        <a:buNone/>
                      </a:pPr>
                      <a:r>
                        <a:rPr lang="en" sz="2400" u="none" cap="none" strike="noStrike">
                          <a:latin typeface="Consolas"/>
                          <a:ea typeface="Consolas"/>
                          <a:cs typeface="Consolas"/>
                          <a:sym typeface="Consolas"/>
                        </a:rPr>
                        <a:t>fetch</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685825">
                <a:tc>
                  <a:txBody>
                    <a:bodyPr>
                      <a:noAutofit/>
                    </a:bodyPr>
                    <a:lstStyle/>
                    <a:p>
                      <a:pPr indent="0" lvl="0" marL="0" marR="0" rtl="0" algn="l">
                        <a:lnSpc>
                          <a:spcPct val="100000"/>
                        </a:lnSpc>
                        <a:spcBef>
                          <a:spcPts val="0"/>
                        </a:spcBef>
                        <a:spcAft>
                          <a:spcPts val="0"/>
                        </a:spcAft>
                        <a:buClr>
                          <a:srgbClr val="000000"/>
                        </a:buClr>
                        <a:buSzPct val="25000"/>
                        <a:buFont typeface="Consolas"/>
                        <a:buNone/>
                      </a:pPr>
                      <a:r>
                        <a:rPr lang="en" sz="2400" u="none" cap="none" strike="noStrike">
                          <a:latin typeface="Consolas"/>
                          <a:ea typeface="Consolas"/>
                          <a:cs typeface="Consolas"/>
                          <a:sym typeface="Consolas"/>
                        </a:rPr>
                        <a:t>activate</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000000"/>
                        </a:buClr>
                        <a:buSzPct val="25000"/>
                        <a:buFont typeface="Consolas"/>
                        <a:buNone/>
                      </a:pPr>
                      <a:r>
                        <a:rPr lang="en" sz="2400" u="none" cap="none" strike="noStrike">
                          <a:latin typeface="Consolas"/>
                          <a:ea typeface="Consolas"/>
                          <a:cs typeface="Consolas"/>
                          <a:sym typeface="Consolas"/>
                        </a:rPr>
                        <a:t>sync</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685825">
                <a:tc>
                  <a:txBody>
                    <a:bodyPr>
                      <a:noAutofit/>
                    </a:bodyPr>
                    <a:lstStyle/>
                    <a:p>
                      <a:pPr indent="0" lvl="0" marL="0" marR="0" rtl="0" algn="l">
                        <a:lnSpc>
                          <a:spcPct val="100000"/>
                        </a:lnSpc>
                        <a:spcBef>
                          <a:spcPts val="0"/>
                        </a:spcBef>
                        <a:spcAft>
                          <a:spcPts val="0"/>
                        </a:spcAft>
                        <a:buClr>
                          <a:srgbClr val="000000"/>
                        </a:buClr>
                        <a:buSzPct val="25000"/>
                        <a:buFont typeface="Consolas"/>
                        <a:buNone/>
                      </a:pPr>
                      <a:r>
                        <a:rPr lang="en" sz="2400" u="none" cap="none" strike="noStrike">
                          <a:latin typeface="Consolas"/>
                          <a:ea typeface="Consolas"/>
                          <a:cs typeface="Consolas"/>
                          <a:sym typeface="Consolas"/>
                        </a:rPr>
                        <a:t>message</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000000"/>
                        </a:buClr>
                        <a:buSzPct val="25000"/>
                        <a:buFont typeface="Consolas"/>
                        <a:buNone/>
                      </a:pPr>
                      <a:r>
                        <a:rPr lang="en" sz="2400" u="none" cap="none" strike="noStrike">
                          <a:latin typeface="Consolas"/>
                          <a:ea typeface="Consolas"/>
                          <a:cs typeface="Consolas"/>
                          <a:sym typeface="Consolas"/>
                        </a:rPr>
                        <a:t>push</a:t>
                      </a: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Service worker responds to fetch</a:t>
            </a:r>
          </a:p>
        </p:txBody>
      </p:sp>
      <p:sp>
        <p:nvSpPr>
          <p:cNvPr id="170" name="Shape 170"/>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self.addEventListener('fetch',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function(event)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event.respondWith(</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caches.match(event.request)</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a:t>
            </a:r>
          </a:p>
        </p:txBody>
      </p:sp>
      <p:sp>
        <p:nvSpPr>
          <p:cNvPr id="171" name="Shape 171"/>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navigator.serviceWorker.register('/sw.js');</a:t>
            </a:r>
          </a:p>
          <a:p>
            <a:pPr indent="0" lvl="0" marL="0" marR="0" rtl="0" algn="l">
              <a:lnSpc>
                <a:spcPct val="115000"/>
              </a:lnSpc>
              <a:spcBef>
                <a:spcPts val="0"/>
              </a:spcBef>
              <a:spcAft>
                <a:spcPts val="0"/>
              </a:spcAft>
              <a:buClr>
                <a:srgbClr val="424242"/>
              </a:buClr>
              <a:buSzPct val="25000"/>
              <a:buFont typeface="Roboto"/>
              <a:buNone/>
            </a:pPr>
            <a:r>
              <a:t/>
            </a:r>
            <a:endParaRPr b="0" i="0" sz="1800" u="none" cap="none" strike="noStrike">
              <a:solidFill>
                <a:srgbClr val="424242"/>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 Later request a one-off sync:</a:t>
            </a:r>
          </a:p>
          <a:p>
            <a:pPr indent="0" lvl="0" marL="0" marR="0" rtl="0" algn="l">
              <a:lnSpc>
                <a:spcPct val="115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navigator.serviceWorker.ready.then(function(swRegistration) {</a:t>
            </a:r>
          </a:p>
          <a:p>
            <a:pPr indent="0" lvl="0" marL="0" marR="0" rtl="0" algn="l">
              <a:lnSpc>
                <a:spcPct val="115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  return swRegistration.sync.register('foo');</a:t>
            </a:r>
          </a:p>
          <a:p>
            <a:pPr indent="0" lvl="0" marL="0" marR="0" rtl="0" algn="l">
              <a:lnSpc>
                <a:spcPct val="115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a:t>
            </a:r>
          </a:p>
        </p:txBody>
      </p:sp>
      <p:sp>
        <p:nvSpPr>
          <p:cNvPr id="177" name="Shape 17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Service worker and background sync</a:t>
            </a:r>
          </a:p>
        </p:txBody>
      </p:sp>
      <p:sp>
        <p:nvSpPr>
          <p:cNvPr id="178" name="Shape 178"/>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main.js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Service worker respond to sync</a:t>
            </a:r>
          </a:p>
        </p:txBody>
      </p:sp>
      <p:sp>
        <p:nvSpPr>
          <p:cNvPr id="184" name="Shape 184"/>
          <p:cNvSpPr txBox="1"/>
          <p:nvPr>
            <p:ph idx="1" type="body"/>
          </p:nvPr>
        </p:nvSpPr>
        <p:spPr>
          <a:xfrm>
            <a:off x="437325" y="1015950"/>
            <a:ext cx="8520599" cy="3416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424242"/>
              </a:buClr>
              <a:buSzPct val="25000"/>
              <a:buFont typeface="Roboto"/>
              <a:buNone/>
            </a:pPr>
            <a:r>
              <a:t/>
            </a:r>
            <a:endParaRPr b="0" i="0" sz="1800" u="none" cap="none" strike="noStrike">
              <a:solidFill>
                <a:srgbClr val="424242"/>
              </a:solidFill>
              <a:latin typeface="Consolas"/>
              <a:ea typeface="Consolas"/>
              <a:cs typeface="Consolas"/>
              <a:sym typeface="Consolas"/>
            </a:endParaRP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self.addEventListener('sync', function(event) {</a:t>
            </a: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  if (event.tag === 'foo') {</a:t>
            </a: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    event.waitUntil(doSomething());</a:t>
            </a: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  }</a:t>
            </a: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a:t>
            </a:r>
          </a:p>
        </p:txBody>
      </p:sp>
      <p:sp>
        <p:nvSpPr>
          <p:cNvPr id="185" name="Shape 185"/>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Service worker respond to push</a:t>
            </a:r>
          </a:p>
        </p:txBody>
      </p:sp>
      <p:sp>
        <p:nvSpPr>
          <p:cNvPr id="191" name="Shape 191"/>
          <p:cNvSpPr txBox="1"/>
          <p:nvPr>
            <p:ph idx="1" type="body"/>
          </p:nvPr>
        </p:nvSpPr>
        <p:spPr>
          <a:xfrm>
            <a:off x="437325" y="1015950"/>
            <a:ext cx="8520599" cy="3416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 var options = {...}</a:t>
            </a: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self.addEventListener('push', function(event) {</a:t>
            </a: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    event.waitUntil(</a:t>
            </a: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      self.registration.showNotification('Hello!', options);</a:t>
            </a: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    );</a:t>
            </a: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a:t>
            </a:r>
          </a:p>
        </p:txBody>
      </p:sp>
      <p:sp>
        <p:nvSpPr>
          <p:cNvPr id="192" name="Shape 192"/>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pic>
        <p:nvPicPr>
          <p:cNvPr id="197" name="Shape 197"/>
          <p:cNvPicPr preferRelativeResize="0"/>
          <p:nvPr/>
        </p:nvPicPr>
        <p:blipFill rotWithShape="1">
          <a:blip r:embed="rId3">
            <a:alphaModFix/>
          </a:blip>
          <a:srcRect b="0" l="0" r="0" t="0"/>
          <a:stretch/>
        </p:blipFill>
        <p:spPr>
          <a:xfrm>
            <a:off x="769981" y="-92075"/>
            <a:ext cx="7500936"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idx="1" type="body"/>
          </p:nvPr>
        </p:nvSpPr>
        <p:spPr>
          <a:xfrm>
            <a:off x="311700" y="1042725"/>
            <a:ext cx="7762799" cy="3563999"/>
          </a:xfrm>
          <a:prstGeom prst="rect">
            <a:avLst/>
          </a:prstGeom>
          <a:noFill/>
          <a:ln>
            <a:noFill/>
          </a:ln>
        </p:spPr>
        <p:txBody>
          <a:bodyPr anchorCtr="0" anchor="ctr" bIns="91425" lIns="91425" rIns="91425" tIns="91425">
            <a:noAutofit/>
          </a:bodyPr>
          <a:lstStyle/>
          <a:p>
            <a:pPr indent="-228600" lvl="0" marL="457200" marR="0" rtl="0" algn="l">
              <a:lnSpc>
                <a:spcPct val="150000"/>
              </a:lnSpc>
              <a:spcBef>
                <a:spcPts val="0"/>
              </a:spcBef>
              <a:spcAft>
                <a:spcPts val="0"/>
              </a:spcAft>
              <a:buClr>
                <a:srgbClr val="424242"/>
              </a:buClr>
              <a:buSzPct val="100000"/>
              <a:buFont typeface="Roboto"/>
              <a:buChar char="●"/>
            </a:pPr>
            <a:r>
              <a:rPr b="0" i="0" lang="en" sz="2400" u="sng" cap="none" strike="noStrike">
                <a:solidFill>
                  <a:schemeClr val="hlink"/>
                </a:solidFill>
                <a:latin typeface="Roboto"/>
                <a:ea typeface="Roboto"/>
                <a:cs typeface="Roboto"/>
                <a:sym typeface="Roboto"/>
                <a:hlinkClick r:id="rId3"/>
              </a:rPr>
              <a:t>Service workers: an introduction</a:t>
            </a:r>
          </a:p>
          <a:p>
            <a:pPr indent="-228600" lvl="0" marL="457200" marR="0" rtl="0" algn="l">
              <a:lnSpc>
                <a:spcPct val="150000"/>
              </a:lnSpc>
              <a:spcBef>
                <a:spcPts val="1000"/>
              </a:spcBef>
              <a:spcAft>
                <a:spcPts val="0"/>
              </a:spcAft>
              <a:buClr>
                <a:srgbClr val="424242"/>
              </a:buClr>
              <a:buSzPct val="100000"/>
              <a:buFont typeface="Roboto"/>
              <a:buChar char="●"/>
            </a:pPr>
            <a:r>
              <a:rPr b="0" i="0" lang="en" sz="2400" u="sng" cap="none" strike="noStrike">
                <a:solidFill>
                  <a:schemeClr val="hlink"/>
                </a:solidFill>
                <a:latin typeface="Roboto"/>
                <a:ea typeface="Roboto"/>
                <a:cs typeface="Roboto"/>
                <a:sym typeface="Roboto"/>
                <a:hlinkClick r:id="rId4"/>
              </a:rPr>
              <a:t>Service workers in production</a:t>
            </a:r>
          </a:p>
          <a:p>
            <a:pPr indent="-228600" lvl="0" marL="457200" marR="0" rtl="0" algn="l">
              <a:lnSpc>
                <a:spcPct val="150000"/>
              </a:lnSpc>
              <a:spcBef>
                <a:spcPts val="1000"/>
              </a:spcBef>
              <a:spcAft>
                <a:spcPts val="0"/>
              </a:spcAft>
              <a:buClr>
                <a:srgbClr val="424242"/>
              </a:buClr>
              <a:buSzPct val="100000"/>
              <a:buFont typeface="Roboto"/>
              <a:buChar char="●"/>
            </a:pPr>
            <a:r>
              <a:rPr b="0" i="0" lang="en" sz="2400" u="sng" cap="none" strike="noStrike">
                <a:solidFill>
                  <a:schemeClr val="hlink"/>
                </a:solidFill>
                <a:latin typeface="Roboto"/>
                <a:ea typeface="Roboto"/>
                <a:cs typeface="Roboto"/>
                <a:sym typeface="Roboto"/>
                <a:hlinkClick r:id="rId5"/>
              </a:rPr>
              <a:t>The Service Worker API</a:t>
            </a:r>
          </a:p>
          <a:p>
            <a:pPr indent="-228600" lvl="0" marL="457200" marR="0" rtl="0" algn="l">
              <a:lnSpc>
                <a:spcPct val="150000"/>
              </a:lnSpc>
              <a:spcBef>
                <a:spcPts val="100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6"/>
              </a:rPr>
              <a:t>Using service workers</a:t>
            </a:r>
          </a:p>
        </p:txBody>
      </p:sp>
      <p:sp>
        <p:nvSpPr>
          <p:cNvPr id="203" name="Shape 20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Agenda</a:t>
            </a:r>
          </a:p>
        </p:txBody>
      </p:sp>
      <p:sp>
        <p:nvSpPr>
          <p:cNvPr id="77" name="Shape 77"/>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228600" lvl="0" marL="457200" marR="0" rtl="0" algn="l">
              <a:lnSpc>
                <a:spcPct val="150000"/>
              </a:lnSpc>
              <a:spcBef>
                <a:spcPts val="0"/>
              </a:spcBef>
              <a:spcAft>
                <a:spcPts val="0"/>
              </a:spcAft>
              <a:buClr>
                <a:srgbClr val="424242"/>
              </a:buClr>
              <a:buSzPct val="100000"/>
              <a:buFont typeface="Roboto"/>
              <a:buAutoNum type="arabicPeriod"/>
            </a:pPr>
            <a:r>
              <a:rPr b="1" i="0" lang="en" sz="2400" u="none" cap="none" strike="noStrike">
                <a:solidFill>
                  <a:srgbClr val="424242"/>
                </a:solidFill>
                <a:latin typeface="Roboto"/>
                <a:ea typeface="Roboto"/>
                <a:cs typeface="Roboto"/>
                <a:sym typeface="Roboto"/>
              </a:rPr>
              <a:t>What Is a Service Worker?</a:t>
            </a:r>
          </a:p>
          <a:p>
            <a:pPr indent="-228600" lvl="0" marL="457200" marR="0" rtl="0" algn="l">
              <a:lnSpc>
                <a:spcPct val="150000"/>
              </a:lnSpc>
              <a:spcBef>
                <a:spcPts val="0"/>
              </a:spcBef>
              <a:spcAft>
                <a:spcPts val="0"/>
              </a:spcAft>
              <a:buClr>
                <a:srgbClr val="424242"/>
              </a:buClr>
              <a:buSzPct val="100000"/>
              <a:buFont typeface="Roboto"/>
              <a:buAutoNum type="arabicPeriod"/>
            </a:pPr>
            <a:r>
              <a:rPr b="1" i="0" lang="en" sz="2400" u="none" cap="none" strike="noStrike">
                <a:solidFill>
                  <a:srgbClr val="424242"/>
                </a:solidFill>
                <a:latin typeface="Roboto"/>
                <a:ea typeface="Roboto"/>
                <a:cs typeface="Roboto"/>
                <a:sym typeface="Roboto"/>
              </a:rPr>
              <a:t>What Can Service Workers Do?</a:t>
            </a:r>
          </a:p>
          <a:p>
            <a:pPr indent="-228600" lvl="0" marL="457200" marR="0" rtl="0" algn="l">
              <a:lnSpc>
                <a:spcPct val="150000"/>
              </a:lnSpc>
              <a:spcBef>
                <a:spcPts val="0"/>
              </a:spcBef>
              <a:spcAft>
                <a:spcPts val="0"/>
              </a:spcAft>
              <a:buClr>
                <a:srgbClr val="424242"/>
              </a:buClr>
              <a:buSzPct val="100000"/>
              <a:buFont typeface="Roboto"/>
              <a:buAutoNum type="arabicPeriod"/>
            </a:pPr>
            <a:r>
              <a:rPr b="1" i="0" lang="en" sz="2400" u="none" cap="none" strike="noStrike">
                <a:solidFill>
                  <a:srgbClr val="424242"/>
                </a:solidFill>
                <a:latin typeface="Roboto"/>
                <a:ea typeface="Roboto"/>
                <a:cs typeface="Roboto"/>
                <a:sym typeface="Roboto"/>
              </a:rPr>
              <a:t>Service Worker Lifecycle</a:t>
            </a:r>
          </a:p>
          <a:p>
            <a:pPr indent="-228600" lvl="0" marL="457200" marR="0" rtl="0" algn="l">
              <a:lnSpc>
                <a:spcPct val="150000"/>
              </a:lnSpc>
              <a:spcBef>
                <a:spcPts val="0"/>
              </a:spcBef>
              <a:spcAft>
                <a:spcPts val="0"/>
              </a:spcAft>
              <a:buClr>
                <a:srgbClr val="424242"/>
              </a:buClr>
              <a:buSzPct val="100000"/>
              <a:buFont typeface="Roboto"/>
              <a:buAutoNum type="arabicPeriod"/>
            </a:pPr>
            <a:r>
              <a:rPr b="1" i="0" lang="en" sz="2400" u="none" cap="none" strike="noStrike">
                <a:solidFill>
                  <a:srgbClr val="424242"/>
                </a:solidFill>
                <a:latin typeface="Roboto"/>
                <a:ea typeface="Roboto"/>
                <a:cs typeface="Roboto"/>
                <a:sym typeface="Roboto"/>
              </a:rPr>
              <a:t>Service Worker Events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Lab Overview</a:t>
            </a:r>
          </a:p>
        </p:txBody>
      </p:sp>
      <p:sp>
        <p:nvSpPr>
          <p:cNvPr id="209" name="Shape 209"/>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228600" lvl="0" marL="457200" marR="0" rtl="0" algn="l">
              <a:lnSpc>
                <a:spcPct val="150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Create and register a service worker</a:t>
            </a:r>
          </a:p>
          <a:p>
            <a:pPr indent="-228600" lvl="0" marL="457200" marR="0" rtl="0" algn="l">
              <a:lnSpc>
                <a:spcPct val="150000"/>
              </a:lnSpc>
              <a:spcBef>
                <a:spcPts val="100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Learn about the service worker lifecycle</a:t>
            </a:r>
          </a:p>
          <a:p>
            <a:pPr indent="-228600" lvl="0" marL="457200" marR="0" rtl="0" algn="l">
              <a:lnSpc>
                <a:spcPct val="150000"/>
              </a:lnSpc>
              <a:spcBef>
                <a:spcPts val="100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Intercept network requests</a:t>
            </a:r>
          </a:p>
          <a:p>
            <a:pPr indent="-228600" lvl="0" marL="457200" marR="0" rtl="0" algn="l">
              <a:lnSpc>
                <a:spcPct val="150000"/>
              </a:lnSpc>
              <a:spcBef>
                <a:spcPts val="100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Learn about service worker scope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is a service worker?</a:t>
            </a:r>
          </a:p>
        </p:txBody>
      </p:sp>
      <p:pic>
        <p:nvPicPr>
          <p:cNvPr descr="Screen Shot 2016-08-31 at 2.42.33 PM.png" id="83" name="Shape 83"/>
          <p:cNvPicPr preferRelativeResize="0"/>
          <p:nvPr/>
        </p:nvPicPr>
        <p:blipFill rotWithShape="1">
          <a:blip r:embed="rId3">
            <a:alphaModFix/>
          </a:blip>
          <a:srcRect b="0" l="2020" r="-2020" t="0"/>
          <a:stretch/>
        </p:blipFill>
        <p:spPr>
          <a:xfrm>
            <a:off x="1970600" y="1024850"/>
            <a:ext cx="6490824" cy="3626024"/>
          </a:xfrm>
          <a:prstGeom prst="rect">
            <a:avLst/>
          </a:prstGeom>
          <a:noFill/>
          <a:ln>
            <a:noFill/>
          </a:ln>
        </p:spPr>
      </p:pic>
      <p:pic>
        <p:nvPicPr>
          <p:cNvPr descr="Screen Shot 2016-01-21 at 9.18.52 AM.png" id="84" name="Shape 84"/>
          <p:cNvPicPr preferRelativeResize="0"/>
          <p:nvPr/>
        </p:nvPicPr>
        <p:blipFill rotWithShape="1">
          <a:blip r:embed="rId4">
            <a:alphaModFix/>
          </a:blip>
          <a:srcRect b="0" l="0" r="0" t="0"/>
          <a:stretch/>
        </p:blipFill>
        <p:spPr>
          <a:xfrm>
            <a:off x="776299" y="1058437"/>
            <a:ext cx="7785349" cy="35588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is a service worker?</a:t>
            </a:r>
          </a:p>
        </p:txBody>
      </p:sp>
      <p:pic>
        <p:nvPicPr>
          <p:cNvPr descr="Screen Shot 2016-09-01 at 12.23.39 PM.png" id="90" name="Shape 90"/>
          <p:cNvPicPr preferRelativeResize="0"/>
          <p:nvPr/>
        </p:nvPicPr>
        <p:blipFill rotWithShape="1">
          <a:blip r:embed="rId3">
            <a:alphaModFix/>
          </a:blip>
          <a:srcRect b="0" l="0" r="0" t="0"/>
          <a:stretch/>
        </p:blipFill>
        <p:spPr>
          <a:xfrm>
            <a:off x="849462" y="1003074"/>
            <a:ext cx="7445074" cy="360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Service Worker Limitation</a:t>
            </a:r>
          </a:p>
        </p:txBody>
      </p:sp>
      <p:pic>
        <p:nvPicPr>
          <p:cNvPr id="96" name="Shape 96"/>
          <p:cNvPicPr preferRelativeResize="0"/>
          <p:nvPr/>
        </p:nvPicPr>
        <p:blipFill rotWithShape="1">
          <a:blip r:embed="rId3">
            <a:alphaModFix/>
          </a:blip>
          <a:srcRect b="0" l="0" r="0" t="0"/>
          <a:stretch/>
        </p:blipFill>
        <p:spPr>
          <a:xfrm>
            <a:off x="1352525" y="1015024"/>
            <a:ext cx="6438948" cy="3542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can service workers do?</a:t>
            </a:r>
          </a:p>
        </p:txBody>
      </p:sp>
      <p:sp>
        <p:nvSpPr>
          <p:cNvPr id="102" name="Shape 102"/>
          <p:cNvSpPr/>
          <p:nvPr/>
        </p:nvSpPr>
        <p:spPr>
          <a:xfrm>
            <a:off x="892062" y="2611475"/>
            <a:ext cx="1068899" cy="57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Application</a:t>
            </a:r>
          </a:p>
        </p:txBody>
      </p:sp>
      <p:sp>
        <p:nvSpPr>
          <p:cNvPr id="103" name="Shape 103"/>
          <p:cNvSpPr/>
          <p:nvPr/>
        </p:nvSpPr>
        <p:spPr>
          <a:xfrm>
            <a:off x="2837911" y="2609950"/>
            <a:ext cx="1285499" cy="57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Service Worker</a:t>
            </a:r>
          </a:p>
        </p:txBody>
      </p:sp>
      <p:sp>
        <p:nvSpPr>
          <p:cNvPr id="104" name="Shape 104"/>
          <p:cNvSpPr/>
          <p:nvPr/>
        </p:nvSpPr>
        <p:spPr>
          <a:xfrm>
            <a:off x="4815412" y="3360875"/>
            <a:ext cx="865500" cy="57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Offline</a:t>
            </a:r>
          </a:p>
        </p:txBody>
      </p:sp>
      <p:sp>
        <p:nvSpPr>
          <p:cNvPr id="105" name="Shape 105"/>
          <p:cNvSpPr/>
          <p:nvPr/>
        </p:nvSpPr>
        <p:spPr>
          <a:xfrm>
            <a:off x="4815412" y="1677036"/>
            <a:ext cx="865500" cy="57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Online</a:t>
            </a:r>
          </a:p>
        </p:txBody>
      </p:sp>
      <p:sp>
        <p:nvSpPr>
          <p:cNvPr id="106" name="Shape 106"/>
          <p:cNvSpPr/>
          <p:nvPr/>
        </p:nvSpPr>
        <p:spPr>
          <a:xfrm>
            <a:off x="6966436" y="3360875"/>
            <a:ext cx="1285499" cy="57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Offline Cache</a:t>
            </a:r>
          </a:p>
        </p:txBody>
      </p:sp>
      <p:sp>
        <p:nvSpPr>
          <p:cNvPr id="107" name="Shape 107"/>
          <p:cNvSpPr/>
          <p:nvPr/>
        </p:nvSpPr>
        <p:spPr>
          <a:xfrm>
            <a:off x="6966436" y="1677036"/>
            <a:ext cx="1285499" cy="57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Server</a:t>
            </a:r>
          </a:p>
        </p:txBody>
      </p:sp>
      <p:cxnSp>
        <p:nvCxnSpPr>
          <p:cNvPr id="108" name="Shape 108"/>
          <p:cNvCxnSpPr>
            <a:stCxn id="102" idx="3"/>
          </p:cNvCxnSpPr>
          <p:nvPr/>
        </p:nvCxnSpPr>
        <p:spPr>
          <a:xfrm>
            <a:off x="1960962" y="2897824"/>
            <a:ext cx="919500" cy="11700"/>
          </a:xfrm>
          <a:prstGeom prst="straightConnector1">
            <a:avLst/>
          </a:prstGeom>
          <a:noFill/>
          <a:ln cap="flat" cmpd="sng" w="9525">
            <a:solidFill>
              <a:schemeClr val="dk2"/>
            </a:solidFill>
            <a:prstDash val="solid"/>
            <a:round/>
            <a:headEnd len="med" w="med" type="none"/>
            <a:tailEnd len="lg" w="lg" type="triangle"/>
          </a:ln>
        </p:spPr>
      </p:cxnSp>
      <p:cxnSp>
        <p:nvCxnSpPr>
          <p:cNvPr id="109" name="Shape 109"/>
          <p:cNvCxnSpPr>
            <a:stCxn id="103" idx="3"/>
            <a:endCxn id="105" idx="1"/>
          </p:cNvCxnSpPr>
          <p:nvPr/>
        </p:nvCxnSpPr>
        <p:spPr>
          <a:xfrm flipH="1" rot="10800000">
            <a:off x="4123411" y="1963299"/>
            <a:ext cx="692100" cy="933000"/>
          </a:xfrm>
          <a:prstGeom prst="bentConnector3">
            <a:avLst>
              <a:gd fmla="val 49993" name="adj1"/>
            </a:avLst>
          </a:prstGeom>
          <a:noFill/>
          <a:ln cap="flat" cmpd="sng" w="9525">
            <a:solidFill>
              <a:schemeClr val="dk2"/>
            </a:solidFill>
            <a:prstDash val="solid"/>
            <a:round/>
            <a:headEnd len="med" w="med" type="none"/>
            <a:tailEnd len="med" w="med" type="none"/>
          </a:ln>
        </p:spPr>
      </p:cxnSp>
      <p:cxnSp>
        <p:nvCxnSpPr>
          <p:cNvPr id="110" name="Shape 110"/>
          <p:cNvCxnSpPr>
            <a:stCxn id="103" idx="3"/>
            <a:endCxn id="104" idx="1"/>
          </p:cNvCxnSpPr>
          <p:nvPr/>
        </p:nvCxnSpPr>
        <p:spPr>
          <a:xfrm>
            <a:off x="4123411" y="2896299"/>
            <a:ext cx="692100" cy="750900"/>
          </a:xfrm>
          <a:prstGeom prst="bentConnector3">
            <a:avLst>
              <a:gd fmla="val 49993" name="adj1"/>
            </a:avLst>
          </a:prstGeom>
          <a:noFill/>
          <a:ln cap="flat" cmpd="sng" w="9525">
            <a:solidFill>
              <a:schemeClr val="dk2"/>
            </a:solidFill>
            <a:prstDash val="solid"/>
            <a:round/>
            <a:headEnd len="med" w="med" type="none"/>
            <a:tailEnd len="med" w="med" type="none"/>
          </a:ln>
        </p:spPr>
      </p:cxnSp>
      <p:cxnSp>
        <p:nvCxnSpPr>
          <p:cNvPr id="111" name="Shape 111"/>
          <p:cNvCxnSpPr>
            <a:stCxn id="105" idx="3"/>
            <a:endCxn id="107" idx="1"/>
          </p:cNvCxnSpPr>
          <p:nvPr/>
        </p:nvCxnSpPr>
        <p:spPr>
          <a:xfrm>
            <a:off x="5680912" y="1963386"/>
            <a:ext cx="1285499" cy="0"/>
          </a:xfrm>
          <a:prstGeom prst="straightConnector1">
            <a:avLst/>
          </a:prstGeom>
          <a:noFill/>
          <a:ln cap="flat" cmpd="sng" w="9525">
            <a:solidFill>
              <a:schemeClr val="dk2"/>
            </a:solidFill>
            <a:prstDash val="solid"/>
            <a:round/>
            <a:headEnd len="med" w="med" type="none"/>
            <a:tailEnd len="lg" w="lg" type="triangle"/>
          </a:ln>
        </p:spPr>
      </p:cxnSp>
      <p:cxnSp>
        <p:nvCxnSpPr>
          <p:cNvPr id="112" name="Shape 112"/>
          <p:cNvCxnSpPr>
            <a:stCxn id="104" idx="3"/>
            <a:endCxn id="106" idx="1"/>
          </p:cNvCxnSpPr>
          <p:nvPr/>
        </p:nvCxnSpPr>
        <p:spPr>
          <a:xfrm>
            <a:off x="5680912" y="3647224"/>
            <a:ext cx="1285499" cy="0"/>
          </a:xfrm>
          <a:prstGeom prst="straightConnector1">
            <a:avLst/>
          </a:prstGeom>
          <a:noFill/>
          <a:ln cap="flat" cmpd="sng" w="9525">
            <a:solidFill>
              <a:schemeClr val="dk2"/>
            </a:solidFill>
            <a:prstDash val="solid"/>
            <a:round/>
            <a:headEnd len="med" w="med" type="none"/>
            <a:tailEnd len="lg" w="lg" type="triangle"/>
          </a:ln>
        </p:spPr>
      </p:cxnSp>
      <p:cxnSp>
        <p:nvCxnSpPr>
          <p:cNvPr id="113" name="Shape 113"/>
          <p:cNvCxnSpPr>
            <a:stCxn id="107" idx="0"/>
            <a:endCxn id="102" idx="0"/>
          </p:cNvCxnSpPr>
          <p:nvPr/>
        </p:nvCxnSpPr>
        <p:spPr>
          <a:xfrm rot="5400000">
            <a:off x="4050586" y="-947063"/>
            <a:ext cx="934500" cy="6182700"/>
          </a:xfrm>
          <a:prstGeom prst="bentConnector3">
            <a:avLst>
              <a:gd fmla="val -25482" name="adj1"/>
            </a:avLst>
          </a:prstGeom>
          <a:noFill/>
          <a:ln cap="flat" cmpd="sng" w="9525">
            <a:solidFill>
              <a:schemeClr val="dk2"/>
            </a:solidFill>
            <a:prstDash val="solid"/>
            <a:round/>
            <a:headEnd len="med" w="med" type="none"/>
            <a:tailEnd len="lg" w="lg" type="triangle"/>
          </a:ln>
        </p:spPr>
      </p:cxnSp>
      <p:sp>
        <p:nvSpPr>
          <p:cNvPr id="114" name="Shape 114"/>
          <p:cNvSpPr txBox="1"/>
          <p:nvPr/>
        </p:nvSpPr>
        <p:spPr>
          <a:xfrm>
            <a:off x="2053386" y="2643125"/>
            <a:ext cx="692100" cy="254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100" u="none" cap="none" strike="noStrike">
                <a:solidFill>
                  <a:srgbClr val="000000"/>
                </a:solidFill>
                <a:latin typeface="Arial"/>
                <a:ea typeface="Arial"/>
                <a:cs typeface="Arial"/>
                <a:sym typeface="Arial"/>
              </a:rPr>
              <a:t>request</a:t>
            </a:r>
          </a:p>
        </p:txBody>
      </p:sp>
      <p:sp>
        <p:nvSpPr>
          <p:cNvPr id="115" name="Shape 115"/>
          <p:cNvSpPr txBox="1"/>
          <p:nvPr/>
        </p:nvSpPr>
        <p:spPr>
          <a:xfrm>
            <a:off x="3988712" y="4221500"/>
            <a:ext cx="961499" cy="1913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100" u="none" cap="none" strike="noStrike">
                <a:solidFill>
                  <a:srgbClr val="000000"/>
                </a:solidFill>
                <a:latin typeface="Arial"/>
                <a:ea typeface="Arial"/>
                <a:cs typeface="Arial"/>
                <a:sym typeface="Arial"/>
              </a:rPr>
              <a:t>Response</a:t>
            </a:r>
          </a:p>
        </p:txBody>
      </p:sp>
      <p:sp>
        <p:nvSpPr>
          <p:cNvPr id="116" name="Shape 116"/>
          <p:cNvSpPr txBox="1"/>
          <p:nvPr/>
        </p:nvSpPr>
        <p:spPr>
          <a:xfrm>
            <a:off x="3988712" y="1241687"/>
            <a:ext cx="961499" cy="1913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100" u="none" cap="none" strike="noStrike">
                <a:solidFill>
                  <a:srgbClr val="000000"/>
                </a:solidFill>
                <a:latin typeface="Arial"/>
                <a:ea typeface="Arial"/>
                <a:cs typeface="Arial"/>
                <a:sym typeface="Arial"/>
              </a:rPr>
              <a:t>Response</a:t>
            </a:r>
          </a:p>
        </p:txBody>
      </p:sp>
      <p:cxnSp>
        <p:nvCxnSpPr>
          <p:cNvPr id="117" name="Shape 117"/>
          <p:cNvCxnSpPr>
            <a:stCxn id="106" idx="2"/>
            <a:endCxn id="102" idx="2"/>
          </p:cNvCxnSpPr>
          <p:nvPr/>
        </p:nvCxnSpPr>
        <p:spPr>
          <a:xfrm flipH="1" rot="5400000">
            <a:off x="4143136" y="467524"/>
            <a:ext cx="749400" cy="6182700"/>
          </a:xfrm>
          <a:prstGeom prst="bentConnector3">
            <a:avLst>
              <a:gd fmla="val -31775" name="adj1"/>
            </a:avLst>
          </a:prstGeom>
          <a:noFill/>
          <a:ln cap="flat" cmpd="sng" w="9525">
            <a:solidFill>
              <a:schemeClr val="dk2"/>
            </a:solidFill>
            <a:prstDash val="solid"/>
            <a:round/>
            <a:headEnd len="med" w="med" type="none"/>
            <a:tailEnd len="lg" w="lg"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can service workers do?</a:t>
            </a:r>
          </a:p>
        </p:txBody>
      </p:sp>
      <p:pic>
        <p:nvPicPr>
          <p:cNvPr descr="Screen Shot 2016-09-01 at 10.41.04 AM.png" id="123" name="Shape 123"/>
          <p:cNvPicPr preferRelativeResize="0"/>
          <p:nvPr/>
        </p:nvPicPr>
        <p:blipFill rotWithShape="1">
          <a:blip r:embed="rId3">
            <a:alphaModFix/>
          </a:blip>
          <a:srcRect b="0" l="0" r="0" t="0"/>
          <a:stretch/>
        </p:blipFill>
        <p:spPr>
          <a:xfrm>
            <a:off x="1523762" y="1014574"/>
            <a:ext cx="6096475" cy="3536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Service worker lifecycle</a:t>
            </a:r>
          </a:p>
        </p:txBody>
      </p:sp>
      <p:pic>
        <p:nvPicPr>
          <p:cNvPr descr="flowchart-production-version.png" id="129" name="Shape 129"/>
          <p:cNvPicPr preferRelativeResize="0"/>
          <p:nvPr/>
        </p:nvPicPr>
        <p:blipFill rotWithShape="1">
          <a:blip r:embed="rId3">
            <a:alphaModFix/>
          </a:blip>
          <a:srcRect b="0" l="0" r="0" t="0"/>
          <a:stretch/>
        </p:blipFill>
        <p:spPr>
          <a:xfrm>
            <a:off x="10046450" y="4971450"/>
            <a:ext cx="1910499" cy="3559975"/>
          </a:xfrm>
          <a:prstGeom prst="rect">
            <a:avLst/>
          </a:prstGeom>
          <a:noFill/>
          <a:ln>
            <a:noFill/>
          </a:ln>
        </p:spPr>
      </p:pic>
      <p:pic>
        <p:nvPicPr>
          <p:cNvPr descr="sw-lifecycle.png" id="130" name="Shape 130"/>
          <p:cNvPicPr preferRelativeResize="0"/>
          <p:nvPr/>
        </p:nvPicPr>
        <p:blipFill rotWithShape="1">
          <a:blip r:embed="rId4">
            <a:alphaModFix/>
          </a:blip>
          <a:srcRect b="0" l="0" r="0" t="0"/>
          <a:stretch/>
        </p:blipFill>
        <p:spPr>
          <a:xfrm>
            <a:off x="2295824" y="1020048"/>
            <a:ext cx="3648294" cy="355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idx="1" type="body"/>
          </p:nvPr>
        </p:nvSpPr>
        <p:spPr>
          <a:xfrm>
            <a:off x="173975" y="998475"/>
            <a:ext cx="8970000" cy="3621899"/>
          </a:xfrm>
          <a:prstGeom prst="rect">
            <a:avLst/>
          </a:prstGeom>
          <a:noFill/>
          <a:ln>
            <a:noFill/>
          </a:ln>
        </p:spPr>
        <p:txBody>
          <a:bodyPr anchorCtr="0" anchor="ctr"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1800" u="none" cap="none" strike="noStrike">
                <a:solidFill>
                  <a:srgbClr val="424242"/>
                </a:solidFill>
                <a:latin typeface="Consolas"/>
                <a:ea typeface="Consolas"/>
                <a:cs typeface="Consolas"/>
                <a:sym typeface="Consolas"/>
              </a:rPr>
              <a:t>if (!('serviceWorker' in navigator))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console.log('Service Worker not supported');</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return;</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navigator.serviceWorker.register('/service-worker.js')</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.then(function(registration) {</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console.log('SW registered! Scope is:', registration.scope);</a:t>
            </a:r>
            <a:br>
              <a:rPr b="0" i="0" lang="en" sz="1800" u="none" cap="none" strike="noStrike">
                <a:solidFill>
                  <a:srgbClr val="424242"/>
                </a:solidFill>
                <a:latin typeface="Consolas"/>
                <a:ea typeface="Consolas"/>
                <a:cs typeface="Consolas"/>
                <a:sym typeface="Consolas"/>
              </a:rPr>
            </a:br>
            <a:r>
              <a:rPr b="0" i="0" lang="en" sz="1800" u="none" cap="none" strike="noStrike">
                <a:solidFill>
                  <a:srgbClr val="424242"/>
                </a:solidFill>
                <a:latin typeface="Consolas"/>
                <a:ea typeface="Consolas"/>
                <a:cs typeface="Consolas"/>
                <a:sym typeface="Consolas"/>
              </a:rPr>
              <a:t>}); // .catch a registration error</a:t>
            </a:r>
          </a:p>
        </p:txBody>
      </p:sp>
      <p:sp>
        <p:nvSpPr>
          <p:cNvPr id="136" name="Shape 13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Service worker lifecycle: Registration</a:t>
            </a:r>
          </a:p>
        </p:txBody>
      </p:sp>
      <p:sp>
        <p:nvSpPr>
          <p:cNvPr id="137" name="Shape 137"/>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main.js</a:t>
            </a: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