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FormData/FormDat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Headers" TargetMode="External"/><Relationship Id="rId3" Type="http://schemas.openxmlformats.org/officeDocument/2006/relationships/hyperlink" Target="https://developer.mozilla.org/en-US/docs/Web/HTTP/Access_control_CORS#Preflighted_requests" TargetMode="External"/><Relationship Id="rId4" Type="http://schemas.openxmlformats.org/officeDocument/2006/relationships/hyperlink" Target="https://developer.mozilla.org/en-US/docs/Web/API/Fetch_API/Using_Fetch#Guar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URL" TargetMode="External"/><Relationship Id="rId3" Type="http://schemas.openxmlformats.org/officeDocument/2006/relationships/hyperlink" Target="https://developer.mozilla.org/en-US/docs/Web/API/URL/createObjectUR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H3GaE6JQhydNaPzII9hgGZL-uL73VvgQ02FYijeK0js/edit" TargetMode="External"/><Relationship Id="rId3" Type="http://schemas.openxmlformats.org/officeDocument/2006/relationships/hyperlink" Target="https://developer.mozilla.org/en-US/docs/Web/API/XMLHttpRequest" TargetMode="External"/><Relationship Id="rId4" Type="http://schemas.openxmlformats.org/officeDocument/2006/relationships/hyperlink" Target="https://developer.mozilla.org/en-US/docs/Web/HTTP/Access_control_CORS" TargetMode="External"/><Relationship Id="rId5" Type="http://schemas.openxmlformats.org/officeDocument/2006/relationships/hyperlink" Target="https://docs.google.com/document/d/1z4Il3TsWMKMyzi76QoYmiYjraFdUToQ8OaVYdBg1NF0/edi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Respons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kearchibald.com/2015/thats-so-fetc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etch.spec.whatwg.org/#concept-filtered-response-opaque" TargetMode="External"/><Relationship Id="rId3" Type="http://schemas.openxmlformats.org/officeDocument/2006/relationships/hyperlink" Target="https://jakearchibald.com/2015/thats-so-fetch/" TargetMode="External"/><Relationship Id="rId4" Type="http://schemas.openxmlformats.org/officeDocument/2006/relationships/hyperlink" Target="https://github.com/w3c/ServiceWorker/commit/e2a6d18647b97707c7a571163eef7838f82ca611#commitcomment-1873344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Here the HEAD method is used to request the size (in bytes) of a resource (represented in the </a:t>
            </a:r>
            <a:r>
              <a:rPr b="1" i="0" lang="en" sz="1100" u="none" cap="none" strike="noStrike">
                <a:solidFill>
                  <a:schemeClr val="dk1"/>
                </a:solidFill>
              </a:rPr>
              <a:t>content-length</a:t>
            </a:r>
            <a:r>
              <a:rPr b="0" i="0" lang="en" sz="1100" u="none" cap="none" strike="noStrike">
                <a:solidFill>
                  <a:schemeClr val="dk1"/>
                </a:solidFill>
              </a:rPr>
              <a:t> header) without actually loading the resource itself.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practice this can be used to determine if the full resource should be requested (or even how to request it).</a:t>
            </a: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Rather than requesting resources, it’s also possible to send data to an API.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For example, a user may need to send data to submit a comment.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data can be sent with POST requests. To use fetch with POST, the method is again specified with the init parameter. This is also where the body of the request is set, which is the data to be sent.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Clr>
                <a:schemeClr val="dk1"/>
              </a:buClr>
              <a:buSzPct val="25000"/>
              <a:buFont typeface="Arial"/>
              <a:buNone/>
            </a:pPr>
            <a:r>
              <a:rPr b="0" i="0" lang="en" sz="1100" u="none" cap="none" strike="noStrike">
                <a:solidFill>
                  <a:srgbClr val="CC0000"/>
                </a:solidFill>
              </a:rPr>
              <a:t>Potential reminder: in production, you need to encrypt all sensitive user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You can use the </a:t>
            </a:r>
            <a:r>
              <a:rPr b="0" i="0" lang="en" sz="1100" u="sng" cap="none" strike="noStrike">
                <a:solidFill>
                  <a:schemeClr val="hlink"/>
                </a:solidFill>
                <a:hlinkClick r:id="rId2"/>
              </a:rPr>
              <a:t>FormData</a:t>
            </a:r>
            <a:r>
              <a:rPr b="0" i="0" lang="en" sz="1100" u="none" cap="none" strike="noStrike"/>
              <a:t> constructor to easily grab data from forms.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This is much easier than individually compiling key/value pairs!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You can also set custom </a:t>
            </a:r>
            <a:r>
              <a:rPr b="0" i="0" lang="en" sz="1100" u="sng" cap="none" strike="noStrike">
                <a:solidFill>
                  <a:schemeClr val="hlink"/>
                </a:solidFill>
                <a:hlinkClick r:id="rId2"/>
              </a:rPr>
              <a:t>headers</a:t>
            </a:r>
            <a:r>
              <a:rPr b="0" i="0" lang="en" sz="1100" u="none" cap="none" strike="noStrike"/>
              <a:t> for fetch requests (and you can set headers for responses!)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Note! Sending custom headers with cross-origin requests will cause your request to be </a:t>
            </a:r>
            <a:r>
              <a:rPr b="0" i="0" lang="en" sz="1100" u="sng" cap="none" strike="noStrike">
                <a:solidFill>
                  <a:schemeClr val="hlink"/>
                </a:solidFill>
                <a:hlinkClick r:id="rId3"/>
              </a:rPr>
              <a:t>preflighted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Note! Not all headers are modifiable, some are </a:t>
            </a:r>
            <a:r>
              <a:rPr b="0" i="0" lang="en" sz="1100" u="sng" cap="none" strike="noStrike">
                <a:solidFill>
                  <a:schemeClr val="hlink"/>
                </a:solidFill>
                <a:hlinkClick r:id="rId4"/>
              </a:rPr>
              <a:t>guarded</a:t>
            </a:r>
            <a:r>
              <a:rPr b="0" i="0" lang="en" sz="1100" u="none" cap="none" strike="noStrike"/>
              <a:t> (like Origin), and will fail (silently or with an error, depending on the header).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 can use the headers to determine how to process a response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This example gets a JPEG file, then uses functions to create an Image node and add it to the DOM.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a:t>
            </a:r>
            <a:r>
              <a:rPr b="0" i="0" lang="en" sz="1100" u="none" cap="none" strike="noStrike">
                <a:solidFill>
                  <a:schemeClr val="dk1"/>
                </a:solidFill>
                <a:latin typeface="Courier New"/>
                <a:ea typeface="Courier New"/>
                <a:cs typeface="Courier New"/>
                <a:sym typeface="Courier New"/>
              </a:rPr>
              <a:t>readResponseAsBlob()</a:t>
            </a:r>
            <a:r>
              <a:rPr b="0" i="0" lang="en" sz="1100" u="none" cap="none" strike="noStrike">
                <a:solidFill>
                  <a:schemeClr val="dk1"/>
                </a:solidFill>
              </a:rPr>
              <a:t> function throws an error if the input response is not 200-299, otherwise it returns the response read as a blob. </a:t>
            </a: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makeImageNode function takes an image Blob and makes a DOM node ready to be added to the document.</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a:t>
            </a:r>
            <a:r>
              <a:rPr b="0" i="0" lang="en" sz="1100" u="sng" cap="none" strike="noStrike">
                <a:solidFill>
                  <a:schemeClr val="hlink"/>
                </a:solidFill>
                <a:hlinkClick r:id="rId2"/>
              </a:rPr>
              <a:t>URL object’s</a:t>
            </a:r>
            <a:r>
              <a:rPr b="0" i="0" lang="en" sz="1100" u="none" cap="none" strike="noStrike">
                <a:solidFill>
                  <a:schemeClr val="dk1"/>
                </a:solidFill>
              </a:rPr>
              <a:t> </a:t>
            </a:r>
            <a:r>
              <a:rPr b="0" i="0" lang="en" sz="1100" u="sng" cap="none" strike="noStrike">
                <a:solidFill>
                  <a:schemeClr val="hlink"/>
                </a:solidFill>
                <a:latin typeface="Consolas"/>
                <a:ea typeface="Consolas"/>
                <a:cs typeface="Consolas"/>
                <a:sym typeface="Consolas"/>
                <a:hlinkClick r:id="rId3"/>
              </a:rPr>
              <a:t>createObjectURL()</a:t>
            </a:r>
            <a:r>
              <a:rPr b="0" i="0" lang="en" sz="1100" u="none" cap="none" strike="noStrike">
                <a:solidFill>
                  <a:schemeClr val="dk1"/>
                </a:solidFill>
              </a:rPr>
              <a:t> method can be used to generate a data URL representing the Blob, and that URL can be used as the </a:t>
            </a:r>
            <a:r>
              <a:rPr b="0" i="0" lang="en" sz="1100" u="none" cap="none" strike="noStrike">
                <a:solidFill>
                  <a:schemeClr val="dk1"/>
                </a:solidFill>
                <a:latin typeface="Consolas"/>
                <a:ea typeface="Consolas"/>
                <a:cs typeface="Consolas"/>
                <a:sym typeface="Consolas"/>
              </a:rPr>
              <a:t>src</a:t>
            </a:r>
            <a:r>
              <a:rPr b="0" i="0" lang="en" sz="1100" u="none" cap="none" strike="noStrike">
                <a:solidFill>
                  <a:schemeClr val="dk1"/>
                </a:solidFill>
              </a:rPr>
              <a:t> attribute in an image tag.</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Fetch is a replacement for XMLHttpRequest.</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Fetch is built on </a:t>
            </a:r>
            <a:r>
              <a:rPr b="0" i="0" lang="en" sz="1100" u="sng" cap="none" strike="noStrike">
                <a:solidFill>
                  <a:schemeClr val="hlink"/>
                </a:solidFill>
                <a:hlinkClick r:id="rId2"/>
              </a:rPr>
              <a:t>Promises</a:t>
            </a:r>
            <a:r>
              <a:rPr b="0" i="0" lang="en" sz="1100" u="none" cap="none" strike="noStrike">
                <a:solidFill>
                  <a:schemeClr val="dk1"/>
                </a:solidFill>
              </a:rPr>
              <a:t>. This is what allows fetch to be simpler than </a:t>
            </a:r>
            <a:r>
              <a:rPr b="0" i="0" lang="en" sz="1100" u="sng" cap="none" strike="noStrike">
                <a:solidFill>
                  <a:schemeClr val="hlink"/>
                </a:solidFill>
                <a:hlinkClick r:id="rId3"/>
              </a:rPr>
              <a:t>XMLHttpRequest</a:t>
            </a:r>
            <a:r>
              <a:rPr b="0" i="0" lang="en" sz="1100" u="none" cap="none" strike="noStrike">
                <a:solidFill>
                  <a:schemeClr val="dk1"/>
                </a:solidFill>
              </a:rPr>
              <a:t>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Fetch can be used with or without service workers. You do not need a service worker to use fetch, and you do not necessarily need fetch to use service workers. They are separate. But in practice fetch is often called from a service worker.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Fetch does not require HTTPS, though service workers do. So, of course, using fetch with a service worker will require HTTPS. Testing on a local server is exempt from this.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Fetch supports Cross Origin Resource Sharing (</a:t>
            </a:r>
            <a:r>
              <a:rPr b="0" i="0" lang="en" sz="1100" u="sng" cap="none" strike="noStrike">
                <a:solidFill>
                  <a:schemeClr val="hlink"/>
                </a:solidFill>
                <a:hlinkClick r:id="rId4"/>
              </a:rPr>
              <a:t>CORS</a:t>
            </a:r>
            <a:r>
              <a:rPr b="0" i="0" lang="en" sz="1100" u="none" cap="none" strike="noStrike"/>
              <a:t>), so testing generally requires </a:t>
            </a:r>
            <a:r>
              <a:rPr b="0" i="0" lang="en" sz="1100" u="sng" cap="none" strike="noStrike">
                <a:solidFill>
                  <a:schemeClr val="hlink"/>
                </a:solidFill>
                <a:hlinkClick r:id="rId5"/>
              </a:rPr>
              <a:t>running a local server</a:t>
            </a:r>
            <a:r>
              <a:rPr b="0" i="0" lang="en" sz="1100" u="none" cap="none" strike="noStrike"/>
              <a: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Fetch is passed the path to the resource you want to retrieve. In this case we are fetching a JSON file, </a:t>
            </a:r>
            <a:r>
              <a:rPr b="1" i="0" lang="en" sz="1100" u="none" cap="none" strike="noStrike"/>
              <a:t>example.json</a:t>
            </a:r>
            <a:r>
              <a:rPr b="0" i="0" lang="en" sz="1100" u="none" cap="none" strike="noStrike"/>
              <a: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rPr b="0" i="0" lang="en" sz="1100" u="none" cap="none" strike="noStrike"/>
              <a:t>Once the returned promise resolves, the </a:t>
            </a:r>
            <a:r>
              <a:rPr b="0" i="0" lang="en" sz="1100" u="sng" cap="none" strike="noStrike">
                <a:solidFill>
                  <a:schemeClr val="hlink"/>
                </a:solidFill>
                <a:hlinkClick r:id="rId2"/>
              </a:rPr>
              <a:t>Response object</a:t>
            </a:r>
            <a:r>
              <a:rPr b="0" i="0" lang="en" sz="1100" u="none" cap="none" strike="noStrike"/>
              <a:t> is passed to the </a:t>
            </a:r>
            <a:r>
              <a:rPr b="0" i="0" lang="en" sz="1100" u="none" cap="none" strike="noStrike">
                <a:latin typeface="Consolas"/>
                <a:ea typeface="Consolas"/>
                <a:cs typeface="Consolas"/>
                <a:sym typeface="Consolas"/>
              </a:rPr>
              <a:t>then() </a:t>
            </a:r>
            <a:r>
              <a:rPr b="0" i="0" lang="en" sz="1100" u="none" cap="none" strike="noStrike"/>
              <a:t>clause. If the request doesn’t complete, </a:t>
            </a:r>
            <a:r>
              <a:rPr b="0" i="0" lang="en" sz="1100" u="none" cap="none" strike="noStrike">
                <a:latin typeface="Consolas"/>
                <a:ea typeface="Consolas"/>
                <a:cs typeface="Consolas"/>
                <a:sym typeface="Consolas"/>
              </a:rPr>
              <a:t>catch()</a:t>
            </a:r>
            <a:r>
              <a:rPr b="0" i="0" lang="en" sz="1100" u="none" cap="none" strike="noStrike"/>
              <a:t> takes over, and is passed the corresponding error.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Adding a response validity check allows the catch() block to take over.</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In this example, we are checking </a:t>
            </a:r>
            <a:r>
              <a:rPr b="0" i="1" lang="en" sz="1100" u="none" cap="none" strike="noStrike">
                <a:solidFill>
                  <a:schemeClr val="dk1"/>
                </a:solidFill>
              </a:rPr>
              <a:t>response.ok</a:t>
            </a:r>
            <a:r>
              <a:rPr b="0" i="0" lang="en" sz="1100" u="none" cap="none" strike="noStrike">
                <a:solidFill>
                  <a:schemeClr val="dk1"/>
                </a:solidFill>
              </a:rPr>
              <a:t>, a boolean that will be true only for responses in the 200-299 range. If a 404 occurs for example, an error is thrown. The error contains </a:t>
            </a:r>
            <a:r>
              <a:rPr b="0" i="1" lang="en" sz="1100" u="none" cap="none" strike="noStrike">
                <a:solidFill>
                  <a:schemeClr val="dk1"/>
                </a:solidFill>
              </a:rPr>
              <a:t>response</a:t>
            </a:r>
            <a:r>
              <a:rPr b="0" i="0" lang="en" sz="1100" u="none" cap="none" strike="noStrike">
                <a:solidFill>
                  <a:schemeClr val="dk1"/>
                </a:solidFill>
              </a:rPr>
              <a:t>.</a:t>
            </a:r>
            <a:r>
              <a:rPr b="0" i="1" lang="en" sz="1100" u="none" cap="none" strike="noStrike">
                <a:solidFill>
                  <a:schemeClr val="dk1"/>
                </a:solidFill>
              </a:rPr>
              <a:t>statusText</a:t>
            </a:r>
            <a:r>
              <a:rPr b="0" i="0" lang="en" sz="1100" u="none" cap="none" strike="noStrike">
                <a:solidFill>
                  <a:schemeClr val="dk1"/>
                </a:solidFill>
              </a:rPr>
              <a:t>, which is a string describing the status of the response, such as “File not found”. </a:t>
            </a:r>
          </a:p>
          <a:p>
            <a:pPr indent="0" lvl="0" marL="0" marR="0" rtl="0" algn="l">
              <a:lnSpc>
                <a:spcPct val="115000"/>
              </a:lnSpc>
              <a:spcBef>
                <a:spcPts val="0"/>
              </a:spcBef>
              <a:spcAft>
                <a:spcPts val="0"/>
              </a:spcAft>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Since an error is thrown, the catch block takes over and logs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Fetch uses CORS by default.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But if the server is not configured to accept CORS, this will cause an error.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CORS enables fetch to retrieve resources from outside of your application’s origin (for example, 3rd party API’s). The end of the presentation contains a link to more information on CORS.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No-cors mode will allow you to get an opaque response. This can't be accessed by JavaScript but it can still be served (</a:t>
            </a:r>
            <a:r>
              <a:rPr b="0" i="0" lang="en" sz="1100" u="sng" cap="none" strike="noStrike">
                <a:solidFill>
                  <a:schemeClr val="hlink"/>
                </a:solidFill>
                <a:hlinkClick r:id="rId2"/>
              </a:rPr>
              <a:t>as long as the receiver is happy with a no-cors response</a:t>
            </a:r>
            <a:r>
              <a:rPr b="0" i="0" lang="en" sz="1100" u="none" cap="none" strike="noStrike">
                <a:solidFill>
                  <a:schemeClr val="dk1"/>
                </a:solidFill>
              </a:rPr>
              <a:t>) or cached by a service worker (more on next slide).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200" u="none" cap="none" strike="noStrike">
                <a:solidFill>
                  <a:srgbClr val="333333"/>
                </a:solidFill>
                <a:highlight>
                  <a:srgbClr val="FFFFFF"/>
                </a:highlight>
              </a:rPr>
              <a:t>An </a:t>
            </a:r>
            <a:r>
              <a:rPr b="0" i="0" lang="en" sz="1200" u="sng" cap="none" strike="noStrike">
                <a:solidFill>
                  <a:schemeClr val="hlink"/>
                </a:solidFill>
                <a:highlight>
                  <a:srgbClr val="FFFFFF"/>
                </a:highlight>
                <a:hlinkClick r:id="rId2"/>
              </a:rPr>
              <a:t>opaque response</a:t>
            </a:r>
            <a:r>
              <a:rPr b="0" i="0" lang="en" sz="1200" u="none" cap="none" strike="noStrike">
                <a:solidFill>
                  <a:srgbClr val="333333"/>
                </a:solidFill>
                <a:highlight>
                  <a:srgbClr val="FFFFFF"/>
                </a:highlight>
              </a:rPr>
              <a:t> is returned for</a:t>
            </a:r>
            <a:r>
              <a:rPr b="0" i="0" lang="en" sz="1200" u="none" cap="none" strike="noStrike">
                <a:solidFill>
                  <a:srgbClr val="424242"/>
                </a:solidFill>
                <a:latin typeface="Roboto"/>
                <a:ea typeface="Roboto"/>
                <a:cs typeface="Roboto"/>
                <a:sym typeface="Roboto"/>
              </a:rPr>
              <a:t> cross-origin requests to servers without CORS headers</a:t>
            </a:r>
            <a:r>
              <a:rPr b="0" i="0" lang="en" sz="1200" u="none" cap="none" strike="noStrike">
                <a:solidFill>
                  <a:srgbClr val="333333"/>
                </a:solidFill>
                <a:highlight>
                  <a:srgbClr val="FFFFFF"/>
                </a:highlight>
                <a:latin typeface="Roboto"/>
                <a:ea typeface="Roboto"/>
                <a:cs typeface="Roboto"/>
                <a:sym typeface="Roboto"/>
              </a:rPr>
              <a:t>.</a:t>
            </a:r>
          </a:p>
          <a:p>
            <a:pPr indent="0" lvl="0" marL="0" marR="0" rtl="0" algn="l">
              <a:spcBef>
                <a:spcPts val="0"/>
              </a:spcBef>
              <a:spcAft>
                <a:spcPts val="0"/>
              </a:spcAft>
              <a:buSzPct val="25000"/>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SzPct val="25000"/>
              <a:buFont typeface="Arial"/>
              <a:buNone/>
            </a:pPr>
            <a:r>
              <a:rPr b="0" i="0" lang="en" sz="1200" u="none" cap="none" strike="noStrike">
                <a:solidFill>
                  <a:srgbClr val="333333"/>
                </a:solidFill>
                <a:highlight>
                  <a:srgbClr val="FFFFFF"/>
                </a:highlight>
              </a:rPr>
              <a:t>JavaScript access to the response properties and methods is very limited (for example, you can't read the response content), but </a:t>
            </a:r>
          </a:p>
          <a:p>
            <a:pPr indent="-304800" lvl="0" marL="457200" marR="0" rtl="0" algn="l">
              <a:spcBef>
                <a:spcPts val="0"/>
              </a:spcBef>
              <a:spcAft>
                <a:spcPts val="0"/>
              </a:spcAft>
              <a:buClr>
                <a:srgbClr val="333333"/>
              </a:buClr>
              <a:buSzPct val="100000"/>
              <a:buFont typeface="Arial"/>
              <a:buChar char="●"/>
            </a:pPr>
            <a:r>
              <a:rPr b="0" i="0" lang="en" sz="1200" u="none" cap="none" strike="noStrike">
                <a:solidFill>
                  <a:srgbClr val="333333"/>
                </a:solidFill>
                <a:highlight>
                  <a:srgbClr val="FFFFFF"/>
                </a:highlight>
              </a:rPr>
              <a:t>the response can</a:t>
            </a:r>
            <a:r>
              <a:rPr b="0" i="0" lang="en" sz="1200" u="none" cap="none" strike="noStrike">
                <a:solidFill>
                  <a:schemeClr val="dk1"/>
                </a:solidFill>
              </a:rPr>
              <a:t> still be served *</a:t>
            </a:r>
            <a:r>
              <a:rPr b="0" i="0" lang="en" sz="1200" u="sng" cap="none" strike="noStrike">
                <a:solidFill>
                  <a:schemeClr val="hlink"/>
                </a:solidFill>
                <a:hlinkClick r:id="rId3"/>
              </a:rPr>
              <a:t>as long as the receiver is happy with a no-cors response</a:t>
            </a:r>
            <a:r>
              <a:rPr b="0" i="0" lang="en" sz="1200" u="none" cap="none" strike="noStrike">
                <a:solidFill>
                  <a:schemeClr val="dk1"/>
                </a:solidFill>
              </a:rPr>
              <a:t>, e.g., &lt;img&gt; is okay but &lt;img crossorigin&gt; is not. </a:t>
            </a:r>
          </a:p>
          <a:p>
            <a:pPr indent="-304800" lvl="0" marL="457200" marR="0" rtl="0" algn="l">
              <a:spcBef>
                <a:spcPts val="0"/>
              </a:spcBef>
              <a:spcAft>
                <a:spcPts val="0"/>
              </a:spcAft>
              <a:buClr>
                <a:schemeClr val="dk1"/>
              </a:buClr>
              <a:buSzPct val="100000"/>
              <a:buFont typeface="Arial"/>
              <a:buChar char="●"/>
            </a:pPr>
            <a:r>
              <a:rPr b="0" i="0" lang="en" sz="1200" u="none" cap="none" strike="noStrike">
                <a:solidFill>
                  <a:schemeClr val="dk1"/>
                </a:solidFill>
              </a:rPr>
              <a:t>or stored</a:t>
            </a:r>
            <a:r>
              <a:rPr b="0" i="0" lang="en" sz="1200" u="none" cap="none" strike="noStrike">
                <a:solidFill>
                  <a:srgbClr val="333333"/>
                </a:solidFill>
                <a:highlight>
                  <a:srgbClr val="FFFFFF"/>
                </a:highlight>
              </a:rPr>
              <a:t> by the Cache API. **Because you cannot check the status code, there is the potential to cache a 404 or 50x</a:t>
            </a:r>
          </a:p>
          <a:p>
            <a:pPr indent="0" lvl="0" marL="0" marR="0" rtl="0" algn="l">
              <a:spcBef>
                <a:spcPts val="0"/>
              </a:spcBef>
              <a:spcAft>
                <a:spcPts val="0"/>
              </a:spcAft>
              <a:buSzPct val="25000"/>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SzPct val="25000"/>
              <a:buFont typeface="Arial"/>
              <a:buNone/>
            </a:pPr>
            <a:r>
              <a:rPr b="0" i="0" lang="en" sz="1200" u="none" cap="none" strike="noStrike">
                <a:solidFill>
                  <a:srgbClr val="333333"/>
                </a:solidFill>
                <a:highlight>
                  <a:srgbClr val="FFFFFF"/>
                </a:highlight>
              </a:rPr>
              <a:t>This is useful for CDN content like scripts, CSS, and images. </a:t>
            </a:r>
            <a:r>
              <a:rPr b="0" i="0" lang="en" sz="1200" u="sng" cap="none" strike="noStrike">
                <a:solidFill>
                  <a:schemeClr val="hlink"/>
                </a:solidFill>
                <a:highlight>
                  <a:srgbClr val="FFFFFF"/>
                </a:highlight>
                <a:hlinkClick r:id="rId4"/>
              </a:rPr>
              <a:t>Here is a good overview with common pitfalls</a:t>
            </a:r>
            <a:r>
              <a:rPr b="0" i="0" lang="en" sz="1200" u="none" cap="none" strike="noStrike">
                <a:solidFill>
                  <a:srgbClr val="333333"/>
                </a:solidFill>
                <a:highlight>
                  <a:srgbClr val="FFFFFF"/>
                </a:highlight>
              </a:rPr>
              <a:t>.</a:t>
            </a:r>
          </a:p>
          <a:p>
            <a:pPr indent="0" lvl="0" marL="0" marR="0" rtl="0" algn="l">
              <a:spcBef>
                <a:spcPts val="0"/>
              </a:spcBef>
              <a:buSzPct val="25000"/>
              <a:buFont typeface="Arial"/>
              <a:buNone/>
            </a:pPr>
            <a:r>
              <a:t/>
            </a:r>
            <a:endParaRPr b="0" i="0" sz="1000" u="none" cap="none" strike="noStrike">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200" u="none" cap="none" strike="noStrike">
                <a:solidFill>
                  <a:srgbClr val="333333"/>
                </a:solidFill>
                <a:highlight>
                  <a:srgbClr val="FFFFFF"/>
                </a:highlight>
              </a:rPr>
              <a:t>You can try this out from the browser console.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4" name="Shape 54"/>
        <p:cNvGrpSpPr/>
        <p:nvPr/>
      </p:nvGrpSpPr>
      <p:grpSpPr>
        <a:xfrm>
          <a:off x="0" y="0"/>
          <a:ext cx="0" cy="0"/>
          <a:chOff x="0" y="0"/>
          <a:chExt cx="0" cy="0"/>
        </a:xfrm>
      </p:grpSpPr>
      <p:sp>
        <p:nvSpPr>
          <p:cNvPr id="55" name="Shape 55"/>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9" name="Shape 59"/>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60" name="Shape 60"/>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61" name="Shape 61"/>
        <p:cNvGrpSpPr/>
        <p:nvPr/>
      </p:nvGrpSpPr>
      <p:grpSpPr>
        <a:xfrm>
          <a:off x="0" y="0"/>
          <a:ext cx="0" cy="0"/>
          <a:chOff x="0" y="0"/>
          <a:chExt cx="0" cy="0"/>
        </a:xfrm>
      </p:grpSpPr>
      <p:sp>
        <p:nvSpPr>
          <p:cNvPr id="62" name="Shape 6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63" name="Shape 6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4" name="Shape 64"/>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5" name="Shape 65"/>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6" name="Shape 66"/>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7" name="Shape 67"/>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8"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de">
    <p:bg>
      <p:bgPr>
        <a:solidFill>
          <a:srgbClr val="000000"/>
        </a:solidFill>
      </p:bgPr>
    </p:bg>
    <p:spTree>
      <p:nvGrpSpPr>
        <p:cNvPr id="26" name="Shape 26"/>
        <p:cNvGrpSpPr/>
        <p:nvPr/>
      </p:nvGrpSpPr>
      <p:grpSpPr>
        <a:xfrm>
          <a:off x="0" y="0"/>
          <a:ext cx="0" cy="0"/>
          <a:chOff x="0" y="0"/>
          <a:chExt cx="0" cy="0"/>
        </a:xfrm>
      </p:grpSpPr>
      <p:sp>
        <p:nvSpPr>
          <p:cNvPr id="27" name="Shape 27"/>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0" name="Shape 30"/>
        <p:cNvGrpSpPr/>
        <p:nvPr/>
      </p:nvGrpSpPr>
      <p:grpSpPr>
        <a:xfrm>
          <a:off x="0" y="0"/>
          <a:ext cx="0" cy="0"/>
          <a:chOff x="0" y="0"/>
          <a:chExt cx="0" cy="0"/>
        </a:xfrm>
      </p:grpSpPr>
      <p:sp>
        <p:nvSpPr>
          <p:cNvPr id="31" name="Shape 31"/>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3" name="Shape 33"/>
        <p:cNvGrpSpPr/>
        <p:nvPr/>
      </p:nvGrpSpPr>
      <p:grpSpPr>
        <a:xfrm>
          <a:off x="0" y="0"/>
          <a:ext cx="0" cy="0"/>
          <a:chOff x="0" y="0"/>
          <a:chExt cx="0" cy="0"/>
        </a:xfrm>
      </p:grpSpPr>
      <p:sp>
        <p:nvSpPr>
          <p:cNvPr id="34" name="Shape 34"/>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5" name="Shape 35"/>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6" name="Shape 3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7" name="Shape 37"/>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41" name="Shape 41"/>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5" name="Shape 4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8" name="Shape 48"/>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0" name="Shape 50"/>
        <p:cNvGrpSpPr/>
        <p:nvPr/>
      </p:nvGrpSpPr>
      <p:grpSpPr>
        <a:xfrm>
          <a:off x="0" y="0"/>
          <a:ext cx="0" cy="0"/>
          <a:chOff x="0" y="0"/>
          <a:chExt cx="0" cy="0"/>
        </a:xfrm>
      </p:grpSpPr>
      <p:sp>
        <p:nvSpPr>
          <p:cNvPr id="51" name="Shape 51"/>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52" name="Shape 52"/>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53" name="Shape 5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developer.mozilla.org/en-US/docs/Web/API/Headers" TargetMode="External"/><Relationship Id="rId10" Type="http://schemas.openxmlformats.org/officeDocument/2006/relationships/hyperlink" Target="https://developer.mozilla.org/en-US/docs/Web/HTTP/Access_control_CORS#Preflighted_requests" TargetMode="External"/><Relationship Id="rId13" Type="http://schemas.openxmlformats.org/officeDocument/2006/relationships/hyperlink" Target="https://docs.google.com/document/d/1H3GaE6JQhydNaPzII9hgGZL-uL73VvgQ02FYijeK0js/edit" TargetMode="External"/><Relationship Id="rId12" Type="http://schemas.openxmlformats.org/officeDocument/2006/relationships/hyperlink" Target="https://developer.mozilla.org/en-US/docs/Web/API/XMLHttpRequest" TargetMode="External"/><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eveloper.mozilla.org/en-US/docs/Web/HTTP/Access_control_CORS" TargetMode="External"/><Relationship Id="rId4" Type="http://schemas.openxmlformats.org/officeDocument/2006/relationships/hyperlink" Target="https://docs.google.com/document/d/1z4Il3TsWMKMyzi76QoYmiYjraFdUToQ8OaVYdBg1NF0/edit" TargetMode="External"/><Relationship Id="rId9" Type="http://schemas.openxmlformats.org/officeDocument/2006/relationships/hyperlink" Target="https://developer.mozilla.org/en-US/docs/Web/API/FormData/FormData" TargetMode="External"/><Relationship Id="rId15" Type="http://schemas.openxmlformats.org/officeDocument/2006/relationships/hyperlink" Target="https://developer.mozilla.org/en-US/docs/Web/API/Blob" TargetMode="External"/><Relationship Id="rId14" Type="http://schemas.openxmlformats.org/officeDocument/2006/relationships/hyperlink" Target="https://streams.spec.whatwg.org/#readable-stream" TargetMode="External"/><Relationship Id="rId17" Type="http://schemas.openxmlformats.org/officeDocument/2006/relationships/hyperlink" Target="https://developer.mozilla.org/en-US/docs/Web/HTTP/Methods" TargetMode="External"/><Relationship Id="rId16" Type="http://schemas.openxmlformats.org/officeDocument/2006/relationships/hyperlink" Target="https://developer.mozilla.org/en-US/docs/Web/API/URL" TargetMode="External"/><Relationship Id="rId5" Type="http://schemas.openxmlformats.org/officeDocument/2006/relationships/hyperlink" Target="https://github.com/github/fetch" TargetMode="External"/><Relationship Id="rId6" Type="http://schemas.openxmlformats.org/officeDocument/2006/relationships/hyperlink" Target="https://jakearchibald.github.io/isserviceworkerready/" TargetMode="External"/><Relationship Id="rId7" Type="http://schemas.openxmlformats.org/officeDocument/2006/relationships/hyperlink" Target="https://developer.mozilla.org/en-US/docs/Web/API/Fetch_API" TargetMode="External"/><Relationship Id="rId8" Type="http://schemas.openxmlformats.org/officeDocument/2006/relationships/hyperlink" Target="https://developer.mozilla.org/en-US/docs/Web/API/Respon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www.example.com" TargetMode="External"/><Relationship Id="rId4" Type="http://schemas.openxmlformats.org/officeDocument/2006/relationships/hyperlink" Target="www.jso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928009"/>
            <a:ext cx="4045199" cy="14823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Fetch API</a:t>
            </a:r>
          </a:p>
        </p:txBody>
      </p:sp>
      <p:sp>
        <p:nvSpPr>
          <p:cNvPr id="74" name="Shape 74"/>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1600" u="none" cap="none" strike="noStrike">
                <a:solidFill>
                  <a:srgbClr val="FAFAFA"/>
                </a:solidFill>
                <a:latin typeface="Roboto"/>
                <a:ea typeface="Roboto"/>
                <a:cs typeface="Roboto"/>
                <a:sym typeface="Roboto"/>
              </a:rPr>
              <a:t>A simple interface for fetching resources</a:t>
            </a:r>
          </a:p>
        </p:txBody>
      </p:sp>
      <p:sp>
        <p:nvSpPr>
          <p:cNvPr id="75" name="Shape 75"/>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Not just GET</a:t>
            </a:r>
          </a:p>
        </p:txBody>
      </p:sp>
      <p:sp>
        <p:nvSpPr>
          <p:cNvPr id="131" name="Shape 131"/>
          <p:cNvSpPr txBox="1"/>
          <p:nvPr>
            <p:ph idx="1" type="body"/>
          </p:nvPr>
        </p:nvSpPr>
        <p:spPr>
          <a:xfrm>
            <a:off x="311700" y="1076275"/>
            <a:ext cx="8440800"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fetch('/examples/video.mp4',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'HEAD'</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headers.get('content-length');</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Make a POST request</a:t>
            </a:r>
          </a:p>
        </p:txBody>
      </p:sp>
      <p:sp>
        <p:nvSpPr>
          <p:cNvPr id="137" name="Shape 137"/>
          <p:cNvSpPr txBox="1"/>
          <p:nvPr>
            <p:ph idx="1" type="body"/>
          </p:nvPr>
        </p:nvSpPr>
        <p:spPr>
          <a:xfrm>
            <a:off x="311700" y="11359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chemeClr val="dk1"/>
                </a:solidFill>
                <a:latin typeface="Consolas"/>
                <a:ea typeface="Consolas"/>
                <a:cs typeface="Consolas"/>
                <a:sym typeface="Consolas"/>
              </a:rPr>
              <a:t>fetch('someurl/comment', {</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method: 'POST',</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body: 'title=hello&amp;message=world'</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POST with FormData</a:t>
            </a:r>
          </a:p>
        </p:txBody>
      </p:sp>
      <p:sp>
        <p:nvSpPr>
          <p:cNvPr id="143" name="Shape 143"/>
          <p:cNvSpPr txBox="1"/>
          <p:nvPr>
            <p:ph idx="1" type="body"/>
          </p:nvPr>
        </p:nvSpPr>
        <p:spPr>
          <a:xfrm>
            <a:off x="277800" y="1085750"/>
            <a:ext cx="8626200"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var commentForm = document.getElementById('comment-form');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var form = new FormData(commentForm);</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body: 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7" name="Shape 147"/>
        <p:cNvGrpSpPr/>
        <p:nvPr/>
      </p:nvGrpSpPr>
      <p:grpSpPr>
        <a:xfrm>
          <a:off x="0" y="0"/>
          <a:ext cx="0" cy="0"/>
          <a:chOff x="0" y="0"/>
          <a:chExt cx="0" cy="0"/>
        </a:xfrm>
      </p:grpSpPr>
      <p:sp>
        <p:nvSpPr>
          <p:cNvPr id="148" name="Shape 14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Setting custom headers</a:t>
            </a:r>
          </a:p>
        </p:txBody>
      </p:sp>
      <p:sp>
        <p:nvSpPr>
          <p:cNvPr id="149" name="Shape 149"/>
          <p:cNvSpPr txBox="1"/>
          <p:nvPr>
            <p:ph idx="1" type="body"/>
          </p:nvPr>
        </p:nvSpPr>
        <p:spPr>
          <a:xfrm>
            <a:off x="311700" y="1021800"/>
            <a:ext cx="8520599" cy="35795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var myHeaders = new 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'Content-Type': 'text/plain'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body: 'title=hello&amp;message=world'</a:t>
            </a: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headers: myHeaders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Reading headers</a:t>
            </a:r>
          </a:p>
        </p:txBody>
      </p:sp>
      <p:sp>
        <p:nvSpPr>
          <p:cNvPr id="155" name="Shape 155"/>
          <p:cNvSpPr txBox="1"/>
          <p:nvPr>
            <p:ph idx="1" type="body"/>
          </p:nvPr>
        </p:nvSpPr>
        <p:spPr>
          <a:xfrm>
            <a:off x="311600" y="1118575"/>
            <a:ext cx="8520599" cy="33158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fetch(myRequest)</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contentType = headers.get('content-type');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Process based on content 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Example: Using an image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Example</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166" name="Shape 166"/>
          <p:cNvSpPr txBox="1"/>
          <p:nvPr>
            <p:ph idx="1" type="body"/>
          </p:nvPr>
        </p:nvSpPr>
        <p:spPr>
          <a:xfrm>
            <a:off x="311700" y="1220675"/>
            <a:ext cx="8520599" cy="29550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fetch('/images/kitten.jpg')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.then(readResponseAsBlob)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.then(makeImageNode)</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.then append to DOM...</a:t>
            </a:r>
          </a:p>
          <a:p>
            <a:pPr indent="0" lvl="0" marL="0" marR="0" rtl="0" algn="l">
              <a:lnSpc>
                <a:spcPct val="150000"/>
              </a:lnSpc>
              <a:spcBef>
                <a:spcPts val="0"/>
              </a:spcBef>
              <a:spcAft>
                <a:spcPts val="0"/>
              </a:spcAft>
              <a:buClr>
                <a:srgbClr val="424242"/>
              </a:buClr>
              <a:buSzPct val="25000"/>
              <a:buFont typeface="Roboto"/>
              <a:buNone/>
            </a:pPr>
            <a:r>
              <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0" name="Shape 170"/>
        <p:cNvGrpSpPr/>
        <p:nvPr/>
      </p:nvGrpSpPr>
      <p:grpSpPr>
        <a:xfrm>
          <a:off x="0" y="0"/>
          <a:ext cx="0" cy="0"/>
          <a:chOff x="0" y="0"/>
          <a:chExt cx="0" cy="0"/>
        </a:xfrm>
      </p:grpSpPr>
      <p:sp>
        <p:nvSpPr>
          <p:cNvPr id="171" name="Shape 171"/>
          <p:cNvSpPr txBox="1"/>
          <p:nvPr>
            <p:ph idx="1" type="body"/>
          </p:nvPr>
        </p:nvSpPr>
        <p:spPr>
          <a:xfrm>
            <a:off x="193800" y="983600"/>
            <a:ext cx="8756400" cy="36506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function readResponseAsBlob(response)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Error(response.statusText);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response.blob();</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a:t>
            </a:r>
          </a:p>
        </p:txBody>
      </p:sp>
      <p:sp>
        <p:nvSpPr>
          <p:cNvPr id="172" name="Shape 17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Grab an image...</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173" name="Shape 173"/>
          <p:cNvSpPr txBox="1"/>
          <p:nvPr>
            <p:ph idx="1" type="body"/>
          </p:nvPr>
        </p:nvSpPr>
        <p:spPr>
          <a:xfrm>
            <a:off x="83100" y="983600"/>
            <a:ext cx="5301599" cy="15932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t/>
            </a:r>
            <a:endParaRPr b="0" i="0" sz="2400" u="none" cap="none" strike="noStrike">
              <a:solidFill>
                <a:srgbClr val="A3A3A3"/>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SzPct val="25000"/>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...and make a DOM node</a:t>
            </a:r>
          </a:p>
          <a:p>
            <a:pPr indent="0" lvl="0" marL="0" marR="0" rtl="0" algn="l">
              <a:lnSpc>
                <a:spcPct val="100000"/>
              </a:lnSpc>
              <a:spcBef>
                <a:spcPts val="0"/>
              </a:spcBef>
              <a:spcAft>
                <a:spcPts val="0"/>
              </a:spcAft>
              <a:buClr>
                <a:srgbClr val="FAFAFA"/>
              </a:buClr>
              <a:buSzPct val="25000"/>
              <a:buFont typeface="Roboto"/>
              <a:buNone/>
            </a:pPr>
            <a:r>
              <a:t/>
            </a:r>
            <a:endParaRPr b="1" i="0" sz="3600" u="none" cap="none" strike="noStrike">
              <a:solidFill>
                <a:srgbClr val="FAFAFA"/>
              </a:solidFill>
              <a:latin typeface="Roboto"/>
              <a:ea typeface="Roboto"/>
              <a:cs typeface="Roboto"/>
              <a:sym typeface="Roboto"/>
            </a:endParaRPr>
          </a:p>
        </p:txBody>
      </p:sp>
      <p:sp>
        <p:nvSpPr>
          <p:cNvPr id="179" name="Shape 179"/>
          <p:cNvSpPr txBox="1"/>
          <p:nvPr>
            <p:ph idx="1" type="body"/>
          </p:nvPr>
        </p:nvSpPr>
        <p:spPr>
          <a:xfrm>
            <a:off x="193800" y="989275"/>
            <a:ext cx="8756400" cy="36273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function makeImageNode(imgBlob)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myImage = document.createElement('img');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url = URL.createObjectURL(imgBlob);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myImage.src = url;</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return myImage;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185" name="Shape 185"/>
          <p:cNvSpPr txBox="1"/>
          <p:nvPr>
            <p:ph idx="1" type="body"/>
          </p:nvPr>
        </p:nvSpPr>
        <p:spPr>
          <a:xfrm>
            <a:off x="311700" y="1152475"/>
            <a:ext cx="8520599" cy="3416400"/>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Fetch resources (images, JSON, text)</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Read and validate responses</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Make GET, HEAD, and POST requests</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Read &amp; set custom headers</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CORS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0" lang="en" sz="3600" u="none" cap="none" strike="noStrike">
                <a:solidFill>
                  <a:srgbClr val="FAFAFA"/>
                </a:solidFill>
                <a:latin typeface="Roboto"/>
                <a:ea typeface="Roboto"/>
                <a:cs typeface="Roboto"/>
                <a:sym typeface="Roboto"/>
              </a:rPr>
              <a:t>What is window.fetch?</a:t>
            </a:r>
          </a:p>
        </p:txBody>
      </p:sp>
      <p:sp>
        <p:nvSpPr>
          <p:cNvPr id="81" name="Shape 81"/>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000000"/>
                </a:solidFill>
                <a:latin typeface="Arial"/>
                <a:ea typeface="Arial"/>
                <a:cs typeface="Arial"/>
                <a:sym typeface="Arial"/>
              </a:rPr>
              <a:t>Modern replacement for XMLHttpRequest:</a:t>
            </a:r>
          </a:p>
          <a:p>
            <a:pPr indent="-228600" lvl="0" marL="457200" rtl="0">
              <a:lnSpc>
                <a:spcPct val="150000"/>
              </a:lnSpc>
              <a:spcBef>
                <a:spcPts val="0"/>
              </a:spcBef>
              <a:buClr>
                <a:srgbClr val="000000"/>
              </a:buClr>
              <a:buSzPct val="100000"/>
              <a:buFont typeface="Arial"/>
              <a:buChar char="●"/>
            </a:pPr>
            <a:r>
              <a:rPr lang="en">
                <a:solidFill>
                  <a:schemeClr val="dk1"/>
                </a:solidFill>
                <a:latin typeface="Arial"/>
                <a:ea typeface="Arial"/>
                <a:cs typeface="Arial"/>
                <a:sym typeface="Arial"/>
              </a:rPr>
              <a:t>Promise based (cleaner code)</a:t>
            </a:r>
          </a:p>
          <a:p>
            <a:pPr indent="-228600" lvl="0" marL="457200" rtl="0">
              <a:lnSpc>
                <a:spcPct val="150000"/>
              </a:lnSpc>
              <a:spcBef>
                <a:spcPts val="0"/>
              </a:spcBef>
              <a:buClr>
                <a:schemeClr val="dk1"/>
              </a:buClr>
              <a:buSzPct val="100000"/>
              <a:buFont typeface="Arial"/>
              <a:buChar char="●"/>
            </a:pPr>
            <a:r>
              <a:rPr lang="en">
                <a:solidFill>
                  <a:schemeClr val="dk1"/>
                </a:solidFill>
                <a:latin typeface="Arial"/>
                <a:ea typeface="Arial"/>
                <a:cs typeface="Arial"/>
                <a:sym typeface="Arial"/>
              </a:rPr>
              <a:t>Handles redirection, decodes common formats, etc.</a:t>
            </a:r>
          </a:p>
          <a:p>
            <a:pPr indent="-228600" lvl="0" marL="457200" marR="0" rtl="0" algn="l">
              <a:lnSpc>
                <a:spcPct val="150000"/>
              </a:lnSpc>
              <a:spcBef>
                <a:spcPts val="0"/>
              </a:spcBef>
              <a:spcAft>
                <a:spcPts val="0"/>
              </a:spcAft>
              <a:buClr>
                <a:srgbClr val="424242"/>
              </a:buClr>
              <a:buSzPct val="100000"/>
              <a:buFont typeface="Arial"/>
              <a:buChar char="●"/>
            </a:pPr>
            <a:r>
              <a:rPr b="0" i="0" lang="en" sz="2400" u="none" cap="none" strike="noStrike">
                <a:solidFill>
                  <a:srgbClr val="000000"/>
                </a:solidFill>
                <a:latin typeface="Arial"/>
                <a:ea typeface="Arial"/>
                <a:cs typeface="Arial"/>
                <a:sym typeface="Arial"/>
              </a:rPr>
              <a:t>Used by service workers, cache API, etc.</a:t>
            </a:r>
          </a:p>
          <a:p>
            <a:pPr indent="-228600" lvl="0" marL="457200" marR="0" rtl="0" algn="l">
              <a:lnSpc>
                <a:spcPct val="150000"/>
              </a:lnSpc>
              <a:spcBef>
                <a:spcPts val="0"/>
              </a:spcBef>
              <a:spcAft>
                <a:spcPts val="0"/>
              </a:spcAft>
              <a:buClr>
                <a:srgbClr val="424242"/>
              </a:buClr>
              <a:buSzPct val="100000"/>
              <a:buFont typeface="Arial"/>
              <a:buChar char="●"/>
            </a:pPr>
            <a:r>
              <a:rPr b="0" i="0" lang="en" sz="2400" u="none" cap="none" strike="noStrike">
                <a:solidFill>
                  <a:srgbClr val="000000"/>
                </a:solidFill>
                <a:latin typeface="Arial"/>
                <a:ea typeface="Arial"/>
                <a:cs typeface="Arial"/>
                <a:sym typeface="Arial"/>
              </a:rPr>
              <a:t>Implements Cross Origin Resource Sharing (CORS)*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91" name="Shape 191"/>
          <p:cNvSpPr txBox="1"/>
          <p:nvPr>
            <p:ph idx="1" type="body"/>
          </p:nvPr>
        </p:nvSpPr>
        <p:spPr>
          <a:xfrm>
            <a:off x="311700" y="961700"/>
            <a:ext cx="3999899" cy="3659399"/>
          </a:xfrm>
          <a:prstGeom prst="rect">
            <a:avLst/>
          </a:prstGeom>
          <a:noFill/>
          <a:ln>
            <a:noFill/>
          </a:ln>
        </p:spPr>
        <p:txBody>
          <a:bodyPr anchorCtr="0" anchor="t" bIns="91425" lIns="91425" rIns="91425" tIns="91425">
            <a:noAutofit/>
          </a:bodyPr>
          <a:lstStyle/>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3"/>
              </a:rPr>
              <a:t>CORS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4"/>
              </a:rPr>
              <a:t>Setting up a local server</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5"/>
              </a:rPr>
              <a:t>Fetch Polyfill</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6"/>
              </a:rPr>
              <a:t>Browsers that support fetch</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7"/>
              </a:rPr>
              <a:t>Fetch documentation</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8"/>
              </a:rPr>
              <a:t>Response objects </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9"/>
              </a:rPr>
              <a:t>FormData</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0"/>
              </a:rPr>
              <a:t>Preflight</a:t>
            </a:r>
          </a:p>
          <a:p>
            <a:pPr indent="0" lvl="0" marL="0" marR="0" rtl="0" algn="l">
              <a:lnSpc>
                <a:spcPct val="150000"/>
              </a:lnSpc>
              <a:spcBef>
                <a:spcPts val="0"/>
              </a:spcBef>
              <a:spcAft>
                <a:spcPts val="0"/>
              </a:spcAft>
              <a:buClr>
                <a:srgbClr val="424242"/>
              </a:buClr>
              <a:buSzPct val="25000"/>
              <a:buFont typeface="Roboto"/>
              <a:buNone/>
            </a:pPr>
            <a:r>
              <a:t/>
            </a:r>
            <a:endParaRPr b="0" i="0" sz="1800" u="none" cap="none" strike="noStrike">
              <a:solidFill>
                <a:srgbClr val="424242"/>
              </a:solidFill>
              <a:latin typeface="Roboto"/>
              <a:ea typeface="Roboto"/>
              <a:cs typeface="Roboto"/>
              <a:sym typeface="Roboto"/>
            </a:endParaRPr>
          </a:p>
        </p:txBody>
      </p:sp>
      <p:sp>
        <p:nvSpPr>
          <p:cNvPr id="192" name="Shape 192"/>
          <p:cNvSpPr txBox="1"/>
          <p:nvPr>
            <p:ph idx="2" type="body"/>
          </p:nvPr>
        </p:nvSpPr>
        <p:spPr>
          <a:xfrm>
            <a:off x="4832400" y="961700"/>
            <a:ext cx="3999899" cy="3659399"/>
          </a:xfrm>
          <a:prstGeom prst="rect">
            <a:avLst/>
          </a:prstGeom>
          <a:noFill/>
          <a:ln>
            <a:noFill/>
          </a:ln>
        </p:spPr>
        <p:txBody>
          <a:bodyPr anchorCtr="0" anchor="t" bIns="91425" lIns="91425" rIns="91425" tIns="91425">
            <a:noAutofit/>
          </a:bodyPr>
          <a:lstStyle/>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1"/>
              </a:rPr>
              <a:t>Headers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2"/>
              </a:rPr>
              <a:t>XMLHttpRequests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3"/>
              </a:rPr>
              <a:t>Promises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4"/>
              </a:rPr>
              <a:t>Readable streams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5"/>
              </a:rPr>
              <a:t>Blobs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6"/>
              </a:rPr>
              <a:t>URL objects</a:t>
            </a:r>
          </a:p>
          <a:p>
            <a:pPr indent="-355600" lvl="0" marL="457200" marR="0" rtl="0" algn="l">
              <a:lnSpc>
                <a:spcPct val="150000"/>
              </a:lnSpc>
              <a:spcBef>
                <a:spcPts val="0"/>
              </a:spcBef>
              <a:spcAft>
                <a:spcPts val="0"/>
              </a:spcAft>
              <a:buClr>
                <a:srgbClr val="000000"/>
              </a:buClr>
              <a:buSzPct val="100000"/>
              <a:buFont typeface="Roboto"/>
              <a:buChar char="●"/>
            </a:pPr>
            <a:r>
              <a:rPr b="0" i="0" lang="en" sz="2000" u="sng" cap="none" strike="noStrike">
                <a:solidFill>
                  <a:schemeClr val="hlink"/>
                </a:solidFill>
                <a:latin typeface="Roboto"/>
                <a:ea typeface="Roboto"/>
                <a:cs typeface="Roboto"/>
                <a:sym typeface="Roboto"/>
                <a:hlinkClick r:id="rId17"/>
              </a:rPr>
              <a:t>HTTP methods</a:t>
            </a:r>
          </a:p>
        </p:txBody>
      </p:sp>
      <p:sp>
        <p:nvSpPr>
          <p:cNvPr id="193" name="Shape 19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Request some JSON... </a:t>
            </a:r>
          </a:p>
        </p:txBody>
      </p:sp>
      <p:sp>
        <p:nvSpPr>
          <p:cNvPr id="87" name="Shape 87"/>
          <p:cNvSpPr txBox="1"/>
          <p:nvPr>
            <p:ph idx="4294967295" type="body"/>
          </p:nvPr>
        </p:nvSpPr>
        <p:spPr>
          <a:xfrm>
            <a:off x="311700" y="1016011"/>
            <a:ext cx="8520599" cy="36182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fetch('/examples/example.json')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.then do something with the data</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.catch(function(error)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console.log('Fetch failed', error);</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
        <p:nvSpPr>
          <p:cNvPr id="88" name="Shape 8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Want some JSON?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If the request fails</a:t>
            </a:r>
          </a:p>
        </p:txBody>
      </p:sp>
      <p:sp>
        <p:nvSpPr>
          <p:cNvPr id="94" name="Shape 94"/>
          <p:cNvSpPr txBox="1"/>
          <p:nvPr>
            <p:ph idx="4294967295" type="body"/>
          </p:nvPr>
        </p:nvSpPr>
        <p:spPr>
          <a:xfrm>
            <a:off x="311700" y="989262"/>
            <a:ext cx="8520599" cy="36837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fetch('non-existent.json')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Use the response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
        <p:nvSpPr>
          <p:cNvPr id="95" name="Shape 9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Handling errors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happens when you do this?</a:t>
            </a:r>
          </a:p>
        </p:txBody>
      </p:sp>
      <p:sp>
        <p:nvSpPr>
          <p:cNvPr id="101" name="Shape 101"/>
          <p:cNvSpPr txBox="1"/>
          <p:nvPr>
            <p:ph idx="1" type="body"/>
          </p:nvPr>
        </p:nvSpPr>
        <p:spPr>
          <a:xfrm>
            <a:off x="311700" y="1076275"/>
            <a:ext cx="8520599" cy="35349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fetch('https://bar.com/data.json')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.catch(function(error){...});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Cross Origin Resource Sharing (CORS)</a:t>
            </a:r>
          </a:p>
        </p:txBody>
      </p:sp>
      <p:sp>
        <p:nvSpPr>
          <p:cNvPr id="107" name="Shape 107"/>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342900" lvl="0" marL="4572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Browsers enforce the </a:t>
            </a:r>
            <a:r>
              <a:rPr b="0" i="1" lang="en" sz="1800" u="none" cap="none" strike="noStrike">
                <a:solidFill>
                  <a:srgbClr val="424242"/>
                </a:solidFill>
                <a:latin typeface="Roboto"/>
                <a:ea typeface="Roboto"/>
                <a:cs typeface="Roboto"/>
                <a:sym typeface="Roboto"/>
              </a:rPr>
              <a:t>single origin model</a:t>
            </a:r>
            <a:r>
              <a:rPr b="0" i="0" lang="en" sz="1800" u="none" cap="none" strike="noStrike">
                <a:solidFill>
                  <a:srgbClr val="424242"/>
                </a:solidFill>
                <a:latin typeface="Roboto"/>
                <a:ea typeface="Roboto"/>
                <a:cs typeface="Roboto"/>
                <a:sym typeface="Roboto"/>
              </a:rPr>
              <a:t>:</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Requests </a:t>
            </a:r>
            <a:r>
              <a:rPr b="0" i="0" lang="en" sz="1800" u="sng" cap="none" strike="noStrike">
                <a:solidFill>
                  <a:srgbClr val="424242"/>
                </a:solidFill>
                <a:latin typeface="Roboto"/>
                <a:ea typeface="Roboto"/>
                <a:cs typeface="Roboto"/>
                <a:sym typeface="Roboto"/>
              </a:rPr>
              <a:t>must</a:t>
            </a:r>
            <a:r>
              <a:rPr b="0" i="0" lang="en" sz="1800" u="none" cap="none" strike="noStrike">
                <a:solidFill>
                  <a:srgbClr val="424242"/>
                </a:solidFill>
                <a:latin typeface="Roboto"/>
                <a:ea typeface="Roboto"/>
                <a:cs typeface="Roboto"/>
                <a:sym typeface="Roboto"/>
              </a:rPr>
              <a:t> match the page’s scheme, hostname, and port</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Exception: images, scripts, video/audio, embeds</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Example: </a:t>
            </a:r>
            <a:r>
              <a:rPr b="0" i="0" lang="en" sz="1800" u="sng" cap="none" strike="noStrike">
                <a:solidFill>
                  <a:schemeClr val="hlink"/>
                </a:solidFill>
                <a:latin typeface="Roboto"/>
                <a:ea typeface="Roboto"/>
                <a:cs typeface="Roboto"/>
                <a:sym typeface="Roboto"/>
                <a:hlinkClick r:id="rId3"/>
              </a:rPr>
              <a:t>www.example.com</a:t>
            </a:r>
            <a:r>
              <a:rPr b="0" i="0" lang="en" sz="1800" u="none" cap="none" strike="noStrike">
                <a:solidFill>
                  <a:srgbClr val="424242"/>
                </a:solidFill>
                <a:latin typeface="Roboto"/>
                <a:ea typeface="Roboto"/>
                <a:cs typeface="Roboto"/>
                <a:sym typeface="Roboto"/>
              </a:rPr>
              <a:t> requests JSON from </a:t>
            </a:r>
            <a:r>
              <a:rPr b="0" i="0" lang="en" sz="1800" u="sng" cap="none" strike="noStrike">
                <a:solidFill>
                  <a:schemeClr val="hlink"/>
                </a:solidFill>
                <a:latin typeface="Roboto"/>
                <a:ea typeface="Roboto"/>
                <a:cs typeface="Roboto"/>
                <a:sym typeface="Roboto"/>
                <a:hlinkClick r:id="rId4"/>
              </a:rPr>
              <a:t>www.json.com</a:t>
            </a:r>
            <a:r>
              <a:rPr b="0" i="0" lang="en" sz="1800" u="none" cap="none" strike="noStrike">
                <a:solidFill>
                  <a:srgbClr val="424242"/>
                </a:solidFill>
                <a:latin typeface="Roboto"/>
                <a:ea typeface="Roboto"/>
                <a:cs typeface="Roboto"/>
                <a:sym typeface="Roboto"/>
              </a:rPr>
              <a:t>, fails</a:t>
            </a:r>
          </a:p>
          <a:p>
            <a:pPr indent="-342900" lvl="0" marL="4572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Browser can request cross-origin access via CORS</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Adds </a:t>
            </a:r>
            <a:r>
              <a:rPr b="1" i="0" lang="en" sz="1800" u="none" cap="none" strike="noStrike">
                <a:solidFill>
                  <a:srgbClr val="424242"/>
                </a:solidFill>
                <a:latin typeface="Roboto"/>
                <a:ea typeface="Roboto"/>
                <a:cs typeface="Roboto"/>
                <a:sym typeface="Roboto"/>
              </a:rPr>
              <a:t>origin</a:t>
            </a:r>
            <a:r>
              <a:rPr b="0" i="0" lang="en" sz="1800" u="none" cap="none" strike="noStrike">
                <a:solidFill>
                  <a:srgbClr val="424242"/>
                </a:solidFill>
                <a:latin typeface="Roboto"/>
                <a:ea typeface="Roboto"/>
                <a:cs typeface="Roboto"/>
                <a:sym typeface="Roboto"/>
              </a:rPr>
              <a:t> header on request</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Server sends </a:t>
            </a:r>
            <a:r>
              <a:rPr b="1" i="0" lang="en" sz="1800" u="none" cap="none" strike="noStrike">
                <a:solidFill>
                  <a:srgbClr val="424242"/>
                </a:solidFill>
                <a:latin typeface="Roboto"/>
                <a:ea typeface="Roboto"/>
                <a:cs typeface="Roboto"/>
                <a:sym typeface="Roboto"/>
              </a:rPr>
              <a:t>access-control-allow-origin</a:t>
            </a:r>
            <a:r>
              <a:rPr b="0" i="0" lang="en" sz="1800" u="none" cap="none" strike="noStrike">
                <a:solidFill>
                  <a:srgbClr val="424242"/>
                </a:solidFill>
                <a:latin typeface="Roboto"/>
                <a:ea typeface="Roboto"/>
                <a:cs typeface="Roboto"/>
                <a:sym typeface="Roboto"/>
              </a:rPr>
              <a:t> if allowed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if server does not support CORS?</a:t>
            </a:r>
          </a:p>
        </p:txBody>
      </p:sp>
      <p:sp>
        <p:nvSpPr>
          <p:cNvPr id="113" name="Shape 113"/>
          <p:cNvSpPr txBox="1"/>
          <p:nvPr>
            <p:ph idx="1" type="body"/>
          </p:nvPr>
        </p:nvSpPr>
        <p:spPr>
          <a:xfrm>
            <a:off x="311700" y="1277600"/>
            <a:ext cx="8520599" cy="3173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fetch('https://bar.com/data.json',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mode: 'no-cors' // 'cors' by default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response is opaque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Opaque response</a:t>
            </a:r>
          </a:p>
        </p:txBody>
      </p:sp>
      <p:sp>
        <p:nvSpPr>
          <p:cNvPr id="119" name="Shape 119"/>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Returned from cross-origin requests to a server without CORS</a:t>
            </a:r>
          </a:p>
          <a:p>
            <a:pPr indent="-342900" lvl="0" marL="4572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Opaque response can't be inspected by JavaScript, but </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They can be consumed by other APIs (e.g. &lt;img&gt;) *</a:t>
            </a:r>
          </a:p>
          <a:p>
            <a:pPr indent="-342900" lvl="1" marL="914400" marR="0" rtl="0" algn="l">
              <a:lnSpc>
                <a:spcPct val="150000"/>
              </a:lnSpc>
              <a:spcBef>
                <a:spcPts val="0"/>
              </a:spcBef>
              <a:spcAft>
                <a:spcPts val="0"/>
              </a:spcAft>
              <a:buClr>
                <a:srgbClr val="424242"/>
              </a:buClr>
              <a:buSzPct val="100000"/>
              <a:buFont typeface="Roboto"/>
              <a:buChar char="○"/>
            </a:pPr>
            <a:r>
              <a:rPr b="0" i="0" lang="en" sz="1800" u="none" cap="none" strike="noStrike">
                <a:solidFill>
                  <a:srgbClr val="424242"/>
                </a:solidFill>
                <a:latin typeface="Roboto"/>
                <a:ea typeface="Roboto"/>
                <a:cs typeface="Roboto"/>
                <a:sym typeface="Roboto"/>
              </a:rPr>
              <a:t>They can be passed to the Cache API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Opaque response example: </a:t>
            </a:r>
            <a:br>
              <a:rPr b="0" i="0" lang="en" sz="1800" u="none" cap="none" strike="noStrike">
                <a:solidFill>
                  <a:srgbClr val="424242"/>
                </a:solidFill>
                <a:latin typeface="Roboto"/>
                <a:ea typeface="Roboto"/>
                <a:cs typeface="Roboto"/>
                <a:sym typeface="Roboto"/>
              </a:rPr>
            </a:br>
            <a:r>
              <a:rPr b="0" i="0" lang="en" sz="1800" u="none" cap="none" strike="noStrike">
                <a:solidFill>
                  <a:srgbClr val="424242"/>
                </a:solidFill>
                <a:latin typeface="Consolas"/>
                <a:ea typeface="Consolas"/>
                <a:cs typeface="Consolas"/>
                <a:sym typeface="Consolas"/>
              </a:rPr>
              <a:t>{type: "opaque", url: "", status: 0, ok: false, statusText: "",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Opaque response: try it out</a:t>
            </a:r>
          </a:p>
        </p:txBody>
      </p:sp>
      <p:sp>
        <p:nvSpPr>
          <p:cNvPr id="125" name="Shape 125"/>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fetch('//google.com', {</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mode: 'no-cors'</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}).then(function(response) {</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424242"/>
                </a:solidFill>
                <a:latin typeface="Consolas"/>
                <a:ea typeface="Consolas"/>
                <a:cs typeface="Consolas"/>
                <a:sym typeface="Consolas"/>
              </a:rPr>
              <a:t>  console.log(response.type); // "opaque"</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