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205C815-6FF9-40A9-A350-BE47CEEB55EA}">
  <a:tblStyle styleId="{7205C815-6FF9-40A9-A350-BE47CEEB55E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8A8829F9-6B6E-43B0-8892-CA908E621CBE}" styleName="Table_1">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ExtendableEvent/waitUnti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When the user clicks on an element in our page, we can add the element to the cache.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If the whole site can't be taken offline, you may allow the user to select the content they want available offline (e.g. a video on something like YouTube, an article on Wikipedia, a particular gallery on Flickr).</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Give the user a "Read later" or "Save for offline" button. When it's clicked, fetch what you need from the network and put it in the cache.</a:t>
            </a:r>
          </a:p>
          <a:p>
            <a:pPr indent="0" lvl="0" marL="0" marR="0" rtl="0" algn="l">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The caches API is available from pages as well as service workers, meaning you don't need to involve the service worker to add things to the cache.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We create a cache with a name corresponding to the specific article. Then we fetch the article and add it to the cache.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The next 4 slides will cover several approaches to this: </a:t>
            </a:r>
            <a:r>
              <a:rPr b="0" i="1" lang="en" sz="1100" u="none" cap="none" strike="noStrike">
                <a:solidFill>
                  <a:schemeClr val="dk1"/>
                </a:solidFill>
              </a:rPr>
              <a:t>cache falling back to network,</a:t>
            </a:r>
            <a:r>
              <a:rPr b="0" i="0" lang="en" sz="1100" u="none" cap="none" strike="noStrike">
                <a:solidFill>
                  <a:schemeClr val="dk1"/>
                </a:solidFill>
              </a:rPr>
              <a:t> </a:t>
            </a:r>
            <a:r>
              <a:rPr b="0" i="1" lang="en" sz="1100" u="none" cap="none" strike="noStrike">
                <a:solidFill>
                  <a:schemeClr val="dk1"/>
                </a:solidFill>
              </a:rPr>
              <a:t>network falling back to cache</a:t>
            </a:r>
            <a:r>
              <a:rPr b="0" i="0" lang="en" sz="1100" u="none" cap="none" strike="noStrike">
                <a:solidFill>
                  <a:schemeClr val="dk1"/>
                </a:solidFill>
              </a:rPr>
              <a:t>, </a:t>
            </a:r>
            <a:r>
              <a:rPr b="0" i="1" lang="en" sz="1100" u="none" cap="none" strike="noStrike">
                <a:solidFill>
                  <a:schemeClr val="dk1"/>
                </a:solidFill>
              </a:rPr>
              <a:t>cache then network</a:t>
            </a:r>
            <a:r>
              <a:rPr b="0" i="0" lang="en" sz="1100" u="none" cap="none" strike="noStrike">
                <a:solidFill>
                  <a:schemeClr val="dk1"/>
                </a:solidFill>
              </a:rPr>
              <a:t>, and </a:t>
            </a:r>
            <a:r>
              <a:rPr b="0" i="1" lang="en" sz="1100" u="none" cap="none" strike="noStrike">
                <a:solidFill>
                  <a:schemeClr val="dk1"/>
                </a:solidFill>
              </a:rPr>
              <a:t>generic fallback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SzPct val="100000"/>
              <a:buFont typeface="Arial"/>
              <a:buAutoNum type="arabicPeriod"/>
            </a:pPr>
            <a:r>
              <a:rPr b="0" i="0" lang="en" sz="1100" u="none" cap="none" strike="noStrike"/>
              <a:t>The request is intercepted by the service worker</a:t>
            </a:r>
          </a:p>
          <a:p>
            <a:pPr indent="-228600" lvl="0" marL="457200" marR="0" rtl="0" algn="l">
              <a:spcBef>
                <a:spcPts val="0"/>
              </a:spcBef>
              <a:spcAft>
                <a:spcPts val="0"/>
              </a:spcAft>
              <a:buSzPct val="100000"/>
              <a:buFont typeface="Arial"/>
              <a:buAutoNum type="arabicPeriod"/>
            </a:pPr>
            <a:r>
              <a:rPr b="0" i="0" lang="en" sz="1100" u="none" cap="none" strike="noStrike"/>
              <a:t>We look for a match in the cache</a:t>
            </a:r>
          </a:p>
          <a:p>
            <a:pPr indent="-228600" lvl="0" marL="457200" marR="0" rtl="0" algn="l">
              <a:spcBef>
                <a:spcPts val="0"/>
              </a:spcBef>
              <a:spcAft>
                <a:spcPts val="0"/>
              </a:spcAft>
              <a:buSzPct val="100000"/>
              <a:buFont typeface="Arial"/>
              <a:buAutoNum type="arabicPeriod"/>
            </a:pPr>
            <a:r>
              <a:rPr b="0" i="0" lang="en" sz="1100" u="none" cap="none" strike="noStrike"/>
              <a:t>If that fails we send the request to the network</a:t>
            </a:r>
          </a:p>
          <a:p>
            <a:pPr indent="-228600" lvl="0" marL="457200" marR="0" rtl="0" algn="l">
              <a:spcBef>
                <a:spcPts val="0"/>
              </a:spcBef>
              <a:buSzPct val="100000"/>
              <a:buFont typeface="Arial"/>
              <a:buAutoNum type="arabicPeriod"/>
            </a:pPr>
            <a:r>
              <a:rPr b="0" i="0" lang="en" sz="1100" u="none" cap="none" strike="noStrike"/>
              <a:t>We return the response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If you're making your app offline-first, this is how you'll handle the majority of requests. Other patterns will be exceptions based on the incoming request.</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If the resource exists in the cache, this code will return it from there. Otherwise it will send the request on to the network.</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t/>
            </a:r>
            <a:endParaRPr b="0" i="0" sz="1100" u="none" cap="none" strike="noStrike">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Clr>
                <a:schemeClr val="dk1"/>
              </a:buClr>
              <a:buSzPct val="100000"/>
              <a:buFont typeface="Arial"/>
              <a:buAutoNum type="arabicPeriod"/>
            </a:pPr>
            <a:r>
              <a:rPr b="0" i="0" lang="en" sz="1100" u="none" cap="none" strike="noStrike">
                <a:solidFill>
                  <a:schemeClr val="dk1"/>
                </a:solidFill>
              </a:rPr>
              <a:t>The request is intercepted by the service worker</a:t>
            </a:r>
          </a:p>
          <a:p>
            <a:pPr indent="-228600" lvl="0" marL="457200" marR="0" rtl="0" algn="l">
              <a:spcBef>
                <a:spcPts val="0"/>
              </a:spcBef>
              <a:spcAft>
                <a:spcPts val="0"/>
              </a:spcAft>
              <a:buClr>
                <a:schemeClr val="dk1"/>
              </a:buClr>
              <a:buSzPct val="100000"/>
              <a:buFont typeface="Arial"/>
              <a:buAutoNum type="arabicPeriod"/>
            </a:pPr>
            <a:r>
              <a:rPr b="0" i="0" lang="en" sz="1100" u="none" cap="none" strike="noStrike">
                <a:solidFill>
                  <a:schemeClr val="dk1"/>
                </a:solidFill>
              </a:rPr>
              <a:t>We send the request to the network</a:t>
            </a:r>
          </a:p>
          <a:p>
            <a:pPr indent="-228600" lvl="0" marL="457200" marR="0" rtl="0" algn="l">
              <a:spcBef>
                <a:spcPts val="0"/>
              </a:spcBef>
              <a:spcAft>
                <a:spcPts val="0"/>
              </a:spcAft>
              <a:buClr>
                <a:schemeClr val="dk1"/>
              </a:buClr>
              <a:buSzPct val="100000"/>
              <a:buFont typeface="Arial"/>
              <a:buAutoNum type="arabicPeriod"/>
            </a:pPr>
            <a:r>
              <a:rPr b="0" i="0" lang="en" sz="1100" u="none" cap="none" strike="noStrike">
                <a:solidFill>
                  <a:schemeClr val="dk1"/>
                </a:solidFill>
              </a:rPr>
              <a:t>If that fails we look for a mtach in the cache</a:t>
            </a:r>
          </a:p>
          <a:p>
            <a:pPr indent="-228600" lvl="0" marL="457200" marR="0" rtl="0" algn="l">
              <a:spcBef>
                <a:spcPts val="0"/>
              </a:spcBef>
              <a:spcAft>
                <a:spcPts val="0"/>
              </a:spcAft>
              <a:buClr>
                <a:schemeClr val="dk1"/>
              </a:buClr>
              <a:buSzPct val="100000"/>
              <a:buFont typeface="Arial"/>
              <a:buAutoNum type="arabicPeriod"/>
            </a:pPr>
            <a:r>
              <a:rPr b="0" i="0" lang="en" sz="1100" u="none" cap="none" strike="noStrike">
                <a:solidFill>
                  <a:schemeClr val="dk1"/>
                </a:solidFill>
              </a:rPr>
              <a:t>We return the response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 the above code, we first send the request to the network using </a:t>
            </a:r>
            <a:r>
              <a:rPr b="0" i="0" lang="en" sz="1100" u="none" cap="none" strike="noStrike">
                <a:solidFill>
                  <a:schemeClr val="dk1"/>
                </a:solidFill>
                <a:latin typeface="Courier New"/>
                <a:ea typeface="Courier New"/>
                <a:cs typeface="Courier New"/>
                <a:sym typeface="Courier New"/>
              </a:rPr>
              <a:t>fetch()</a:t>
            </a:r>
            <a:r>
              <a:rPr b="0" i="0" lang="en" sz="1100" u="none" cap="none" strike="noStrike">
                <a:solidFill>
                  <a:schemeClr val="dk1"/>
                </a:solidFill>
              </a:rPr>
              <a:t>, and only if it fails do we look for a response in the cache.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is a good approach for resources that update frequently, that are not part of the "version" of the site (e.g. articles, avatars, social media timelines, game leader boards).</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Handling network requests this way means the online users get the most up-to-date content, but offline users get an older cached version.</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1" i="0" lang="en" sz="1100" u="none" cap="none" strike="noStrike">
                <a:solidFill>
                  <a:schemeClr val="dk1"/>
                </a:solidFill>
              </a:rPr>
              <a:t>However, this method has flaws:</a:t>
            </a:r>
            <a:r>
              <a:rPr b="0" i="0" lang="en" sz="1100" u="none" cap="none" strike="noStrike">
                <a:solidFill>
                  <a:schemeClr val="dk1"/>
                </a:solidFill>
              </a:rPr>
              <a:t> If the user has an intermittent or slow connection they'll have to wait for the network to fail before they get content from the cache. This can take an extremely long time and is a frustrating user experience.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approach in the next slide “Cache then network” is a better solution.</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t/>
            </a:r>
            <a:endParaRPr b="0" i="0" sz="1100" u="none" cap="none" strike="noStrike">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Requests are sent from the page simultaneously to the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While this API was intended for service workers it is actually exposed on the window, and can be accessed from anywhere in your scripts. The entry point is </a:t>
            </a:r>
            <a:r>
              <a:rPr b="0" i="0" lang="en" sz="1100" u="none" cap="none" strike="noStrike">
                <a:solidFill>
                  <a:schemeClr val="dk1"/>
                </a:solidFill>
                <a:latin typeface="Consolas"/>
                <a:ea typeface="Consolas"/>
                <a:cs typeface="Consolas"/>
                <a:sym typeface="Consolas"/>
              </a:rPr>
              <a:t>caches</a:t>
            </a:r>
            <a:r>
              <a:rPr b="0" i="0" lang="en" sz="1100" u="none" cap="none" strike="noStrike">
                <a:solidFill>
                  <a:schemeClr val="dk1"/>
                </a:solidFill>
              </a:rPr>
              <a:t>.</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You are responsible for implementing how your script (service worker) handles updates to the cache. All updates to items in the cache must be explicitly requested; items will not expire and must be deleted.</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You are also responsible for periodically purging cache entries. Each browser has a hard limit on the amount of cache storage that a given origin can use. The browser does its best to manage disk space, but it may delete the Cache storage for an origin. The browser will generally delete all of the data for an origin or none of the data for an origin.</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Make sure to version caches by name and use the caches only from the version of the script that they can safely operate 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Code in main javascript, not service worker.</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is a good approach for resources that update frequently, that are not part of the "version" of the site (e.g. articles, avatars, social media timelines, game leader boards). This approach will get content on screen as fast as possible, but still display up-to-date content once it arrives.</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requires the page to make two requests, one to the cache, one to the network. The idea is to show the cached data first, then update the page when/if the network data arrives.</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 the above code, we are sending a request to the network, and in the next slide is the code to look for the resource in the cache.</a:t>
            </a: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cache will most likely respond first and, if the network data has not already been received, we update the page with the data in the response (code for this on the next slide). When the network responds we update the page again with the latest information.</a:t>
            </a:r>
          </a:p>
          <a:p>
            <a:pPr indent="0" lvl="0" marL="0" marR="0" rtl="0" algn="l">
              <a:lnSpc>
                <a:spcPct val="115000"/>
              </a:lnSpc>
              <a:spcBef>
                <a:spcPts val="0"/>
              </a:spcBef>
              <a:buClr>
                <a:schemeClr val="dk1"/>
              </a:buClr>
              <a:buSzPct val="25000"/>
              <a:buFont typeface="Arial"/>
              <a:buNone/>
            </a:pPr>
            <a:br>
              <a:rPr b="0" i="0" lang="en" sz="1100" u="none" cap="none" strike="noStrike">
                <a:solidFill>
                  <a:schemeClr val="dk1"/>
                </a:solidFill>
              </a:rPr>
            </a:br>
            <a:r>
              <a:rPr b="0" i="0" lang="en" sz="1100" u="none" cap="none" strike="noStrike">
                <a:solidFill>
                  <a:schemeClr val="dk1"/>
                </a:solidFill>
              </a:rPr>
              <a:t>Sometimes you can just replace the current data when new data arrives (e.g. game leaderboard), but that can be disruptive with larger pieces of content.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This code looks for /data.json in the cache. This will most likely respond before the request to the network and update the page if the network hasn’t already responded. If the network responds after the cache, it updates the page again.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If getting the response from the cache fails, it tries the network again as a last attempt.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If the request is not found in both the cache and on the network, respond with a precached custom "offline" page.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If you fail to serve something from the cache and/or network you may want to provide a generic fallback. This technique is ideal for secondary imagery such as avatars, failed POST requests, "Unavailable while offline" page.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practice you'd have many different fallbacks, depending on URL &amp; headers. Eg, a fallback silhouette image for avatars</a:t>
            </a:r>
          </a:p>
          <a:p>
            <a:pPr indent="0" lvl="0" marL="0" marR="0" rtl="0" algn="l">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The item you fallback to is likely to be an install dependency (e.g. cached on the install event of the service worker).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Once a new ServiceWorker has installed &amp; a previous version isn't being used, the new one activates, and you get an </a:t>
            </a:r>
            <a:r>
              <a:rPr b="0" i="0" lang="en" sz="1100" u="none" cap="none" strike="noStrike">
                <a:solidFill>
                  <a:schemeClr val="dk1"/>
                </a:solidFill>
                <a:latin typeface="Courier New"/>
                <a:ea typeface="Courier New"/>
                <a:cs typeface="Courier New"/>
                <a:sym typeface="Courier New"/>
              </a:rPr>
              <a:t>activate</a:t>
            </a:r>
            <a:r>
              <a:rPr b="0" i="0" lang="en" sz="1100" u="none" cap="none" strike="noStrike">
                <a:solidFill>
                  <a:schemeClr val="dk1"/>
                </a:solidFill>
              </a:rPr>
              <a:t> event. Because the old version is out of the way, it's a good time to delete unused caches.</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During activation, other events such as fetch are put into a queue, so a long activation could potentially block page loads. Keep your activation as lean as possible, only use it for things you couldn't do while the old version was active.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It’s important to remember that caches are shared across the whole origin</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Jake Archibald’s offline cookbook contains all of this information and more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Lab explores the basics of working with the Cache API in the service worker.</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Full explanations of all the different caching strategies and the Cache API are in the text pdf</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There’s no storage limit in Chrome and Opera. Storage here is per origin rather than per API. In other words, local storage, session storage, service worker cache and IndexedDB all share the same space.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Firefox has no limits, but will prompt for confirmation from the user after 50MB have been stored in the browser.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Mobile Safari is limited to 50MB.</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Desktop Safari has no limit and prompts for confirmation when it has stored 5MB.</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IE has a 250MB limit and prompts after 10MB have been stored.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 the next 3 slides, we outline a few common patterns for caching resources.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We will look at caching files </a:t>
            </a:r>
            <a:r>
              <a:rPr b="0" i="1" lang="en" sz="1100" u="none" cap="none" strike="noStrike">
                <a:solidFill>
                  <a:schemeClr val="dk1"/>
                </a:solidFill>
              </a:rPr>
              <a:t>on install</a:t>
            </a:r>
            <a:r>
              <a:rPr b="0" i="0" lang="en" sz="1100" u="none" cap="none" strike="noStrike">
                <a:solidFill>
                  <a:schemeClr val="dk1"/>
                </a:solidFill>
              </a:rPr>
              <a:t>, </a:t>
            </a:r>
            <a:r>
              <a:rPr b="0" i="1" lang="en" sz="1100" u="none" cap="none" strike="noStrike">
                <a:solidFill>
                  <a:schemeClr val="dk1"/>
                </a:solidFill>
              </a:rPr>
              <a:t>on user interaction</a:t>
            </a:r>
            <a:r>
              <a:rPr b="0" i="0" lang="en" sz="1100" u="none" cap="none" strike="noStrike">
                <a:solidFill>
                  <a:schemeClr val="dk1"/>
                </a:solidFill>
              </a:rPr>
              <a:t>, and </a:t>
            </a:r>
            <a:r>
              <a:rPr b="0" i="1" lang="en" sz="1100" u="none" cap="none" strike="noStrike">
                <a:solidFill>
                  <a:schemeClr val="dk1"/>
                </a:solidFill>
              </a:rPr>
              <a:t>on network response</a:t>
            </a:r>
            <a:r>
              <a:rPr b="0" i="0" lang="en" sz="1100" u="none" cap="none" strike="noStrike">
                <a:solidFill>
                  <a:schemeClr val="dk1"/>
                </a:solidFill>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We can cache sites static resources </a:t>
            </a:r>
            <a:r>
              <a:rPr b="0" i="0" lang="en" sz="1100" u="none" cap="none" strike="noStrike">
                <a:solidFill>
                  <a:schemeClr val="dk1"/>
                </a:solidFill>
              </a:rPr>
              <a:t>in the install event in the service worker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SzPct val="25000"/>
              <a:buNone/>
            </a:pPr>
            <a:r>
              <a:rPr b="0" i="0" lang="en" sz="1100" u="none" cap="none" strike="noStrike">
                <a:solidFill>
                  <a:schemeClr val="dk1"/>
                </a:solidFill>
              </a:rPr>
              <a:t>We can cache the HTML, CSS, JS, and any static files that make up the application shell in the “install” event of the service worker</a:t>
            </a:r>
          </a:p>
          <a:p>
            <a:pPr indent="-228600" lvl="0" marL="457200" marR="0" rtl="0" algn="l">
              <a:lnSpc>
                <a:spcPct val="115000"/>
              </a:lnSpc>
              <a:spcBef>
                <a:spcPts val="0"/>
              </a:spcBef>
              <a:spcAft>
                <a:spcPts val="0"/>
              </a:spcAft>
              <a:buSzPct val="25000"/>
              <a:buNone/>
            </a:pPr>
            <a:r>
              <a:rPr b="0" i="0" lang="en" sz="1100" u="none" cap="none" strike="noStrike">
                <a:solidFill>
                  <a:schemeClr val="dk1"/>
                </a:solidFill>
              </a:rPr>
              <a:t>It is important to note that while the “install” event is happening, any previous version of your service worker is still running and serving pages, so the things you do here mustn't disrupt that.</a:t>
            </a:r>
          </a:p>
          <a:p>
            <a:pPr indent="-228600" lvl="0" marL="457200" marR="0" rtl="0" algn="l">
              <a:lnSpc>
                <a:spcPct val="115000"/>
              </a:lnSpc>
              <a:spcBef>
                <a:spcPts val="0"/>
              </a:spcBef>
              <a:spcAft>
                <a:spcPts val="0"/>
              </a:spcAft>
              <a:buSzPct val="25000"/>
              <a:buNone/>
            </a:pPr>
            <a:r>
              <a:rPr b="0" i="0" lang="en" sz="1100" u="sng" cap="none" strike="noStrike">
                <a:solidFill>
                  <a:schemeClr val="hlink"/>
                </a:solidFill>
                <a:hlinkClick r:id="rId2"/>
              </a:rPr>
              <a:t>event.waitUntil</a:t>
            </a:r>
            <a:r>
              <a:rPr b="0" i="0" lang="en" sz="1100" u="none" cap="none" strike="noStrike">
                <a:solidFill>
                  <a:schemeClr val="dk1"/>
                </a:solidFill>
              </a:rPr>
              <a:t> takes a promise to define the length &amp; success of the install. If the promise rejects, the installation is considered a failure and this ServiceWorker will be abandoned (if an older version is running, it'll be left intact). </a:t>
            </a:r>
            <a:r>
              <a:rPr b="0" i="0" lang="en" sz="1100" u="none" cap="none" strike="noStrike">
                <a:solidFill>
                  <a:schemeClr val="dk1"/>
                </a:solidFill>
                <a:latin typeface="Courier New"/>
                <a:ea typeface="Courier New"/>
                <a:cs typeface="Courier New"/>
                <a:sym typeface="Courier New"/>
              </a:rPr>
              <a:t>caches.open</a:t>
            </a:r>
            <a:r>
              <a:rPr b="0" i="0" lang="en" sz="1100" u="none" cap="none" strike="noStrike">
                <a:solidFill>
                  <a:schemeClr val="dk1"/>
                </a:solidFill>
              </a:rPr>
              <a:t> and </a:t>
            </a:r>
            <a:r>
              <a:rPr b="0" i="0" lang="en" sz="1100" u="none" cap="none" strike="noStrike">
                <a:solidFill>
                  <a:schemeClr val="dk1"/>
                </a:solidFill>
                <a:latin typeface="Courier New"/>
                <a:ea typeface="Courier New"/>
                <a:cs typeface="Courier New"/>
                <a:sym typeface="Courier New"/>
              </a:rPr>
              <a:t>cache.addAll</a:t>
            </a:r>
            <a:r>
              <a:rPr b="0" i="0" lang="en" sz="1100" u="none" cap="none" strike="noStrike">
                <a:solidFill>
                  <a:schemeClr val="dk1"/>
                </a:solidFill>
              </a:rPr>
              <a:t> return promises. </a:t>
            </a:r>
          </a:p>
          <a:p>
            <a:pPr indent="-228600" lvl="0" marL="457200" marR="0" rtl="0" algn="l">
              <a:lnSpc>
                <a:spcPct val="115000"/>
              </a:lnSpc>
              <a:spcBef>
                <a:spcPts val="0"/>
              </a:spcBef>
              <a:buSzPct val="25000"/>
              <a:buNone/>
            </a:pPr>
            <a:r>
              <a:rPr b="0" i="0" lang="en" sz="1100" u="none" cap="none" strike="noStrike">
                <a:solidFill>
                  <a:schemeClr val="dk1"/>
                </a:solidFill>
              </a:rPr>
              <a:t>If any of the resources fail to fetch, the cache.addAll call rejects.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There are plenty of ways to do this, but in this case, we iterate over the list of keys from the cache, then delete any caches that don't match the current cache name.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If you're making your app offline-first, this is how you'll handle the majority of requests. Other patterns will be exceptions based on the incoming request.</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If the resource exists in the cache, this code will return it from there. Otherwise it will send the request on to the network.</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t/>
            </a:r>
            <a:endParaRPr b="0" i="0" sz="1100" u="none" cap="none" strike="noStrike">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We can intercept the request in the service worker, cache a clone of the response, and send the response itself to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approach works best for resources that frequently update such as a user’s inbox or article contents. This is also useful for non-essential content such as avatars, but care is needed.</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If a request doesn't match anything in the cache, get it from the network, send it to the page and add it to the cache at the same time.</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If you do this for a range of URLs, such as avatars, you'll need to be careful you don't bloat the storage of your origin — if the user needs to reclaim disk space you don't want to be the prime candidate. Make sure you get rid of items in the cache you don't need any more.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To allow for efficient memory usage, you can only read a response/request's body once. In the code above, </a:t>
            </a:r>
            <a:r>
              <a:rPr b="0" i="0" lang="en" sz="1100" u="none" cap="none" strike="noStrike">
                <a:solidFill>
                  <a:schemeClr val="dk1"/>
                </a:solidFill>
                <a:latin typeface="Courier New"/>
                <a:ea typeface="Courier New"/>
                <a:cs typeface="Courier New"/>
                <a:sym typeface="Courier New"/>
              </a:rPr>
              <a:t>.clone()</a:t>
            </a:r>
            <a:r>
              <a:rPr b="0" i="0" lang="en" sz="1100" u="none" cap="none" strike="noStrike">
                <a:solidFill>
                  <a:schemeClr val="dk1"/>
                </a:solidFill>
              </a:rPr>
              <a:t> is used to create additional copies that can be read separately.</a:t>
            </a:r>
          </a:p>
          <a:p>
            <a:pPr indent="0" lvl="0" marL="0" marR="0" rtl="0" algn="l">
              <a:lnSpc>
                <a:spcPct val="115000"/>
              </a:lnSpc>
              <a:spcBef>
                <a:spcPts val="0"/>
              </a:spcBef>
              <a:buClr>
                <a:schemeClr val="dk1"/>
              </a:buClr>
              <a:buSzPct val="25000"/>
              <a:buFont typeface="Arial"/>
              <a:buNone/>
            </a:pPr>
            <a:r>
              <a:t/>
            </a:r>
            <a:endParaRPr b="0" i="0" sz="1100" u="none" cap="none" strike="noStrike">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4" name="Shape 24"/>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26" name="Shape 26"/>
        <p:cNvGrpSpPr/>
        <p:nvPr/>
      </p:nvGrpSpPr>
      <p:grpSpPr>
        <a:xfrm>
          <a:off x="0" y="0"/>
          <a:ext cx="0" cy="0"/>
          <a:chOff x="0" y="0"/>
          <a:chExt cx="0" cy="0"/>
        </a:xfrm>
      </p:grpSpPr>
      <p:sp>
        <p:nvSpPr>
          <p:cNvPr id="27" name="Shape 27"/>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28" name="Shape 2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1" name="Shape 31"/>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2" name="Shape 3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3" name="Shape 33"/>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7" name="Shape 37"/>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41" name="Shape 41"/>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42" name="Shape 4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45" name="Shape 4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8" name="Shape 48"/>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w3.org/TR/service-workers/#cach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jakearchibald.com/2014/offline-cookbook/" TargetMode="External"/><Relationship Id="rId4" Type="http://schemas.openxmlformats.org/officeDocument/2006/relationships/hyperlink" Target="https://medium.com/dev-channel/offline-storage-for-progressive-web-apps-70d52695513c#.w6eqcpb7f" TargetMode="External"/><Relationship Id="rId5" Type="http://schemas.openxmlformats.org/officeDocument/2006/relationships/hyperlink" Target="https://developers.google.com/web/updates/2016/06/persistent-storage?hl=en" TargetMode="External"/><Relationship Id="rId6" Type="http://schemas.openxmlformats.org/officeDocument/2006/relationships/hyperlink" Target="https://www.chromestatus.com/features/563035351128473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09"/>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Caching files with a service worker</a:t>
            </a:r>
          </a:p>
        </p:txBody>
      </p:sp>
      <p:sp>
        <p:nvSpPr>
          <p:cNvPr id="70" name="Shape 70"/>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0" i="0" lang="en" sz="2100" u="none" cap="none" strike="noStrike">
                <a:solidFill>
                  <a:srgbClr val="FAFAFA"/>
                </a:solidFill>
                <a:latin typeface="Roboto"/>
                <a:ea typeface="Roboto"/>
                <a:cs typeface="Roboto"/>
                <a:sym typeface="Roboto"/>
              </a:rPr>
              <a:t>What's in a Cache?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On user interaction</a:t>
            </a:r>
          </a:p>
          <a:p>
            <a:pPr indent="0" lvl="0" marL="0" marR="0" rtl="0" algn="l">
              <a:lnSpc>
                <a:spcPct val="100000"/>
              </a:lnSpc>
              <a:spcBef>
                <a:spcPts val="0"/>
              </a:spcBef>
              <a:spcAft>
                <a:spcPts val="0"/>
              </a:spcAft>
              <a:buClr>
                <a:srgbClr val="FAFAFA"/>
              </a:buClr>
              <a:buSzPct val="25000"/>
              <a:buFont typeface="Roboto"/>
              <a:buNone/>
            </a:pPr>
            <a:r>
              <a:t/>
            </a:r>
            <a:endParaRPr b="1" i="0" sz="3600" u="none" cap="none" strike="noStrike">
              <a:solidFill>
                <a:srgbClr val="FAFAFA"/>
              </a:solidFill>
              <a:latin typeface="Roboto"/>
              <a:ea typeface="Roboto"/>
              <a:cs typeface="Roboto"/>
              <a:sym typeface="Roboto"/>
            </a:endParaRPr>
          </a:p>
        </p:txBody>
      </p:sp>
      <p:pic>
        <p:nvPicPr>
          <p:cNvPr descr="Screen Shot 2016-12-13 at 2.39.27 PM.png" id="125" name="Shape 125"/>
          <p:cNvPicPr preferRelativeResize="0"/>
          <p:nvPr/>
        </p:nvPicPr>
        <p:blipFill rotWithShape="1">
          <a:blip r:embed="rId3">
            <a:alphaModFix/>
          </a:blip>
          <a:srcRect b="0" l="0" r="0" t="0"/>
          <a:stretch/>
        </p:blipFill>
        <p:spPr>
          <a:xfrm>
            <a:off x="152400" y="1456545"/>
            <a:ext cx="8839201" cy="2685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On user interaction (1)</a:t>
            </a:r>
          </a:p>
        </p:txBody>
      </p:sp>
      <p:sp>
        <p:nvSpPr>
          <p:cNvPr id="131" name="Shape 131"/>
          <p:cNvSpPr txBox="1"/>
          <p:nvPr>
            <p:ph idx="1" type="body"/>
          </p:nvPr>
        </p:nvSpPr>
        <p:spPr>
          <a:xfrm>
            <a:off x="311700" y="1092150"/>
            <a:ext cx="88391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document.querySelector('.article').addEventListener('click', function(event)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event.preventDefault();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var id = this.dataset.articleId;</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On user interaction (2)</a:t>
            </a:r>
          </a:p>
        </p:txBody>
      </p:sp>
      <p:sp>
        <p:nvSpPr>
          <p:cNvPr id="137" name="Shape 137"/>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caches.open('mysite-article-' + id).then(function(cache)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fetch('/get-article-urls?id=' + id).then(function(response)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response.json();</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}).then(function(urls)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cache.addAll(urls);</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90250" y="450150"/>
            <a:ext cx="8287799"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Serving files from the cache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Serving files from the cache</a:t>
            </a:r>
          </a:p>
          <a:p>
            <a:pPr indent="0" lvl="0" marL="0" marR="0" rtl="0" algn="l">
              <a:lnSpc>
                <a:spcPct val="100000"/>
              </a:lnSpc>
              <a:spcBef>
                <a:spcPts val="0"/>
              </a:spcBef>
              <a:spcAft>
                <a:spcPts val="0"/>
              </a:spcAft>
              <a:buClr>
                <a:schemeClr val="dk1"/>
              </a:buClr>
              <a:buSzPct val="25000"/>
              <a:buFont typeface="Arial"/>
              <a:buNone/>
            </a:pPr>
            <a:r>
              <a:t/>
            </a:r>
            <a:endParaRPr b="1" i="0" sz="3600" u="none" cap="none" strike="noStrike">
              <a:solidFill>
                <a:srgbClr val="FAFAFA"/>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ct val="25000"/>
              <a:buFont typeface="Arial"/>
              <a:buNone/>
            </a:pPr>
            <a:r>
              <a:t/>
            </a:r>
            <a:endParaRPr b="1" i="0" sz="3600" u="none" cap="none" strike="noStrike">
              <a:solidFill>
                <a:srgbClr val="FAFAFA"/>
              </a:solidFill>
              <a:latin typeface="Roboto"/>
              <a:ea typeface="Roboto"/>
              <a:cs typeface="Roboto"/>
              <a:sym typeface="Roboto"/>
            </a:endParaRPr>
          </a:p>
        </p:txBody>
      </p:sp>
      <p:sp>
        <p:nvSpPr>
          <p:cNvPr id="148" name="Shape 148"/>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Cache falling back to network</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Network falling back to cache</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Cache then network</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Generic fallback</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Cache falling back to the network</a:t>
            </a:r>
          </a:p>
        </p:txBody>
      </p:sp>
      <p:pic>
        <p:nvPicPr>
          <p:cNvPr descr="Screen Shot 2016-12-13 at 3.08.52 PM.png" id="154" name="Shape 154"/>
          <p:cNvPicPr preferRelativeResize="0"/>
          <p:nvPr/>
        </p:nvPicPr>
        <p:blipFill rotWithShape="1">
          <a:blip r:embed="rId3">
            <a:alphaModFix/>
          </a:blip>
          <a:srcRect b="0" l="0" r="0" t="0"/>
          <a:stretch/>
        </p:blipFill>
        <p:spPr>
          <a:xfrm>
            <a:off x="1268137" y="1108550"/>
            <a:ext cx="6607724" cy="33957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Cache falling back to the network</a:t>
            </a:r>
          </a:p>
        </p:txBody>
      </p:sp>
      <p:sp>
        <p:nvSpPr>
          <p:cNvPr id="160" name="Shape 160"/>
          <p:cNvSpPr txBox="1"/>
          <p:nvPr>
            <p:ph idx="1" type="body"/>
          </p:nvPr>
        </p:nvSpPr>
        <p:spPr>
          <a:xfrm>
            <a:off x="311700" y="985925"/>
            <a:ext cx="8832299" cy="36827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caches.match(event.request)</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a:p>
            <a:pPr indent="0" lvl="0" marL="0" marR="0" rtl="0" algn="l">
              <a:lnSpc>
                <a:spcPct val="115000"/>
              </a:lnSpc>
              <a:spcBef>
                <a:spcPts val="0"/>
              </a:spcBef>
              <a:spcAft>
                <a:spcPts val="0"/>
              </a:spcAft>
              <a:buClr>
                <a:schemeClr val="dk1"/>
              </a:buClr>
              <a:buSzPct val="25000"/>
              <a:buFont typeface="Arial"/>
              <a:buNone/>
            </a:pPr>
            <a:r>
              <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Network falling back to the cache</a:t>
            </a:r>
          </a:p>
        </p:txBody>
      </p:sp>
      <p:pic>
        <p:nvPicPr>
          <p:cNvPr descr="Screen Shot 2016-12-13 at 3.21.35 PM.png" id="166" name="Shape 166"/>
          <p:cNvPicPr preferRelativeResize="0"/>
          <p:nvPr/>
        </p:nvPicPr>
        <p:blipFill rotWithShape="1">
          <a:blip r:embed="rId3">
            <a:alphaModFix/>
          </a:blip>
          <a:srcRect b="0" l="0" r="0" t="0"/>
          <a:stretch/>
        </p:blipFill>
        <p:spPr>
          <a:xfrm>
            <a:off x="1073498" y="1063475"/>
            <a:ext cx="6997000" cy="34829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0" name="Shape 170"/>
        <p:cNvGrpSpPr/>
        <p:nvPr/>
      </p:nvGrpSpPr>
      <p:grpSpPr>
        <a:xfrm>
          <a:off x="0" y="0"/>
          <a:ext cx="0" cy="0"/>
          <a:chOff x="0" y="0"/>
          <a:chExt cx="0" cy="0"/>
        </a:xfrm>
      </p:grpSpPr>
      <p:sp>
        <p:nvSpPr>
          <p:cNvPr id="171" name="Shape 17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Network falling back to the cache</a:t>
            </a:r>
          </a:p>
        </p:txBody>
      </p:sp>
      <p:sp>
        <p:nvSpPr>
          <p:cNvPr id="172" name="Shape 172"/>
          <p:cNvSpPr txBox="1"/>
          <p:nvPr>
            <p:ph idx="1" type="body"/>
          </p:nvPr>
        </p:nvSpPr>
        <p:spPr>
          <a:xfrm>
            <a:off x="311700" y="1076275"/>
            <a:ext cx="88322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fetch(event.request).catch(function()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Cache then network</a:t>
            </a:r>
          </a:p>
        </p:txBody>
      </p:sp>
      <p:pic>
        <p:nvPicPr>
          <p:cNvPr descr="Screen Shot 2016-12-13 at 3.24.07 PM.png" id="178" name="Shape 178"/>
          <p:cNvPicPr preferRelativeResize="0"/>
          <p:nvPr/>
        </p:nvPicPr>
        <p:blipFill rotWithShape="1">
          <a:blip r:embed="rId3">
            <a:alphaModFix/>
          </a:blip>
          <a:srcRect b="0" l="0" r="0" t="0"/>
          <a:stretch/>
        </p:blipFill>
        <p:spPr>
          <a:xfrm>
            <a:off x="1764761" y="1119750"/>
            <a:ext cx="5614473" cy="3378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is the Cache interface?</a:t>
            </a:r>
          </a:p>
        </p:txBody>
      </p:sp>
      <p:sp>
        <p:nvSpPr>
          <p:cNvPr id="77" name="Shape 77"/>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Used to store assets that have a URL</a:t>
            </a:r>
          </a:p>
          <a:p>
            <a:pPr indent="-228600" lvl="1" marL="914400" marR="0" rtl="0" algn="l">
              <a:lnSpc>
                <a:spcPct val="115000"/>
              </a:lnSpc>
              <a:spcBef>
                <a:spcPts val="0"/>
              </a:spcBef>
              <a:spcAft>
                <a:spcPts val="0"/>
              </a:spcAft>
              <a:buClr>
                <a:srgbClr val="424242"/>
              </a:buClr>
              <a:buSzPct val="100000"/>
              <a:buFont typeface="Roboto"/>
              <a:buChar char="○"/>
            </a:pPr>
            <a:r>
              <a:rPr b="0" i="0" lang="en" sz="2000" u="none" cap="none" strike="noStrike">
                <a:solidFill>
                  <a:srgbClr val="424242"/>
                </a:solidFill>
                <a:latin typeface="Roboto"/>
                <a:ea typeface="Roboto"/>
                <a:cs typeface="Roboto"/>
                <a:sym typeface="Roboto"/>
              </a:rPr>
              <a:t>Formally: "a request to response map" (</a:t>
            </a:r>
            <a:r>
              <a:rPr b="0" i="0" lang="en" sz="2000" u="sng" cap="none" strike="noStrike">
                <a:solidFill>
                  <a:schemeClr val="hlink"/>
                </a:solidFill>
                <a:latin typeface="Roboto"/>
                <a:ea typeface="Roboto"/>
                <a:cs typeface="Roboto"/>
                <a:sym typeface="Roboto"/>
                <a:hlinkClick r:id="rId3"/>
              </a:rPr>
              <a:t>spec</a:t>
            </a:r>
            <a:r>
              <a:rPr b="0" i="0" lang="en" sz="2000" u="none" cap="none" strike="noStrike">
                <a:solidFill>
                  <a:srgbClr val="424242"/>
                </a:solidFill>
                <a:latin typeface="Roboto"/>
                <a:ea typeface="Roboto"/>
                <a:cs typeface="Roboto"/>
                <a:sym typeface="Roboto"/>
              </a:rPr>
              <a:t>)</a:t>
            </a:r>
          </a:p>
          <a:p>
            <a:pPr indent="-228600" lvl="1" marL="914400" marR="0" rtl="0" algn="l">
              <a:lnSpc>
                <a:spcPct val="115000"/>
              </a:lnSpc>
              <a:spcBef>
                <a:spcPts val="0"/>
              </a:spcBef>
              <a:spcAft>
                <a:spcPts val="0"/>
              </a:spcAft>
              <a:buClr>
                <a:srgbClr val="424242"/>
              </a:buClr>
              <a:buSzPct val="100000"/>
              <a:buFont typeface="Roboto"/>
              <a:buChar char="○"/>
            </a:pPr>
            <a:r>
              <a:rPr b="0" i="0" lang="en" sz="2000" u="none" cap="none" strike="noStrike">
                <a:solidFill>
                  <a:srgbClr val="424242"/>
                </a:solidFill>
                <a:latin typeface="Roboto"/>
                <a:ea typeface="Roboto"/>
                <a:cs typeface="Roboto"/>
                <a:sym typeface="Roboto"/>
              </a:rPr>
              <a:t>Methods</a:t>
            </a:r>
          </a:p>
          <a:p>
            <a:pPr indent="-228600" lvl="2" marL="1371600" marR="0" rtl="0" algn="l">
              <a:lnSpc>
                <a:spcPct val="150000"/>
              </a:lnSpc>
              <a:spcBef>
                <a:spcPts val="0"/>
              </a:spcBef>
              <a:spcAft>
                <a:spcPts val="0"/>
              </a:spcAft>
              <a:buClr>
                <a:srgbClr val="424242"/>
              </a:buClr>
              <a:buSzPct val="100000"/>
              <a:buFont typeface="Roboto"/>
              <a:buChar char="■"/>
            </a:pPr>
            <a:r>
              <a:rPr b="0" i="0" lang="en" sz="1400" u="none" cap="none" strike="noStrike">
                <a:solidFill>
                  <a:srgbClr val="424242"/>
                </a:solidFill>
                <a:latin typeface="Roboto"/>
                <a:ea typeface="Roboto"/>
                <a:cs typeface="Roboto"/>
                <a:sym typeface="Roboto"/>
              </a:rPr>
              <a:t>add(request), addAll(request), put(request, response), delete(request, options?)</a:t>
            </a:r>
          </a:p>
          <a:p>
            <a:pPr indent="-228600" lvl="2" marL="1371600" marR="0" rtl="0" algn="l">
              <a:lnSpc>
                <a:spcPct val="150000"/>
              </a:lnSpc>
              <a:spcBef>
                <a:spcPts val="0"/>
              </a:spcBef>
              <a:spcAft>
                <a:spcPts val="0"/>
              </a:spcAft>
              <a:buClr>
                <a:srgbClr val="424242"/>
              </a:buClr>
              <a:buSzPct val="100000"/>
              <a:buFont typeface="Roboto"/>
              <a:buChar char="■"/>
            </a:pPr>
            <a:r>
              <a:rPr b="0" i="0" lang="en" sz="1400" u="none" cap="none" strike="noStrike">
                <a:solidFill>
                  <a:srgbClr val="424242"/>
                </a:solidFill>
                <a:latin typeface="Roboto"/>
                <a:ea typeface="Roboto"/>
                <a:cs typeface="Roboto"/>
                <a:sym typeface="Roboto"/>
              </a:rPr>
              <a:t>keys(request?, options?), match(request, options?), matchAll(request, options?), </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Entry point is </a:t>
            </a:r>
            <a:r>
              <a:rPr b="0" i="0" lang="en" sz="2400" u="none" cap="none" strike="noStrike">
                <a:solidFill>
                  <a:srgbClr val="424242"/>
                </a:solidFill>
                <a:latin typeface="Courier New"/>
                <a:ea typeface="Courier New"/>
                <a:cs typeface="Courier New"/>
                <a:sym typeface="Courier New"/>
              </a:rPr>
              <a:t>self.caches</a:t>
            </a:r>
            <a:r>
              <a:rPr b="0" i="0" lang="en" sz="2400" u="none" cap="none" strike="noStrike">
                <a:solidFill>
                  <a:srgbClr val="424242"/>
                </a:solidFill>
                <a:latin typeface="Roboto"/>
                <a:ea typeface="Roboto"/>
                <a:cs typeface="Roboto"/>
                <a:sym typeface="Roboto"/>
              </a:rPr>
              <a:t> (collection of Cache objects)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Cache then network (1)</a:t>
            </a:r>
          </a:p>
        </p:txBody>
      </p:sp>
      <p:sp>
        <p:nvSpPr>
          <p:cNvPr id="184" name="Shape 184"/>
          <p:cNvSpPr txBox="1"/>
          <p:nvPr>
            <p:ph idx="1" type="body"/>
          </p:nvPr>
        </p:nvSpPr>
        <p:spPr>
          <a:xfrm>
            <a:off x="311700" y="1080725"/>
            <a:ext cx="8667900" cy="36621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var networkDataReceived = false;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var networkUpdate = fetch('/data.json')</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.then(function(response)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response.json();</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}).then(function(data)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networkDataReceived = true;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updatePage(data);</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Cache then network (2)</a:t>
            </a:r>
          </a:p>
        </p:txBody>
      </p:sp>
      <p:sp>
        <p:nvSpPr>
          <p:cNvPr id="190" name="Shape 190"/>
          <p:cNvSpPr txBox="1"/>
          <p:nvPr>
            <p:ph idx="1" type="body"/>
          </p:nvPr>
        </p:nvSpPr>
        <p:spPr>
          <a:xfrm>
            <a:off x="311700" y="863550"/>
            <a:ext cx="88322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caches.match('/data.json').then(function(response)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response.json();</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}).then(function(data)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  if (!networkDataReceived)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    updatePage(data);</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}).catch(function()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networkUpdate;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Generic Fallback</a:t>
            </a:r>
          </a:p>
        </p:txBody>
      </p:sp>
      <p:pic>
        <p:nvPicPr>
          <p:cNvPr descr="Screen Shot 2016-12-13 at 3.44.26 PM.png" id="196" name="Shape 196"/>
          <p:cNvPicPr preferRelativeResize="0"/>
          <p:nvPr/>
        </p:nvPicPr>
        <p:blipFill rotWithShape="1">
          <a:blip r:embed="rId3">
            <a:alphaModFix/>
          </a:blip>
          <a:srcRect b="0" l="0" r="0" t="0"/>
          <a:stretch/>
        </p:blipFill>
        <p:spPr>
          <a:xfrm>
            <a:off x="1046624" y="1076575"/>
            <a:ext cx="7050749" cy="34892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0" name="Shape 200"/>
        <p:cNvGrpSpPr/>
        <p:nvPr/>
      </p:nvGrpSpPr>
      <p:grpSpPr>
        <a:xfrm>
          <a:off x="0" y="0"/>
          <a:ext cx="0" cy="0"/>
          <a:chOff x="0" y="0"/>
          <a:chExt cx="0" cy="0"/>
        </a:xfrm>
      </p:grpSpPr>
      <p:sp>
        <p:nvSpPr>
          <p:cNvPr id="201" name="Shape 20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Generic fallback</a:t>
            </a:r>
          </a:p>
        </p:txBody>
      </p:sp>
      <p:sp>
        <p:nvSpPr>
          <p:cNvPr id="202" name="Shape 202"/>
          <p:cNvSpPr txBox="1"/>
          <p:nvPr>
            <p:ph idx="1" type="body"/>
          </p:nvPr>
        </p:nvSpPr>
        <p:spPr>
          <a:xfrm>
            <a:off x="311700" y="876050"/>
            <a:ext cx="8832299" cy="36584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caches.match(event.request).then(function(response)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}).catch(function()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caches.match('/offline.html');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Remove outdated caches</a:t>
            </a:r>
          </a:p>
        </p:txBody>
      </p:sp>
      <p:sp>
        <p:nvSpPr>
          <p:cNvPr id="208" name="Shape 208"/>
          <p:cNvSpPr txBox="1"/>
          <p:nvPr>
            <p:ph idx="1" type="body"/>
          </p:nvPr>
        </p:nvSpPr>
        <p:spPr>
          <a:xfrm>
            <a:off x="311700" y="989850"/>
            <a:ext cx="8832299" cy="36531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chemeClr val="dk1"/>
                </a:solidFill>
                <a:latin typeface="Roboto"/>
                <a:ea typeface="Roboto"/>
                <a:cs typeface="Roboto"/>
                <a:sym typeface="Roboto"/>
              </a:rPr>
              <a:t>self.addEventListener('activate', function(event) {</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chemeClr val="dk1"/>
                </a:solidFill>
                <a:latin typeface="Roboto"/>
                <a:ea typeface="Roboto"/>
                <a:cs typeface="Roboto"/>
                <a:sym typeface="Roboto"/>
              </a:rPr>
              <a:t>  event.waitUntil(</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chemeClr val="dk1"/>
                </a:solidFill>
                <a:latin typeface="Roboto"/>
                <a:ea typeface="Roboto"/>
                <a:cs typeface="Roboto"/>
                <a:sym typeface="Roboto"/>
              </a:rPr>
              <a:t>    caches.keys().then(function(cacheNames) {</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chemeClr val="dk1"/>
                </a:solidFill>
                <a:latin typeface="Roboto"/>
                <a:ea typeface="Roboto"/>
                <a:cs typeface="Roboto"/>
                <a:sym typeface="Roboto"/>
              </a:rPr>
              <a:t>      return Promise.all(</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chemeClr val="dk1"/>
                </a:solidFill>
                <a:latin typeface="Roboto"/>
                <a:ea typeface="Roboto"/>
                <a:cs typeface="Roboto"/>
                <a:sym typeface="Roboto"/>
              </a:rPr>
              <a:t>        cacheNames.map(function(cacheName) {</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chemeClr val="dk1"/>
                </a:solidFill>
                <a:latin typeface="Roboto"/>
                <a:ea typeface="Roboto"/>
                <a:cs typeface="Roboto"/>
                <a:sym typeface="Roboto"/>
              </a:rPr>
              <a:t>          if (cacheName !== 'currentCacheVersion') {</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chemeClr val="dk1"/>
                </a:solidFill>
                <a:latin typeface="Roboto"/>
                <a:ea typeface="Roboto"/>
                <a:cs typeface="Roboto"/>
                <a:sym typeface="Roboto"/>
              </a:rPr>
              <a:t>            return caches.delete(cacheName);</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chemeClr val="dk1"/>
                </a:solidFill>
                <a:latin typeface="Roboto"/>
                <a:ea typeface="Roboto"/>
                <a:cs typeface="Roboto"/>
                <a:sym typeface="Roboto"/>
              </a:rPr>
              <a:t>          ...</a:t>
            </a:r>
          </a:p>
          <a:p>
            <a:pPr indent="0" lvl="0" marL="0" marR="0" rtl="0" algn="l">
              <a:lnSpc>
                <a:spcPct val="115000"/>
              </a:lnSpc>
              <a:spcBef>
                <a:spcPts val="0"/>
              </a:spcBef>
              <a:spcAft>
                <a:spcPts val="0"/>
              </a:spcAft>
              <a:buClr>
                <a:schemeClr val="dk1"/>
              </a:buClr>
              <a:buSzPct val="25000"/>
              <a:buFont typeface="Arial"/>
              <a:buNone/>
            </a:pPr>
            <a:r>
              <a:rPr b="0" i="0" lang="en" sz="2300" u="none" cap="none" strike="noStrike">
                <a:solidFill>
                  <a:schemeClr val="dk1"/>
                </a:solidFill>
                <a:latin typeface="Roboto"/>
                <a:ea typeface="Roboto"/>
                <a:cs typeface="Roboto"/>
                <a:sym typeface="Roboto"/>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idx="1" type="body"/>
          </p:nvPr>
        </p:nvSpPr>
        <p:spPr>
          <a:xfrm>
            <a:off x="311700" y="1190294"/>
            <a:ext cx="3999899" cy="3416400"/>
          </a:xfrm>
          <a:prstGeom prst="rect">
            <a:avLst/>
          </a:prstGeom>
          <a:noFill/>
          <a:ln>
            <a:noFill/>
          </a:ln>
        </p:spPr>
        <p:txBody>
          <a:bodyPr anchorCtr="0" anchor="t" bIns="91425" lIns="91425" rIns="91425" tIns="91425">
            <a:noAutofit/>
          </a:bodyPr>
          <a:lstStyle/>
          <a:p>
            <a:pPr indent="-368300" lvl="0" marL="457200" marR="0" rtl="0" algn="l">
              <a:lnSpc>
                <a:spcPct val="200000"/>
              </a:lnSpc>
              <a:spcBef>
                <a:spcPts val="0"/>
              </a:spcBef>
              <a:spcAft>
                <a:spcPts val="0"/>
              </a:spcAft>
              <a:buClr>
                <a:srgbClr val="424242"/>
              </a:buClr>
              <a:buSzPct val="100000"/>
              <a:buFont typeface="Roboto"/>
              <a:buChar char="●"/>
            </a:pPr>
            <a:r>
              <a:rPr b="0" i="0" lang="en" sz="2200" u="sng" cap="none" strike="noStrike">
                <a:solidFill>
                  <a:schemeClr val="hlink"/>
                </a:solidFill>
                <a:latin typeface="Roboto"/>
                <a:ea typeface="Roboto"/>
                <a:cs typeface="Roboto"/>
                <a:sym typeface="Roboto"/>
                <a:hlinkClick r:id="rId3"/>
              </a:rPr>
              <a:t>Offline Cookbook</a:t>
            </a:r>
          </a:p>
          <a:p>
            <a:pPr indent="-368300" lvl="0" marL="457200" marR="0" rtl="0" algn="l">
              <a:lnSpc>
                <a:spcPct val="200000"/>
              </a:lnSpc>
              <a:spcBef>
                <a:spcPts val="0"/>
              </a:spcBef>
              <a:spcAft>
                <a:spcPts val="0"/>
              </a:spcAft>
              <a:buClr>
                <a:srgbClr val="424242"/>
              </a:buClr>
              <a:buSzPct val="100000"/>
              <a:buFont typeface="Roboto"/>
              <a:buChar char="●"/>
            </a:pPr>
            <a:r>
              <a:rPr b="0" i="0" lang="en" sz="2200" u="sng" cap="none" strike="noStrike">
                <a:solidFill>
                  <a:schemeClr val="hlink"/>
                </a:solidFill>
                <a:latin typeface="Roboto"/>
                <a:ea typeface="Roboto"/>
                <a:cs typeface="Roboto"/>
                <a:sym typeface="Roboto"/>
                <a:hlinkClick r:id="rId4"/>
              </a:rPr>
              <a:t>Offline storage for Progressive Web Apps</a:t>
            </a:r>
          </a:p>
        </p:txBody>
      </p:sp>
      <p:sp>
        <p:nvSpPr>
          <p:cNvPr id="214" name="Shape 214"/>
          <p:cNvSpPr txBox="1"/>
          <p:nvPr>
            <p:ph type="title"/>
          </p:nvPr>
        </p:nvSpPr>
        <p:spPr>
          <a:xfrm>
            <a:off x="311725" y="1708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Resources</a:t>
            </a:r>
          </a:p>
        </p:txBody>
      </p:sp>
      <p:sp>
        <p:nvSpPr>
          <p:cNvPr id="215" name="Shape 215"/>
          <p:cNvSpPr txBox="1"/>
          <p:nvPr>
            <p:ph idx="2" type="body"/>
          </p:nvPr>
        </p:nvSpPr>
        <p:spPr>
          <a:xfrm>
            <a:off x="4832400" y="1190300"/>
            <a:ext cx="4166100" cy="3416400"/>
          </a:xfrm>
          <a:prstGeom prst="rect">
            <a:avLst/>
          </a:prstGeom>
          <a:noFill/>
          <a:ln>
            <a:noFill/>
          </a:ln>
        </p:spPr>
        <p:txBody>
          <a:bodyPr anchorCtr="0" anchor="t" bIns="91425" lIns="91425" rIns="91425" tIns="91425">
            <a:noAutofit/>
          </a:bodyPr>
          <a:lstStyle/>
          <a:p>
            <a:pPr indent="-368300" lvl="0" marL="457200" marR="0" rtl="0" algn="l">
              <a:lnSpc>
                <a:spcPct val="200000"/>
              </a:lnSpc>
              <a:spcBef>
                <a:spcPts val="0"/>
              </a:spcBef>
              <a:spcAft>
                <a:spcPts val="0"/>
              </a:spcAft>
              <a:buClr>
                <a:srgbClr val="424242"/>
              </a:buClr>
              <a:buSzPct val="100000"/>
              <a:buFont typeface="Roboto"/>
              <a:buChar char="●"/>
            </a:pPr>
            <a:r>
              <a:rPr b="0" i="0" lang="en" sz="2200" u="sng" cap="none" strike="noStrike">
                <a:solidFill>
                  <a:schemeClr val="hlink"/>
                </a:solidFill>
                <a:latin typeface="Roboto"/>
                <a:ea typeface="Roboto"/>
                <a:cs typeface="Roboto"/>
                <a:sym typeface="Roboto"/>
                <a:hlinkClick r:id="rId5"/>
              </a:rPr>
              <a:t>Persistent Storage</a:t>
            </a:r>
          </a:p>
          <a:p>
            <a:pPr indent="-368300" lvl="0" marL="457200" marR="0" rtl="0" algn="l">
              <a:lnSpc>
                <a:spcPct val="200000"/>
              </a:lnSpc>
              <a:spcBef>
                <a:spcPts val="0"/>
              </a:spcBef>
              <a:spcAft>
                <a:spcPts val="0"/>
              </a:spcAft>
              <a:buClr>
                <a:srgbClr val="424242"/>
              </a:buClr>
              <a:buSzPct val="100000"/>
              <a:buFont typeface="Roboto"/>
              <a:buChar char="●"/>
            </a:pPr>
            <a:r>
              <a:rPr b="0" i="0" lang="en" sz="2200" u="sng" cap="none" strike="noStrike">
                <a:solidFill>
                  <a:schemeClr val="hlink"/>
                </a:solidFill>
                <a:latin typeface="Roboto"/>
                <a:ea typeface="Roboto"/>
                <a:cs typeface="Roboto"/>
                <a:sym typeface="Roboto"/>
                <a:hlinkClick r:id="rId6"/>
              </a:rPr>
              <a:t>navigator.storage.estimate()</a:t>
            </a:r>
          </a:p>
          <a:p>
            <a:pPr indent="0" lvl="0" marL="0" marR="0" rtl="0" algn="l">
              <a:lnSpc>
                <a:spcPct val="150000"/>
              </a:lnSpc>
              <a:spcBef>
                <a:spcPts val="0"/>
              </a:spcBef>
              <a:spcAft>
                <a:spcPts val="0"/>
              </a:spcAft>
              <a:buClr>
                <a:srgbClr val="424242"/>
              </a:buClr>
              <a:buSzPct val="25000"/>
              <a:buFont typeface="Roboto"/>
              <a:buNone/>
            </a:pPr>
            <a:r>
              <a:t/>
            </a:r>
            <a:endParaRPr b="0" i="0" sz="2200" u="none" cap="none" strike="noStrike">
              <a:solidFill>
                <a:srgbClr val="424242"/>
              </a:solidFill>
              <a:latin typeface="Roboto"/>
              <a:ea typeface="Roboto"/>
              <a:cs typeface="Roboto"/>
              <a:sym typeface="Roboto"/>
            </a:endParaRPr>
          </a:p>
        </p:txBody>
      </p:sp>
      <p:sp>
        <p:nvSpPr>
          <p:cNvPr id="216" name="Shape 21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overview</a:t>
            </a:r>
          </a:p>
        </p:txBody>
      </p:sp>
      <p:sp>
        <p:nvSpPr>
          <p:cNvPr id="222" name="Shape 22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Cache the application shell</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Intercept network requests and serve files from the cache</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Add the network responses to the cache</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Respond to network errors with an offline page</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Delete outdated caches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Extra Credit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31" name="Shape 231"/>
        <p:cNvGrpSpPr/>
        <p:nvPr/>
      </p:nvGrpSpPr>
      <p:grpSpPr>
        <a:xfrm>
          <a:off x="0" y="0"/>
          <a:ext cx="0" cy="0"/>
          <a:chOff x="0" y="0"/>
          <a:chExt cx="0" cy="0"/>
        </a:xfrm>
      </p:grpSpPr>
      <p:graphicFrame>
        <p:nvGraphicFramePr>
          <p:cNvPr id="232" name="Shape 232"/>
          <p:cNvGraphicFramePr/>
          <p:nvPr/>
        </p:nvGraphicFramePr>
        <p:xfrm>
          <a:off x="311687" y="1305500"/>
          <a:ext cx="3000000" cy="3000000"/>
        </p:xfrm>
        <a:graphic>
          <a:graphicData uri="http://schemas.openxmlformats.org/drawingml/2006/table">
            <a:tbl>
              <a:tblPr>
                <a:noFill/>
                <a:tableStyleId>{8A8829F9-6B6E-43B0-8892-CA908E621CBE}</a:tableStyleId>
              </a:tblPr>
              <a:tblGrid>
                <a:gridCol w="2786325"/>
                <a:gridCol w="2786325"/>
                <a:gridCol w="2786325"/>
              </a:tblGrid>
              <a:tr h="5114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lang="en" sz="2000" u="none" cap="none" strike="noStrike"/>
                        <a:t>Browser </a:t>
                      </a:r>
                    </a:p>
                  </a:txBody>
                  <a:tcPr marT="63500" marB="63500" marR="63500" marL="63500">
                    <a:solidFill>
                      <a:srgbClr val="B7B7B7"/>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lang="en" sz="2000" u="none" cap="none" strike="noStrike"/>
                        <a:t>Limitation</a:t>
                      </a:r>
                    </a:p>
                  </a:txBody>
                  <a:tcPr marT="63500" marB="63500" marR="63500" marL="63500">
                    <a:solidFill>
                      <a:srgbClr val="B7B7B7"/>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lang="en" sz="2000" u="none" cap="none" strike="noStrike"/>
                        <a:t>Notes</a:t>
                      </a:r>
                    </a:p>
                  </a:txBody>
                  <a:tcPr marT="63500" marB="63500" marR="63500" marL="63500">
                    <a:solidFill>
                      <a:srgbClr val="B7B7B7"/>
                    </a:solidFill>
                  </a:tcPr>
                </a:tc>
              </a:tr>
              <a:tr h="7083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Chrome and Opera</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No limit</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Storage is per origin not per API </a:t>
                      </a:r>
                    </a:p>
                  </a:txBody>
                  <a:tcPr marT="63500" marB="63500" marR="63500" marL="63500"/>
                </a:tc>
              </a:tr>
              <a:tr h="45767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Firefox</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No limit. </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Prompts after 50 MB </a:t>
                      </a:r>
                    </a:p>
                  </a:txBody>
                  <a:tcPr marT="63500" marB="63500" marR="63500" marL="63500"/>
                </a:tc>
              </a:tr>
              <a:tr h="3986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Mobile Safari</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50MB. </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2000" u="none" cap="none" strike="noStrike"/>
                    </a:p>
                  </a:txBody>
                  <a:tcPr marT="63500" marB="63500" marR="63500" marL="63500"/>
                </a:tc>
              </a:tr>
              <a:tr h="4093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Desktop Safari</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No limit. </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Prompts after 5MB </a:t>
                      </a:r>
                    </a:p>
                  </a:txBody>
                  <a:tcPr marT="63500" marB="63500" marR="63500" marL="63500"/>
                </a:tc>
              </a:tr>
              <a:tr h="428675">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Internet Explorer (10+)</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250MB. </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000" u="none" cap="none" strike="noStrike"/>
                        <a:t>Prompts after 10MB </a:t>
                      </a:r>
                    </a:p>
                  </a:txBody>
                  <a:tcPr marT="63500" marB="63500" marR="63500" marL="63500"/>
                </a:tc>
              </a:tr>
            </a:tbl>
          </a:graphicData>
        </a:graphic>
      </p:graphicFrame>
      <p:sp>
        <p:nvSpPr>
          <p:cNvPr id="233" name="Shape 23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Storage limitations and warnings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3600" u="none" cap="none" strike="noStrike">
                <a:solidFill>
                  <a:srgbClr val="FAFAFA"/>
                </a:solidFill>
                <a:latin typeface="Roboto"/>
                <a:ea typeface="Roboto"/>
                <a:cs typeface="Roboto"/>
                <a:sym typeface="Roboto"/>
              </a:rPr>
              <a:t>Building a simple application cache</a:t>
            </a:r>
          </a:p>
        </p:txBody>
      </p:sp>
      <p:graphicFrame>
        <p:nvGraphicFramePr>
          <p:cNvPr id="83" name="Shape 83"/>
          <p:cNvGraphicFramePr/>
          <p:nvPr/>
        </p:nvGraphicFramePr>
        <p:xfrm>
          <a:off x="386250" y="1159300"/>
          <a:ext cx="3000000" cy="3000000"/>
        </p:xfrm>
        <a:graphic>
          <a:graphicData uri="http://schemas.openxmlformats.org/drawingml/2006/table">
            <a:tbl>
              <a:tblPr>
                <a:noFill/>
                <a:tableStyleId>{7205C815-6FF9-40A9-A350-BE47CEEB55EA}</a:tableStyleId>
              </a:tblPr>
              <a:tblGrid>
                <a:gridCol w="2404700"/>
                <a:gridCol w="6109750"/>
              </a:tblGrid>
              <a:tr h="9155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b="1" lang="en" sz="2400" u="none" cap="none" strike="noStrike">
                          <a:solidFill>
                            <a:srgbClr val="FFFFFF"/>
                          </a:solidFill>
                        </a:rPr>
                        <a:t>Service worker event</a:t>
                      </a:r>
                    </a:p>
                  </a:txBody>
                  <a:tcPr marT="91425" marB="91425" marR="91425" marL="91425">
                    <a:solidFill>
                      <a:srgbClr val="304FFE"/>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b="1" lang="en" sz="2400" u="none" cap="none" strike="noStrike">
                          <a:solidFill>
                            <a:srgbClr val="FFFFFF"/>
                          </a:solidFill>
                        </a:rPr>
                        <a:t>Action</a:t>
                      </a:r>
                    </a:p>
                  </a:txBody>
                  <a:tcPr marT="91425" marB="91425" marR="91425" marL="91425">
                    <a:solidFill>
                      <a:srgbClr val="304FFE"/>
                    </a:solidFill>
                  </a:tcPr>
                </a:tc>
              </a:tr>
              <a:tr h="7901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lang="en" sz="2400" u="none" cap="none" strike="noStrike"/>
                        <a:t>install</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400" u="none" cap="none" strike="noStrike"/>
                        <a:t>Build cache; add initial resources</a:t>
                      </a:r>
                    </a:p>
                  </a:txBody>
                  <a:tcPr marT="91425" marB="91425" marR="91425" marL="91425"/>
                </a:tc>
              </a:tr>
              <a:tr h="790125">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lang="en" sz="2400" u="none" cap="none" strike="noStrike"/>
                        <a:t>activate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400" u="none" cap="none" strike="noStrike"/>
                        <a:t>Update cache</a:t>
                      </a:r>
                    </a:p>
                  </a:txBody>
                  <a:tcPr marT="91425" marB="91425" marR="91425" marL="91425"/>
                </a:tc>
              </a:tr>
              <a:tr h="75980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lang="en" sz="2400" u="none" cap="none" strike="noStrike"/>
                        <a:t>fetch</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2400" u="none" cap="none" strike="noStrike"/>
                        <a:t>Retrieve from cache, network, or database</a:t>
                      </a: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On install: cache the application shell</a:t>
            </a:r>
          </a:p>
          <a:p>
            <a:pPr indent="0" lvl="0" marL="0" marR="0" rtl="0" algn="l">
              <a:lnSpc>
                <a:spcPct val="100000"/>
              </a:lnSpc>
              <a:spcBef>
                <a:spcPts val="0"/>
              </a:spcBef>
              <a:spcAft>
                <a:spcPts val="0"/>
              </a:spcAft>
              <a:buClr>
                <a:srgbClr val="FAFAFA"/>
              </a:buClr>
              <a:buSzPct val="25000"/>
              <a:buFont typeface="Roboto"/>
              <a:buNone/>
            </a:pPr>
            <a:r>
              <a:t/>
            </a:r>
            <a:endParaRPr b="1" i="0" sz="3600" u="none" cap="none" strike="noStrike">
              <a:solidFill>
                <a:srgbClr val="FAFAFA"/>
              </a:solidFill>
              <a:latin typeface="Roboto"/>
              <a:ea typeface="Roboto"/>
              <a:cs typeface="Roboto"/>
              <a:sym typeface="Roboto"/>
            </a:endParaRPr>
          </a:p>
        </p:txBody>
      </p:sp>
      <p:pic>
        <p:nvPicPr>
          <p:cNvPr descr="Screen Shot 2016-12-13 at 2.34.25 PM.png" id="89" name="Shape 89"/>
          <p:cNvPicPr preferRelativeResize="0"/>
          <p:nvPr/>
        </p:nvPicPr>
        <p:blipFill rotWithShape="1">
          <a:blip r:embed="rId3">
            <a:alphaModFix/>
          </a:blip>
          <a:srcRect b="0" l="0" r="0" t="0"/>
          <a:stretch/>
        </p:blipFill>
        <p:spPr>
          <a:xfrm>
            <a:off x="1792752" y="1076274"/>
            <a:ext cx="5558494"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On install: caching the application shell</a:t>
            </a:r>
          </a:p>
        </p:txBody>
      </p:sp>
      <p:sp>
        <p:nvSpPr>
          <p:cNvPr id="95" name="Shape 95"/>
          <p:cNvSpPr txBox="1"/>
          <p:nvPr>
            <p:ph idx="1" type="body"/>
          </p:nvPr>
        </p:nvSpPr>
        <p:spPr>
          <a:xfrm>
            <a:off x="311700" y="1076275"/>
            <a:ext cx="88322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var cacheName = 'app-shell-cache-v1';</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var filesToCache = ['/', '/index.html', ...];</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self.addEventListener('install', event =&gt; {</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  event.waitUntil(</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    caches.open(cacheName).then(cache =&gt; {</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        return cache.addAll(filesToCache);</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    }).then(() =&gt; {</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      return self.skipWaiting();</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    })</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  );</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a:t>
            </a:r>
          </a:p>
          <a:p>
            <a:pPr indent="0" lvl="0" marL="0" marR="0" rtl="0" algn="l">
              <a:lnSpc>
                <a:spcPct val="115000"/>
              </a:lnSpc>
              <a:spcBef>
                <a:spcPts val="0"/>
              </a:spcBef>
              <a:spcAft>
                <a:spcPts val="0"/>
              </a:spcAft>
              <a:buClr>
                <a:schemeClr val="dk1"/>
              </a:buClr>
              <a:buSzPct val="25000"/>
              <a:buFont typeface="Arial"/>
              <a:buNone/>
            </a:pPr>
            <a:r>
              <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On activate: Remove outdated caches</a:t>
            </a:r>
          </a:p>
        </p:txBody>
      </p:sp>
      <p:sp>
        <p:nvSpPr>
          <p:cNvPr id="101" name="Shape 101"/>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400" u="none" cap="none" strike="noStrike">
                <a:solidFill>
                  <a:srgbClr val="424242"/>
                </a:solidFill>
                <a:latin typeface="Courier New"/>
                <a:ea typeface="Courier New"/>
                <a:cs typeface="Courier New"/>
                <a:sym typeface="Courier New"/>
              </a:rPr>
              <a:t>self.addEventListener('activate',e =&gt; {</a:t>
            </a:r>
          </a:p>
          <a:p>
            <a:pPr indent="0" lvl="0" marL="0" marR="0" rtl="0" algn="l">
              <a:lnSpc>
                <a:spcPct val="115000"/>
              </a:lnSpc>
              <a:spcBef>
                <a:spcPts val="0"/>
              </a:spcBef>
              <a:spcAft>
                <a:spcPts val="0"/>
              </a:spcAft>
              <a:buClr>
                <a:schemeClr val="dk1"/>
              </a:buClr>
              <a:buSzPct val="25000"/>
              <a:buFont typeface="Arial"/>
              <a:buNone/>
            </a:pPr>
            <a:r>
              <a:rPr b="0" i="0" lang="en" sz="1400" u="none" cap="none" strike="noStrike">
                <a:solidFill>
                  <a:srgbClr val="424242"/>
                </a:solidFill>
                <a:latin typeface="Courier New"/>
                <a:ea typeface="Courier New"/>
                <a:cs typeface="Courier New"/>
                <a:sym typeface="Courier New"/>
              </a:rPr>
              <a:t>  e.waitUntil(</a:t>
            </a:r>
          </a:p>
          <a:p>
            <a:pPr indent="0" lvl="0" marL="0" marR="0" rtl="0" algn="l">
              <a:lnSpc>
                <a:spcPct val="115000"/>
              </a:lnSpc>
              <a:spcBef>
                <a:spcPts val="0"/>
              </a:spcBef>
              <a:spcAft>
                <a:spcPts val="0"/>
              </a:spcAft>
              <a:buClr>
                <a:schemeClr val="dk1"/>
              </a:buClr>
              <a:buSzPct val="25000"/>
              <a:buFont typeface="Arial"/>
              <a:buNone/>
            </a:pPr>
            <a:r>
              <a:rPr b="0" i="0" lang="en" sz="1400" u="none" cap="none" strike="noStrike">
                <a:solidFill>
                  <a:srgbClr val="424242"/>
                </a:solidFill>
                <a:latin typeface="Courier New"/>
                <a:ea typeface="Courier New"/>
                <a:cs typeface="Courier New"/>
                <a:sym typeface="Courier New"/>
              </a:rPr>
              <a:t>    caches.keys().then(keyList =&gt; {</a:t>
            </a:r>
          </a:p>
          <a:p>
            <a:pPr indent="0" lvl="0" marL="0" marR="0" rtl="0" algn="l">
              <a:lnSpc>
                <a:spcPct val="115000"/>
              </a:lnSpc>
              <a:spcBef>
                <a:spcPts val="0"/>
              </a:spcBef>
              <a:spcAft>
                <a:spcPts val="0"/>
              </a:spcAft>
              <a:buClr>
                <a:schemeClr val="dk1"/>
              </a:buClr>
              <a:buSzPct val="25000"/>
              <a:buFont typeface="Arial"/>
              <a:buNone/>
            </a:pPr>
            <a:r>
              <a:rPr b="0" i="0" lang="en" sz="1400" u="none" cap="none" strike="noStrike">
                <a:solidFill>
                  <a:srgbClr val="424242"/>
                </a:solidFill>
                <a:latin typeface="Courier New"/>
                <a:ea typeface="Courier New"/>
                <a:cs typeface="Courier New"/>
                <a:sym typeface="Courier New"/>
              </a:rPr>
              <a:t>      return Promise.all(keyList.map(key =&gt; {</a:t>
            </a:r>
          </a:p>
          <a:p>
            <a:pPr indent="0" lvl="0" marL="0" marR="0" rtl="0" algn="l">
              <a:lnSpc>
                <a:spcPct val="115000"/>
              </a:lnSpc>
              <a:spcBef>
                <a:spcPts val="0"/>
              </a:spcBef>
              <a:spcAft>
                <a:spcPts val="0"/>
              </a:spcAft>
              <a:buClr>
                <a:schemeClr val="dk1"/>
              </a:buClr>
              <a:buSzPct val="25000"/>
              <a:buFont typeface="Arial"/>
              <a:buNone/>
            </a:pPr>
            <a:r>
              <a:rPr b="0" i="0" lang="en" sz="1400" u="none" cap="none" strike="noStrike">
                <a:solidFill>
                  <a:srgbClr val="424242"/>
                </a:solidFill>
                <a:latin typeface="Courier New"/>
                <a:ea typeface="Courier New"/>
                <a:cs typeface="Courier New"/>
                <a:sym typeface="Courier New"/>
              </a:rPr>
              <a:t>        if (key !== cacheName) return caches.delete(key);</a:t>
            </a:r>
          </a:p>
          <a:p>
            <a:pPr indent="0" lvl="0" marL="0" marR="0" rtl="0" algn="l">
              <a:lnSpc>
                <a:spcPct val="115000"/>
              </a:lnSpc>
              <a:spcBef>
                <a:spcPts val="0"/>
              </a:spcBef>
              <a:spcAft>
                <a:spcPts val="0"/>
              </a:spcAft>
              <a:buClr>
                <a:schemeClr val="dk1"/>
              </a:buClr>
              <a:buSzPct val="25000"/>
              <a:buFont typeface="Arial"/>
              <a:buNone/>
            </a:pPr>
            <a:r>
              <a:rPr b="0" i="0" lang="en" sz="1400" u="none" cap="none" strike="noStrike">
                <a:solidFill>
                  <a:srgbClr val="424242"/>
                </a:solidFill>
                <a:latin typeface="Courier New"/>
                <a:ea typeface="Courier New"/>
                <a:cs typeface="Courier New"/>
                <a:sym typeface="Courier New"/>
              </a:rPr>
              <a:t>      }));</a:t>
            </a:r>
          </a:p>
          <a:p>
            <a:pPr indent="0" lvl="0" marL="0" marR="0" rtl="0" algn="l">
              <a:lnSpc>
                <a:spcPct val="115000"/>
              </a:lnSpc>
              <a:spcBef>
                <a:spcPts val="0"/>
              </a:spcBef>
              <a:spcAft>
                <a:spcPts val="0"/>
              </a:spcAft>
              <a:buClr>
                <a:schemeClr val="dk1"/>
              </a:buClr>
              <a:buSzPct val="25000"/>
              <a:buFont typeface="Arial"/>
              <a:buNone/>
            </a:pPr>
            <a:r>
              <a:rPr b="0" i="0" lang="en" sz="1400" u="none" cap="none" strike="noStrike">
                <a:solidFill>
                  <a:srgbClr val="424242"/>
                </a:solidFill>
                <a:latin typeface="Courier New"/>
                <a:ea typeface="Courier New"/>
                <a:cs typeface="Courier New"/>
                <a:sym typeface="Courier New"/>
              </a:rPr>
              <a:t>    }));</a:t>
            </a:r>
          </a:p>
          <a:p>
            <a:pPr indent="0" lvl="0" marL="0" marR="0" rtl="0" algn="l">
              <a:lnSpc>
                <a:spcPct val="115000"/>
              </a:lnSpc>
              <a:spcBef>
                <a:spcPts val="0"/>
              </a:spcBef>
              <a:spcAft>
                <a:spcPts val="0"/>
              </a:spcAft>
              <a:buClr>
                <a:schemeClr val="dk1"/>
              </a:buClr>
              <a:buSzPct val="25000"/>
              <a:buFont typeface="Arial"/>
              <a:buNone/>
            </a:pPr>
            <a:r>
              <a:rPr b="0" i="0" lang="en" sz="1400" u="none" cap="none" strike="noStrike">
                <a:solidFill>
                  <a:srgbClr val="424242"/>
                </a:solidFill>
                <a:latin typeface="Courier New"/>
                <a:ea typeface="Courier New"/>
                <a:cs typeface="Courier New"/>
                <a:sym typeface="Courier New"/>
              </a:rPr>
              <a:t>  return self.clients.claim();</a:t>
            </a:r>
          </a:p>
          <a:p>
            <a:pPr indent="0" lvl="0" marL="0" marR="0" rtl="0" algn="l">
              <a:lnSpc>
                <a:spcPct val="115000"/>
              </a:lnSpc>
              <a:spcBef>
                <a:spcPts val="0"/>
              </a:spcBef>
              <a:spcAft>
                <a:spcPts val="0"/>
              </a:spcAft>
              <a:buClr>
                <a:schemeClr val="dk1"/>
              </a:buClr>
              <a:buSzPct val="25000"/>
              <a:buFont typeface="Arial"/>
              <a:buNone/>
            </a:pPr>
            <a:r>
              <a:rPr b="0" i="0" lang="en" sz="1400" u="none" cap="none" strike="noStrike">
                <a:solidFill>
                  <a:srgbClr val="424242"/>
                </a:solidFill>
                <a:latin typeface="Courier New"/>
                <a:ea typeface="Courier New"/>
                <a:cs typeface="Courier New"/>
                <a:sym typeface="Courier New"/>
              </a:rPr>
              <a:t>});</a:t>
            </a:r>
          </a:p>
          <a:p>
            <a:pPr indent="0" lvl="0" marL="0" marR="0" rtl="0" algn="l">
              <a:lnSpc>
                <a:spcPct val="115000"/>
              </a:lnSpc>
              <a:spcBef>
                <a:spcPts val="0"/>
              </a:spcBef>
              <a:spcAft>
                <a:spcPts val="0"/>
              </a:spcAft>
              <a:buClr>
                <a:srgbClr val="000000"/>
              </a:buClr>
              <a:buSzPct val="25000"/>
              <a:buFont typeface="Arial"/>
              <a:buNone/>
            </a:pPr>
            <a:r>
              <a:t/>
            </a:r>
            <a:endParaRPr b="0" i="0" sz="1400" u="none" cap="none" strike="noStrike">
              <a:solidFill>
                <a:srgbClr val="424242"/>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On fetch: Retrieve w/ network fallback</a:t>
            </a:r>
          </a:p>
        </p:txBody>
      </p:sp>
      <p:sp>
        <p:nvSpPr>
          <p:cNvPr id="107" name="Shape 107"/>
          <p:cNvSpPr txBox="1"/>
          <p:nvPr>
            <p:ph idx="1" type="body"/>
          </p:nvPr>
        </p:nvSpPr>
        <p:spPr>
          <a:xfrm>
            <a:off x="311700" y="1198550"/>
            <a:ext cx="8832299" cy="3682799"/>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self.addEventListener('fetch', event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event.respondWith( </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    caches.match(event.request)</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     .then(response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return response || fetch(event.request);</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p>
          <a:p>
            <a:pPr indent="0" lvl="0" marL="0" marR="0" rtl="0" algn="l">
              <a:lnSpc>
                <a:spcPct val="115000"/>
              </a:lnSpc>
              <a:spcBef>
                <a:spcPts val="0"/>
              </a:spcBef>
              <a:spcAft>
                <a:spcPts val="0"/>
              </a:spcAft>
              <a:buClr>
                <a:schemeClr val="dk1"/>
              </a:buClr>
              <a:buSzPct val="25000"/>
              <a:buFont typeface="Arial"/>
              <a:buNone/>
            </a:pPr>
            <a:r>
              <a:t/>
            </a:r>
            <a:endParaRPr b="0" i="0" sz="2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On network response</a:t>
            </a:r>
          </a:p>
        </p:txBody>
      </p:sp>
      <p:pic>
        <p:nvPicPr>
          <p:cNvPr descr="Screen Shot 2016-12-13 at 2.44.31 PM.png" id="113" name="Shape 113"/>
          <p:cNvPicPr preferRelativeResize="0"/>
          <p:nvPr/>
        </p:nvPicPr>
        <p:blipFill rotWithShape="1">
          <a:blip r:embed="rId3">
            <a:alphaModFix/>
          </a:blip>
          <a:srcRect b="0" l="0" r="0" t="0"/>
          <a:stretch/>
        </p:blipFill>
        <p:spPr>
          <a:xfrm>
            <a:off x="1185937" y="1079549"/>
            <a:ext cx="6772125" cy="3415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7" name="Shape 117"/>
        <p:cNvGrpSpPr/>
        <p:nvPr/>
      </p:nvGrpSpPr>
      <p:grpSpPr>
        <a:xfrm>
          <a:off x="0" y="0"/>
          <a:ext cx="0" cy="0"/>
          <a:chOff x="0" y="0"/>
          <a:chExt cx="0" cy="0"/>
        </a:xfrm>
      </p:grpSpPr>
      <p:sp>
        <p:nvSpPr>
          <p:cNvPr id="118" name="Shape 11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On network response</a:t>
            </a:r>
          </a:p>
        </p:txBody>
      </p:sp>
      <p:sp>
        <p:nvSpPr>
          <p:cNvPr id="119" name="Shape 119"/>
          <p:cNvSpPr txBox="1"/>
          <p:nvPr>
            <p:ph idx="1" type="body"/>
          </p:nvPr>
        </p:nvSpPr>
        <p:spPr>
          <a:xfrm>
            <a:off x="311700" y="1076225"/>
            <a:ext cx="88322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000000"/>
                </a:solidFill>
                <a:latin typeface="Courier New"/>
                <a:ea typeface="Courier New"/>
                <a:cs typeface="Courier New"/>
                <a:sym typeface="Courier New"/>
              </a:rPr>
              <a:t>self.addEventListener('fetch',event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event.respondWith(</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return fetch(event.request)</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.then(response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cache.put(event.request,</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response.clone());</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return response;</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br>
              <a:rPr b="0" i="0" lang="en" sz="2400" u="none" cap="none" strike="noStrike">
                <a:solidFill>
                  <a:srgbClr val="000000"/>
                </a:solidFill>
                <a:latin typeface="Courier New"/>
                <a:ea typeface="Courier New"/>
                <a:cs typeface="Courier New"/>
                <a:sym typeface="Courier New"/>
              </a:rPr>
            </a:br>
            <a:r>
              <a:rPr b="0" i="0" lang="en" sz="2400" u="none" cap="none" strike="noStrike">
                <a:solidFill>
                  <a:srgbClr val="000000"/>
                </a:solidFill>
                <a:latin typeface="Courier New"/>
                <a:ea typeface="Courier New"/>
                <a:cs typeface="Courier New"/>
                <a:sym typeface="Courier New"/>
              </a:rPr>
              <a: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