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B9BD2DA-77E8-48D7-976F-EAE4C5BBB005}">
  <a:tblStyle styleId="{CB9BD2DA-77E8-48D7-976F-EAE4C5BBB00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ad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ge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delet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openCursor"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callback function in idb.open is given a special UpgradeDB object, which contains the method to create object stores in the database, createObjectStore.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createObjectStore has two arguments:</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1st argument: name of the store</a:t>
            </a: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2nd argument (optional): options object (</a:t>
            </a:r>
            <a:r>
              <a:rPr b="1" i="0" lang="en" sz="1100" u="none" cap="none" strike="noStrike">
                <a:solidFill>
                  <a:schemeClr val="dk1"/>
                </a:solidFill>
              </a:rPr>
              <a:t>we will cover this in detail on the next slide</a:t>
            </a:r>
            <a:r>
              <a:rPr b="0" i="0" lang="en" sz="1100" u="none" cap="none" strike="noStrike">
                <a:solidFill>
                  <a:schemeClr val="dk1"/>
                </a:solidFill>
              </a:rPr>
              <a: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assign idb.open to the ‘dbPromise’ variable so that we can call it later and perform data operations on the database object. We will use this variable in the next examples.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wrap the createObjectStore method in an if statement, because </a:t>
            </a:r>
            <a:r>
              <a:rPr b="0" i="0" lang="en" sz="1100" u="none" cap="none" strike="noStrike">
                <a:solidFill>
                  <a:schemeClr val="dk1"/>
                </a:solidFill>
              </a:rPr>
              <a:t>the browser will throw an error if we try to create an object store that already exists in the database </a:t>
            </a:r>
            <a:r>
              <a:rPr b="0" i="0" lang="en" sz="1100" u="none" cap="none" strike="noStrike"/>
              <a:t>. If the ‘firstOS’ object store doesn’t exists in the database, then we create it. Otherwise, we can move 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An object store must have a unique identifier for each item in the store: this is the </a:t>
            </a:r>
            <a:r>
              <a:rPr b="0" i="1" lang="en" sz="1100" u="none" cap="none" strike="noStrike"/>
              <a:t>primary key</a:t>
            </a:r>
            <a:r>
              <a:rPr b="0" i="0" lang="en" sz="1100" u="none" cap="none" strike="noStrike"/>
              <a:t>.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When you create object stores, you have the opportunity to define how data will be uniquely identified. The second parameter in the createObjectStore method allows us to define a key-path or a key-generator (autoIncrement). The above examples are the main ways to define a primary key for an object store.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primary key will become the way to identify and retrieve a particular object in the store (or you can create an index on the object store to get the data by another property. More on that in the next slide)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By default, if we don’t specify a key, IndexedDB will create a key and store it in a separate field from the data. (this will just be auto-incrementing numbers)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Choosing which method to use to define the key will depend on your data.  </a:t>
            </a:r>
          </a:p>
          <a:p>
            <a:pPr indent="0" lvl="0" marL="0" marR="0" rtl="0" algn="l">
              <a:lnSpc>
                <a:spcPct val="115000"/>
              </a:lnSpc>
              <a:spcBef>
                <a:spcPts val="0"/>
              </a:spcBef>
              <a:spcAft>
                <a:spcPts val="0"/>
              </a:spcAft>
              <a:buSzPct val="25000"/>
              <a:buFont typeface="Arial"/>
              <a:buNone/>
            </a:pPr>
            <a:r>
              <a:t/>
            </a:r>
            <a:endParaRPr b="0" i="0" sz="1100" u="none" cap="none" strike="noStrike"/>
          </a:p>
          <a:p>
            <a:pPr indent="-228600" lvl="0" marL="457200" marR="0" rtl="0" algn="l">
              <a:lnSpc>
                <a:spcPct val="115000"/>
              </a:lnSpc>
              <a:spcBef>
                <a:spcPts val="0"/>
              </a:spcBef>
              <a:spcAft>
                <a:spcPts val="0"/>
              </a:spcAft>
              <a:buSzPct val="100000"/>
              <a:buFont typeface="Arial"/>
              <a:buAutoNum type="arabicPeriod"/>
            </a:pPr>
            <a:r>
              <a:rPr b="0" i="0" lang="en" sz="1100" u="none" cap="none" strike="noStrike"/>
              <a:t>If the data has a unique property (email in example 1), you can assign it as the keypath value to enforce this uniqueness. This property must exist in every object in the store and cannot be empty. If you then try to add an object without this property, the browser will throw an error.</a:t>
            </a:r>
          </a:p>
          <a:p>
            <a:pPr indent="-228600" lvl="0" marL="457200" marR="0" rtl="0" algn="l">
              <a:lnSpc>
                <a:spcPct val="115000"/>
              </a:lnSpc>
              <a:spcBef>
                <a:spcPts val="0"/>
              </a:spcBef>
              <a:spcAft>
                <a:spcPts val="0"/>
              </a:spcAft>
              <a:buSzPct val="100000"/>
              <a:buFont typeface="Arial"/>
              <a:buAutoNum type="arabicPeriod"/>
            </a:pPr>
            <a:r>
              <a:rPr b="0" i="0" lang="en" sz="1100" u="none" cap="none" strike="noStrike"/>
              <a:t>Another way to define a key is to use a key generator, such as autoIncrement. </a:t>
            </a:r>
            <a:r>
              <a:rPr b="0" i="0" lang="en" sz="1100" u="none" cap="none" strike="noStrike">
                <a:solidFill>
                  <a:schemeClr val="dk1"/>
                </a:solidFill>
              </a:rPr>
              <a:t>The key generator creates a unique value for every object added to the object store. </a:t>
            </a:r>
          </a:p>
          <a:p>
            <a:pPr indent="-228600" lvl="0" marL="457200" marR="0" rtl="0" algn="l">
              <a:lnSpc>
                <a:spcPct val="115000"/>
              </a:lnSpc>
              <a:spcBef>
                <a:spcPts val="0"/>
              </a:spcBef>
              <a:buSzPct val="100000"/>
              <a:buFont typeface="Arial"/>
              <a:buAutoNum type="arabicPeriod"/>
            </a:pPr>
            <a:r>
              <a:rPr b="0" i="0" lang="en" sz="1100" u="none" cap="none" strike="noStrike"/>
              <a:t>We can also assign an auto incrementing value to a property of the data, as in example 3. If we add objects to the object store in this example, we do not specify the “id” property. It will be added to the data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 can optionally create one or more indexes on an object store, called the parent object store.</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Indexes are a kind of object store used to retrieve data from the parent object store by a particular property. An index contains the same data as the parent object store, but uses the specified property as its key path instead of the reference object store’s primary key.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This allows us to get the data by that property instead of by the object store’s primary key.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To create the indexes, we call createIndex on the object store object.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In this example, we create an index in the ‘people’ object store on the ‘email’ property. We add the {unique:true} option to enforce uniqueness on the email property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1" i="0" lang="en" sz="1100" u="none" cap="none" strike="noStrike"/>
              <a:t>Important note</a:t>
            </a:r>
            <a:r>
              <a:rPr b="0" i="0" lang="en" sz="1100" u="none" cap="none" strike="noStrike"/>
              <a:t>: Indexes will be updated every time you add, edit, or delete data. More indexes mean more work for IndexedDB which may impact your application’s performance.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 the instructor's information: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createIndex function takes three arguments:</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38100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1st: The name of the index </a:t>
            </a:r>
          </a:p>
          <a:p>
            <a:pPr indent="38100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2nd: The property of the data you wish to index</a:t>
            </a:r>
          </a:p>
          <a:p>
            <a:pPr indent="38100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3rd: An options object that allows us to define constraints on the data. There are two possible options:</a:t>
            </a:r>
          </a:p>
          <a:p>
            <a:pPr indent="-304800" lvl="1" marL="914400" marR="0" rtl="0" algn="l">
              <a:lnSpc>
                <a:spcPct val="115000"/>
              </a:lnSpc>
              <a:spcBef>
                <a:spcPts val="0"/>
              </a:spcBef>
              <a:spcAft>
                <a:spcPts val="0"/>
              </a:spcAft>
              <a:buClr>
                <a:schemeClr val="dk1"/>
              </a:buClr>
              <a:buSzPct val="100000"/>
              <a:buFont typeface="Arial"/>
              <a:buChar char="○"/>
            </a:pPr>
            <a:r>
              <a:rPr b="0" i="1" lang="en" sz="1100" u="none" cap="none" strike="noStrike">
                <a:solidFill>
                  <a:schemeClr val="dk1"/>
                </a:solidFill>
              </a:rPr>
              <a:t>Unique</a:t>
            </a:r>
            <a:r>
              <a:rPr b="0" i="0" lang="en" sz="1100" u="none" cap="none" strike="noStrike">
                <a:solidFill>
                  <a:schemeClr val="dk1"/>
                </a:solidFill>
              </a:rPr>
              <a:t>: if true, enforces uniqueness of that property in both index and object store</a:t>
            </a:r>
          </a:p>
          <a:p>
            <a:pPr indent="-304800" lvl="1" marL="914400" marR="0" rtl="0" algn="l">
              <a:lnSpc>
                <a:spcPct val="115000"/>
              </a:lnSpc>
              <a:spcBef>
                <a:spcPts val="0"/>
              </a:spcBef>
              <a:spcAft>
                <a:spcPts val="0"/>
              </a:spcAft>
              <a:buClr>
                <a:schemeClr val="dk1"/>
              </a:buClr>
              <a:buSzPct val="100000"/>
              <a:buFont typeface="Arial"/>
              <a:buChar char="○"/>
            </a:pPr>
            <a:r>
              <a:rPr b="0" i="1" lang="en" sz="1100" u="none" cap="none" strike="noStrike">
                <a:solidFill>
                  <a:schemeClr val="dk1"/>
                </a:solidFill>
              </a:rPr>
              <a:t>multiEntry (if the index key path is an array)</a:t>
            </a:r>
            <a:r>
              <a:rPr b="0" i="0" lang="en" sz="1100" u="none" cap="none" strike="noStrike">
                <a:solidFill>
                  <a:schemeClr val="dk1"/>
                </a:solidFill>
              </a:rPr>
              <a:t>: </a:t>
            </a:r>
          </a:p>
          <a:p>
            <a:pPr indent="-304800" lvl="2" marL="13716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If true, createIndex will add an entry in the index for each array element </a:t>
            </a:r>
          </a:p>
          <a:p>
            <a:pPr indent="-304800" lvl="2" marL="1371600" marR="0" rtl="0" algn="l">
              <a:lnSpc>
                <a:spcPct val="115000"/>
              </a:lnSpc>
              <a:spcBef>
                <a:spcPts val="0"/>
              </a:spcBef>
              <a:buClr>
                <a:schemeClr val="dk1"/>
              </a:buClr>
              <a:buSzPct val="100000"/>
              <a:buFont typeface="Arial"/>
              <a:buChar char="■"/>
            </a:pPr>
            <a:r>
              <a:rPr b="0" i="0" lang="en" sz="1100" u="none" cap="none" strike="noStrike">
                <a:solidFill>
                  <a:schemeClr val="dk1"/>
                </a:solidFill>
              </a:rPr>
              <a:t>If false, ceateIndex will add a single entry containing the array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 will now cover the CRUD database operations (create, read, update, and delete)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Each of these operations is a promise. The read operations resolve to the data we are getting.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Each operation happens inside a transaction.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These are the main operations used to interact with data in the database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To ensure database integrity, all data manipulation functions (create, read, update and delete) must happen inside a transaction.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 transaction can be thought of as a safe wrapper around an operation or group of operations: If one of the actions within a transaction fail, all of the actions are rolled back.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Transactions are specific to one or more object stores, which we define when we open the transaction.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They can be read-only or read and write. This signifies whether the operations inside the transaction are reading data or making a change to the database.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Each CRUD operation will have this form.</a:t>
            </a:r>
          </a:p>
          <a:p>
            <a:pPr indent="0" lvl="0" marL="0" marR="0" rtl="0" algn="l">
              <a:spcBef>
                <a:spcPts val="0"/>
              </a:spcBef>
              <a:spcAft>
                <a:spcPts val="0"/>
              </a:spcAft>
              <a:buSzPct val="25000"/>
              <a:buFont typeface="Arial"/>
              <a:buNone/>
            </a:pPr>
            <a:r>
              <a:t/>
            </a:r>
            <a:endParaRPr b="0" i="0" sz="1100" u="none" cap="none" strike="noStrike"/>
          </a:p>
          <a:p>
            <a:pPr indent="-228600" lvl="0" marL="457200" marR="0" rtl="0" algn="l">
              <a:spcBef>
                <a:spcPts val="0"/>
              </a:spcBef>
              <a:spcAft>
                <a:spcPts val="0"/>
              </a:spcAft>
              <a:buSzPct val="100000"/>
              <a:buFont typeface="Arial"/>
              <a:buAutoNum type="arabicPeriod"/>
            </a:pPr>
            <a:r>
              <a:rPr b="0" i="0" lang="en" sz="1100" u="none" cap="none" strike="noStrike"/>
              <a:t>To get the database object, we call .then on the variable we assigned to idb.open and pass the database object to the callback function.</a:t>
            </a:r>
          </a:p>
          <a:p>
            <a:pPr indent="-228600" lvl="0" marL="457200" marR="0" rtl="0" algn="l">
              <a:spcBef>
                <a:spcPts val="0"/>
              </a:spcBef>
              <a:spcAft>
                <a:spcPts val="0"/>
              </a:spcAft>
              <a:buSzPct val="100000"/>
              <a:buFont typeface="Arial"/>
              <a:buAutoNum type="arabicPeriod"/>
            </a:pPr>
            <a:r>
              <a:rPr b="0" i="0" lang="en" sz="1100" u="none" cap="none" strike="noStrike"/>
              <a:t>We then open transaction on the database. All data operations in IndexedDB must be done in a transaction (more on transactions in the next slide)</a:t>
            </a:r>
          </a:p>
          <a:p>
            <a:pPr indent="-228600" lvl="0" marL="457200" marR="0" rtl="0" algn="l">
              <a:spcBef>
                <a:spcPts val="0"/>
              </a:spcBef>
              <a:spcAft>
                <a:spcPts val="0"/>
              </a:spcAft>
              <a:buSzPct val="100000"/>
              <a:buFont typeface="Arial"/>
              <a:buAutoNum type="arabicPeriod"/>
            </a:pPr>
            <a:r>
              <a:rPr b="0" i="0" lang="en" sz="1100" u="none" cap="none" strike="noStrike"/>
              <a:t>We open object store on transaction object so that the operation performed on the store will happen in the transaction</a:t>
            </a:r>
          </a:p>
          <a:p>
            <a:pPr indent="-228600" lvl="0" marL="457200" marR="0" rtl="0" algn="l">
              <a:spcBef>
                <a:spcPts val="0"/>
              </a:spcBef>
              <a:spcAft>
                <a:spcPts val="0"/>
              </a:spcAft>
              <a:buSzPct val="100000"/>
              <a:buFont typeface="Arial"/>
              <a:buAutoNum type="arabicPeriod"/>
            </a:pPr>
            <a:r>
              <a:rPr b="0" i="0" lang="en" sz="1100" u="none" cap="none" strike="noStrike"/>
              <a:t>If we want to get data by a specific property we can open an index we’ve created on the object store</a:t>
            </a:r>
          </a:p>
          <a:p>
            <a:pPr indent="-228600" lvl="0" marL="457200" marR="0" rtl="0" algn="l">
              <a:spcBef>
                <a:spcPts val="0"/>
              </a:spcBef>
              <a:spcAft>
                <a:spcPts val="0"/>
              </a:spcAft>
              <a:buSzPct val="100000"/>
              <a:buFont typeface="Arial"/>
              <a:buAutoNum type="arabicPeriod"/>
            </a:pPr>
            <a:r>
              <a:rPr b="0" i="0" lang="en" sz="1100" u="none" cap="none" strike="noStrike"/>
              <a:t>Finally, we perform the operation on the object store or index</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To create data, we can call the </a:t>
            </a:r>
            <a:r>
              <a:rPr b="0" i="0" lang="en" sz="1100" u="sng" cap="none" strike="noStrike">
                <a:solidFill>
                  <a:schemeClr val="hlink"/>
                </a:solidFill>
                <a:hlinkClick r:id="rId2"/>
              </a:rPr>
              <a:t>add</a:t>
            </a:r>
            <a:r>
              <a:rPr b="0" i="0" lang="en" sz="1100" u="none" cap="none" strike="noStrike">
                <a:solidFill>
                  <a:schemeClr val="dk1"/>
                </a:solidFill>
              </a:rPr>
              <a:t> method on the object store and simply pass in the data we want to add. This data can be any Javascript data type.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Add returns a promise that resolves once the object has been added to the store.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Add has an optional second argument which allows you to define the primary key for that object, but this should only be used if you have not specified the key path when you created the object store.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example code: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Calls dbPromise (idb.open) which resolves to the database object</a:t>
            </a: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Creates a transaction on the database object, defining the ‘people’ object store as it’s scope</a:t>
            </a: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Opens the ‘people’ object store on the transaction</a:t>
            </a: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Adds a person object to the object store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Note: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transaction.complete is a promise that resolves when the transaction has completed. Whenever we write to the database we can return transaction.complete to check that the operation actually carried out; The transaction may have failed and rolled back the changes to the database. (When we read data we just need to return the value we’re getting and if we have the data we’re satisfied.)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To read data, call the </a:t>
            </a:r>
            <a:r>
              <a:rPr b="0" i="0" lang="en" sz="1100" u="sng" cap="none" strike="noStrike">
                <a:solidFill>
                  <a:schemeClr val="hlink"/>
                </a:solidFill>
                <a:hlinkClick r:id="rId2"/>
              </a:rPr>
              <a:t>get</a:t>
            </a:r>
            <a:r>
              <a:rPr b="0" i="0" lang="en" sz="1100" u="none" cap="none" strike="noStrike">
                <a:solidFill>
                  <a:schemeClr val="dk1"/>
                </a:solidFill>
              </a:rPr>
              <a:t> method on the object store.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get method takes the primary key of the object to retrieve as its single parameter. It returns a promise and must execute inside a transaction.</a:t>
            </a:r>
            <a:r>
              <a:rPr b="1" i="1" lang="en" sz="1100" u="none" cap="none" strike="noStrike">
                <a:solidFill>
                  <a:schemeClr val="dk1"/>
                </a:solidFill>
              </a:rPr>
              <a:t>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the code above: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We first create a read-only transaction for the store objectStore. </a:t>
            </a: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We then open the object store on the transaction and assign the resulting object store object to a variable. </a:t>
            </a: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Finally, we return the content of the store</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br>
              <a:rPr b="0" i="0" lang="en" sz="1100" u="none" cap="none" strike="noStrike">
                <a:solidFill>
                  <a:schemeClr val="dk1"/>
                </a:solidFill>
              </a:rPr>
            </a:br>
            <a:r>
              <a:rPr b="0" i="0" lang="en" sz="1100" u="none" cap="none" strike="noStrike">
                <a:solidFill>
                  <a:schemeClr val="dk1"/>
                </a:solidFill>
              </a:rPr>
              <a:t>To update data, we call the put method on the object store.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Like add, put takes the data and an optional primary key. If the key already exists, put will update the record. If not, put will add the data to the database.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Again, we check </a:t>
            </a:r>
            <a:r>
              <a:rPr b="1" i="1" lang="en" sz="1100" u="none" cap="none" strike="noStrike">
                <a:solidFill>
                  <a:schemeClr val="dk1"/>
                </a:solidFill>
              </a:rPr>
              <a:t>transaction.complete</a:t>
            </a:r>
            <a:r>
              <a:rPr b="0" i="0" lang="en" sz="1100" u="none" cap="none" strike="noStrike">
                <a:solidFill>
                  <a:schemeClr val="dk1"/>
                </a:solidFill>
              </a:rPr>
              <a:t> to be sure that the operation has actually completed. </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put is similar to the add and get operations. The process follows these steps: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open a transaction</a:t>
            </a: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open an object store on the transaction</a:t>
            </a: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perform the operation on the object store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To delete data, we call the </a:t>
            </a:r>
            <a:r>
              <a:rPr b="0" i="0" lang="en" sz="1100" u="sng" cap="none" strike="noStrike">
                <a:solidFill>
                  <a:schemeClr val="hlink"/>
                </a:solidFill>
                <a:hlinkClick r:id="rId2"/>
              </a:rPr>
              <a:t>delete</a:t>
            </a:r>
            <a:r>
              <a:rPr b="0" i="0" lang="en" sz="1100" u="none" cap="none" strike="noStrike">
                <a:solidFill>
                  <a:schemeClr val="dk1"/>
                </a:solidFill>
              </a:rPr>
              <a:t> method on the object store and pass in the key of the object we want to delete</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This method returns a promise and will be wrapped in a transaction.</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process to delete a record from the store is as follows: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Create a read/write transaction on the people object store </a:t>
            </a:r>
          </a:p>
          <a:p>
            <a:pPr indent="-228600" lvl="0" marL="457200" marR="0" rtl="0" algn="l">
              <a:spcBef>
                <a:spcPts val="0"/>
              </a:spcBef>
              <a:spcAft>
                <a:spcPts val="0"/>
              </a:spcAft>
              <a:buClr>
                <a:schemeClr val="dk1"/>
              </a:buClr>
              <a:buSzPct val="100000"/>
              <a:buFont typeface="Arial"/>
              <a:buChar char="●"/>
            </a:pPr>
            <a:r>
              <a:rPr b="0" i="0" lang="en" sz="1100" u="none" cap="none" strike="noStrike">
                <a:solidFill>
                  <a:schemeClr val="dk1"/>
                </a:solidFill>
              </a:rPr>
              <a:t>Use store and key to delete the key from the store</a:t>
            </a:r>
          </a:p>
          <a:p>
            <a:pPr indent="-228600" lvl="0" marL="457200" marR="0" rtl="0" algn="l">
              <a:spcBef>
                <a:spcPts val="0"/>
              </a:spcBef>
              <a:buClr>
                <a:schemeClr val="dk1"/>
              </a:buClr>
              <a:buSzPct val="100000"/>
              <a:buFont typeface="Arial"/>
              <a:buChar char="●"/>
            </a:pPr>
            <a:r>
              <a:rPr b="0" i="0" lang="en" sz="1100" u="none" cap="none" strike="noStrike">
                <a:solidFill>
                  <a:schemeClr val="dk1"/>
                </a:solidFill>
              </a:rPr>
              <a:t>Make sure that they key was deleted by returning the transaction.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So far we have been getting data from the store one object at a time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There are a couple methods we can use to get all the data from the store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simplest way to retrieve all of the data is to use getAll method on the object store or index</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method will return an array all the objects in the object store matching the specified key or key range, or all objects in the store if no parameter is given.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the example: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We create a read-only transaction on the people object store</a:t>
            </a: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We return the content of people.getAll() (a list of all the records in our people object store) sorted by primary key</a:t>
            </a: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Log the result to console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Another way to retrieve all of the data is to use a cursor. A cursor will select each object in an object store or index sequentially, allowing you to do something with each element in the store as it is called.</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We create the cursor by calling the </a:t>
            </a:r>
            <a:r>
              <a:rPr b="0" i="0" lang="en" sz="1100" u="sng" cap="none" strike="noStrike">
                <a:solidFill>
                  <a:schemeClr val="hlink"/>
                </a:solidFill>
                <a:hlinkClick r:id="rId2"/>
              </a:rPr>
              <a:t>openCursor</a:t>
            </a:r>
            <a:r>
              <a:rPr b="0" i="0" lang="en" sz="1100" u="none" cap="none" strike="noStrike">
                <a:solidFill>
                  <a:schemeClr val="dk1"/>
                </a:solidFill>
              </a:rPr>
              <a:t> method on the object store.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method returns a promise for a cursor object representing the first object in the object store or </a:t>
            </a:r>
            <a:r>
              <a:rPr b="0" i="1" lang="en" sz="1100" u="none" cap="none" strike="noStrike">
                <a:solidFill>
                  <a:schemeClr val="dk1"/>
                </a:solidFill>
              </a:rPr>
              <a:t>undefined</a:t>
            </a:r>
            <a:r>
              <a:rPr b="0" i="0" lang="en" sz="1100" u="none" cap="none" strike="noStrike">
                <a:solidFill>
                  <a:schemeClr val="dk1"/>
                </a:solidFill>
              </a:rPr>
              <a:t> if there is no object. This is passed to the .then in the next slide.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We call cursor.continue to move onto the next object.  Example on the next slide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 the instructor's information:</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openCursor method has a couple optional parameters:</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1st argument: The keyRange option in the openCursor method specifies the range the cursor can cover</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2nd argument: The optionalDirection parameter specifies the direction the cursor will navigate the data, either ‘next’ or ‘prev’.</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We pass in the cursor object from the openCursor method in the previous slide. Then: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2286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We name the callback function in .then (showItems()) so we can call it inside the function and create a loop </a:t>
            </a:r>
          </a:p>
          <a:p>
            <a:pPr indent="-228600" lvl="0" marL="457200" marR="0" rtl="0" algn="l">
              <a:lnSpc>
                <a:spcPct val="115000"/>
              </a:lnSpc>
              <a:spcBef>
                <a:spcPts val="0"/>
              </a:spcBef>
              <a:spcAft>
                <a:spcPts val="0"/>
              </a:spcAft>
              <a:buClr>
                <a:schemeClr val="dk1"/>
              </a:buClr>
              <a:buSzPct val="100000"/>
              <a:buFont typeface="Arial"/>
              <a:buAutoNum type="arabicPeriod"/>
            </a:pPr>
            <a:r>
              <a:rPr b="0" i="0" lang="en" sz="1100" u="none" cap="none" strike="noStrike">
                <a:solidFill>
                  <a:schemeClr val="dk1"/>
                </a:solidFill>
              </a:rPr>
              <a:t>At the end of the ‘showItems’ function we return </a:t>
            </a:r>
            <a:r>
              <a:rPr b="1" i="1" lang="en" sz="1100" u="none" cap="none" strike="noStrike">
                <a:solidFill>
                  <a:schemeClr val="dk1"/>
                </a:solidFill>
                <a:latin typeface="Roboto"/>
                <a:ea typeface="Roboto"/>
                <a:cs typeface="Roboto"/>
                <a:sym typeface="Roboto"/>
              </a:rPr>
              <a:t>cursor.continue().then(showItems)</a:t>
            </a:r>
            <a:r>
              <a:rPr b="0" i="0" lang="en" sz="1100" u="none" cap="none" strike="noStrike">
                <a:solidFill>
                  <a:schemeClr val="dk1"/>
                </a:solidFill>
              </a:rPr>
              <a:t>. </a:t>
            </a:r>
          </a:p>
          <a:p>
            <a:pPr indent="-228600" lvl="0" marL="457200" marR="0" rtl="0" algn="l">
              <a:lnSpc>
                <a:spcPct val="115000"/>
              </a:lnSpc>
              <a:spcBef>
                <a:spcPts val="0"/>
              </a:spcBef>
              <a:spcAft>
                <a:spcPts val="0"/>
              </a:spcAft>
              <a:buClr>
                <a:schemeClr val="dk1"/>
              </a:buClr>
              <a:buSzPct val="100000"/>
              <a:buFont typeface="Roboto"/>
              <a:buAutoNum type="arabicPeriod"/>
            </a:pPr>
            <a:r>
              <a:rPr b="0" i="0" lang="en" sz="1100" u="none" cap="none" strike="noStrike">
                <a:solidFill>
                  <a:schemeClr val="dk1"/>
                </a:solidFill>
                <a:latin typeface="Roboto"/>
                <a:ea typeface="Roboto"/>
                <a:cs typeface="Roboto"/>
                <a:sym typeface="Roboto"/>
              </a:rPr>
              <a:t>We loop through the fields in the current cursor and log them to the console.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When there no more record cursor.continue returns </a:t>
            </a:r>
            <a:r>
              <a:rPr b="0" i="1" lang="en" sz="1100" u="none" cap="none" strike="noStrike">
                <a:solidFill>
                  <a:schemeClr val="dk1"/>
                </a:solidFill>
              </a:rPr>
              <a:t>undefined</a:t>
            </a:r>
            <a:r>
              <a:rPr b="0" i="0" lang="en" sz="1100" u="none" cap="none" strike="noStrike">
                <a:solidFill>
                  <a:schemeClr val="dk1"/>
                </a:solidFill>
              </a:rPr>
              <a:t> and  </a:t>
            </a:r>
            <a:r>
              <a:rPr b="1" i="1" lang="en" sz="1100" u="none" cap="none" strike="noStrike">
                <a:solidFill>
                  <a:schemeClr val="dk1"/>
                </a:solidFill>
              </a:rPr>
              <a:t>if (!cursor) return;  </a:t>
            </a:r>
            <a:r>
              <a:rPr b="0" i="1" lang="en" sz="1100" u="none" cap="none" strike="noStrike">
                <a:solidFill>
                  <a:schemeClr val="dk1"/>
                </a:solidFill>
              </a:rPr>
              <a:t>will run and </a:t>
            </a:r>
            <a:r>
              <a:rPr b="0" i="0" lang="en" sz="1100" u="none" cap="none" strike="noStrike">
                <a:solidFill>
                  <a:schemeClr val="dk1"/>
                </a:solidFill>
              </a:rPr>
              <a:t>break the loop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If we want only a subset of the data based on a particular property we can use ranges.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define the range using the IDBKeyRange object. This object has four methods which are used to define the limits of the range: upperBound, lowerBound, bound (which means both), and only.</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As expected, the upperBound and lowerBound methods specify the upper and lower limits of the range. They each take one argument which will be the index’s keypath value of the item you want to specify as the upper or lower limit.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bound method is used to specify both an upper and lower limit, and takes the lower limit as the first argument.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Note:</a:t>
            </a:r>
          </a:p>
          <a:p>
            <a:pPr indent="0" lvl="0" marL="0" marR="0" rtl="0" algn="l">
              <a:lnSpc>
                <a:spcPct val="115000"/>
              </a:lnSpc>
              <a:spcBef>
                <a:spcPts val="0"/>
              </a:spcBef>
              <a:buSzPct val="25000"/>
              <a:buFont typeface="Arial"/>
              <a:buNone/>
            </a:pPr>
            <a:r>
              <a:rPr b="0" i="0" lang="en" sz="1100" u="none" cap="none" strike="noStrike"/>
              <a:t>Only one method at a time can be passed to the getAll or openCursor methods. Hence the need for a separate method that specifies both upper and lower bounds.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These are some examples of polyfills and libraries that you can use with IndexedDB.  Even if the browsers you’re testing support IndexedDB natively.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IndexedDB shim will add indexedDB capabilities to browsers that don’t currently have.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1" i="0" lang="en" sz="1100" u="none" cap="none" strike="noStrike"/>
              <a:t>Our codelab uses the IndexedDB Promised library</a:t>
            </a:r>
            <a:r>
              <a:rPr b="0" i="0" lang="en" sz="1100" u="none" cap="none" strike="noStrike"/>
              <a:t>, which greatly simplifies the syntax. The library uses Promises where the raw IndexedDB API uses requests and response event listeners.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 Presenter’s choice----   </a:t>
            </a:r>
            <a:r>
              <a:rPr b="0" i="0" lang="en" sz="1100" u="none" cap="none" strike="noStrike">
                <a:solidFill>
                  <a:schemeClr val="dk1"/>
                </a:solidFill>
              </a:rPr>
              <a:t>We recommend using the IndexedDB Promised library over the raw IndexedDB API. It makes things much simpler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IndexedDB is a large-scale, no-SQL object store built into the browser. It allows you to store just about anything (of any Javascript data type) in the user’s browser.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addition to the usual </a:t>
            </a:r>
            <a:r>
              <a:rPr b="0" i="0" lang="en" sz="1100" u="none" cap="none" strike="noStrike">
                <a:solidFill>
                  <a:schemeClr val="dk1"/>
                </a:solidFill>
                <a:latin typeface="Roboto"/>
                <a:ea typeface="Roboto"/>
                <a:cs typeface="Roboto"/>
                <a:sym typeface="Roboto"/>
              </a:rPr>
              <a:t>CRUD (Create, Read, Update, Delete) actions,</a:t>
            </a:r>
            <a:r>
              <a:rPr b="0" i="0" lang="en" sz="1100" u="none" cap="none" strike="noStrike">
                <a:solidFill>
                  <a:schemeClr val="dk1"/>
                </a:solidFill>
              </a:rPr>
              <a:t> IndexedDB also supports transactions (more on transactions later)</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SzPct val="25000"/>
              <a:buFont typeface="Roboto"/>
              <a:buNone/>
            </a:pPr>
            <a:r>
              <a:rPr b="0" i="0" lang="en" sz="1100" u="none" cap="none" strike="noStrike">
                <a:solidFill>
                  <a:schemeClr val="dk1"/>
                </a:solidFill>
                <a:latin typeface="Roboto"/>
                <a:ea typeface="Roboto"/>
                <a:cs typeface="Roboto"/>
                <a:sym typeface="Roboto"/>
              </a:rPr>
              <a:t>Because IndexedDB is not relational, responses are very fast but it doesn’t support complex queries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Roboto"/>
              <a:buNone/>
            </a:pPr>
            <a:r>
              <a:rPr b="0" i="0" lang="en" sz="1100" u="none" cap="none" strike="noStrike">
                <a:latin typeface="Roboto"/>
                <a:ea typeface="Roboto"/>
                <a:cs typeface="Roboto"/>
                <a:sym typeface="Roboto"/>
              </a:rPr>
              <a:t>Data can can be added directly to the database. More commonly there will be one or more object stores that contain data of the same 'type' (not JavaScript data type). For example, there could be a "users" object store containing user profile data. Objects stores can contain indexes, which organize the data within the object store by a key other than the primary key. We can then use the index to retrieve the data in the object store by the index key.  </a:t>
            </a:r>
          </a:p>
          <a:p>
            <a:pPr indent="0" lvl="0" marL="0" marR="0" rtl="0" algn="l">
              <a:lnSpc>
                <a:spcPct val="115000"/>
              </a:lnSpc>
              <a:spcBef>
                <a:spcPts val="0"/>
              </a:spcBef>
              <a:spcAft>
                <a:spcPts val="0"/>
              </a:spcAft>
              <a:buSzPct val="25000"/>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spcAft>
                <a:spcPts val="0"/>
              </a:spcAft>
              <a:buSzPct val="25000"/>
              <a:buFont typeface="Roboto"/>
              <a:buNone/>
            </a:pPr>
            <a:r>
              <a:rPr b="0" i="0" lang="en" sz="1100" u="none" cap="none" strike="noStrike">
                <a:latin typeface="Roboto"/>
                <a:ea typeface="Roboto"/>
                <a:cs typeface="Roboto"/>
                <a:sym typeface="Roboto"/>
              </a:rPr>
              <a:t>Database - This is the highest level of IndexedDB. It contains object stores. You can create any number of  databases but generally there will be one database per app.</a:t>
            </a:r>
          </a:p>
          <a:p>
            <a:pPr indent="0" lvl="0" marL="0" marR="0" rtl="0" algn="l">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Roboto"/>
              <a:buNone/>
            </a:pPr>
            <a:r>
              <a:rPr b="0" i="0" lang="en" sz="1100" u="none" cap="none" strike="noStrike">
                <a:latin typeface="Roboto"/>
                <a:ea typeface="Roboto"/>
                <a:cs typeface="Roboto"/>
                <a:sym typeface="Roboto"/>
              </a:rPr>
              <a:t>Object store - An object store is an individual bucket to store data and the associated indexes. They are conceptually similar to tables in SQL databases. Typically, you will have one object store for each type of data you are storing.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ct val="25000"/>
              <a:buFont typeface="Roboto"/>
              <a:buNone/>
            </a:pPr>
            <a:r>
              <a:rPr b="0" i="0" lang="en" sz="1100" u="none" cap="none" strike="noStrike">
                <a:solidFill>
                  <a:schemeClr val="dk1"/>
                </a:solidFill>
                <a:latin typeface="Roboto"/>
                <a:ea typeface="Roboto"/>
                <a:cs typeface="Roboto"/>
                <a:sym typeface="Roboto"/>
              </a:rPr>
              <a:t>Index - Indexes are created on an object store, called the parent object store. Indexes allow us to query data by a property other than the parent object store’s primary key. When we create an index, we choose a property of the data in the object store and make it the key for the index. For example, if you’re storing people, you may want to fetch them later by their name, age, or favorite animal.</a:t>
            </a: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Roboto"/>
              <a:buNone/>
            </a:pPr>
            <a:r>
              <a:rPr b="0" i="0" lang="en" sz="1100" u="none" cap="none" strike="noStrike">
                <a:solidFill>
                  <a:schemeClr val="dk1"/>
                </a:solidFill>
                <a:latin typeface="Roboto"/>
                <a:ea typeface="Roboto"/>
                <a:cs typeface="Roboto"/>
                <a:sym typeface="Roboto"/>
              </a:rPr>
              <a:t>Example of what data in an object store would look like.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SzPct val="25000"/>
              <a:buFont typeface="Roboto"/>
              <a:buNone/>
            </a:pPr>
            <a:r>
              <a:rPr b="0" i="0" lang="en" sz="1100" u="none" cap="none" strike="noStrike">
                <a:solidFill>
                  <a:schemeClr val="dk1"/>
                </a:solidFill>
                <a:latin typeface="Roboto"/>
                <a:ea typeface="Roboto"/>
                <a:cs typeface="Roboto"/>
                <a:sym typeface="Roboto"/>
              </a:rPr>
              <a:t>Data is organized by a primary key defined by the developer. The primary key is used to retrieve a particular piece of data. We have chosen the "name" property as the key-path. All objects added to this store must have a name property with a unique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raw IndexedDB API is a bit tricky to work with.</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To make things easier we’ll use the IndexedDB Promised library, a small wrapper around the IndexedDB API that uses promises.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Roboto"/>
              <a:buNone/>
            </a:pPr>
            <a:r>
              <a:rPr b="0" i="0" lang="en" sz="1100" u="none" cap="none" strike="noStrike">
                <a:solidFill>
                  <a:schemeClr val="dk1"/>
                </a:solidFill>
                <a:latin typeface="Roboto"/>
                <a:ea typeface="Roboto"/>
                <a:cs typeface="Roboto"/>
                <a:sym typeface="Roboto"/>
              </a:rPr>
              <a:t>Transition slide to remind students of the structure and to give context for the next slide.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SzPct val="25000"/>
              <a:buFont typeface="Roboto"/>
              <a:buNone/>
            </a:pPr>
            <a:r>
              <a:rPr b="0" i="0" lang="en" sz="1100" u="none" cap="none" strike="noStrike">
                <a:solidFill>
                  <a:schemeClr val="dk1"/>
                </a:solidFill>
                <a:latin typeface="Roboto"/>
                <a:ea typeface="Roboto"/>
                <a:cs typeface="Roboto"/>
                <a:sym typeface="Roboto"/>
              </a:rPr>
              <a:t>Highlighting the database here because we give the code to create it in the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Roboto"/>
              <a:buNone/>
            </a:pPr>
            <a:r>
              <a:rPr b="0" i="0" lang="en" sz="1100" u="none" cap="none" strike="noStrike">
                <a:solidFill>
                  <a:schemeClr val="dk1"/>
                </a:solidFill>
                <a:latin typeface="Roboto"/>
                <a:ea typeface="Roboto"/>
                <a:cs typeface="Roboto"/>
                <a:sym typeface="Roboto"/>
              </a:rPr>
              <a:t>This is how you create an indexedDb database.</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ct val="25000"/>
              <a:buFont typeface="Roboto"/>
              <a:buNone/>
            </a:pPr>
            <a:r>
              <a:rPr b="1" i="0" lang="en" sz="1100" u="none" cap="none" strike="noStrike">
                <a:solidFill>
                  <a:schemeClr val="dk1"/>
                </a:solidFill>
                <a:latin typeface="Roboto"/>
                <a:ea typeface="Roboto"/>
                <a:cs typeface="Roboto"/>
                <a:sym typeface="Roboto"/>
              </a:rPr>
              <a:t>idb.open() </a:t>
            </a:r>
            <a:r>
              <a:rPr b="0" i="0" lang="en" sz="1100" u="none" cap="none" strike="noStrike">
                <a:solidFill>
                  <a:schemeClr val="dk1"/>
                </a:solidFill>
                <a:latin typeface="Roboto"/>
                <a:ea typeface="Roboto"/>
                <a:cs typeface="Roboto"/>
                <a:sym typeface="Roboto"/>
              </a:rPr>
              <a:t>returns a promise that resolves to a database object.</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ct val="25000"/>
              <a:buFont typeface="Roboto"/>
              <a:buNone/>
            </a:pPr>
            <a:r>
              <a:rPr b="0" i="0" lang="en" sz="1100" u="none" cap="none" strike="noStrike">
                <a:solidFill>
                  <a:schemeClr val="dk1"/>
                </a:solidFill>
                <a:latin typeface="Roboto"/>
                <a:ea typeface="Roboto"/>
                <a:cs typeface="Roboto"/>
                <a:sym typeface="Roboto"/>
              </a:rPr>
              <a:t>When using idb.open, you provide a database name, version number, and an optional callback function to create the object stores and indexes.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ct val="25000"/>
              <a:buFont typeface="Roboto"/>
              <a:buNone/>
            </a:pPr>
            <a:r>
              <a:rPr b="1" i="0" lang="en" sz="1100" u="none" cap="none" strike="noStrike">
                <a:solidFill>
                  <a:schemeClr val="dk1"/>
                </a:solidFill>
                <a:latin typeface="Roboto"/>
                <a:ea typeface="Roboto"/>
                <a:cs typeface="Roboto"/>
                <a:sym typeface="Roboto"/>
              </a:rPr>
              <a:t>The upgradeCallback is a function that will only be called in two instances:</a:t>
            </a:r>
          </a:p>
          <a:p>
            <a:pPr indent="-304800" lvl="0" marL="457200" marR="0" rtl="0" algn="l">
              <a:lnSpc>
                <a:spcPct val="115000"/>
              </a:lnSpc>
              <a:spcBef>
                <a:spcPts val="0"/>
              </a:spcBef>
              <a:spcAft>
                <a:spcPts val="0"/>
              </a:spcAft>
              <a:buClr>
                <a:schemeClr val="dk1"/>
              </a:buClr>
              <a:buSzPct val="100000"/>
              <a:buFont typeface="Roboto"/>
              <a:buChar char="●"/>
            </a:pPr>
            <a:r>
              <a:rPr b="0" i="0" lang="en" sz="1100" u="none" cap="none" strike="noStrike">
                <a:solidFill>
                  <a:schemeClr val="dk1"/>
                </a:solidFill>
                <a:latin typeface="Roboto"/>
                <a:ea typeface="Roboto"/>
                <a:cs typeface="Roboto"/>
                <a:sym typeface="Roboto"/>
              </a:rPr>
              <a:t>When the database is first created in the browser (if a database with the same name does not already exist in the browser)</a:t>
            </a:r>
          </a:p>
          <a:p>
            <a:pPr indent="-304800" lvl="0" marL="457200" marR="0" rtl="0" algn="l">
              <a:lnSpc>
                <a:spcPct val="115000"/>
              </a:lnSpc>
              <a:spcBef>
                <a:spcPts val="0"/>
              </a:spcBef>
              <a:spcAft>
                <a:spcPts val="0"/>
              </a:spcAft>
              <a:buClr>
                <a:schemeClr val="dk1"/>
              </a:buClr>
              <a:buSzPct val="100000"/>
              <a:buFont typeface="Roboto"/>
              <a:buChar char="●"/>
            </a:pPr>
            <a:r>
              <a:rPr b="0" i="0" lang="en" sz="1100" u="none" cap="none" strike="noStrike">
                <a:solidFill>
                  <a:schemeClr val="dk1"/>
                </a:solidFill>
                <a:latin typeface="Roboto"/>
                <a:ea typeface="Roboto"/>
                <a:cs typeface="Roboto"/>
                <a:sym typeface="Roboto"/>
              </a:rPr>
              <a:t>If the specified version number is greater than the existing database version. Increasing the version number is how we trigger database upgrades (more on that later)</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To ensure database integrity, </a:t>
            </a:r>
            <a:r>
              <a:rPr b="1" i="0" lang="en" sz="1100" u="none" cap="none" strike="noStrike">
                <a:solidFill>
                  <a:schemeClr val="dk1"/>
                </a:solidFill>
              </a:rPr>
              <a:t>object stores and indexes can only be created and removed in the upgrade callback function in idb.open</a:t>
            </a:r>
            <a:r>
              <a:rPr b="0" i="0" lang="en" sz="1100" u="none" cap="none" strike="noStrike">
                <a:solidFill>
                  <a:schemeClr val="dk1"/>
                </a:solidFill>
              </a:rPr>
              <a:t>.</a:t>
            </a:r>
            <a:r>
              <a:rPr b="0" i="0" lang="en" sz="1100" u="none" cap="none" strike="noStrike">
                <a:solidFill>
                  <a:schemeClr val="dk1"/>
                </a:solidFill>
                <a:latin typeface="Roboto"/>
                <a:ea typeface="Roboto"/>
                <a:cs typeface="Roboto"/>
                <a:sym typeface="Roboto"/>
              </a:rPr>
              <a:t> This means they can only be created when the database is created or during a database upgrade.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latin typeface="Roboto"/>
                <a:ea typeface="Roboto"/>
                <a:cs typeface="Roboto"/>
                <a:sym typeface="Roboto"/>
              </a:rPr>
              <a:t>Transition slide to remind students of the structure and to give context for the next slide.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An application will typically have one database containing one or more object stores. (object stores are optional but they are typically how data is stored and organized)</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You can think of object stores as similar to tables in SQL databases. As a best practice, they contain data of the same ‘type’ (NOT JavaScript data type).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For example, you could have a ‘people’ object store that stores all the profile information for each user. The data in this store could contain properties that represent first name, last name, email address and telephone number.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Or you could have a ‘note’ object store that contains title, content, date created, and date added properties.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 well structured IndexedDB database will have one object store for each related group (‘type’) of data you need to persist.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8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3" name="Shape 23"/>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5" name="Shape 25"/>
        <p:cNvGrpSpPr/>
        <p:nvPr/>
      </p:nvGrpSpPr>
      <p:grpSpPr>
        <a:xfrm>
          <a:off x="0" y="0"/>
          <a:ext cx="0" cy="0"/>
          <a:chOff x="0" y="0"/>
          <a:chExt cx="0" cy="0"/>
        </a:xfrm>
      </p:grpSpPr>
      <p:sp>
        <p:nvSpPr>
          <p:cNvPr id="26" name="Shape 26"/>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8" name="Shape 28"/>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0" name="Shape 30"/>
        <p:cNvGrpSpPr/>
        <p:nvPr/>
      </p:nvGrpSpPr>
      <p:grpSpPr>
        <a:xfrm>
          <a:off x="0" y="0"/>
          <a:ext cx="0" cy="0"/>
          <a:chOff x="0" y="0"/>
          <a:chExt cx="0" cy="0"/>
        </a:xfrm>
      </p:grpSpPr>
      <p:sp>
        <p:nvSpPr>
          <p:cNvPr id="31" name="Shape 31"/>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32" name="Shape 3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3" name="Shape 33"/>
        <p:cNvGrpSpPr/>
        <p:nvPr/>
      </p:nvGrpSpPr>
      <p:grpSpPr>
        <a:xfrm>
          <a:off x="0" y="0"/>
          <a:ext cx="0" cy="0"/>
          <a:chOff x="0" y="0"/>
          <a:chExt cx="0" cy="0"/>
        </a:xfrm>
      </p:grpSpPr>
      <p:sp>
        <p:nvSpPr>
          <p:cNvPr id="34" name="Shape 34"/>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5" name="Shape 35"/>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6" name="Shape 3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7" name="Shape 37"/>
        <p:cNvGrpSpPr/>
        <p:nvPr/>
      </p:nvGrpSpPr>
      <p:grpSpPr>
        <a:xfrm>
          <a:off x="0" y="0"/>
          <a:ext cx="0" cy="0"/>
          <a:chOff x="0" y="0"/>
          <a:chExt cx="0" cy="0"/>
        </a:xfrm>
      </p:grpSpPr>
      <p:sp>
        <p:nvSpPr>
          <p:cNvPr id="38" name="Shape 38"/>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39" name="Shape 3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0" name="Shape 40"/>
        <p:cNvGrpSpPr/>
        <p:nvPr/>
      </p:nvGrpSpPr>
      <p:grpSpPr>
        <a:xfrm>
          <a:off x="0" y="0"/>
          <a:ext cx="0" cy="0"/>
          <a:chOff x="0" y="0"/>
          <a:chExt cx="0" cy="0"/>
        </a:xfrm>
      </p:grpSpPr>
      <p:sp>
        <p:nvSpPr>
          <p:cNvPr id="41" name="Shape 41"/>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2" name="Shape 42"/>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axemclion/IndexedDBShim" TargetMode="External"/><Relationship Id="rId4" Type="http://schemas.openxmlformats.org/officeDocument/2006/relationships/hyperlink" Target="https://github.com/jakearchibald/indexeddb-promised" TargetMode="External"/><Relationship Id="rId9" Type="http://schemas.openxmlformats.org/officeDocument/2006/relationships/hyperlink" Target="https://github.com/Modernizr/Modernizr/wiki/HTML5-Cross-Browser-Polyfills" TargetMode="External"/><Relationship Id="rId5" Type="http://schemas.openxmlformats.org/officeDocument/2006/relationships/hyperlink" Target="https://mozilla.github.io/localForage/" TargetMode="External"/><Relationship Id="rId6" Type="http://schemas.openxmlformats.org/officeDocument/2006/relationships/hyperlink" Target="http://dexie.org/" TargetMode="External"/><Relationship Id="rId7" Type="http://schemas.openxmlformats.org/officeDocument/2006/relationships/hyperlink" Target="http://www.taffydb.com/" TargetMode="External"/><Relationship Id="rId8" Type="http://schemas.openxmlformats.org/officeDocument/2006/relationships/hyperlink" Target="https://github.com/bebraw/jswiki/wiki/Storage-librari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300623"/>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IndexedDB </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Sometimes you need a database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Create an object store</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145" name="Shape 145"/>
          <p:cNvSpPr txBox="1"/>
          <p:nvPr>
            <p:ph idx="1" type="body"/>
          </p:nvPr>
        </p:nvSpPr>
        <p:spPr>
          <a:xfrm>
            <a:off x="311700" y="1112100"/>
            <a:ext cx="8832299" cy="31679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var dbPromise = idb.open('test-db', 1, function(upgradeDb)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if (!upgradeDb.objectStoreNames.contains('firstOS'))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a:t>
            </a:r>
            <a:r>
              <a:rPr b="1" i="0" lang="en" sz="2400" u="none" cap="none" strike="noStrike">
                <a:solidFill>
                  <a:srgbClr val="000000"/>
                </a:solidFill>
                <a:latin typeface="Roboto"/>
                <a:ea typeface="Roboto"/>
                <a:cs typeface="Roboto"/>
                <a:sym typeface="Roboto"/>
              </a:rPr>
              <a:t>upgradeDb.createObjectStore('firstOS');</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rgbClr val="424242"/>
              </a:buClr>
              <a:buSzPct val="25000"/>
              <a:buFont typeface="Roboto"/>
              <a:buNone/>
            </a:pPr>
            <a:r>
              <a:t/>
            </a:r>
            <a:endParaRPr b="0" i="0" sz="2000" u="none" cap="none" strike="noStrike">
              <a:solidFill>
                <a:srgbClr val="00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Defining the Primary Key</a:t>
            </a:r>
          </a:p>
        </p:txBody>
      </p:sp>
      <p:sp>
        <p:nvSpPr>
          <p:cNvPr id="151" name="Shape 151"/>
          <p:cNvSpPr txBox="1"/>
          <p:nvPr>
            <p:ph idx="1" type="body"/>
          </p:nvPr>
        </p:nvSpPr>
        <p:spPr>
          <a:xfrm>
            <a:off x="311700" y="1112100"/>
            <a:ext cx="8832299" cy="35099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upgradeDb.createObjectStore('people',  {keyPath: 'email'});</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upgradeDb.createObjectStore('notes',  {autoIncrement:true});</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upgradeDb.createObjectStore('logs',   {keyPath: 'id', autoIncrement:true});</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Adding indexes</a:t>
            </a:r>
          </a:p>
        </p:txBody>
      </p:sp>
      <p:sp>
        <p:nvSpPr>
          <p:cNvPr id="157" name="Shape 157"/>
          <p:cNvSpPr/>
          <p:nvPr/>
        </p:nvSpPr>
        <p:spPr>
          <a:xfrm>
            <a:off x="827400" y="1093500"/>
            <a:ext cx="7489200" cy="3442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Database</a:t>
            </a:r>
          </a:p>
        </p:txBody>
      </p:sp>
      <p:sp>
        <p:nvSpPr>
          <p:cNvPr id="158" name="Shape 158"/>
          <p:cNvSpPr/>
          <p:nvPr/>
        </p:nvSpPr>
        <p:spPr>
          <a:xfrm>
            <a:off x="3029275" y="1633850"/>
            <a:ext cx="2368199" cy="27671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159" name="Shape 159"/>
          <p:cNvSpPr/>
          <p:nvPr/>
        </p:nvSpPr>
        <p:spPr>
          <a:xfrm>
            <a:off x="3207925" y="2625575"/>
            <a:ext cx="2010900" cy="744299"/>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160" name="Shape 160"/>
          <p:cNvSpPr/>
          <p:nvPr/>
        </p:nvSpPr>
        <p:spPr>
          <a:xfrm>
            <a:off x="3207925" y="3485300"/>
            <a:ext cx="2010900" cy="744299"/>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161" name="Shape 161"/>
          <p:cNvSpPr/>
          <p:nvPr/>
        </p:nvSpPr>
        <p:spPr>
          <a:xfrm>
            <a:off x="5652175" y="1633850"/>
            <a:ext cx="2368199" cy="27671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162" name="Shape 162"/>
          <p:cNvSpPr/>
          <p:nvPr/>
        </p:nvSpPr>
        <p:spPr>
          <a:xfrm>
            <a:off x="1024675" y="1633850"/>
            <a:ext cx="1749899"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163" name="Shape 163"/>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164" name="Shape 164"/>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74675"/>
            <a:ext cx="8520599" cy="607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Defining Indexes example</a:t>
            </a:r>
          </a:p>
        </p:txBody>
      </p:sp>
      <p:sp>
        <p:nvSpPr>
          <p:cNvPr id="170" name="Shape 170"/>
          <p:cNvSpPr txBox="1"/>
          <p:nvPr>
            <p:ph idx="1" type="body"/>
          </p:nvPr>
        </p:nvSpPr>
        <p:spPr>
          <a:xfrm>
            <a:off x="156400" y="933475"/>
            <a:ext cx="8987699" cy="38072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var dbPromise = idb.open('test-db', 1, function(upgradeDb)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if (!upgradeDb.objectStoreNames.contains('people'))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peopleOS = upgradeDb.createObjectStore('people')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r>
              <a:rPr b="1" i="0" lang="en" sz="2400" u="none" cap="none" strike="noStrike">
                <a:solidFill>
                  <a:srgbClr val="000000"/>
                </a:solidFill>
                <a:latin typeface="Roboto"/>
                <a:ea typeface="Roboto"/>
                <a:cs typeface="Roboto"/>
                <a:sym typeface="Roboto"/>
              </a:rPr>
              <a:t>peopleOS.createIndex('email', 'email', {unique: true});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Working with data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Operations</a:t>
            </a:r>
          </a:p>
        </p:txBody>
      </p:sp>
      <p:sp>
        <p:nvSpPr>
          <p:cNvPr id="181" name="Shape 18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add</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get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put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delete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getAll</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cursor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Transactions</a:t>
            </a:r>
          </a:p>
        </p:txBody>
      </p:sp>
      <p:sp>
        <p:nvSpPr>
          <p:cNvPr id="187" name="Shape 187"/>
          <p:cNvSpPr txBox="1"/>
          <p:nvPr/>
        </p:nvSpPr>
        <p:spPr>
          <a:xfrm>
            <a:off x="282075" y="1244400"/>
            <a:ext cx="8520599" cy="3218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Char char="●"/>
            </a:pPr>
            <a:r>
              <a:rPr b="0" i="0" lang="en" sz="2400" u="none" cap="none" strike="noStrike">
                <a:solidFill>
                  <a:srgbClr val="000000"/>
                </a:solidFill>
                <a:latin typeface="Arial"/>
                <a:ea typeface="Arial"/>
                <a:cs typeface="Arial"/>
                <a:sym typeface="Arial"/>
              </a:rPr>
              <a:t>A wrapper around a series of operations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1" name="Shape 191"/>
        <p:cNvGrpSpPr/>
        <p:nvPr/>
      </p:nvGrpSpPr>
      <p:grpSpPr>
        <a:xfrm>
          <a:off x="0" y="0"/>
          <a:ext cx="0" cy="0"/>
          <a:chOff x="0" y="0"/>
          <a:chExt cx="0" cy="0"/>
        </a:xfrm>
      </p:grpSpPr>
      <p:sp>
        <p:nvSpPr>
          <p:cNvPr id="192" name="Shape 19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Working with data</a:t>
            </a:r>
          </a:p>
        </p:txBody>
      </p:sp>
      <p:sp>
        <p:nvSpPr>
          <p:cNvPr id="193" name="Shape 19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Each data operation has this form:</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228600" lvl="0" marL="457200" marR="0" rtl="0" algn="l">
              <a:lnSpc>
                <a:spcPct val="115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Get database object from idb.open</a:t>
            </a:r>
          </a:p>
          <a:p>
            <a:pPr indent="-228600" lvl="0" marL="457200" marR="0" rtl="0" algn="l">
              <a:lnSpc>
                <a:spcPct val="115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Open transaction on database</a:t>
            </a:r>
          </a:p>
          <a:p>
            <a:pPr indent="-228600" lvl="0" marL="457200" marR="0" rtl="0" algn="l">
              <a:lnSpc>
                <a:spcPct val="115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Open object store on transaction</a:t>
            </a:r>
          </a:p>
          <a:p>
            <a:pPr indent="-228600" lvl="0" marL="457200" marR="0" rtl="0" algn="l">
              <a:lnSpc>
                <a:spcPct val="115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Optionally open index on object store</a:t>
            </a:r>
          </a:p>
          <a:p>
            <a:pPr indent="-228600" lvl="0" marL="457200" marR="0" rtl="0" algn="l">
              <a:lnSpc>
                <a:spcPct val="115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Perform operation on object store or index</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 Data</a:t>
            </a:r>
          </a:p>
        </p:txBody>
      </p:sp>
      <p:sp>
        <p:nvSpPr>
          <p:cNvPr id="199" name="Shape 19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transaction = db.transaction(['people'], 'readwrite');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store = transaction.objectStore('people');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store.add({name: 'Fred'});</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return transaction.complete;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Read Data</a:t>
            </a:r>
          </a:p>
        </p:txBody>
      </p:sp>
      <p:sp>
        <p:nvSpPr>
          <p:cNvPr id="205" name="Shape 205"/>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var tx = db.transaction(['people'], 'readonly');</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var store = tx.objectStore('people');</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return store.get('Fred');</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Sometimes you need a database...</a:t>
            </a:r>
          </a:p>
        </p:txBody>
      </p:sp>
      <p:pic>
        <p:nvPicPr>
          <p:cNvPr descr="Screen Shot 2016-10-26 at 14.35.23.png" id="77" name="Shape 77"/>
          <p:cNvPicPr preferRelativeResize="0"/>
          <p:nvPr/>
        </p:nvPicPr>
        <p:blipFill rotWithShape="1">
          <a:blip r:embed="rId3">
            <a:alphaModFix/>
          </a:blip>
          <a:srcRect b="0" l="0" r="0" t="0"/>
          <a:stretch/>
        </p:blipFill>
        <p:spPr>
          <a:xfrm>
            <a:off x="2400825" y="1048549"/>
            <a:ext cx="4065875" cy="3375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Update Data</a:t>
            </a:r>
          </a:p>
        </p:txBody>
      </p:sp>
      <p:sp>
        <p:nvSpPr>
          <p:cNvPr id="211" name="Shape 21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tx = db.transaction(['store'], 'readwrite');</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store = tx.objectStore('store');</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item = {name: 'Fred', email: 'fred@fred.com'}</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store.put(item);</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return tx.complete;</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Delete Data</a:t>
            </a:r>
          </a:p>
        </p:txBody>
      </p:sp>
      <p:sp>
        <p:nvSpPr>
          <p:cNvPr id="217" name="Shape 21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tx = db.transaction(['people'], 'readwrite');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var store = tx.objectStore('people');</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store.delete('Fred');</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return tx.complete;</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Getting all the data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The getAll() method</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228" name="Shape 228"/>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dbPromise.then(function(db)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tx = db.transaction(['store'], 'readonly');</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store = tx.objectStore('store');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return store.getAll();</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Cursors (1)</a:t>
            </a:r>
          </a:p>
        </p:txBody>
      </p:sp>
      <p:sp>
        <p:nvSpPr>
          <p:cNvPr id="234" name="Shape 234"/>
          <p:cNvSpPr txBox="1"/>
          <p:nvPr>
            <p:ph idx="1" type="body"/>
          </p:nvPr>
        </p:nvSpPr>
        <p:spPr>
          <a:xfrm>
            <a:off x="0" y="887800"/>
            <a:ext cx="9144000" cy="3523199"/>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dbPromise.then(function(db) {</a:t>
            </a:r>
          </a:p>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a:t>
            </a:r>
            <a:r>
              <a:rPr b="0" i="0" lang="en" sz="2400" u="none" cap="none" strike="noStrike">
                <a:solidFill>
                  <a:schemeClr val="dk1"/>
                </a:solidFill>
                <a:latin typeface="Roboto"/>
                <a:ea typeface="Roboto"/>
                <a:cs typeface="Roboto"/>
                <a:sym typeface="Roboto"/>
              </a:rPr>
              <a:t>var tx = db.transaction(['store'], 'readonly');</a:t>
            </a:r>
          </a:p>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    var store = tx.objectStore('store');</a:t>
            </a:r>
          </a:p>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a:t>
            </a:r>
            <a:r>
              <a:rPr b="1" i="0" lang="en" sz="2400" u="none" cap="none" strike="noStrike">
                <a:solidFill>
                  <a:srgbClr val="000000"/>
                </a:solidFill>
                <a:latin typeface="Roboto"/>
                <a:ea typeface="Roboto"/>
                <a:cs typeface="Roboto"/>
                <a:sym typeface="Roboto"/>
              </a:rPr>
              <a:t>return store.openCursor();</a:t>
            </a:r>
          </a:p>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  })</a:t>
            </a:r>
          </a:p>
          <a:p>
            <a:pPr indent="0" lvl="0" marL="0" marR="0" rtl="0" algn="l">
              <a:lnSpc>
                <a:spcPct val="150000"/>
              </a:lnSpc>
              <a:spcBef>
                <a:spcPts val="0"/>
              </a:spcBef>
              <a:spcAft>
                <a:spcPts val="0"/>
              </a:spcAft>
              <a:buClr>
                <a:srgbClr val="424242"/>
              </a:buClr>
              <a:buSzPct val="25000"/>
              <a:buFont typeface="Roboto"/>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Cursors (2)</a:t>
            </a:r>
          </a:p>
        </p:txBody>
      </p:sp>
      <p:sp>
        <p:nvSpPr>
          <p:cNvPr id="240" name="Shape 240"/>
          <p:cNvSpPr txBox="1"/>
          <p:nvPr>
            <p:ph idx="1" type="body"/>
          </p:nvPr>
        </p:nvSpPr>
        <p:spPr>
          <a:xfrm>
            <a:off x="311700" y="1076275"/>
            <a:ext cx="88322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.then(function </a:t>
            </a:r>
            <a:r>
              <a:rPr b="1" i="0" lang="en" sz="2400" u="none" cap="none" strike="noStrike">
                <a:solidFill>
                  <a:schemeClr val="dk1"/>
                </a:solidFill>
                <a:latin typeface="Roboto"/>
                <a:ea typeface="Roboto"/>
                <a:cs typeface="Roboto"/>
                <a:sym typeface="Roboto"/>
              </a:rPr>
              <a:t>showItems</a:t>
            </a:r>
            <a:r>
              <a:rPr b="0" i="0" lang="en" sz="2400" u="none" cap="none" strike="noStrike">
                <a:solidFill>
                  <a:schemeClr val="dk1"/>
                </a:solidFill>
                <a:latin typeface="Roboto"/>
                <a:ea typeface="Roboto"/>
                <a:cs typeface="Roboto"/>
                <a:sym typeface="Roboto"/>
              </a:rPr>
              <a:t>(cursor) {</a:t>
            </a:r>
          </a:p>
          <a:p>
            <a:pPr indent="0" lvl="0" marL="0" marR="0" rtl="0" algn="l">
              <a:lnSpc>
                <a:spcPct val="15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if (!cursor) {return;}</a:t>
            </a:r>
          </a:p>
          <a:p>
            <a:pPr indent="0" lvl="0" marL="0" marR="0" rtl="0" algn="l">
              <a:lnSpc>
                <a:spcPct val="15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for (var field in cursor.value) {console.log(cursor.value[field]);}</a:t>
            </a:r>
          </a:p>
          <a:p>
            <a:pPr indent="0" lvl="0" marL="0" marR="0" rtl="0" algn="l">
              <a:lnSpc>
                <a:spcPct val="15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return </a:t>
            </a:r>
            <a:r>
              <a:rPr b="1" i="0" lang="en" sz="2400" u="none" cap="none" strike="noStrike">
                <a:solidFill>
                  <a:schemeClr val="dk1"/>
                </a:solidFill>
                <a:latin typeface="Roboto"/>
                <a:ea typeface="Roboto"/>
                <a:cs typeface="Roboto"/>
                <a:sym typeface="Roboto"/>
              </a:rPr>
              <a:t>cursor.continue()</a:t>
            </a:r>
            <a:r>
              <a:rPr b="0" i="0" lang="en" sz="2400" u="none" cap="none" strike="noStrike">
                <a:solidFill>
                  <a:schemeClr val="dk1"/>
                </a:solidFill>
                <a:latin typeface="Roboto"/>
                <a:ea typeface="Roboto"/>
                <a:cs typeface="Roboto"/>
                <a:sym typeface="Roboto"/>
              </a:rPr>
              <a:t>.then(</a:t>
            </a:r>
            <a:r>
              <a:rPr b="1" i="0" lang="en" sz="2400" u="none" cap="none" strike="noStrike">
                <a:solidFill>
                  <a:schemeClr val="dk1"/>
                </a:solidFill>
                <a:latin typeface="Roboto"/>
                <a:ea typeface="Roboto"/>
                <a:cs typeface="Roboto"/>
                <a:sym typeface="Roboto"/>
              </a:rPr>
              <a:t>showItems</a:t>
            </a:r>
            <a:r>
              <a:rPr b="0" i="0" lang="en" sz="2400" u="none" cap="none" strike="noStrike">
                <a:solidFill>
                  <a:schemeClr val="dk1"/>
                </a:solidFill>
                <a:latin typeface="Roboto"/>
                <a:ea typeface="Roboto"/>
                <a:cs typeface="Roboto"/>
                <a:sym typeface="Roboto"/>
              </a:rPr>
              <a:t>);</a:t>
            </a:r>
          </a:p>
          <a:p>
            <a:pPr indent="0" lvl="0" marL="0" marR="0" rtl="0" algn="l">
              <a:lnSpc>
                <a:spcPct val="150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Specifying the range</a:t>
            </a:r>
          </a:p>
        </p:txBody>
      </p:sp>
      <p:sp>
        <p:nvSpPr>
          <p:cNvPr id="246" name="Shape 24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IDBKeyRange.lowerBound(indexKey);</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IDBKeyRange.upperBound(indexKey);</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IDBKeyRange.bound(lowerIndexKey, upperIndexKey);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Range example</a:t>
            </a:r>
          </a:p>
        </p:txBody>
      </p:sp>
      <p:sp>
        <p:nvSpPr>
          <p:cNvPr id="252" name="Shape 25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1" i="0" lang="en" sz="2400" u="none" cap="none" strike="noStrike">
                <a:solidFill>
                  <a:schemeClr val="dk1"/>
                </a:solidFill>
                <a:latin typeface="Roboto"/>
                <a:ea typeface="Roboto"/>
                <a:cs typeface="Roboto"/>
                <a:sym typeface="Roboto"/>
              </a:rPr>
              <a:t>var range = IDBKeyRange.lowerBound('soda');</a:t>
            </a:r>
          </a:p>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chemeClr val="dk1"/>
                </a:solidFill>
                <a:latin typeface="Roboto"/>
                <a:ea typeface="Roboto"/>
                <a:cs typeface="Roboto"/>
                <a:sym typeface="Roboto"/>
              </a:rPr>
              <a:t>dbPromise.then(function(db)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tx = db.transaction(['store'], 'readonly');</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store = tx.objectStore('store');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store.getAll(</a:t>
            </a:r>
            <a:r>
              <a:rPr b="1" i="0" lang="en" sz="2400" u="none" cap="none" strike="noStrike">
                <a:solidFill>
                  <a:schemeClr val="dk1"/>
                </a:solidFill>
                <a:latin typeface="Roboto"/>
                <a:ea typeface="Roboto"/>
                <a:cs typeface="Roboto"/>
                <a:sym typeface="Roboto"/>
              </a:rPr>
              <a:t>range</a:t>
            </a:r>
            <a:r>
              <a:rPr b="0" i="0" lang="en" sz="2400" u="none" cap="none" strike="noStrike">
                <a:solidFill>
                  <a:schemeClr val="dk1"/>
                </a:solidFill>
                <a:latin typeface="Roboto"/>
                <a:ea typeface="Roboto"/>
                <a:cs typeface="Roboto"/>
                <a:sym typeface="Roboto"/>
              </a:rPr>
              <a:t>);</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idx="1" type="body"/>
          </p:nvPr>
        </p:nvSpPr>
        <p:spPr>
          <a:xfrm>
            <a:off x="311700" y="1000075"/>
            <a:ext cx="8520599" cy="3416400"/>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3"/>
              </a:rPr>
              <a:t>IndexedDB Shim</a:t>
            </a:r>
          </a:p>
          <a:p>
            <a:pPr indent="-228600" lvl="0" marL="457200" marR="0" rtl="0" algn="l">
              <a:lnSpc>
                <a:spcPct val="150000"/>
              </a:lnSpc>
              <a:spcBef>
                <a:spcPts val="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4"/>
              </a:rPr>
              <a:t>IndexedDB Promised</a:t>
            </a:r>
          </a:p>
          <a:p>
            <a:pPr indent="-228600" lvl="0" marL="457200" marR="0" rtl="0" algn="l">
              <a:lnSpc>
                <a:spcPct val="150000"/>
              </a:lnSpc>
              <a:spcBef>
                <a:spcPts val="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5"/>
              </a:rPr>
              <a:t>Localforage</a:t>
            </a:r>
          </a:p>
          <a:p>
            <a:pPr indent="-228600" lvl="0" marL="457200" marR="0" rtl="0" algn="l">
              <a:lnSpc>
                <a:spcPct val="150000"/>
              </a:lnSpc>
              <a:spcBef>
                <a:spcPts val="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6"/>
              </a:rPr>
              <a:t>Dexie.js</a:t>
            </a:r>
          </a:p>
          <a:p>
            <a:pPr indent="-228600" lvl="0" marL="457200" marR="0" rtl="0" algn="l">
              <a:lnSpc>
                <a:spcPct val="150000"/>
              </a:lnSpc>
              <a:spcBef>
                <a:spcPts val="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7"/>
              </a:rPr>
              <a:t>Taffydb</a:t>
            </a:r>
          </a:p>
          <a:p>
            <a:pPr indent="0" lvl="0" marL="0" marR="0" rtl="0" algn="l">
              <a:lnSpc>
                <a:spcPct val="100000"/>
              </a:lnSpc>
              <a:spcBef>
                <a:spcPts val="0"/>
              </a:spcBef>
              <a:spcAft>
                <a:spcPts val="0"/>
              </a:spcAft>
              <a:buClr>
                <a:srgbClr val="424242"/>
              </a:buClr>
              <a:buSzPct val="25000"/>
              <a:buFont typeface="Roboto"/>
              <a:buNone/>
            </a:pPr>
            <a:r>
              <a:rPr b="0" i="0" lang="en" sz="1100" u="none" cap="none" strike="noStrike">
                <a:solidFill>
                  <a:srgbClr val="000000"/>
                </a:solidFill>
                <a:latin typeface="Arial"/>
                <a:ea typeface="Arial"/>
                <a:cs typeface="Arial"/>
                <a:sym typeface="Arial"/>
              </a:rPr>
              <a:t>Sources: </a:t>
            </a:r>
            <a:br>
              <a:rPr b="0" i="0" lang="en" sz="1100" u="none" cap="none" strike="noStrike">
                <a:solidFill>
                  <a:srgbClr val="000000"/>
                </a:solidFill>
                <a:latin typeface="Arial"/>
                <a:ea typeface="Arial"/>
                <a:cs typeface="Arial"/>
                <a:sym typeface="Arial"/>
              </a:rPr>
            </a:br>
            <a:r>
              <a:rPr b="0" i="0" lang="en" sz="1100" u="sng" cap="none" strike="noStrike">
                <a:solidFill>
                  <a:schemeClr val="hlink"/>
                </a:solidFill>
                <a:latin typeface="Arial"/>
                <a:ea typeface="Arial"/>
                <a:cs typeface="Arial"/>
                <a:sym typeface="Arial"/>
                <a:hlinkClick r:id="rId8"/>
              </a:rPr>
              <a:t>https://github.com/bebraw/jswiki/wiki/Storage-libraries</a:t>
            </a:r>
            <a:br>
              <a:rPr b="0" i="0" lang="en" sz="2400" u="none" cap="none" strike="noStrike">
                <a:solidFill>
                  <a:srgbClr val="424242"/>
                </a:solidFill>
                <a:latin typeface="Roboto"/>
                <a:ea typeface="Roboto"/>
                <a:cs typeface="Roboto"/>
                <a:sym typeface="Roboto"/>
              </a:rPr>
            </a:br>
            <a:r>
              <a:rPr b="0" i="0" lang="en" sz="1100" u="sng" cap="none" strike="noStrike">
                <a:solidFill>
                  <a:schemeClr val="hlink"/>
                </a:solidFill>
                <a:latin typeface="Roboto"/>
                <a:ea typeface="Roboto"/>
                <a:cs typeface="Roboto"/>
                <a:sym typeface="Roboto"/>
                <a:hlinkClick r:id="rId9"/>
              </a:rPr>
              <a:t>https://github.com/Modernizr/Modernizr/wiki/HTML5-Cross-Browser-Polyfills</a:t>
            </a:r>
          </a:p>
        </p:txBody>
      </p:sp>
      <p:sp>
        <p:nvSpPr>
          <p:cNvPr id="258" name="Shape 25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Polyfills and Libraries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264" name="Shape 264"/>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Practice with:</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Create object stores and indexes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The CRUD operations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Getting all the data and displaying it to the page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Updating data in the database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IndexedDB?</a:t>
            </a:r>
          </a:p>
        </p:txBody>
      </p:sp>
      <p:sp>
        <p:nvSpPr>
          <p:cNvPr id="83" name="Shape 8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Roboto"/>
                <a:ea typeface="Roboto"/>
                <a:cs typeface="Roboto"/>
                <a:sym typeface="Roboto"/>
              </a:rPr>
              <a:t>IndexedDB provides an </a:t>
            </a:r>
            <a:r>
              <a:rPr b="1" i="0" lang="en" sz="2400" u="none" cap="none" strike="noStrike">
                <a:solidFill>
                  <a:srgbClr val="424242"/>
                </a:solidFill>
                <a:latin typeface="Roboto"/>
                <a:ea typeface="Roboto"/>
                <a:cs typeface="Roboto"/>
                <a:sym typeface="Roboto"/>
              </a:rPr>
              <a:t>object store</a:t>
            </a:r>
            <a:r>
              <a:rPr b="0" i="0" lang="en" sz="2400" u="none" cap="none" strike="noStrike">
                <a:solidFill>
                  <a:srgbClr val="424242"/>
                </a:solidFill>
                <a:latin typeface="Roboto"/>
                <a:ea typeface="Roboto"/>
                <a:cs typeface="Roboto"/>
                <a:sym typeface="Roboto"/>
              </a:rPr>
              <a:t> in the browser </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Non-relational database</a:t>
            </a:r>
          </a:p>
          <a:p>
            <a:pPr indent="-3810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Stores: JS objects, files, blobs,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p:nvPr/>
        </p:nvSpPr>
        <p:spPr>
          <a:xfrm>
            <a:off x="827400" y="1093500"/>
            <a:ext cx="7489200" cy="3442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Database</a:t>
            </a:r>
          </a:p>
        </p:txBody>
      </p:sp>
      <p:sp>
        <p:nvSpPr>
          <p:cNvPr id="89" name="Shape 89"/>
          <p:cNvSpPr/>
          <p:nvPr/>
        </p:nvSpPr>
        <p:spPr>
          <a:xfrm>
            <a:off x="3029275" y="1633850"/>
            <a:ext cx="2368199" cy="27671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90" name="Shape 90"/>
          <p:cNvSpPr/>
          <p:nvPr/>
        </p:nvSpPr>
        <p:spPr>
          <a:xfrm>
            <a:off x="3207925" y="2625575"/>
            <a:ext cx="2010900" cy="7442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91" name="Shape 91"/>
          <p:cNvSpPr/>
          <p:nvPr/>
        </p:nvSpPr>
        <p:spPr>
          <a:xfrm>
            <a:off x="3207925" y="3485300"/>
            <a:ext cx="2010900" cy="7442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92" name="Shape 92"/>
          <p:cNvSpPr/>
          <p:nvPr/>
        </p:nvSpPr>
        <p:spPr>
          <a:xfrm>
            <a:off x="5652175" y="1633850"/>
            <a:ext cx="2368199" cy="27671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93" name="Shape 93"/>
          <p:cNvSpPr/>
          <p:nvPr/>
        </p:nvSpPr>
        <p:spPr>
          <a:xfrm>
            <a:off x="1024675" y="1633850"/>
            <a:ext cx="1749899"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94" name="Shape 94"/>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95" name="Shape 95"/>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96" name="Shape 9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IndexedDB Structure</a:t>
            </a:r>
          </a:p>
          <a:p>
            <a:pPr indent="0" lvl="0" marL="0" marR="0" rtl="0" algn="l">
              <a:lnSpc>
                <a:spcPct val="100000"/>
              </a:lnSpc>
              <a:spcBef>
                <a:spcPts val="0"/>
              </a:spcBef>
              <a:spcAft>
                <a:spcPts val="0"/>
              </a:spcAft>
              <a:buClr>
                <a:schemeClr val="dk1"/>
              </a:buClr>
              <a:buSzPct val="25000"/>
              <a:buFont typeface="Arial"/>
              <a:buNone/>
            </a:pPr>
            <a:r>
              <a:t/>
            </a:r>
            <a:endParaRPr b="1" i="0" sz="3600" u="none" cap="none" strike="noStrike">
              <a:solidFill>
                <a:srgbClr val="FAFAFA"/>
              </a:solidFill>
              <a:latin typeface="Roboto"/>
              <a:ea typeface="Roboto"/>
              <a:cs typeface="Roboto"/>
              <a:sym typeface="Roboto"/>
            </a:endParaRP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"Musicians" object store example</a:t>
            </a:r>
          </a:p>
        </p:txBody>
      </p:sp>
      <p:graphicFrame>
        <p:nvGraphicFramePr>
          <p:cNvPr id="102" name="Shape 102"/>
          <p:cNvGraphicFramePr/>
          <p:nvPr/>
        </p:nvGraphicFramePr>
        <p:xfrm>
          <a:off x="172261" y="981650"/>
          <a:ext cx="3000000" cy="3000000"/>
        </p:xfrm>
        <a:graphic>
          <a:graphicData uri="http://schemas.openxmlformats.org/drawingml/2006/table">
            <a:tbl>
              <a:tblPr>
                <a:noFill/>
                <a:tableStyleId>{CB9BD2DA-77E8-48D7-976F-EAE4C5BBB005}</a:tableStyleId>
              </a:tblPr>
              <a:tblGrid>
                <a:gridCol w="552300"/>
                <a:gridCol w="2604725"/>
                <a:gridCol w="5642450"/>
              </a:tblGrid>
              <a:tr h="381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Key (key-path 'name')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Value</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0</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John Lennon</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{name: John Lennon, nickname: 'The smart one', age: 40, living: 'no'}</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1</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Paul McCartney</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2000" u="none" cap="none" strike="noStrike">
                          <a:solidFill>
                            <a:schemeClr val="dk1"/>
                          </a:solidFill>
                          <a:latin typeface="Roboto"/>
                          <a:ea typeface="Roboto"/>
                          <a:cs typeface="Roboto"/>
                          <a:sym typeface="Roboto"/>
                        </a:rPr>
                        <a:t>{name: Paul McCartney, nickname: 'The cute one', age: 73, living: 'yes'}</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2</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George Harrison</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2000" u="none" cap="none" strike="noStrike">
                          <a:solidFill>
                            <a:schemeClr val="dk1"/>
                          </a:solidFill>
                          <a:latin typeface="Roboto"/>
                          <a:ea typeface="Roboto"/>
                          <a:cs typeface="Roboto"/>
                          <a:sym typeface="Roboto"/>
                        </a:rPr>
                        <a:t>{name: George Harrison, nickname: 'The shy one', age: 58, living: 'no'}</a:t>
                      </a:r>
                    </a:p>
                  </a:txBody>
                  <a:tcPr marT="91425" marB="91425" marR="91425" marL="91425"/>
                </a:tc>
              </a:tr>
              <a:tr h="66315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3</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Ringo Starr</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2000" u="none" cap="none" strike="noStrike">
                          <a:solidFill>
                            <a:schemeClr val="dk1"/>
                          </a:solidFill>
                          <a:latin typeface="Roboto"/>
                          <a:ea typeface="Roboto"/>
                          <a:cs typeface="Roboto"/>
                          <a:sym typeface="Roboto"/>
                        </a:rPr>
                        <a:t>{name: Ringo Starr, nickname: 'The funny one', age: 74, living: 'yes'}</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IndexedDB Promised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Opening a database</a:t>
            </a:r>
          </a:p>
        </p:txBody>
      </p:sp>
      <p:sp>
        <p:nvSpPr>
          <p:cNvPr id="113" name="Shape 113"/>
          <p:cNvSpPr/>
          <p:nvPr/>
        </p:nvSpPr>
        <p:spPr>
          <a:xfrm>
            <a:off x="827400" y="1093500"/>
            <a:ext cx="7489200" cy="34425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Database</a:t>
            </a:r>
          </a:p>
        </p:txBody>
      </p:sp>
      <p:sp>
        <p:nvSpPr>
          <p:cNvPr id="114" name="Shape 114"/>
          <p:cNvSpPr/>
          <p:nvPr/>
        </p:nvSpPr>
        <p:spPr>
          <a:xfrm>
            <a:off x="3029275" y="1633850"/>
            <a:ext cx="2368199" cy="27671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115" name="Shape 115"/>
          <p:cNvSpPr/>
          <p:nvPr/>
        </p:nvSpPr>
        <p:spPr>
          <a:xfrm>
            <a:off x="3207925" y="2625575"/>
            <a:ext cx="2010900" cy="7442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116" name="Shape 116"/>
          <p:cNvSpPr/>
          <p:nvPr/>
        </p:nvSpPr>
        <p:spPr>
          <a:xfrm>
            <a:off x="3207925" y="3485300"/>
            <a:ext cx="2010900" cy="7442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117" name="Shape 117"/>
          <p:cNvSpPr/>
          <p:nvPr/>
        </p:nvSpPr>
        <p:spPr>
          <a:xfrm>
            <a:off x="5652175" y="1633850"/>
            <a:ext cx="2368199" cy="27671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118" name="Shape 118"/>
          <p:cNvSpPr/>
          <p:nvPr/>
        </p:nvSpPr>
        <p:spPr>
          <a:xfrm>
            <a:off x="1024675" y="1633850"/>
            <a:ext cx="1749899"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119" name="Shape 119"/>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120" name="Shape 120"/>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Opening a database</a:t>
            </a:r>
          </a:p>
        </p:txBody>
      </p:sp>
      <p:sp>
        <p:nvSpPr>
          <p:cNvPr id="126" name="Shape 12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Roboto"/>
                <a:ea typeface="Roboto"/>
                <a:cs typeface="Roboto"/>
                <a:sym typeface="Roboto"/>
              </a:rPr>
              <a:t>idb.open(name, version, {upgradeCallback})</a:t>
            </a:r>
            <a:br>
              <a:rPr b="0" i="0" lang="en" sz="2400" u="none" cap="none" strike="noStrike">
                <a:solidFill>
                  <a:schemeClr val="dk1"/>
                </a:solidFill>
                <a:latin typeface="Roboto"/>
                <a:ea typeface="Roboto"/>
                <a:cs typeface="Roboto"/>
                <a:sym typeface="Roboto"/>
              </a:rPr>
            </a:b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60950" y="151600"/>
            <a:ext cx="8222100" cy="767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Creating object stores</a:t>
            </a:r>
          </a:p>
        </p:txBody>
      </p:sp>
      <p:sp>
        <p:nvSpPr>
          <p:cNvPr id="132" name="Shape 132"/>
          <p:cNvSpPr/>
          <p:nvPr/>
        </p:nvSpPr>
        <p:spPr>
          <a:xfrm>
            <a:off x="827400" y="1093500"/>
            <a:ext cx="7489200" cy="3442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Database</a:t>
            </a:r>
          </a:p>
        </p:txBody>
      </p:sp>
      <p:sp>
        <p:nvSpPr>
          <p:cNvPr id="133" name="Shape 133"/>
          <p:cNvSpPr/>
          <p:nvPr/>
        </p:nvSpPr>
        <p:spPr>
          <a:xfrm>
            <a:off x="3029275" y="1633850"/>
            <a:ext cx="2368199" cy="2767199"/>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134" name="Shape 134"/>
          <p:cNvSpPr/>
          <p:nvPr/>
        </p:nvSpPr>
        <p:spPr>
          <a:xfrm>
            <a:off x="3207925" y="2625575"/>
            <a:ext cx="2010900" cy="7442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135" name="Shape 135"/>
          <p:cNvSpPr/>
          <p:nvPr/>
        </p:nvSpPr>
        <p:spPr>
          <a:xfrm>
            <a:off x="3207925" y="3485300"/>
            <a:ext cx="2010900" cy="744299"/>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Index</a:t>
            </a:r>
          </a:p>
        </p:txBody>
      </p:sp>
      <p:sp>
        <p:nvSpPr>
          <p:cNvPr id="136" name="Shape 136"/>
          <p:cNvSpPr/>
          <p:nvPr/>
        </p:nvSpPr>
        <p:spPr>
          <a:xfrm>
            <a:off x="5652175" y="1633850"/>
            <a:ext cx="2368199" cy="2767199"/>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000" u="none" cap="none" strike="noStrike">
                <a:solidFill>
                  <a:srgbClr val="000000"/>
                </a:solidFill>
                <a:latin typeface="Arial"/>
                <a:ea typeface="Arial"/>
                <a:cs typeface="Arial"/>
                <a:sym typeface="Arial"/>
              </a:rPr>
              <a:t>Object Store</a:t>
            </a:r>
          </a:p>
        </p:txBody>
      </p:sp>
      <p:sp>
        <p:nvSpPr>
          <p:cNvPr id="137" name="Shape 137"/>
          <p:cNvSpPr/>
          <p:nvPr/>
        </p:nvSpPr>
        <p:spPr>
          <a:xfrm>
            <a:off x="1024675" y="1633850"/>
            <a:ext cx="1749899"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138" name="Shape 138"/>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
        <p:nvSpPr>
          <p:cNvPr id="139" name="Shape 139"/>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Data</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