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gex101.com/" TargetMode="External"/><Relationship Id="rId3" Type="http://schemas.openxmlformats.org/officeDocument/2006/relationships/hyperlink" Target="https://regex101.com/"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SzPct val="25000"/>
              <a:buFont typeface="Arial"/>
              <a:buNone/>
            </a:pPr>
            <a:r>
              <a:rPr b="0" i="0" lang="en" sz="1100" u="none" cap="none" strike="noStrike"/>
              <a:t>The service-worker task takes the static elements we want to cache for our application shell. We tell the gulp task what files we want to cache in the staticFileGlobs section (marked as </a:t>
            </a:r>
            <a:r>
              <a:rPr b="1" i="0" lang="en" sz="1100" u="none" cap="none" strike="noStrike"/>
              <a:t>1</a:t>
            </a:r>
            <a:r>
              <a:rPr b="0" i="0" lang="en" sz="1100" u="none" cap="none" strike="noStrike"/>
              <a:t>) and what files to import in the importScripts section (marked as </a:t>
            </a:r>
            <a:r>
              <a:rPr b="1" i="0" lang="en" sz="1100" u="none" cap="none" strike="noStrike"/>
              <a:t>2.</a:t>
            </a:r>
            <a:r>
              <a:rPr b="0" i="0" lang="en" sz="1100" u="none" cap="none" strike="noStrike"/>
              <a:t>) The scripts imported  will be used by sw-toolbox.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Now we can run Gulp to generate the service worker.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highlight>
                  <a:srgbClr val="FFFFFF"/>
                </a:highlight>
              </a:rPr>
              <a:t>sw-precache generates a production ready service worker. We can specify resources for the service worker to cache on install.</a:t>
            </a:r>
          </a:p>
          <a:p>
            <a:pPr indent="0" lvl="0" marL="0" marR="0" rtl="0" algn="l">
              <a:spcBef>
                <a:spcPts val="0"/>
              </a:spcBef>
              <a:spcAft>
                <a:spcPts val="0"/>
              </a:spcAft>
              <a:buSzPct val="25000"/>
              <a:buFont typeface="Arial"/>
              <a:buNone/>
            </a:pPr>
            <a:r>
              <a:t/>
            </a:r>
            <a:endParaRPr b="0" i="0" sz="1100" u="none" cap="none" strike="noStrike">
              <a:highlight>
                <a:srgbClr val="FFFFFF"/>
              </a:highlight>
            </a:endParaRPr>
          </a:p>
          <a:p>
            <a:pPr indent="0" lvl="0" marL="0" marR="0" rtl="0" algn="l">
              <a:spcBef>
                <a:spcPts val="0"/>
              </a:spcBef>
              <a:spcAft>
                <a:spcPts val="0"/>
              </a:spcAft>
              <a:buSzPct val="25000"/>
              <a:buFont typeface="Arial"/>
              <a:buNone/>
            </a:pPr>
            <a:r>
              <a:rPr b="0" i="0" lang="en" sz="1100" u="none" cap="none" strike="noStrike">
                <a:highlight>
                  <a:srgbClr val="FFFFFF"/>
                </a:highlight>
              </a:rPr>
              <a:t>There are any other options for configuring the generated service worker to accomplish whatever you need. We cover these options here</a:t>
            </a:r>
          </a:p>
          <a:p>
            <a:pPr indent="0" lvl="0" marL="0" marR="0" rtl="0" algn="l">
              <a:spcBef>
                <a:spcPts val="0"/>
              </a:spcBef>
              <a:spcAft>
                <a:spcPts val="0"/>
              </a:spcAft>
              <a:buSzPct val="25000"/>
              <a:buFont typeface="Arial"/>
              <a:buNone/>
            </a:pPr>
            <a:r>
              <a:t/>
            </a:r>
            <a:endParaRPr b="0" i="0" sz="1100" u="none" cap="none" strike="noStrike">
              <a:highlight>
                <a:srgbClr val="FFFFFF"/>
              </a:highlight>
            </a:endParaRPr>
          </a:p>
          <a:p>
            <a:pPr indent="0" lvl="0" marL="0" marR="0" rtl="0" algn="l">
              <a:spcBef>
                <a:spcPts val="0"/>
              </a:spcBef>
              <a:spcAft>
                <a:spcPts val="0"/>
              </a:spcAft>
              <a:buSzPct val="25000"/>
              <a:buFont typeface="Arial"/>
              <a:buNone/>
            </a:pPr>
            <a:r>
              <a:rPr b="0" i="0" lang="en" sz="1100" u="none" cap="none" strike="noStrike">
                <a:highlight>
                  <a:srgbClr val="FFFFFF"/>
                </a:highlight>
              </a:rPr>
              <a:t>Reminder:</a:t>
            </a:r>
          </a:p>
          <a:p>
            <a:pPr indent="0" lvl="0" marL="0" marR="0" rtl="0" algn="l">
              <a:spcBef>
                <a:spcPts val="0"/>
              </a:spcBef>
              <a:spcAft>
                <a:spcPts val="0"/>
              </a:spcAft>
              <a:buClr>
                <a:schemeClr val="dk1"/>
              </a:buClr>
              <a:buSzPct val="25000"/>
              <a:buFont typeface="Arial"/>
              <a:buNone/>
            </a:pPr>
            <a:r>
              <a:rPr b="0" i="0" lang="en" sz="1100" u="none" cap="none" strike="noStrike">
                <a:highlight>
                  <a:srgbClr val="FFFFFF"/>
                </a:highlight>
              </a:rPr>
              <a:t>sw-precache is a Node module used to generate Service Worker code to precache specific resources so they work offline</a:t>
            </a:r>
          </a:p>
          <a:p>
            <a:pPr indent="0" lvl="0" marL="0" marR="0" rtl="0" algn="l">
              <a:spcBef>
                <a:spcPts val="0"/>
              </a:spcBef>
              <a:spcAft>
                <a:spcPts val="0"/>
              </a:spcAft>
              <a:buSzPct val="25000"/>
              <a:buFont typeface="Arial"/>
              <a:buNone/>
            </a:pPr>
            <a:r>
              <a:t/>
            </a:r>
            <a:endParaRPr b="0" i="0" sz="1100" u="none" cap="none" strike="noStrike">
              <a:highlight>
                <a:srgbClr val="FFFFFF"/>
              </a:highlight>
            </a:endParaRPr>
          </a:p>
          <a:p>
            <a:pPr indent="0" lvl="0" marL="0" marR="0" rtl="0" algn="l">
              <a:spcBef>
                <a:spcPts val="0"/>
              </a:spcBef>
              <a:spcAft>
                <a:spcPts val="0"/>
              </a:spcAft>
              <a:buSzPct val="25000"/>
              <a:buFont typeface="Arial"/>
              <a:buNone/>
            </a:pPr>
            <a:r>
              <a:t/>
            </a:r>
            <a:endParaRPr b="0" i="0" sz="1100" u="none" cap="none" strike="noStrike">
              <a:highlight>
                <a:srgbClr val="FFFFFF"/>
              </a:highlight>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sw-precache can be used with JavaScript-based build systems like Gulp, or from the command line.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You can use the module directly, or if you'd prefer, use of the wrappers around sw-precache for specific build environments, like webpack.</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It works well with the sw-toolbox library, which works well when following the App Shell + dynamic content model.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There may be times when you want to test the result of using sw-precache and don’t want to have to change your build system for every version of the experiment.  sw-precache allows you to use the tool from the command line. </a:t>
            </a:r>
          </a:p>
          <a:p>
            <a:pPr indent="0" lvl="0" marL="0" marR="0" rtl="0" algn="l">
              <a:lnSpc>
                <a:spcPct val="115000"/>
              </a:lnSpc>
              <a:spcBef>
                <a:spcPts val="0"/>
              </a:spcBef>
              <a:spcAft>
                <a:spcPts val="0"/>
              </a:spcAft>
              <a:buSzPct val="25000"/>
              <a:buFont typeface="Arial"/>
              <a:buNone/>
            </a:pPr>
            <a:r>
              <a:t/>
            </a:r>
            <a:endParaRPr b="0" i="0" sz="1000" u="none" cap="none" strike="noStrike">
              <a:solidFill>
                <a:srgbClr val="333333"/>
              </a:solidFill>
              <a:highlight>
                <a:srgbClr val="F7F7F7"/>
              </a:highlight>
              <a:latin typeface="Consolas"/>
              <a:ea typeface="Consolas"/>
              <a:cs typeface="Consolas"/>
              <a:sym typeface="Consolas"/>
            </a:endParaRPr>
          </a:p>
          <a:p>
            <a:pPr indent="0" lvl="0" marL="0" marR="0" rtl="0" algn="l">
              <a:lnSpc>
                <a:spcPct val="115000"/>
              </a:lnSpc>
              <a:spcBef>
                <a:spcPts val="0"/>
              </a:spcBef>
              <a:spcAft>
                <a:spcPts val="0"/>
              </a:spcAft>
              <a:buSzPct val="25000"/>
              <a:buFont typeface="Arial"/>
              <a:buNone/>
            </a:pPr>
            <a:r>
              <a:rPr b="0" i="0" lang="en" sz="1100" u="none" cap="none" strike="noStrike"/>
              <a:t>We will first create a `sw-precache-config.json` file with our sw-precache configuration.  In this example staticFileGlobs indicates the path to each file we want to precache (or a glob to match multiple files in the case of images) and stripPrefix tells sw-precache what part of each file path to remove. </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Once the sw-precache configuration is ready we run it with the following command:</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latin typeface="Consolas"/>
                <a:ea typeface="Consolas"/>
                <a:cs typeface="Consolas"/>
                <a:sym typeface="Consolas"/>
              </a:rPr>
              <a:t>$ sw-precache --config=path/to/sw-precache-config.json --verbose</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You can use --config to get the location of sw-precache-config.json, or add a --verbose flag to provide additional information.</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buSzPct val="25000"/>
              <a:buFont typeface="Arial"/>
              <a:buNone/>
            </a:pPr>
            <a:r>
              <a:t/>
            </a:r>
            <a:endParaRPr b="0" i="0" sz="1100" u="none" cap="none" strike="noStrike">
              <a:latin typeface="Consolas"/>
              <a:ea typeface="Consolas"/>
              <a:cs typeface="Consolas"/>
              <a:sym typeface="Consola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sw-toolbox provides Service Worker tools for caching assets from runtime requests.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sw-toolbox simplifies the creation and customization of caching rules and strategies. At its simplest, sw-toolbox creates one or more </a:t>
            </a:r>
            <a:r>
              <a:rPr b="1" i="0" lang="en" sz="1100" u="none" cap="none" strike="noStrike">
                <a:solidFill>
                  <a:schemeClr val="dk1"/>
                </a:solidFill>
              </a:rPr>
              <a:t>routes</a:t>
            </a:r>
            <a:r>
              <a:rPr b="0" i="0" lang="en" sz="1100" u="none" cap="none" strike="noStrike">
                <a:solidFill>
                  <a:schemeClr val="dk1"/>
                </a:solidFill>
              </a:rPr>
              <a:t>.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Routes match request URL patterns and route them to the specified handler.</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We start each route with "toolbox.router".</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We can then specify an HTTP method to match. This can be GET, POST, PUT, DELETE or HEAD.</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The first argument after the HTTP method is the URL pattern. This can be written using Express-like syntax or a regular expression (more on this in the next slide).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The second argument is the request handler. This can do anything we choose. In this case we've used the built-in "network first" strategy for requesting and caching resources (more on that later).</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There is an optional third parameter, the "options" object, that lets us specify some options for the route. Most of these options give us more control over the cache for that route.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The example defines a route using the get HTTP verb, matching the pattern `/app/index.html` and using a network first handler (it will fetch the resource from the network first and fall back to the cache if the network is not available).</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sw-toolbox provides five handlers for responding to route requests. </a:t>
            </a:r>
          </a:p>
          <a:p>
            <a:pPr indent="0" lvl="0" marL="0" marR="0" rtl="0" algn="l">
              <a:spcBef>
                <a:spcPts val="0"/>
              </a:spcBef>
              <a:spcAft>
                <a:spcPts val="0"/>
              </a:spcAft>
              <a:buSzPct val="25000"/>
              <a:buFont typeface="Arial"/>
              <a:buNone/>
            </a:pPr>
            <a:r>
              <a:t/>
            </a:r>
            <a:endParaRPr b="1" i="0" sz="1100" u="none" cap="none" strike="noStrike"/>
          </a:p>
          <a:p>
            <a:pPr indent="0" lvl="0" marL="0" marR="0" rtl="0" algn="l">
              <a:spcBef>
                <a:spcPts val="0"/>
              </a:spcBef>
              <a:spcAft>
                <a:spcPts val="0"/>
              </a:spcAft>
              <a:buSzPct val="25000"/>
              <a:buFont typeface="Arial"/>
              <a:buNone/>
            </a:pPr>
            <a:r>
              <a:rPr b="1" i="0" lang="en" sz="1100" u="none" cap="none" strike="noStrike"/>
              <a:t>toolbox.networkFirst</a:t>
            </a:r>
            <a:br>
              <a:rPr b="0" i="0" lang="en" sz="1100" u="none" cap="none" strike="noStrike"/>
            </a:br>
            <a:r>
              <a:rPr b="0" i="0" lang="en" sz="1100" u="none" cap="none" strike="noStrike"/>
              <a:t>Try to fetch the resource from the network and store the response in the cache if successful. Otherwise try to fetch resource from cache. This is the strategy to use for basic read-through caching. It's also good for API requests where you always want the freshest data when it is available but would rather have stale data than no data.</a:t>
            </a:r>
            <a:br>
              <a:rPr b="0" i="0" lang="en" sz="1100" u="none" cap="none" strike="noStrike"/>
            </a:br>
            <a:br>
              <a:rPr b="0" i="0" lang="en" sz="1100" u="none" cap="none" strike="noStrike"/>
            </a:br>
            <a:r>
              <a:rPr b="1" i="0" lang="en" sz="1100" u="none" cap="none" strike="noStrike"/>
              <a:t>toolbox.cacheFirst</a:t>
            </a:r>
            <a:br>
              <a:rPr b="0" i="0" lang="en" sz="1100" u="none" cap="none" strike="noStrike"/>
            </a:br>
            <a:r>
              <a:rPr b="0" i="0" lang="en" sz="1100" u="none" cap="none" strike="noStrike"/>
              <a:t>If the request matches a cache entry, respond with that. Otherwise try to fetch the resource from the network. If the network request succeeds, update the cache. This option is good for resources that don't change, or have some other update mechanism.</a:t>
            </a:r>
            <a:br>
              <a:rPr b="0" i="0" lang="en" sz="1100" u="none" cap="none" strike="noStrike"/>
            </a:br>
            <a:br>
              <a:rPr b="0" i="0" lang="en" sz="1100" u="none" cap="none" strike="noStrike"/>
            </a:br>
            <a:r>
              <a:rPr b="1" i="0" lang="en" sz="1100" u="none" cap="none" strike="noStrike"/>
              <a:t>toolbox.fastest</a:t>
            </a:r>
            <a:br>
              <a:rPr b="0" i="0" lang="en" sz="1100" u="none" cap="none" strike="noStrike"/>
            </a:br>
            <a:r>
              <a:rPr b="0" i="0" lang="en" sz="1100" u="none" cap="none" strike="noStrike"/>
              <a:t>Request the resource from both the cache and the network in parallel. Respond with whichever returns first. Usually this will be the cached version, if there is one. This strategy will always make a network request, even if the resource is cached. However, if/when the network request completes the cache is updated, so that future cache reads will be more up-to-date.</a:t>
            </a:r>
            <a:br>
              <a:rPr b="0" i="0" lang="en" sz="1100" u="none" cap="none" strike="noStrike"/>
            </a:br>
            <a:br>
              <a:rPr b="0" i="0" lang="en" sz="1100" u="none" cap="none" strike="noStrike"/>
            </a:br>
            <a:r>
              <a:rPr b="1" i="0" lang="en" sz="1100" u="none" cap="none" strike="noStrike"/>
              <a:t>toolbox.cacheOnly</a:t>
            </a:r>
            <a:br>
              <a:rPr b="0" i="0" lang="en" sz="1100" u="none" cap="none" strike="noStrike"/>
            </a:br>
            <a:r>
              <a:rPr b="0" i="0" lang="en" sz="1100" u="none" cap="none" strike="noStrike"/>
              <a:t>Resolve the request from the cache, or fail. This option is good for when you need to guarantee that no network request will be made, for example saving battery on mobile.</a:t>
            </a:r>
            <a:br>
              <a:rPr b="0" i="0" lang="en" sz="1100" u="none" cap="none" strike="noStrike"/>
            </a:br>
            <a:br>
              <a:rPr b="0" i="0" lang="en" sz="1100" u="none" cap="none" strike="noStrike"/>
            </a:br>
            <a:r>
              <a:rPr b="1" i="0" lang="en" sz="1100" u="none" cap="none" strike="noStrike"/>
              <a:t>toolbox.networkOnly</a:t>
            </a:r>
            <a:br>
              <a:rPr b="0" i="0" lang="en" sz="1100" u="none" cap="none" strike="noStrike"/>
            </a:br>
            <a:r>
              <a:rPr b="0" i="0" lang="en" sz="1100" u="none" cap="none" strike="noStrike"/>
              <a:t>Handle the request by trying to fetch the URL from the network. If the fetch fails, fail the request. Essentially the same as not creating a route for the URL at all.</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We can use one of two pattern-matching languages to write our URL patterns.</a:t>
            </a:r>
          </a:p>
          <a:p>
            <a:pPr indent="0" lvl="0" marL="0" marR="0" rtl="0" algn="l">
              <a:lnSpc>
                <a:spcPct val="115000"/>
              </a:lnSpc>
              <a:spcBef>
                <a:spcPts val="0"/>
              </a:spcBef>
              <a:spcAft>
                <a:spcPts val="0"/>
              </a:spcAft>
              <a:buSzPct val="25000"/>
              <a:buFont typeface="Arial"/>
              <a:buNone/>
            </a:pPr>
            <a:r>
              <a:t/>
            </a:r>
            <a:endParaRPr b="0" i="0" sz="1050" u="none" cap="none" strike="noStrike">
              <a:solidFill>
                <a:srgbClr val="4D4E53"/>
              </a:solidFill>
              <a:highlight>
                <a:srgbClr val="FFFFFF"/>
              </a:highlight>
            </a:endParaRPr>
          </a:p>
          <a:p>
            <a:pPr indent="0" lvl="0" marL="0" marR="0" rtl="0" algn="l">
              <a:lnSpc>
                <a:spcPct val="115000"/>
              </a:lnSpc>
              <a:spcBef>
                <a:spcPts val="0"/>
              </a:spcBef>
              <a:spcAft>
                <a:spcPts val="0"/>
              </a:spcAft>
              <a:buClr>
                <a:srgbClr val="4D4E53"/>
              </a:buClr>
              <a:buSzPct val="25000"/>
              <a:buFont typeface="Arial"/>
              <a:buNone/>
            </a:pPr>
            <a:r>
              <a:rPr b="0" i="0" lang="en" sz="1050" u="none" cap="none" strike="noStrike">
                <a:solidFill>
                  <a:srgbClr val="4D4E53"/>
                </a:solidFill>
                <a:highlight>
                  <a:srgbClr val="FFFFFF"/>
                </a:highlight>
              </a:rPr>
              <a:t>These languages let us to match wildcards in our patterns. They also let us match requests from different domains.</a:t>
            </a:r>
          </a:p>
          <a:p>
            <a:pPr indent="0" lvl="0" marL="0" marR="0" rtl="0" algn="l">
              <a:lnSpc>
                <a:spcPct val="115000"/>
              </a:lnSpc>
              <a:spcBef>
                <a:spcPts val="0"/>
              </a:spcBef>
              <a:spcAft>
                <a:spcPts val="0"/>
              </a:spcAft>
              <a:buSzPct val="25000"/>
              <a:buFont typeface="Arial"/>
              <a:buNone/>
            </a:pPr>
            <a:r>
              <a:t/>
            </a:r>
            <a:endParaRPr b="0" i="0" sz="1050" u="none" cap="none" strike="noStrike">
              <a:solidFill>
                <a:srgbClr val="4D4E53"/>
              </a:solidFill>
              <a:highlight>
                <a:srgbClr val="FFFFFF"/>
              </a:highlight>
            </a:endParaRPr>
          </a:p>
          <a:p>
            <a:pPr indent="0" lvl="0" marL="0" marR="0" rtl="0" algn="l">
              <a:lnSpc>
                <a:spcPct val="115000"/>
              </a:lnSpc>
              <a:spcBef>
                <a:spcPts val="0"/>
              </a:spcBef>
              <a:spcAft>
                <a:spcPts val="0"/>
              </a:spcAft>
              <a:buClr>
                <a:srgbClr val="4D4E53"/>
              </a:buClr>
              <a:buSzPct val="25000"/>
              <a:buFont typeface="Arial"/>
              <a:buNone/>
            </a:pPr>
            <a:r>
              <a:rPr b="0" i="0" lang="en" sz="1050" u="none" cap="none" strike="noStrike">
                <a:solidFill>
                  <a:srgbClr val="4D4E53"/>
                </a:solidFill>
                <a:highlight>
                  <a:srgbClr val="FFFFFF"/>
                </a:highlight>
              </a:rPr>
              <a:t>Note:</a:t>
            </a:r>
          </a:p>
          <a:p>
            <a:pPr indent="0" lvl="0" marL="0" marR="0" rtl="0" algn="l">
              <a:lnSpc>
                <a:spcPct val="115000"/>
              </a:lnSpc>
              <a:spcBef>
                <a:spcPts val="0"/>
              </a:spcBef>
              <a:buClr>
                <a:srgbClr val="4D4E53"/>
              </a:buClr>
              <a:buSzPct val="25000"/>
              <a:buFont typeface="Arial"/>
              <a:buNone/>
            </a:pPr>
            <a:r>
              <a:rPr b="0" i="0" lang="en" sz="1050" u="none" cap="none" strike="noStrike">
                <a:solidFill>
                  <a:srgbClr val="4D4E53"/>
                </a:solidFill>
                <a:highlight>
                  <a:srgbClr val="FFFFFF"/>
                </a:highlight>
              </a:rPr>
              <a:t>If you're matching a single </a:t>
            </a:r>
            <a:r>
              <a:rPr b="0" i="0" lang="en" sz="1050" u="none" cap="none" strike="noStrike">
                <a:solidFill>
                  <a:srgbClr val="4D4E53"/>
                </a:solidFill>
              </a:rPr>
              <a:t>same-origin </a:t>
            </a:r>
            <a:r>
              <a:rPr b="0" i="0" lang="en" sz="1050" u="none" cap="none" strike="noStrike">
                <a:solidFill>
                  <a:srgbClr val="4D4E53"/>
                </a:solidFill>
                <a:highlight>
                  <a:srgbClr val="FFFFFF"/>
                </a:highlight>
              </a:rPr>
              <a:t>URL, a simple string will work.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If you’re familiar with Express.js you can create routes with a syntax similar to its routing syntax.</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If the URL pattern is in string quotes it is assumed you're using Express-style routing.</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To match requests from a different origin using Express-style routing, we must specify the origin in the "origin" parameter of the options object.</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In the first example we intercept all get requests to googleapis.com and use the cache first strategy: If the reponse is in the cache we return it. If it isn't, we fetch it from the network and add it to the cache.</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50000"/>
              </a:lnSpc>
              <a:spcBef>
                <a:spcPts val="0"/>
              </a:spcBef>
              <a:spcAft>
                <a:spcPts val="0"/>
              </a:spcAft>
              <a:buClr>
                <a:srgbClr val="444444"/>
              </a:buClr>
              <a:buSzPct val="25000"/>
              <a:buFont typeface="Arial"/>
              <a:buNone/>
            </a:pPr>
            <a:r>
              <a:rPr b="0" i="0" lang="en" sz="1100" u="none" cap="none" strike="noStrike">
                <a:solidFill>
                  <a:srgbClr val="444444"/>
                </a:solidFill>
                <a:highlight>
                  <a:srgbClr val="FFFFFF"/>
                </a:highlight>
              </a:rPr>
              <a:t>The pattern in the second example intercepts all get requests ending in fly, like butterfly and dragonfly. For all the requests it matches, the route uses the cache first strategy. </a:t>
            </a:r>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Service worker implementation can be quite complicated, e</a:t>
            </a:r>
            <a:r>
              <a:rPr b="0" i="0" lang="en" sz="1100" u="none" cap="none" strike="noStrike">
                <a:solidFill>
                  <a:schemeClr val="dk1"/>
                </a:solidFill>
              </a:rPr>
              <a:t>specially with larger projects.</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There may be a number of files that need to be pre-cached and that hundreds of requests for different types of assets that all need to be handled differently.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D4E53"/>
              </a:buClr>
              <a:buSzPct val="25000"/>
              <a:buFont typeface="Arial"/>
              <a:buNone/>
            </a:pPr>
            <a:r>
              <a:rPr b="0" i="0" lang="en" sz="1100" u="none" cap="none" strike="noStrike">
                <a:solidFill>
                  <a:srgbClr val="4D4E53"/>
                </a:solidFill>
                <a:highlight>
                  <a:srgbClr val="FFFFFF"/>
                </a:highlight>
              </a:rPr>
              <a:t>If you’re more comfortable working with </a:t>
            </a:r>
            <a:r>
              <a:rPr b="0" i="0" lang="en" sz="1100" u="sng" cap="none" strike="noStrike">
                <a:solidFill>
                  <a:schemeClr val="hlink"/>
                </a:solidFill>
                <a:highlight>
                  <a:srgbClr val="FFFFFF"/>
                </a:highlight>
                <a:hlinkClick r:id="rId2"/>
              </a:rPr>
              <a:t>regular expressions</a:t>
            </a:r>
            <a:r>
              <a:rPr b="0" i="0" lang="en" sz="1100" u="none" cap="none" strike="noStrike">
                <a:solidFill>
                  <a:srgbClr val="4D4E53"/>
                </a:solidFill>
                <a:highlight>
                  <a:srgbClr val="FFFFFF"/>
                </a:highlight>
              </a:rPr>
              <a:t> you can use them to define routes. Pass a </a:t>
            </a:r>
            <a:r>
              <a:rPr b="0" i="0" lang="en" sz="1100" u="sng" cap="none" strike="noStrike">
                <a:solidFill>
                  <a:schemeClr val="hlink"/>
                </a:solidFill>
                <a:highlight>
                  <a:srgbClr val="FFFFFF"/>
                </a:highlight>
                <a:hlinkClick r:id="rId3"/>
              </a:rPr>
              <a:t>RegExp</a:t>
            </a:r>
            <a:r>
              <a:rPr b="0" i="0" lang="en" sz="1100" u="none" cap="none" strike="noStrike">
                <a:solidFill>
                  <a:srgbClr val="4D4E53"/>
                </a:solidFill>
                <a:highlight>
                  <a:srgbClr val="FFFFFF"/>
                </a:highlight>
              </a:rPr>
              <a:t> object as the first parameter of the route. This RegExp will be matched against the full URL (request and path) to determine if the route applies to the request. This matching makes for easier cross origin routing since the origin and the path are matched at the same time without having to specify an origin separately like we did with Express style routes.</a:t>
            </a:r>
          </a:p>
          <a:p>
            <a:pPr indent="0" lvl="0" marL="0" marR="0" rtl="0" algn="l">
              <a:lnSpc>
                <a:spcPct val="115000"/>
              </a:lnSpc>
              <a:spcBef>
                <a:spcPts val="0"/>
              </a:spcBef>
              <a:spcAft>
                <a:spcPts val="0"/>
              </a:spcAft>
              <a:buSzPct val="25000"/>
              <a:buFont typeface="Arial"/>
              <a:buNone/>
            </a:pPr>
            <a:r>
              <a:t/>
            </a:r>
            <a:endParaRPr b="0" i="0" sz="1100" u="none" cap="none" strike="noStrike">
              <a:solidFill>
                <a:srgbClr val="4D4E53"/>
              </a:solidFill>
              <a:highlight>
                <a:srgbClr val="FFFFFF"/>
              </a:highlight>
            </a:endParaRPr>
          </a:p>
          <a:p>
            <a:pPr indent="0" lvl="0" marL="0" marR="0" rtl="0" algn="l">
              <a:lnSpc>
                <a:spcPct val="115000"/>
              </a:lnSpc>
              <a:spcBef>
                <a:spcPts val="0"/>
              </a:spcBef>
              <a:spcAft>
                <a:spcPts val="0"/>
              </a:spcAft>
              <a:buClr>
                <a:srgbClr val="4D4E53"/>
              </a:buClr>
              <a:buSzPct val="25000"/>
              <a:buFont typeface="Arial"/>
              <a:buNone/>
            </a:pPr>
            <a:r>
              <a:rPr b="0" i="0" lang="en" sz="1100" u="none" cap="none" strike="noStrike">
                <a:solidFill>
                  <a:srgbClr val="4D4E53"/>
                </a:solidFill>
                <a:highlight>
                  <a:srgbClr val="FFFFFF"/>
                </a:highlight>
              </a:rPr>
              <a:t>To use a regular expression in the URL pattern, do not wrap the URL in quotes.</a:t>
            </a:r>
          </a:p>
          <a:p>
            <a:pPr indent="0" lvl="0" marL="0" marR="0" rtl="0" algn="l">
              <a:lnSpc>
                <a:spcPct val="115000"/>
              </a:lnSpc>
              <a:spcBef>
                <a:spcPts val="0"/>
              </a:spcBef>
              <a:spcAft>
                <a:spcPts val="0"/>
              </a:spcAft>
              <a:buSzPct val="25000"/>
              <a:buFont typeface="Arial"/>
              <a:buNone/>
            </a:pPr>
            <a:r>
              <a:t/>
            </a:r>
            <a:endParaRPr b="0" i="0" sz="1100" u="none" cap="none" strike="noStrike">
              <a:solidFill>
                <a:srgbClr val="4D4E53"/>
              </a:solidFill>
              <a:highlight>
                <a:srgbClr val="FFFFFF"/>
              </a:highlight>
            </a:endParaRPr>
          </a:p>
          <a:p>
            <a:pPr indent="0" lvl="0" marL="0" marR="0" rtl="0" algn="l">
              <a:lnSpc>
                <a:spcPct val="115000"/>
              </a:lnSpc>
              <a:spcBef>
                <a:spcPts val="0"/>
              </a:spcBef>
              <a:spcAft>
                <a:spcPts val="0"/>
              </a:spcAft>
              <a:buSzPct val="25000"/>
              <a:buFont typeface="Arial"/>
              <a:buNone/>
            </a:pPr>
            <a:r>
              <a:t/>
            </a:r>
            <a:endParaRPr b="0" i="0" sz="1100" u="none" cap="none" strike="noStrike">
              <a:solidFill>
                <a:srgbClr val="4D4E53"/>
              </a:solidFill>
              <a:highlight>
                <a:srgbClr val="FFFFFF"/>
              </a:highlight>
            </a:endParaRPr>
          </a:p>
          <a:p>
            <a:pPr indent="0" lvl="0" marL="0" marR="0" rtl="0" algn="l">
              <a:lnSpc>
                <a:spcPct val="115000"/>
              </a:lnSpc>
              <a:spcBef>
                <a:spcPts val="0"/>
              </a:spcBef>
              <a:spcAft>
                <a:spcPts val="0"/>
              </a:spcAft>
              <a:buClr>
                <a:srgbClr val="4D4E53"/>
              </a:buClr>
              <a:buSzPct val="25000"/>
              <a:buFont typeface="Arial"/>
              <a:buNone/>
            </a:pPr>
            <a:r>
              <a:rPr b="0" i="0" lang="en" sz="1100" u="none" cap="none" strike="noStrike">
                <a:solidFill>
                  <a:srgbClr val="4D4E53"/>
                </a:solidFill>
                <a:highlight>
                  <a:srgbClr val="FFFFFF"/>
                </a:highlight>
              </a:rPr>
              <a:t>The route in example 1  will handle all requests that end with index.html, regardless of how deep into your application structure the route finds the match. Notice we have defined a custom handler for the request.</a:t>
            </a:r>
          </a:p>
          <a:p>
            <a:pPr indent="0" lvl="0" marL="0" marR="0" rtl="0" algn="l">
              <a:lnSpc>
                <a:spcPct val="115000"/>
              </a:lnSpc>
              <a:spcBef>
                <a:spcPts val="0"/>
              </a:spcBef>
              <a:spcAft>
                <a:spcPts val="0"/>
              </a:spcAft>
              <a:buSzPct val="25000"/>
              <a:buFont typeface="Arial"/>
              <a:buNone/>
            </a:pPr>
            <a:r>
              <a:t/>
            </a:r>
            <a:endParaRPr b="0" i="0" sz="1100" u="none" cap="none" strike="noStrike">
              <a:solidFill>
                <a:srgbClr val="4D4D4C"/>
              </a:solidFill>
              <a:latin typeface="Consolas"/>
              <a:ea typeface="Consolas"/>
              <a:cs typeface="Consolas"/>
              <a:sym typeface="Consolas"/>
            </a:endParaRPr>
          </a:p>
          <a:p>
            <a:pPr indent="0" lvl="0" marL="0" marR="0" rtl="0" algn="l">
              <a:lnSpc>
                <a:spcPct val="115000"/>
              </a:lnSpc>
              <a:spcBef>
                <a:spcPts val="0"/>
              </a:spcBef>
              <a:spcAft>
                <a:spcPts val="0"/>
              </a:spcAft>
              <a:buClr>
                <a:srgbClr val="4D4D4C"/>
              </a:buClr>
              <a:buSzPct val="25000"/>
              <a:buFont typeface="Arial"/>
              <a:buNone/>
            </a:pPr>
            <a:r>
              <a:rPr b="0" i="0" lang="en" sz="1100" u="none" cap="none" strike="noStrike">
                <a:solidFill>
                  <a:srgbClr val="4D4D4C"/>
                </a:solidFill>
              </a:rPr>
              <a:t>The second example will handle all request that begin with https://api.flickr.com/ using a network first strategy. This will ensure that your app gets the freshest content possible but will still get some content if you are offline. </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sw-precache also gives us the ability to control the cache and its characteristics. We can define a "cache" parameter in the options object.</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In the example:</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The Express route handles requests ending with googleapis.com using the cache first strategy. In addition to handling the origin we customize the cache itself:</a:t>
            </a:r>
          </a:p>
          <a:p>
            <a:pPr indent="0" lvl="0" marL="0" marR="0" rtl="0" algn="l">
              <a:lnSpc>
                <a:spcPct val="115000"/>
              </a:lnSpc>
              <a:spcBef>
                <a:spcPts val="0"/>
              </a:spcBef>
              <a:spcAft>
                <a:spcPts val="0"/>
              </a:spcAft>
              <a:buSzPct val="25000"/>
              <a:buFont typeface="Arial"/>
              <a:buNone/>
            </a:pPr>
            <a:r>
              <a:t/>
            </a:r>
            <a:endParaRPr b="0" i="0" sz="1100" u="none" cap="none" strike="noStrike"/>
          </a:p>
          <a:p>
            <a:pPr indent="-304800" lvl="0" marL="457200" marR="0" rtl="0" algn="l">
              <a:lnSpc>
                <a:spcPct val="115000"/>
              </a:lnSpc>
              <a:spcBef>
                <a:spcPts val="0"/>
              </a:spcBef>
              <a:spcAft>
                <a:spcPts val="0"/>
              </a:spcAft>
              <a:buSzPct val="100000"/>
              <a:buFont typeface="Arial"/>
              <a:buChar char="●"/>
            </a:pPr>
            <a:r>
              <a:rPr b="0" i="0" lang="en" sz="1100" u="none" cap="none" strike="noStrike"/>
              <a:t>We give it a name (googleapis)</a:t>
            </a:r>
          </a:p>
          <a:p>
            <a:pPr indent="-304800" lvl="0" marL="457200" marR="0" rtl="0" algn="l">
              <a:lnSpc>
                <a:spcPct val="115000"/>
              </a:lnSpc>
              <a:spcBef>
                <a:spcPts val="0"/>
              </a:spcBef>
              <a:spcAft>
                <a:spcPts val="0"/>
              </a:spcAft>
              <a:buSzPct val="100000"/>
              <a:buFont typeface="Arial"/>
              <a:buChar char="●"/>
            </a:pPr>
            <a:r>
              <a:rPr b="0" i="0" lang="en" sz="1100" u="none" cap="none" strike="noStrike"/>
              <a:t>We give it a maximum size of 10 items (indicated by the maxEntries parameter)</a:t>
            </a:r>
          </a:p>
          <a:p>
            <a:pPr indent="-304800" lvl="0" marL="457200" marR="0" rtl="0" algn="l">
              <a:lnSpc>
                <a:spcPct val="115000"/>
              </a:lnSpc>
              <a:spcBef>
                <a:spcPts val="0"/>
              </a:spcBef>
              <a:spcAft>
                <a:spcPts val="0"/>
              </a:spcAft>
              <a:buSzPct val="100000"/>
              <a:buFont typeface="Arial"/>
              <a:buChar char="●"/>
            </a:pPr>
            <a:r>
              <a:rPr b="0" i="0" lang="en" sz="1100" u="none" cap="none" strike="noStrike"/>
              <a:t>We set the content to expire 86400 seconds (24 hours)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Whenever there are more than 10 items in the cache, the oldest items will be purged to make room for the new.  Content will also be expired after 24 hours (86400 seconds)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To use sw-toolbox you include the </a:t>
            </a:r>
            <a:r>
              <a:rPr b="0" i="0" lang="en" sz="1100" u="none" cap="none" strike="noStrike">
                <a:solidFill>
                  <a:schemeClr val="dk1"/>
                </a:solidFill>
              </a:rPr>
              <a:t>sw-toolbox module in your service worker along with a custom script containing the routes.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Google maintains two tools that make it easier to work with Service Worker and the Cache API.</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These work well together to give you a really solid strategy for different types of caching for different resources in order to reduce network requests and make what you build work offline.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 combination, they work really well with the App Shell architecture that we describe elsewhere.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 a nutshell: we recommend you use sw-precache and sw-toolbox for your sites.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Even if you want to roll your own implementation, sw-precache and sw-toolbox are a great place to start.</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sw-precache is a tool you add to your build process to generate a Service Worker file that will ensure that certain static resources are cached.</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These resources are likely to be the core App Shell architecture components: index.html, main.css, main.js, your company logo — and so on.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It also gives you ways to implement different caching strategies for different resources.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sw-toolbox mops up the rest.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You add code to your Service Worker that describes what files you want to cache — and the strategy you want to take.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Precaching </a:t>
            </a:r>
            <a:r>
              <a:rPr b="0" i="1" lang="en" sz="1100" u="none" cap="none" strike="noStrike"/>
              <a:t>every</a:t>
            </a:r>
            <a:r>
              <a:rPr b="0" i="0" lang="en" sz="1100" u="none" cap="none" strike="noStrike"/>
              <a:t> resource that a site needs to work offline isn’t feasible.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Some resources are too big or aren't used often enough, by all users, to make precaching feasible. Other resources are dynamic — such as the responses from a remote API or service.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Let's see how to get started.</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highlight>
                  <a:srgbClr val="FFFFFF"/>
                </a:highlight>
              </a:rPr>
              <a:t>sw-precache generates a production ready service worker. You can specify resources for the service worker to cache on install.</a:t>
            </a:r>
          </a:p>
          <a:p>
            <a:pPr indent="0" lvl="0" marL="0" marR="0" rtl="0" algn="l">
              <a:spcBef>
                <a:spcPts val="0"/>
              </a:spcBef>
              <a:spcAft>
                <a:spcPts val="0"/>
              </a:spcAft>
              <a:buSzPct val="25000"/>
              <a:buFont typeface="Arial"/>
              <a:buNone/>
            </a:pPr>
            <a:r>
              <a:t/>
            </a:r>
            <a:endParaRPr b="0" i="0" sz="1100" u="none" cap="none" strike="noStrike">
              <a:highlight>
                <a:srgbClr val="FFFFFF"/>
              </a:highlight>
            </a:endParaRPr>
          </a:p>
          <a:p>
            <a:pPr indent="0" lvl="0" marL="0" marR="0" rtl="0" algn="l">
              <a:spcBef>
                <a:spcPts val="0"/>
              </a:spcBef>
              <a:spcAft>
                <a:spcPts val="0"/>
              </a:spcAft>
              <a:buSzPct val="25000"/>
              <a:buFont typeface="Arial"/>
              <a:buNone/>
            </a:pPr>
            <a:r>
              <a:rPr b="0" i="0" lang="en" sz="1100" u="none" cap="none" strike="noStrike">
                <a:highlight>
                  <a:srgbClr val="FFFFFF"/>
                </a:highlight>
              </a:rPr>
              <a:t>There are many other options for configuring the generated service worker to accomplish whatever you need. We cover these options here.</a:t>
            </a:r>
          </a:p>
          <a:p>
            <a:pPr indent="0" lvl="0" marL="0" marR="0" rtl="0" algn="l">
              <a:spcBef>
                <a:spcPts val="0"/>
              </a:spcBef>
              <a:spcAft>
                <a:spcPts val="0"/>
              </a:spcAft>
              <a:buSzPct val="25000"/>
              <a:buFont typeface="Arial"/>
              <a:buNone/>
            </a:pPr>
            <a:r>
              <a:t/>
            </a:r>
            <a:endParaRPr b="0" i="0" sz="1100" u="none" cap="none" strike="noStrike">
              <a:highlight>
                <a:srgbClr val="FFFFFF"/>
              </a:highlight>
            </a:endParaRPr>
          </a:p>
          <a:p>
            <a:pPr indent="0" lvl="0" marL="0" marR="0" rtl="0" algn="l">
              <a:spcBef>
                <a:spcPts val="0"/>
              </a:spcBef>
              <a:spcAft>
                <a:spcPts val="0"/>
              </a:spcAft>
              <a:buSzPct val="25000"/>
              <a:buFont typeface="Arial"/>
              <a:buNone/>
            </a:pPr>
            <a:r>
              <a:rPr b="0" i="0" lang="en" sz="1100" u="none" cap="none" strike="noStrike">
                <a:highlight>
                  <a:srgbClr val="FFFFFF"/>
                </a:highlight>
              </a:rPr>
              <a:t>Just a quick reminder:</a:t>
            </a:r>
          </a:p>
          <a:p>
            <a:pPr indent="0" lvl="0" marL="0" marR="0" rtl="0" algn="l">
              <a:spcBef>
                <a:spcPts val="0"/>
              </a:spcBef>
              <a:spcAft>
                <a:spcPts val="0"/>
              </a:spcAft>
              <a:buClr>
                <a:schemeClr val="dk1"/>
              </a:buClr>
              <a:buSzPct val="25000"/>
              <a:buFont typeface="Arial"/>
              <a:buNone/>
            </a:pPr>
            <a:r>
              <a:rPr b="0" i="0" lang="en" sz="1100" u="none" cap="none" strike="noStrike">
                <a:highlight>
                  <a:srgbClr val="FFFFFF"/>
                </a:highlight>
              </a:rPr>
              <a:t>• sw-precache is a Node module used to generate Service Worker code to precache specific resources so they get cached and work offline</a:t>
            </a:r>
          </a:p>
          <a:p>
            <a:pPr indent="0" lvl="0" marL="0" marR="0" rtl="0" algn="l">
              <a:spcBef>
                <a:spcPts val="0"/>
              </a:spcBef>
              <a:spcAft>
                <a:spcPts val="0"/>
              </a:spcAft>
              <a:buClr>
                <a:schemeClr val="dk1"/>
              </a:buClr>
              <a:buSzPct val="25000"/>
              <a:buFont typeface="Arial"/>
              <a:buNone/>
            </a:pPr>
            <a:r>
              <a:rPr b="0" i="0" lang="en" sz="1100" u="none" cap="none" strike="noStrike">
                <a:highlight>
                  <a:srgbClr val="FFFFFF"/>
                </a:highlight>
              </a:rPr>
              <a:t>• </a:t>
            </a:r>
            <a:r>
              <a:rPr b="0" i="0" lang="en" sz="1100" u="none" cap="none" strike="noStrike">
                <a:solidFill>
                  <a:schemeClr val="dk1"/>
                </a:solidFill>
              </a:rPr>
              <a:t>sw-precache can be used with JavaScript-based build systems like Gulp, or from the command line.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You can use the module directly, or if you'd prefer, use of the wrappers around sw-precache for specific build environments, like webpack.</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It works well with the sw-toolbox library, which works well when following the App Shell + dynamic content model.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In a production system we want our tools to handle building the service worker with sw-precache and add the service working generation task.</a:t>
            </a:r>
          </a:p>
          <a:p>
            <a:pPr indent="0" lvl="0" marL="0" marR="0" rtl="0" algn="l">
              <a:lnSpc>
                <a:spcPct val="115000"/>
              </a:lnSpc>
              <a:spcBef>
                <a:spcPts val="2400"/>
              </a:spcBef>
              <a:spcAft>
                <a:spcPts val="0"/>
              </a:spcAft>
              <a:buSzPct val="25000"/>
              <a:buFont typeface="Arial"/>
              <a:buNone/>
            </a:pPr>
            <a:r>
              <a:rPr b="0" i="0" lang="en" sz="1100" u="none" cap="none" strike="noStrike"/>
              <a:t>In this example, we add sw-precache to our default gulp task so it will run every time we do work in the application. </a:t>
            </a:r>
          </a:p>
          <a:p>
            <a:pPr indent="0" lvl="0" marL="0" marR="0" rtl="0" algn="l">
              <a:lnSpc>
                <a:spcPct val="115000"/>
              </a:lnSpc>
              <a:spcBef>
                <a:spcPts val="2400"/>
              </a:spcBef>
              <a:spcAft>
                <a:spcPts val="0"/>
              </a:spcAft>
              <a:buSzPct val="25000"/>
              <a:buFont typeface="Arial"/>
              <a:buNone/>
            </a:pPr>
            <a:r>
              <a:rPr b="0" i="0" lang="en" sz="1100" u="none" cap="none" strike="noStrike"/>
              <a:t>In this section we’ll cover how to automate the process by adding a generate-serviceworker task to a Gulp workflow. </a:t>
            </a:r>
          </a:p>
          <a:p>
            <a:pPr indent="0" lvl="0" marL="0" marR="0" rtl="0" algn="l">
              <a:lnSpc>
                <a:spcPct val="115000"/>
              </a:lnSpc>
              <a:spcBef>
                <a:spcPts val="2400"/>
              </a:spcBef>
              <a:spcAft>
                <a:spcPts val="0"/>
              </a:spcAft>
              <a:buSzPct val="25000"/>
              <a:buFont typeface="Arial"/>
              <a:buNone/>
            </a:pPr>
            <a:r>
              <a:rPr b="0" i="0" lang="en" sz="1100" u="none" cap="none" strike="noStrike"/>
              <a:t>The first thing to do is to tell Gulp what plugins to use. </a:t>
            </a:r>
          </a:p>
          <a:p>
            <a:pPr indent="0" lvl="0" marL="0" marR="0" rtl="0" algn="l">
              <a:lnSpc>
                <a:spcPct val="115000"/>
              </a:lnSpc>
              <a:spcBef>
                <a:spcPts val="2400"/>
              </a:spcBef>
              <a:spcAft>
                <a:spcPts val="0"/>
              </a:spcAft>
              <a:buSzPct val="25000"/>
              <a:buFont typeface="Arial"/>
              <a:buNone/>
            </a:pPr>
            <a:r>
              <a:rPr b="0" i="0" lang="en" sz="1100" u="none" cap="none" strike="noStrike"/>
              <a:t>Because Gulp must know what plugins to use we register each plugin to a variable by assigning a require statement for each of the plugins we use. In this case we add `path` and swPrecache to the list of plugins at the top of the build file:</a:t>
            </a:r>
          </a:p>
          <a:p>
            <a:pPr indent="0" lvl="0" marL="0" marR="0" rtl="0" algn="l">
              <a:lnSpc>
                <a:spcPct val="115000"/>
              </a:lnSpc>
              <a:spcBef>
                <a:spcPts val="60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Consolas"/>
              <a:buNone/>
            </a:pPr>
            <a:r>
              <a:rPr b="0" i="0" lang="en" sz="1100" u="none" cap="none" strike="noStrike">
                <a:latin typeface="Consolas"/>
                <a:ea typeface="Consolas"/>
                <a:cs typeface="Consolas"/>
                <a:sym typeface="Consolas"/>
              </a:rPr>
              <a:t>  var path = require('path');</a:t>
            </a:r>
          </a:p>
          <a:p>
            <a:pPr indent="0" lvl="0" marL="0" marR="0" rtl="0" algn="l">
              <a:lnSpc>
                <a:spcPct val="115000"/>
              </a:lnSpc>
              <a:spcBef>
                <a:spcPts val="0"/>
              </a:spcBef>
              <a:spcAft>
                <a:spcPts val="0"/>
              </a:spcAft>
              <a:buSzPct val="25000"/>
              <a:buFont typeface="Consolas"/>
              <a:buNone/>
            </a:pPr>
            <a:r>
              <a:rPr b="0" i="0" lang="en" sz="1100" u="none" cap="none" strike="noStrike">
                <a:latin typeface="Consolas"/>
                <a:ea typeface="Consolas"/>
                <a:cs typeface="Consolas"/>
                <a:sym typeface="Consolas"/>
              </a:rPr>
              <a:t>  var swPrecache = require('sw-precache');</a:t>
            </a:r>
          </a:p>
          <a:p>
            <a:pPr indent="0" lvl="0" marL="0" marR="0" rtl="0" algn="l">
              <a:lnSpc>
                <a:spcPct val="115000"/>
              </a:lnSpc>
              <a:spcBef>
                <a:spcPts val="0"/>
              </a:spcBef>
              <a:spcAft>
                <a:spcPts val="0"/>
              </a:spcAft>
              <a:buSzPct val="25000"/>
              <a:buFont typeface="Arial"/>
              <a:buNone/>
            </a:pPr>
            <a:r>
              <a:rPr b="0" i="0" lang="en" sz="1100" u="none" cap="none" strike="noStrike"/>
              <a:t>   </a:t>
            </a:r>
          </a:p>
          <a:p>
            <a:pPr indent="0" lvl="0" marL="0" marR="0" rtl="0" algn="l">
              <a:lnSpc>
                <a:spcPct val="115000"/>
              </a:lnSpc>
              <a:spcBef>
                <a:spcPts val="0"/>
              </a:spcBef>
              <a:spcAft>
                <a:spcPts val="0"/>
              </a:spcAft>
              <a:buSzPct val="25000"/>
              <a:buFont typeface="Arial"/>
              <a:buNone/>
            </a:pPr>
            <a:r>
              <a:rPr b="0" i="0" lang="en" sz="1100" u="none" cap="none" strike="noStrike"/>
              <a:t>Create an array of variables to reflect the paths used in our application. Right now the code we only uses only a `src` child to represent the root directory of the application.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Consolas"/>
              <a:buNone/>
            </a:pPr>
            <a:r>
              <a:rPr b="0" i="0" lang="en" sz="1100" u="none" cap="none" strike="noStrike">
                <a:latin typeface="Consolas"/>
                <a:ea typeface="Consolas"/>
                <a:cs typeface="Consolas"/>
                <a:sym typeface="Consolas"/>
              </a:rPr>
              <a:t>  var paths = {</a:t>
            </a:r>
          </a:p>
          <a:p>
            <a:pPr indent="0" lvl="0" marL="0" marR="0" rtl="0" algn="l">
              <a:lnSpc>
                <a:spcPct val="115000"/>
              </a:lnSpc>
              <a:spcBef>
                <a:spcPts val="0"/>
              </a:spcBef>
              <a:spcAft>
                <a:spcPts val="0"/>
              </a:spcAft>
              <a:buSzPct val="25000"/>
              <a:buFont typeface="Consolas"/>
              <a:buNone/>
            </a:pPr>
            <a:r>
              <a:rPr b="0" i="0" lang="en" sz="1100" u="none" cap="none" strike="noStrike">
                <a:latin typeface="Consolas"/>
                <a:ea typeface="Consolas"/>
                <a:cs typeface="Consolas"/>
                <a:sym typeface="Consolas"/>
              </a:rPr>
              <a:t>    src: 'app/'</a:t>
            </a:r>
          </a:p>
          <a:p>
            <a:pPr indent="0" lvl="0" marL="0" marR="0" rtl="0" algn="l">
              <a:lnSpc>
                <a:spcPct val="115000"/>
              </a:lnSpc>
              <a:spcBef>
                <a:spcPts val="0"/>
              </a:spcBef>
              <a:buSzPct val="25000"/>
              <a:buFont typeface="Consolas"/>
              <a:buNone/>
            </a:pPr>
            <a:r>
              <a:rPr b="0" i="0" lang="en" sz="1100" u="none" cap="none" strike="noStrike">
                <a:latin typeface="Consolas"/>
                <a:ea typeface="Consolas"/>
                <a:cs typeface="Consolas"/>
                <a:sym typeface="Consolas"/>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The service-worker task takes the static elements we want to cache for our application shell. We tell the gulp task what files we want to cache in the staticFileGlobs section (marked as </a:t>
            </a:r>
            <a:r>
              <a:rPr b="1" i="0" lang="en" sz="1100" u="none" cap="none" strike="noStrike"/>
              <a:t>1</a:t>
            </a:r>
            <a:r>
              <a:rPr b="0" i="0" lang="en" sz="1100" u="none" cap="none" strike="noStrike"/>
              <a:t>) and what files to import in the importScripts section (marked as </a:t>
            </a:r>
            <a:r>
              <a:rPr b="1" i="0" lang="en" sz="1100" u="none" cap="none" strike="noStrike"/>
              <a:t>2.</a:t>
            </a:r>
            <a:r>
              <a:rPr b="0" i="0" lang="en" sz="1100" u="none" cap="none" strike="noStrike"/>
              <a:t>) The scripts imported  will be used by sw-toolbox. </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Strip the root prefix (</a:t>
            </a:r>
            <a:r>
              <a:rPr b="1" i="0" lang="en" sz="1100" u="none" cap="none" strike="noStrike"/>
              <a:t>3</a:t>
            </a:r>
            <a:r>
              <a:rPr b="0" i="0" lang="en" sz="1100" u="none" cap="none" strike="noStrike"/>
              <a:t>) to turn the element into a relative path. </a:t>
            </a:r>
            <a:br>
              <a:rPr b="0" i="0" lang="en" sz="1100" u="none" cap="none" strike="noStrike"/>
            </a:br>
            <a:br>
              <a:rPr b="0" i="0" lang="en" sz="1100" u="none" cap="none" strike="noStrike"/>
            </a:br>
            <a:r>
              <a:rPr b="0" i="0" lang="en" sz="1100" u="none" cap="none" strike="noStrike"/>
              <a:t>If we do not strip the source prefix we would be working with absolute paths. Absolute paths  are written different in Windows (c:\directory) and Macintosh/Linux (/directory).</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 </a:t>
            </a:r>
          </a:p>
          <a:p>
            <a:pPr indent="0" lvl="0" marL="914400" marR="0" rtl="0" algn="l">
              <a:lnSpc>
                <a:spcPct val="115000"/>
              </a:lnSpc>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100" u="none" cap="none" strike="noStrike"/>
              <a:t>The service-worker task  takes the static elements we want to cache for our application shell. We tell the gulp task what files we want to cache in the staticFileGlobs section (marked as </a:t>
            </a:r>
            <a:r>
              <a:rPr b="1" i="0" lang="en" sz="1100" u="none" cap="none" strike="noStrike"/>
              <a:t>1</a:t>
            </a:r>
            <a:r>
              <a:rPr b="0" i="0" lang="en" sz="1100" u="none" cap="none" strike="noStrike"/>
              <a:t>).</a:t>
            </a:r>
          </a:p>
          <a:p>
            <a:pPr indent="0" lvl="0" marL="0" marR="0" rtl="0" algn="l">
              <a:lnSpc>
                <a:spcPct val="115000"/>
              </a:lnSpc>
              <a:spcBef>
                <a:spcPts val="0"/>
              </a:spcBef>
              <a:spcAft>
                <a:spcPts val="0"/>
              </a:spcAft>
              <a:buSzPct val="25000"/>
              <a:buFont typeface="Arial"/>
              <a:buNone/>
            </a:pPr>
            <a:r>
              <a:t/>
            </a:r>
            <a:endParaRPr b="0" i="0" sz="1100" u="none" cap="none" strike="noStrike"/>
          </a:p>
          <a:p>
            <a:pPr indent="0" lvl="0" marL="0" marR="0" rtl="0" algn="l">
              <a:lnSpc>
                <a:spcPct val="115000"/>
              </a:lnSpc>
              <a:spcBef>
                <a:spcPts val="0"/>
              </a:spcBef>
              <a:spcAft>
                <a:spcPts val="0"/>
              </a:spcAft>
              <a:buSzPct val="25000"/>
              <a:buFont typeface="Arial"/>
              <a:buNone/>
            </a:pPr>
            <a:r>
              <a:rPr b="0" i="0" lang="en" sz="1100" u="none" cap="none" strike="noStrike"/>
              <a:t> </a:t>
            </a:r>
          </a:p>
          <a:p>
            <a:pPr indent="0" lvl="0" marL="914400" marR="0" rtl="0" algn="l">
              <a:lnSpc>
                <a:spcPct val="115000"/>
              </a:lnSpc>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09"/>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17" name="Shape 17"/>
          <p:cNvSpPr txBox="1"/>
          <p:nvPr>
            <p:ph idx="1" type="subTitle"/>
          </p:nvPr>
        </p:nvSpPr>
        <p:spPr>
          <a:xfrm>
            <a:off x="265500" y="3497910"/>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199" cy="524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12000">
                <a:solidFill>
                  <a:schemeClr val="dk1"/>
                </a:solidFill>
              </a:defRPr>
            </a:lvl2pPr>
            <a:lvl3pPr indent="0" lvl="2" rtl="0" algn="ctr">
              <a:spcBef>
                <a:spcPts val="0"/>
              </a:spcBef>
              <a:buClr>
                <a:schemeClr val="dk1"/>
              </a:buClr>
              <a:buFont typeface="Arial"/>
              <a:buNone/>
              <a:defRPr sz="12000">
                <a:solidFill>
                  <a:schemeClr val="dk1"/>
                </a:solidFill>
              </a:defRPr>
            </a:lvl3pPr>
            <a:lvl4pPr indent="0" lvl="3" rtl="0" algn="ctr">
              <a:spcBef>
                <a:spcPts val="0"/>
              </a:spcBef>
              <a:buClr>
                <a:schemeClr val="dk1"/>
              </a:buClr>
              <a:buFont typeface="Arial"/>
              <a:buNone/>
              <a:defRPr sz="12000">
                <a:solidFill>
                  <a:schemeClr val="dk1"/>
                </a:solidFill>
              </a:defRPr>
            </a:lvl4pPr>
            <a:lvl5pPr indent="0" lvl="4" rtl="0" algn="ctr">
              <a:spcBef>
                <a:spcPts val="0"/>
              </a:spcBef>
              <a:buClr>
                <a:schemeClr val="dk1"/>
              </a:buClr>
              <a:buFont typeface="Arial"/>
              <a:buNone/>
              <a:defRPr sz="12000">
                <a:solidFill>
                  <a:schemeClr val="dk1"/>
                </a:solidFill>
              </a:defRPr>
            </a:lvl5pPr>
            <a:lvl6pPr indent="0" lvl="5" rtl="0" algn="ctr">
              <a:spcBef>
                <a:spcPts val="0"/>
              </a:spcBef>
              <a:buClr>
                <a:schemeClr val="dk1"/>
              </a:buClr>
              <a:buFont typeface="Arial"/>
              <a:buNone/>
              <a:defRPr sz="12000">
                <a:solidFill>
                  <a:schemeClr val="dk1"/>
                </a:solidFill>
              </a:defRPr>
            </a:lvl6pPr>
            <a:lvl7pPr indent="0" lvl="6" rtl="0" algn="ctr">
              <a:spcBef>
                <a:spcPts val="0"/>
              </a:spcBef>
              <a:buClr>
                <a:schemeClr val="dk1"/>
              </a:buClr>
              <a:buFont typeface="Arial"/>
              <a:buNone/>
              <a:defRPr sz="12000">
                <a:solidFill>
                  <a:schemeClr val="dk1"/>
                </a:solidFill>
              </a:defRPr>
            </a:lvl7pPr>
            <a:lvl8pPr indent="0" lvl="7" rtl="0" algn="ctr">
              <a:spcBef>
                <a:spcPts val="0"/>
              </a:spcBef>
              <a:buClr>
                <a:schemeClr val="dk1"/>
              </a:buClr>
              <a:buFont typeface="Arial"/>
              <a:buNone/>
              <a:defRPr sz="12000">
                <a:solidFill>
                  <a:schemeClr val="dk1"/>
                </a:solidFill>
              </a:defRPr>
            </a:lvl8pPr>
            <a:lvl9pPr indent="0" lvl="8" rtl="0" algn="ctr">
              <a:spcBef>
                <a:spcPts val="0"/>
              </a:spcBef>
              <a:buClr>
                <a:schemeClr val="dk1"/>
              </a:buClr>
              <a:buFont typeface="Arial"/>
              <a:buNone/>
              <a:defRPr sz="12000">
                <a:solidFill>
                  <a:schemeClr val="dk1"/>
                </a:solidFill>
              </a:defRPr>
            </a:lvl9pPr>
          </a:lstStyle>
          <a:p/>
        </p:txBody>
      </p:sp>
      <p:sp>
        <p:nvSpPr>
          <p:cNvPr id="55" name="Shape 55"/>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60" name="Shape 60"/>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63" name="Shape 63"/>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24" name="Shape 24"/>
          <p:cNvSpPr txBox="1"/>
          <p:nvPr>
            <p:ph idx="1" type="body"/>
          </p:nvPr>
        </p:nvSpPr>
        <p:spPr>
          <a:xfrm>
            <a:off x="311700" y="1076275"/>
            <a:ext cx="8520599" cy="3416400"/>
          </a:xfrm>
          <a:prstGeom prst="rect">
            <a:avLst/>
          </a:prstGeom>
          <a:noFill/>
          <a:ln>
            <a:noFill/>
          </a:ln>
        </p:spPr>
        <p:txBody>
          <a:bodyPr anchorCtr="0" anchor="t" bIns="91425" lIns="91425" rIns="91425" tIns="91425"/>
          <a:lstStyle>
            <a:lvl1pPr indent="152400" lvl="0" marL="0" marR="0" rtl="0" algn="l">
              <a:lnSpc>
                <a:spcPct val="115000"/>
              </a:lnSpc>
              <a:spcBef>
                <a:spcPts val="1000"/>
              </a:spcBef>
              <a:spcAft>
                <a:spcPts val="0"/>
              </a:spcAft>
              <a:buClr>
                <a:srgbClr val="424242"/>
              </a:buClr>
              <a:buSzPct val="1000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ct val="100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26" name="Shape 26"/>
        <p:cNvGrpSpPr/>
        <p:nvPr/>
      </p:nvGrpSpPr>
      <p:grpSpPr>
        <a:xfrm>
          <a:off x="0" y="0"/>
          <a:ext cx="0" cy="0"/>
          <a:chOff x="0" y="0"/>
          <a:chExt cx="0" cy="0"/>
        </a:xfrm>
      </p:grpSpPr>
      <p:sp>
        <p:nvSpPr>
          <p:cNvPr id="27" name="Shape 27"/>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04FFE"/>
              </a:buClr>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4800">
                <a:solidFill>
                  <a:schemeClr val="dk1"/>
                </a:solidFill>
              </a:defRPr>
            </a:lvl2pPr>
            <a:lvl3pPr indent="0" lvl="2" rtl="0">
              <a:spcBef>
                <a:spcPts val="0"/>
              </a:spcBef>
              <a:buClr>
                <a:schemeClr val="dk1"/>
              </a:buClr>
              <a:buFont typeface="Arial"/>
              <a:buNone/>
              <a:defRPr sz="4800">
                <a:solidFill>
                  <a:schemeClr val="dk1"/>
                </a:solidFill>
              </a:defRPr>
            </a:lvl3pPr>
            <a:lvl4pPr indent="0" lvl="3" rtl="0">
              <a:spcBef>
                <a:spcPts val="0"/>
              </a:spcBef>
              <a:buClr>
                <a:schemeClr val="dk1"/>
              </a:buClr>
              <a:buFont typeface="Arial"/>
              <a:buNone/>
              <a:defRPr sz="4800">
                <a:solidFill>
                  <a:schemeClr val="dk1"/>
                </a:solidFill>
              </a:defRPr>
            </a:lvl4pPr>
            <a:lvl5pPr indent="0" lvl="4" rtl="0">
              <a:spcBef>
                <a:spcPts val="0"/>
              </a:spcBef>
              <a:buClr>
                <a:schemeClr val="dk1"/>
              </a:buClr>
              <a:buFont typeface="Arial"/>
              <a:buNone/>
              <a:defRPr sz="4800">
                <a:solidFill>
                  <a:schemeClr val="dk1"/>
                </a:solidFill>
              </a:defRPr>
            </a:lvl5pPr>
            <a:lvl6pPr indent="0" lvl="5" rtl="0">
              <a:spcBef>
                <a:spcPts val="0"/>
              </a:spcBef>
              <a:buClr>
                <a:schemeClr val="dk1"/>
              </a:buClr>
              <a:buFont typeface="Arial"/>
              <a:buNone/>
              <a:defRPr sz="4800">
                <a:solidFill>
                  <a:schemeClr val="dk1"/>
                </a:solidFill>
              </a:defRPr>
            </a:lvl6pPr>
            <a:lvl7pPr indent="0" lvl="6" rtl="0">
              <a:spcBef>
                <a:spcPts val="0"/>
              </a:spcBef>
              <a:buClr>
                <a:schemeClr val="dk1"/>
              </a:buClr>
              <a:buFont typeface="Arial"/>
              <a:buNone/>
              <a:defRPr sz="4800">
                <a:solidFill>
                  <a:schemeClr val="dk1"/>
                </a:solidFill>
              </a:defRPr>
            </a:lvl7pPr>
            <a:lvl8pPr indent="0" lvl="7" rtl="0">
              <a:spcBef>
                <a:spcPts val="0"/>
              </a:spcBef>
              <a:buClr>
                <a:schemeClr val="dk1"/>
              </a:buClr>
              <a:buFont typeface="Arial"/>
              <a:buNone/>
              <a:defRPr sz="4800">
                <a:solidFill>
                  <a:schemeClr val="dk1"/>
                </a:solidFill>
              </a:defRPr>
            </a:lvl8pPr>
            <a:lvl9pPr indent="0" lvl="8" rtl="0">
              <a:spcBef>
                <a:spcPts val="0"/>
              </a:spcBef>
              <a:buClr>
                <a:schemeClr val="dk1"/>
              </a:buClr>
              <a:buFont typeface="Arial"/>
              <a:buNone/>
              <a:defRPr sz="4800">
                <a:solidFill>
                  <a:schemeClr val="dk1"/>
                </a:solidFill>
              </a:defRPr>
            </a:lvl9pPr>
          </a:lstStyle>
          <a:p/>
        </p:txBody>
      </p:sp>
      <p:sp>
        <p:nvSpPr>
          <p:cNvPr id="28" name="Shape 2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304FFE"/>
        </a:solidFill>
      </p:bgPr>
    </p:bg>
    <p:spTree>
      <p:nvGrpSpPr>
        <p:cNvPr id="29" name="Shape 29"/>
        <p:cNvGrpSpPr/>
        <p:nvPr/>
      </p:nvGrpSpPr>
      <p:grpSpPr>
        <a:xfrm>
          <a:off x="0" y="0"/>
          <a:ext cx="0" cy="0"/>
          <a:chOff x="0" y="0"/>
          <a:chExt cx="0" cy="0"/>
        </a:xfrm>
      </p:grpSpPr>
      <p:sp>
        <p:nvSpPr>
          <p:cNvPr id="30" name="Shape 30"/>
          <p:cNvSpPr txBox="1"/>
          <p:nvPr>
            <p:ph type="ctrTitle"/>
          </p:nvPr>
        </p:nvSpPr>
        <p:spPr>
          <a:xfrm>
            <a:off x="311708" y="1006791"/>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5200">
                <a:solidFill>
                  <a:schemeClr val="dk1"/>
                </a:solidFill>
              </a:defRPr>
            </a:lvl2pPr>
            <a:lvl3pPr indent="0" lvl="2" rtl="0" algn="ctr">
              <a:spcBef>
                <a:spcPts val="0"/>
              </a:spcBef>
              <a:buClr>
                <a:schemeClr val="dk1"/>
              </a:buClr>
              <a:buFont typeface="Arial"/>
              <a:buNone/>
              <a:defRPr sz="5200">
                <a:solidFill>
                  <a:schemeClr val="dk1"/>
                </a:solidFill>
              </a:defRPr>
            </a:lvl3pPr>
            <a:lvl4pPr indent="0" lvl="3" rtl="0" algn="ctr">
              <a:spcBef>
                <a:spcPts val="0"/>
              </a:spcBef>
              <a:buClr>
                <a:schemeClr val="dk1"/>
              </a:buClr>
              <a:buFont typeface="Arial"/>
              <a:buNone/>
              <a:defRPr sz="5200">
                <a:solidFill>
                  <a:schemeClr val="dk1"/>
                </a:solidFill>
              </a:defRPr>
            </a:lvl4pPr>
            <a:lvl5pPr indent="0" lvl="4" rtl="0" algn="ctr">
              <a:spcBef>
                <a:spcPts val="0"/>
              </a:spcBef>
              <a:buClr>
                <a:schemeClr val="dk1"/>
              </a:buClr>
              <a:buFont typeface="Arial"/>
              <a:buNone/>
              <a:defRPr sz="5200">
                <a:solidFill>
                  <a:schemeClr val="dk1"/>
                </a:solidFill>
              </a:defRPr>
            </a:lvl5pPr>
            <a:lvl6pPr indent="0" lvl="5" rtl="0" algn="ctr">
              <a:spcBef>
                <a:spcPts val="0"/>
              </a:spcBef>
              <a:buClr>
                <a:schemeClr val="dk1"/>
              </a:buClr>
              <a:buFont typeface="Arial"/>
              <a:buNone/>
              <a:defRPr sz="5200">
                <a:solidFill>
                  <a:schemeClr val="dk1"/>
                </a:solidFill>
              </a:defRPr>
            </a:lvl6pPr>
            <a:lvl7pPr indent="0" lvl="6" rtl="0" algn="ctr">
              <a:spcBef>
                <a:spcPts val="0"/>
              </a:spcBef>
              <a:buClr>
                <a:schemeClr val="dk1"/>
              </a:buClr>
              <a:buFont typeface="Arial"/>
              <a:buNone/>
              <a:defRPr sz="5200">
                <a:solidFill>
                  <a:schemeClr val="dk1"/>
                </a:solidFill>
              </a:defRPr>
            </a:lvl7pPr>
            <a:lvl8pPr indent="0" lvl="7" rtl="0" algn="ctr">
              <a:spcBef>
                <a:spcPts val="0"/>
              </a:spcBef>
              <a:buClr>
                <a:schemeClr val="dk1"/>
              </a:buClr>
              <a:buFont typeface="Arial"/>
              <a:buNone/>
              <a:defRPr sz="5200">
                <a:solidFill>
                  <a:schemeClr val="dk1"/>
                </a:solidFill>
              </a:defRPr>
            </a:lvl8pPr>
            <a:lvl9pPr indent="0" lvl="8" rtl="0" algn="ctr">
              <a:spcBef>
                <a:spcPts val="0"/>
              </a:spcBef>
              <a:buClr>
                <a:schemeClr val="dk1"/>
              </a:buClr>
              <a:buFont typeface="Arial"/>
              <a:buNone/>
              <a:defRPr sz="5200">
                <a:solidFill>
                  <a:schemeClr val="dk1"/>
                </a:solidFill>
              </a:defRPr>
            </a:lvl9pPr>
          </a:lstStyle>
          <a:p/>
        </p:txBody>
      </p:sp>
      <p:sp>
        <p:nvSpPr>
          <p:cNvPr id="31" name="Shape 31"/>
          <p:cNvSpPr txBox="1"/>
          <p:nvPr>
            <p:ph idx="1" type="subTitle"/>
          </p:nvPr>
        </p:nvSpPr>
        <p:spPr>
          <a:xfrm>
            <a:off x="311700" y="3096341"/>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9pPr>
          </a:lstStyle>
          <a:p/>
        </p:txBody>
      </p:sp>
      <p:sp>
        <p:nvSpPr>
          <p:cNvPr id="32" name="Shape 3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304FFE"/>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311700" y="20746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3600">
                <a:solidFill>
                  <a:schemeClr val="dk1"/>
                </a:solidFill>
              </a:defRPr>
            </a:lvl2pPr>
            <a:lvl3pPr indent="0" lvl="2" rtl="0" algn="ctr">
              <a:spcBef>
                <a:spcPts val="0"/>
              </a:spcBef>
              <a:buClr>
                <a:schemeClr val="dk1"/>
              </a:buClr>
              <a:buFont typeface="Arial"/>
              <a:buNone/>
              <a:defRPr sz="3600">
                <a:solidFill>
                  <a:schemeClr val="dk1"/>
                </a:solidFill>
              </a:defRPr>
            </a:lvl3pPr>
            <a:lvl4pPr indent="0" lvl="3" rtl="0" algn="ctr">
              <a:spcBef>
                <a:spcPts val="0"/>
              </a:spcBef>
              <a:buClr>
                <a:schemeClr val="dk1"/>
              </a:buClr>
              <a:buFont typeface="Arial"/>
              <a:buNone/>
              <a:defRPr sz="3600">
                <a:solidFill>
                  <a:schemeClr val="dk1"/>
                </a:solidFill>
              </a:defRPr>
            </a:lvl4pPr>
            <a:lvl5pPr indent="0" lvl="4" rtl="0" algn="ctr">
              <a:spcBef>
                <a:spcPts val="0"/>
              </a:spcBef>
              <a:buClr>
                <a:schemeClr val="dk1"/>
              </a:buClr>
              <a:buFont typeface="Arial"/>
              <a:buNone/>
              <a:defRPr sz="3600">
                <a:solidFill>
                  <a:schemeClr val="dk1"/>
                </a:solidFill>
              </a:defRPr>
            </a:lvl5pPr>
            <a:lvl6pPr indent="0" lvl="5" rtl="0" algn="ctr">
              <a:spcBef>
                <a:spcPts val="0"/>
              </a:spcBef>
              <a:buClr>
                <a:schemeClr val="dk1"/>
              </a:buClr>
              <a:buFont typeface="Arial"/>
              <a:buNone/>
              <a:defRPr sz="3600">
                <a:solidFill>
                  <a:schemeClr val="dk1"/>
                </a:solidFill>
              </a:defRPr>
            </a:lvl6pPr>
            <a:lvl7pPr indent="0" lvl="6" rtl="0" algn="ctr">
              <a:spcBef>
                <a:spcPts val="0"/>
              </a:spcBef>
              <a:buClr>
                <a:schemeClr val="dk1"/>
              </a:buClr>
              <a:buFont typeface="Arial"/>
              <a:buNone/>
              <a:defRPr sz="3600">
                <a:solidFill>
                  <a:schemeClr val="dk1"/>
                </a:solidFill>
              </a:defRPr>
            </a:lvl7pPr>
            <a:lvl8pPr indent="0" lvl="7" rtl="0" algn="ctr">
              <a:spcBef>
                <a:spcPts val="0"/>
              </a:spcBef>
              <a:buClr>
                <a:schemeClr val="dk1"/>
              </a:buClr>
              <a:buFont typeface="Arial"/>
              <a:buNone/>
              <a:defRPr sz="3600">
                <a:solidFill>
                  <a:schemeClr val="dk1"/>
                </a:solidFill>
              </a:defRPr>
            </a:lvl8pPr>
            <a:lvl9pPr indent="0" lvl="8" rtl="0" algn="ctr">
              <a:spcBef>
                <a:spcPts val="0"/>
              </a:spcBef>
              <a:buClr>
                <a:schemeClr val="dk1"/>
              </a:buClr>
              <a:buFont typeface="Arial"/>
              <a:buNone/>
              <a:defRPr sz="3600">
                <a:solidFill>
                  <a:schemeClr val="dk1"/>
                </a:solidFill>
              </a:defRPr>
            </a:lvl9pPr>
          </a:lstStyle>
          <a:p/>
        </p:txBody>
      </p:sp>
      <p:sp>
        <p:nvSpPr>
          <p:cNvPr id="35" name="Shape 35"/>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6" name="Shape 36"/>
        <p:cNvGrpSpPr/>
        <p:nvPr/>
      </p:nvGrpSpPr>
      <p:grpSpPr>
        <a:xfrm>
          <a:off x="0" y="0"/>
          <a:ext cx="0" cy="0"/>
          <a:chOff x="0" y="0"/>
          <a:chExt cx="0" cy="0"/>
        </a:xfrm>
      </p:grpSpPr>
      <p:sp>
        <p:nvSpPr>
          <p:cNvPr id="37" name="Shape 37"/>
          <p:cNvSpPr txBox="1"/>
          <p:nvPr>
            <p:ph idx="1" type="body"/>
          </p:nvPr>
        </p:nvSpPr>
        <p:spPr>
          <a:xfrm>
            <a:off x="3117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8" name="Shape 38"/>
          <p:cNvSpPr txBox="1"/>
          <p:nvPr>
            <p:ph idx="2" type="body"/>
          </p:nvPr>
        </p:nvSpPr>
        <p:spPr>
          <a:xfrm>
            <a:off x="48324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9" name="Shape 3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0" name="Shape 40"/>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2" name="Shape 42"/>
        <p:cNvGrpSpPr/>
        <p:nvPr/>
      </p:nvGrpSpPr>
      <p:grpSpPr>
        <a:xfrm>
          <a:off x="0" y="0"/>
          <a:ext cx="0" cy="0"/>
          <a:chOff x="0" y="0"/>
          <a:chExt cx="0" cy="0"/>
        </a:xfrm>
      </p:grpSpPr>
      <p:sp>
        <p:nvSpPr>
          <p:cNvPr id="43" name="Shape 43"/>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04FFE"/>
              </a:buClr>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400">
                <a:solidFill>
                  <a:schemeClr val="dk1"/>
                </a:solidFill>
              </a:defRPr>
            </a:lvl2pPr>
            <a:lvl3pPr indent="0" lvl="2" rtl="0">
              <a:spcBef>
                <a:spcPts val="0"/>
              </a:spcBef>
              <a:buClr>
                <a:schemeClr val="dk1"/>
              </a:buClr>
              <a:buFont typeface="Arial"/>
              <a:buNone/>
              <a:defRPr sz="2400">
                <a:solidFill>
                  <a:schemeClr val="dk1"/>
                </a:solidFill>
              </a:defRPr>
            </a:lvl3pPr>
            <a:lvl4pPr indent="0" lvl="3" rtl="0">
              <a:spcBef>
                <a:spcPts val="0"/>
              </a:spcBef>
              <a:buClr>
                <a:schemeClr val="dk1"/>
              </a:buClr>
              <a:buFont typeface="Arial"/>
              <a:buNone/>
              <a:defRPr sz="2400">
                <a:solidFill>
                  <a:schemeClr val="dk1"/>
                </a:solidFill>
              </a:defRPr>
            </a:lvl4pPr>
            <a:lvl5pPr indent="0" lvl="4" rtl="0">
              <a:spcBef>
                <a:spcPts val="0"/>
              </a:spcBef>
              <a:buClr>
                <a:schemeClr val="dk1"/>
              </a:buClr>
              <a:buFont typeface="Arial"/>
              <a:buNone/>
              <a:defRPr sz="2400">
                <a:solidFill>
                  <a:schemeClr val="dk1"/>
                </a:solidFill>
              </a:defRPr>
            </a:lvl5pPr>
            <a:lvl6pPr indent="0" lvl="5" rtl="0">
              <a:spcBef>
                <a:spcPts val="0"/>
              </a:spcBef>
              <a:buClr>
                <a:schemeClr val="dk1"/>
              </a:buClr>
              <a:buFont typeface="Arial"/>
              <a:buNone/>
              <a:defRPr sz="2400">
                <a:solidFill>
                  <a:schemeClr val="dk1"/>
                </a:solidFill>
              </a:defRPr>
            </a:lvl6pPr>
            <a:lvl7pPr indent="0" lvl="6" rtl="0">
              <a:spcBef>
                <a:spcPts val="0"/>
              </a:spcBef>
              <a:buClr>
                <a:schemeClr val="dk1"/>
              </a:buClr>
              <a:buFont typeface="Arial"/>
              <a:buNone/>
              <a:defRPr sz="2400">
                <a:solidFill>
                  <a:schemeClr val="dk1"/>
                </a:solidFill>
              </a:defRPr>
            </a:lvl7pPr>
            <a:lvl8pPr indent="0" lvl="7" rtl="0">
              <a:spcBef>
                <a:spcPts val="0"/>
              </a:spcBef>
              <a:buClr>
                <a:schemeClr val="dk1"/>
              </a:buClr>
              <a:buFont typeface="Arial"/>
              <a:buNone/>
              <a:defRPr sz="2400">
                <a:solidFill>
                  <a:schemeClr val="dk1"/>
                </a:solidFill>
              </a:defRPr>
            </a:lvl8pPr>
            <a:lvl9pPr indent="0" lvl="8" rtl="0">
              <a:spcBef>
                <a:spcPts val="0"/>
              </a:spcBef>
              <a:buClr>
                <a:schemeClr val="dk1"/>
              </a:buClr>
              <a:buFont typeface="Arial"/>
              <a:buNone/>
              <a:defRPr sz="2400">
                <a:solidFill>
                  <a:schemeClr val="dk1"/>
                </a:solidFill>
              </a:defRPr>
            </a:lvl9pPr>
          </a:lstStyle>
          <a:p/>
        </p:txBody>
      </p:sp>
      <p:sp>
        <p:nvSpPr>
          <p:cNvPr id="48" name="Shape 48"/>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6"/>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499"/>
          </a:xfrm>
          <a:prstGeom prst="rect">
            <a:avLst/>
          </a:prstGeom>
          <a:noFill/>
          <a:ln>
            <a:noFill/>
          </a:ln>
        </p:spPr>
      </p:pic>
      <p:sp>
        <p:nvSpPr>
          <p:cNvPr id="7" name="Shape 7"/>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304FFE"/>
              </a:buClr>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8" name="Shape 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0" Type="http://schemas.openxmlformats.org/officeDocument/2006/relationships/image" Target="../media/image03.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6.png"/><Relationship Id="rId4" Type="http://schemas.openxmlformats.org/officeDocument/2006/relationships/image" Target="../media/image07.png"/><Relationship Id="rId9" Type="http://schemas.openxmlformats.org/officeDocument/2006/relationships/image" Target="../media/image10.png"/><Relationship Id="rId5" Type="http://schemas.openxmlformats.org/officeDocument/2006/relationships/image" Target="../media/image08.png"/><Relationship Id="rId6" Type="http://schemas.openxmlformats.org/officeDocument/2006/relationships/image" Target="../media/image04.png"/><Relationship Id="rId7" Type="http://schemas.openxmlformats.org/officeDocument/2006/relationships/image" Target="../media/image09.png"/><Relationship Id="rId8" Type="http://schemas.openxmlformats.org/officeDocument/2006/relationships/image" Target="../media/image0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api.flickr.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GoogleChrome/sw-precach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GoogleChrome/sw-toolbo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09"/>
            <a:ext cx="4045199" cy="14823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1" i="0" lang="en" sz="4200" u="none" cap="none" strike="noStrike">
                <a:solidFill>
                  <a:srgbClr val="FAFAFA"/>
                </a:solidFill>
                <a:latin typeface="Roboto"/>
                <a:ea typeface="Roboto"/>
                <a:cs typeface="Roboto"/>
                <a:sym typeface="Roboto"/>
              </a:rPr>
              <a:t>sw-precache and sw-toolbox</a:t>
            </a:r>
          </a:p>
        </p:txBody>
      </p:sp>
      <p:sp>
        <p:nvSpPr>
          <p:cNvPr id="70" name="Shape 70"/>
          <p:cNvSpPr txBox="1"/>
          <p:nvPr>
            <p:ph idx="3" type="subTitle"/>
          </p:nvPr>
        </p:nvSpPr>
        <p:spPr>
          <a:xfrm>
            <a:off x="265500" y="564125"/>
            <a:ext cx="4045199" cy="524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424242"/>
              </a:buClr>
              <a:buSzPct val="25000"/>
              <a:buFont typeface="Roboto"/>
              <a:buNone/>
            </a:pPr>
            <a:r>
              <a:rPr b="0" i="0" lang="en" sz="1600" u="none" cap="none" strike="noStrike">
                <a:solidFill>
                  <a:srgbClr val="FAFAFA"/>
                </a:solidFill>
                <a:latin typeface="Roboto"/>
                <a:ea typeface="Roboto"/>
                <a:cs typeface="Roboto"/>
                <a:sym typeface="Roboto"/>
              </a:rPr>
              <a:t>Automating the creation of a service worker</a:t>
            </a:r>
          </a:p>
          <a:p>
            <a:pPr indent="0" lvl="0" marL="0" marR="0" rtl="0" algn="ctr">
              <a:lnSpc>
                <a:spcPct val="100000"/>
              </a:lnSpc>
              <a:spcBef>
                <a:spcPts val="0"/>
              </a:spcBef>
              <a:spcAft>
                <a:spcPts val="0"/>
              </a:spcAft>
              <a:buClr>
                <a:srgbClr val="424242"/>
              </a:buClr>
              <a:buSzPct val="25000"/>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199" cy="1235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0" i="0" lang="en" sz="2100" u="none" cap="none" strike="noStrike">
                <a:solidFill>
                  <a:srgbClr val="FAFAFA"/>
                </a:solidFill>
                <a:latin typeface="Roboto"/>
                <a:ea typeface="Roboto"/>
                <a:cs typeface="Roboto"/>
                <a:sym typeface="Roboto"/>
              </a:rPr>
              <a:t>A better way to do </a:t>
            </a:r>
            <a:br>
              <a:rPr b="0" i="0" lang="en" sz="2100" u="none" cap="none" strike="noStrike">
                <a:solidFill>
                  <a:srgbClr val="FAFAFA"/>
                </a:solidFill>
                <a:latin typeface="Roboto"/>
                <a:ea typeface="Roboto"/>
                <a:cs typeface="Roboto"/>
                <a:sym typeface="Roboto"/>
              </a:rPr>
            </a:br>
            <a:r>
              <a:rPr b="0" i="0" lang="en" sz="2100" u="none" cap="none" strike="noStrike">
                <a:solidFill>
                  <a:srgbClr val="FAFAFA"/>
                </a:solidFill>
                <a:latin typeface="Roboto"/>
                <a:ea typeface="Roboto"/>
                <a:cs typeface="Roboto"/>
                <a:sym typeface="Roboto"/>
              </a:rPr>
              <a:t>Service Worker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2: Scripts used by the generated code</a:t>
            </a:r>
          </a:p>
        </p:txBody>
      </p:sp>
      <p:sp>
        <p:nvSpPr>
          <p:cNvPr id="134" name="Shape 134"/>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importScripts: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paths.src + '/js/sw-toolbox.js',</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paths.src + '/js/toolbox-scripts.js'</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a:t>
            </a:r>
          </a:p>
        </p:txBody>
      </p:sp>
      <p:sp>
        <p:nvSpPr>
          <p:cNvPr id="135" name="Shape 135"/>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gulpfile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170825"/>
            <a:ext cx="88322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Run Gulp</a:t>
            </a:r>
          </a:p>
        </p:txBody>
      </p:sp>
      <p:sp>
        <p:nvSpPr>
          <p:cNvPr id="141" name="Shape 141"/>
          <p:cNvSpPr txBox="1"/>
          <p:nvPr>
            <p:ph idx="1" type="body"/>
          </p:nvPr>
        </p:nvSpPr>
        <p:spPr>
          <a:xfrm>
            <a:off x="311550" y="1076275"/>
            <a:ext cx="8832299"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gulp generate-sw</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90250" y="297750"/>
            <a:ext cx="6987299"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Using sw-precache </a:t>
            </a:r>
            <a:br>
              <a:rPr b="1" i="0" lang="en" sz="4800" u="none" cap="none" strike="noStrike">
                <a:solidFill>
                  <a:srgbClr val="304FFE"/>
                </a:solidFill>
                <a:latin typeface="Roboto"/>
                <a:ea typeface="Roboto"/>
                <a:cs typeface="Roboto"/>
                <a:sym typeface="Roboto"/>
              </a:rPr>
            </a:br>
            <a:r>
              <a:rPr b="1" i="0" lang="en" sz="4800" u="none" cap="none" strike="noStrike">
                <a:solidFill>
                  <a:srgbClr val="304FFE"/>
                </a:solidFill>
                <a:latin typeface="Roboto"/>
                <a:ea typeface="Roboto"/>
                <a:cs typeface="Roboto"/>
                <a:sym typeface="Roboto"/>
              </a:rPr>
              <a:t>from the command line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170825"/>
            <a:ext cx="92099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Create a configuration file</a:t>
            </a:r>
          </a:p>
        </p:txBody>
      </p:sp>
      <p:sp>
        <p:nvSpPr>
          <p:cNvPr id="152" name="Shape 152"/>
          <p:cNvSpPr txBox="1"/>
          <p:nvPr>
            <p:ph idx="1" type="body"/>
          </p:nvPr>
        </p:nvSpPr>
        <p:spPr>
          <a:xfrm>
            <a:off x="311700" y="1145325"/>
            <a:ext cx="8520599" cy="3464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"staticFileGlobs":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"app/index.html",</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"app/js/main.js",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"app/css/main.css",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"app/img/**/*.{svg,png,jpg,gif}"</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"stripPrefix": "app/" </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a:t>
            </a:r>
          </a:p>
        </p:txBody>
      </p:sp>
      <p:sp>
        <p:nvSpPr>
          <p:cNvPr id="153" name="Shape 153"/>
          <p:cNvSpPr/>
          <p:nvPr/>
        </p:nvSpPr>
        <p:spPr>
          <a:xfrm>
            <a:off x="6679175" y="1303400"/>
            <a:ext cx="2153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sw-precache-config.json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170825"/>
            <a:ext cx="88322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Run sw-precache from the command line</a:t>
            </a:r>
          </a:p>
        </p:txBody>
      </p:sp>
      <p:sp>
        <p:nvSpPr>
          <p:cNvPr id="159" name="Shape 159"/>
          <p:cNvSpPr txBox="1"/>
          <p:nvPr>
            <p:ph idx="1" type="body"/>
          </p:nvPr>
        </p:nvSpPr>
        <p:spPr>
          <a:xfrm>
            <a:off x="311550" y="1076275"/>
            <a:ext cx="8832299"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sw-precache --config=path/to/sw-precache-config.json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90250" y="2977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sw-toolbox</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idx="1" type="body"/>
          </p:nvPr>
        </p:nvSpPr>
        <p:spPr>
          <a:xfrm>
            <a:off x="311700" y="1083100"/>
            <a:ext cx="8520599" cy="3416400"/>
          </a:xfrm>
          <a:prstGeom prst="rect">
            <a:avLst/>
          </a:prstGeom>
          <a:noFill/>
          <a:ln>
            <a:noFill/>
          </a:ln>
        </p:spPr>
        <p:txBody>
          <a:bodyPr anchorCtr="0" anchor="ctr" bIns="91425" lIns="91425" rIns="91425" tIns="91425">
            <a:noAutofit/>
          </a:bodyPr>
          <a:lstStyle/>
          <a:p>
            <a:pPr indent="0" lvl="0" marL="0" marR="0" rtl="0" algn="l">
              <a:lnSpc>
                <a:spcPct val="200000"/>
              </a:lnSpc>
              <a:spcBef>
                <a:spcPts val="0"/>
              </a:spcBef>
              <a:spcAft>
                <a:spcPts val="0"/>
              </a:spcAft>
              <a:buClr>
                <a:srgbClr val="424242"/>
              </a:buClr>
              <a:buSzPct val="25000"/>
              <a:buFont typeface="Roboto"/>
              <a:buNone/>
            </a:pPr>
            <a:r>
              <a:rPr b="1" i="0" lang="en" sz="1800" u="none" cap="none" strike="noStrike">
                <a:solidFill>
                  <a:srgbClr val="424242"/>
                </a:solidFill>
                <a:latin typeface="Roboto"/>
                <a:ea typeface="Roboto"/>
                <a:cs typeface="Roboto"/>
                <a:sym typeface="Roboto"/>
              </a:rPr>
              <a:t>Specify the caching strategy for each route in your app:</a:t>
            </a:r>
          </a:p>
          <a:p>
            <a:pPr indent="0" lvl="0" marL="0" marR="0" rtl="0" algn="l">
              <a:lnSpc>
                <a:spcPct val="200000"/>
              </a:lnSpc>
              <a:spcBef>
                <a:spcPts val="0"/>
              </a:spcBef>
              <a:spcAft>
                <a:spcPts val="0"/>
              </a:spcAft>
              <a:buClr>
                <a:srgbClr val="424242"/>
              </a:buClr>
              <a:buSzPct val="25000"/>
              <a:buFont typeface="Roboto"/>
              <a:buNone/>
            </a:pPr>
            <a:r>
              <a:rPr b="0" i="0" lang="en" sz="1800" u="none" cap="none" strike="noStrike">
                <a:solidFill>
                  <a:schemeClr val="dk1"/>
                </a:solidFill>
                <a:latin typeface="Consolas"/>
                <a:ea typeface="Consolas"/>
                <a:cs typeface="Consolas"/>
                <a:sym typeface="Consolas"/>
              </a:rPr>
              <a:t>toolbox.router.get('/app/index.html', toolbox.networkFirst);</a:t>
            </a:r>
          </a:p>
        </p:txBody>
      </p:sp>
      <p:sp>
        <p:nvSpPr>
          <p:cNvPr id="170" name="Shape 17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In your service worker...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sw-toolbox caching strategies</a:t>
            </a:r>
          </a:p>
        </p:txBody>
      </p:sp>
      <p:sp>
        <p:nvSpPr>
          <p:cNvPr id="176" name="Shape 176"/>
          <p:cNvSpPr txBox="1"/>
          <p:nvPr>
            <p:ph idx="1" type="body"/>
          </p:nvPr>
        </p:nvSpPr>
        <p:spPr>
          <a:xfrm>
            <a:off x="311700" y="1228675"/>
            <a:ext cx="8520599" cy="3416400"/>
          </a:xfrm>
          <a:prstGeom prst="rect">
            <a:avLst/>
          </a:prstGeom>
          <a:noFill/>
          <a:ln>
            <a:noFill/>
          </a:ln>
        </p:spPr>
        <p:txBody>
          <a:bodyPr anchorCtr="0" anchor="ctr" bIns="91425" lIns="91425" rIns="91425" tIns="91425">
            <a:noAutofit/>
          </a:bodyPr>
          <a:lstStyle/>
          <a:p>
            <a:pPr indent="-228600" lvl="0" marL="457200" marR="0" rtl="0" algn="l">
              <a:lnSpc>
                <a:spcPct val="20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toolbox.networkFirst</a:t>
            </a:r>
          </a:p>
          <a:p>
            <a:pPr indent="-228600" lvl="0" marL="457200" marR="0" rtl="0" algn="l">
              <a:lnSpc>
                <a:spcPct val="20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toolbox.cacheFirst</a:t>
            </a:r>
          </a:p>
          <a:p>
            <a:pPr indent="-228600" lvl="0" marL="457200" marR="0" rtl="0" algn="l">
              <a:lnSpc>
                <a:spcPct val="20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toolbox.fastest</a:t>
            </a:r>
          </a:p>
          <a:p>
            <a:pPr indent="-228600" lvl="0" marL="457200" marR="0" rtl="0" algn="l">
              <a:lnSpc>
                <a:spcPct val="20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toolbox.cacheOnly</a:t>
            </a:r>
          </a:p>
          <a:p>
            <a:pPr indent="-228600" lvl="0" marL="457200" marR="0" rtl="0" algn="l">
              <a:lnSpc>
                <a:spcPct val="20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toolbox.networkOnly</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URL pattern-matching</a:t>
            </a:r>
          </a:p>
        </p:txBody>
      </p:sp>
      <p:sp>
        <p:nvSpPr>
          <p:cNvPr id="182" name="Shape 182"/>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228600" lvl="0" marL="457200" marR="0" rtl="0" algn="l">
              <a:lnSpc>
                <a:spcPct val="200000"/>
              </a:lnSpc>
              <a:spcBef>
                <a:spcPts val="0"/>
              </a:spcBef>
              <a:spcAft>
                <a:spcPts val="0"/>
              </a:spcAft>
              <a:buClr>
                <a:srgbClr val="000000"/>
              </a:buClr>
              <a:buSzPct val="100000"/>
              <a:buFont typeface="Roboto"/>
              <a:buChar char="●"/>
            </a:pPr>
            <a:r>
              <a:rPr b="0" i="1" lang="en" sz="2400" u="none" cap="none" strike="noStrike">
                <a:solidFill>
                  <a:srgbClr val="000000"/>
                </a:solidFill>
                <a:latin typeface="Roboto"/>
                <a:ea typeface="Roboto"/>
                <a:cs typeface="Roboto"/>
                <a:sym typeface="Roboto"/>
              </a:rPr>
              <a:t>Express</a:t>
            </a:r>
            <a:r>
              <a:rPr b="0" i="0" lang="en" sz="2400" u="none" cap="none" strike="noStrike">
                <a:solidFill>
                  <a:srgbClr val="000000"/>
                </a:solidFill>
                <a:latin typeface="Roboto"/>
                <a:ea typeface="Roboto"/>
                <a:cs typeface="Roboto"/>
                <a:sym typeface="Roboto"/>
              </a:rPr>
              <a:t>-like</a:t>
            </a:r>
          </a:p>
          <a:p>
            <a:pPr indent="-228600" lvl="0" marL="457200" marR="0" rtl="0" algn="l">
              <a:lnSpc>
                <a:spcPct val="20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Regular expression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toolbox.router.get('/(.*)', global.toolbox.cacheFirst,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origin: /\.googleapis\.com$/</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toolbox.router.get('/.*fly$/', global.toolbox.cacheFirst);</a:t>
            </a:r>
          </a:p>
        </p:txBody>
      </p:sp>
      <p:sp>
        <p:nvSpPr>
          <p:cNvPr id="188" name="Shape 18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Express-like Routing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Service workers can be complex...</a:t>
            </a:r>
          </a:p>
        </p:txBody>
      </p:sp>
      <p:pic>
        <p:nvPicPr>
          <p:cNvPr descr="ss-cache-then-network.png" id="77" name="Shape 77"/>
          <p:cNvPicPr preferRelativeResize="0"/>
          <p:nvPr/>
        </p:nvPicPr>
        <p:blipFill rotWithShape="1">
          <a:blip r:embed="rId3">
            <a:alphaModFix/>
          </a:blip>
          <a:srcRect b="0" l="0" r="0" t="0"/>
          <a:stretch/>
        </p:blipFill>
        <p:spPr>
          <a:xfrm>
            <a:off x="410537" y="1043824"/>
            <a:ext cx="5993273" cy="3581850"/>
          </a:xfrm>
          <a:prstGeom prst="rect">
            <a:avLst/>
          </a:prstGeom>
          <a:noFill/>
          <a:ln>
            <a:noFill/>
          </a:ln>
        </p:spPr>
      </p:pic>
      <p:pic>
        <p:nvPicPr>
          <p:cNvPr descr="Screen Shot 2017-01-05 at 2.27.35 PM.png" id="78" name="Shape 78"/>
          <p:cNvPicPr preferRelativeResize="0"/>
          <p:nvPr/>
        </p:nvPicPr>
        <p:blipFill rotWithShape="1">
          <a:blip r:embed="rId4">
            <a:alphaModFix/>
          </a:blip>
          <a:srcRect b="0" l="0" r="0" t="0"/>
          <a:stretch/>
        </p:blipFill>
        <p:spPr>
          <a:xfrm>
            <a:off x="4111323" y="3068050"/>
            <a:ext cx="1179023" cy="1153275"/>
          </a:xfrm>
          <a:prstGeom prst="rect">
            <a:avLst/>
          </a:prstGeom>
          <a:noFill/>
          <a:ln>
            <a:noFill/>
          </a:ln>
        </p:spPr>
      </p:pic>
      <p:pic>
        <p:nvPicPr>
          <p:cNvPr descr="Screen Shot 2017-01-05 at 2.26.32 PM.png" id="79" name="Shape 79"/>
          <p:cNvPicPr preferRelativeResize="0"/>
          <p:nvPr/>
        </p:nvPicPr>
        <p:blipFill rotWithShape="1">
          <a:blip r:embed="rId5">
            <a:alphaModFix/>
          </a:blip>
          <a:srcRect b="0" l="0" r="0" t="0"/>
          <a:stretch/>
        </p:blipFill>
        <p:spPr>
          <a:xfrm>
            <a:off x="4111325" y="1773425"/>
            <a:ext cx="1434050" cy="480048"/>
          </a:xfrm>
          <a:prstGeom prst="rect">
            <a:avLst/>
          </a:prstGeom>
          <a:noFill/>
          <a:ln>
            <a:noFill/>
          </a:ln>
        </p:spPr>
      </p:pic>
      <p:pic>
        <p:nvPicPr>
          <p:cNvPr descr="Screen Shot 2017-01-05 at 2.27.19 PM.png" id="80" name="Shape 80"/>
          <p:cNvPicPr preferRelativeResize="0"/>
          <p:nvPr/>
        </p:nvPicPr>
        <p:blipFill rotWithShape="1">
          <a:blip r:embed="rId6">
            <a:alphaModFix/>
          </a:blip>
          <a:srcRect b="0" l="0" r="0" t="0"/>
          <a:stretch/>
        </p:blipFill>
        <p:spPr>
          <a:xfrm>
            <a:off x="1635350" y="1935525"/>
            <a:ext cx="1031624" cy="761924"/>
          </a:xfrm>
          <a:prstGeom prst="rect">
            <a:avLst/>
          </a:prstGeom>
          <a:noFill/>
          <a:ln>
            <a:noFill/>
          </a:ln>
        </p:spPr>
      </p:pic>
      <p:pic>
        <p:nvPicPr>
          <p:cNvPr descr="Screen Shot 2017-01-05 at 2.26.51 PM.png" id="81" name="Shape 81"/>
          <p:cNvPicPr preferRelativeResize="0"/>
          <p:nvPr/>
        </p:nvPicPr>
        <p:blipFill rotWithShape="1">
          <a:blip r:embed="rId7">
            <a:alphaModFix/>
          </a:blip>
          <a:srcRect b="0" l="0" r="0" t="0"/>
          <a:stretch/>
        </p:blipFill>
        <p:spPr>
          <a:xfrm>
            <a:off x="6429123" y="2697450"/>
            <a:ext cx="2714874" cy="982400"/>
          </a:xfrm>
          <a:prstGeom prst="rect">
            <a:avLst/>
          </a:prstGeom>
          <a:noFill/>
          <a:ln>
            <a:noFill/>
          </a:ln>
        </p:spPr>
      </p:pic>
      <p:pic>
        <p:nvPicPr>
          <p:cNvPr descr="Screen Shot 2017-01-05 at 2.46.45 PM.png" id="82" name="Shape 82"/>
          <p:cNvPicPr preferRelativeResize="0"/>
          <p:nvPr/>
        </p:nvPicPr>
        <p:blipFill rotWithShape="1">
          <a:blip r:embed="rId8">
            <a:alphaModFix/>
          </a:blip>
          <a:srcRect b="0" l="0" r="0" t="0"/>
          <a:stretch/>
        </p:blipFill>
        <p:spPr>
          <a:xfrm>
            <a:off x="6814749" y="3039508"/>
            <a:ext cx="260973" cy="298275"/>
          </a:xfrm>
          <a:prstGeom prst="rect">
            <a:avLst/>
          </a:prstGeom>
          <a:noFill/>
          <a:ln>
            <a:noFill/>
          </a:ln>
        </p:spPr>
      </p:pic>
      <p:pic>
        <p:nvPicPr>
          <p:cNvPr descr="Screen Shot 2017-01-05 at 2.48.13 PM.png" id="83" name="Shape 83"/>
          <p:cNvPicPr preferRelativeResize="0"/>
          <p:nvPr/>
        </p:nvPicPr>
        <p:blipFill rotWithShape="1">
          <a:blip r:embed="rId9">
            <a:alphaModFix/>
          </a:blip>
          <a:srcRect b="0" l="0" r="0" t="0"/>
          <a:stretch/>
        </p:blipFill>
        <p:spPr>
          <a:xfrm>
            <a:off x="2058775" y="2253474"/>
            <a:ext cx="184774" cy="369549"/>
          </a:xfrm>
          <a:prstGeom prst="rect">
            <a:avLst/>
          </a:prstGeom>
          <a:noFill/>
          <a:ln>
            <a:noFill/>
          </a:ln>
        </p:spPr>
      </p:pic>
      <p:pic>
        <p:nvPicPr>
          <p:cNvPr descr="Screen Shot 2017-01-05 at 2.51.50 PM.png" id="84" name="Shape 84"/>
          <p:cNvPicPr preferRelativeResize="0"/>
          <p:nvPr/>
        </p:nvPicPr>
        <p:blipFill rotWithShape="1">
          <a:blip r:embed="rId10">
            <a:alphaModFix/>
          </a:blip>
          <a:srcRect b="0" l="0" r="0" t="0"/>
          <a:stretch/>
        </p:blipFill>
        <p:spPr>
          <a:xfrm>
            <a:off x="4359864" y="3435901"/>
            <a:ext cx="260975" cy="4175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Regular Expression Routing</a:t>
            </a:r>
          </a:p>
        </p:txBody>
      </p:sp>
      <p:sp>
        <p:nvSpPr>
          <p:cNvPr id="194" name="Shape 194"/>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toolbox.router.get(/index.html$/, function(request)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new Response('Handled a request for '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request.url);</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br>
              <a:rPr b="0" i="0" lang="en" sz="1800" u="none" cap="none" strike="noStrike">
                <a:solidFill>
                  <a:srgbClr val="000000"/>
                </a:solidFill>
                <a:latin typeface="Consolas"/>
                <a:ea typeface="Consolas"/>
                <a:cs typeface="Consolas"/>
                <a:sym typeface="Consolas"/>
              </a:rPr>
            </a:b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toolbox.router.post(/^</a:t>
            </a:r>
            <a:r>
              <a:rPr b="0" i="0" lang="en" sz="1800" u="sng" cap="none" strike="noStrike">
                <a:solidFill>
                  <a:schemeClr val="hlink"/>
                </a:solidFill>
                <a:latin typeface="Consolas"/>
                <a:ea typeface="Consolas"/>
                <a:cs typeface="Consolas"/>
                <a:sym typeface="Consolas"/>
                <a:hlinkClick r:id="rId3"/>
              </a:rPr>
              <a:t>https://api.flickr.com\//</a:t>
            </a:r>
            <a:r>
              <a:rPr b="0" i="0" lang="en" sz="1800" u="none" cap="none" strike="noStrike">
                <a:solidFill>
                  <a:srgbClr val="000000"/>
                </a:solidFill>
                <a:latin typeface="Consolas"/>
                <a:ea typeface="Consolas"/>
                <a:cs typeface="Consolas"/>
                <a:sym typeface="Consolas"/>
              </a:rPr>
              <a:t>,</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global.toolbox.networkFirst);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idx="1" type="body"/>
          </p:nvPr>
        </p:nvSpPr>
        <p:spPr>
          <a:xfrm>
            <a:off x="311700" y="1097024"/>
            <a:ext cx="8520599"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toolbox.router.get('/(.*)', global.toolbox.cacheFirst,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cache: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name: 'googleapis',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maxEntries: 10,</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maxAgeSeconds: 86400</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 </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origin: /\.googleapis\.com$/</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
        <p:nvSpPr>
          <p:cNvPr id="200" name="Shape 20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Managing the cache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Remember to load the toolbox</a:t>
            </a:r>
          </a:p>
        </p:txBody>
      </p:sp>
      <p:sp>
        <p:nvSpPr>
          <p:cNvPr id="206" name="Shape 206"/>
          <p:cNvSpPr txBox="1"/>
          <p:nvPr>
            <p:ph idx="1" type="body"/>
          </p:nvPr>
        </p:nvSpPr>
        <p:spPr>
          <a:xfrm>
            <a:off x="311700" y="1418675"/>
            <a:ext cx="8520599" cy="2845499"/>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importScripts("./node_modules/sw-toolbox/sw-toolbox.js",</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"./js/toolbox-script.js");</a:t>
            </a:r>
          </a:p>
        </p:txBody>
      </p:sp>
      <p:sp>
        <p:nvSpPr>
          <p:cNvPr id="207" name="Shape 207"/>
          <p:cNvSpPr/>
          <p:nvPr/>
        </p:nvSpPr>
        <p:spPr>
          <a:xfrm>
            <a:off x="6679200" y="1244675"/>
            <a:ext cx="2153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service worker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Lab Overview</a:t>
            </a:r>
          </a:p>
        </p:txBody>
      </p:sp>
      <p:sp>
        <p:nvSpPr>
          <p:cNvPr id="213" name="Shape 213"/>
          <p:cNvSpPr txBox="1"/>
          <p:nvPr>
            <p:ph idx="1" type="body"/>
          </p:nvPr>
        </p:nvSpPr>
        <p:spPr>
          <a:xfrm>
            <a:off x="311700" y="1210850"/>
            <a:ext cx="8520599" cy="3416400"/>
          </a:xfrm>
          <a:prstGeom prst="rect">
            <a:avLst/>
          </a:prstGeom>
          <a:noFill/>
          <a:ln>
            <a:noFill/>
          </a:ln>
        </p:spPr>
        <p:txBody>
          <a:bodyPr anchorCtr="0" anchor="ctr" bIns="91425" lIns="91425" rIns="91425" tIns="91425">
            <a:noAutofit/>
          </a:bodyPr>
          <a:lstStyle/>
          <a:p>
            <a:pPr indent="-228600" lvl="0" marL="457200" marR="0" rtl="0" algn="l">
              <a:lnSpc>
                <a:spcPct val="200000"/>
              </a:lnSpc>
              <a:spcBef>
                <a:spcPts val="0"/>
              </a:spcBef>
              <a:spcAft>
                <a:spcPts val="0"/>
              </a:spcAft>
              <a:buClr>
                <a:srgbClr val="424242"/>
              </a:buClr>
              <a:buSzPct val="100000"/>
              <a:buFont typeface="Roboto"/>
              <a:buChar char="●"/>
            </a:pPr>
            <a:r>
              <a:rPr b="0" i="0" lang="en" sz="2400" u="none" cap="none" strike="noStrike">
                <a:solidFill>
                  <a:srgbClr val="424242"/>
                </a:solidFill>
                <a:latin typeface="Courier New"/>
                <a:ea typeface="Courier New"/>
                <a:cs typeface="Courier New"/>
                <a:sym typeface="Courier New"/>
              </a:rPr>
              <a:t>npm install</a:t>
            </a:r>
            <a:r>
              <a:rPr b="0" i="0" lang="en" sz="2400" u="none" cap="none" strike="noStrike">
                <a:solidFill>
                  <a:srgbClr val="424242"/>
                </a:solidFill>
                <a:latin typeface="Roboto"/>
                <a:ea typeface="Roboto"/>
                <a:cs typeface="Roboto"/>
                <a:sym typeface="Roboto"/>
              </a:rPr>
              <a:t> both </a:t>
            </a:r>
            <a:r>
              <a:rPr b="0" i="0" lang="en" sz="2400" u="none" cap="none" strike="noStrike">
                <a:solidFill>
                  <a:srgbClr val="424242"/>
                </a:solidFill>
                <a:latin typeface="Courier New"/>
                <a:ea typeface="Courier New"/>
                <a:cs typeface="Courier New"/>
                <a:sym typeface="Courier New"/>
              </a:rPr>
              <a:t>sw-toolbox</a:t>
            </a:r>
            <a:r>
              <a:rPr b="0" i="0" lang="en" sz="2400" u="none" cap="none" strike="noStrike">
                <a:solidFill>
                  <a:srgbClr val="424242"/>
                </a:solidFill>
                <a:latin typeface="Roboto"/>
                <a:ea typeface="Roboto"/>
                <a:cs typeface="Roboto"/>
                <a:sym typeface="Roboto"/>
              </a:rPr>
              <a:t> and </a:t>
            </a:r>
            <a:r>
              <a:rPr b="0" i="0" lang="en" sz="2400" u="none" cap="none" strike="noStrike">
                <a:solidFill>
                  <a:srgbClr val="424242"/>
                </a:solidFill>
                <a:latin typeface="Courier New"/>
                <a:ea typeface="Courier New"/>
                <a:cs typeface="Courier New"/>
                <a:sym typeface="Courier New"/>
              </a:rPr>
              <a:t>sw-precache</a:t>
            </a:r>
          </a:p>
          <a:p>
            <a:pPr indent="-228600" lvl="0" marL="457200" marR="0" rtl="0" algn="l">
              <a:lnSpc>
                <a:spcPct val="20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Create a Gulp task to generate the service worker</a:t>
            </a:r>
          </a:p>
          <a:p>
            <a:pPr indent="-228600" lvl="0" marL="457200" marR="0" rtl="0" algn="l">
              <a:lnSpc>
                <a:spcPct val="20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Write a toolbox script to intercept specific requests</a:t>
            </a:r>
          </a:p>
          <a:p>
            <a:pPr indent="-228600" lvl="0" marL="457200" marR="0" rtl="0" algn="l">
              <a:lnSpc>
                <a:spcPct val="20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Use sw-precache from the command line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The solution</a:t>
            </a:r>
          </a:p>
        </p:txBody>
      </p:sp>
      <p:sp>
        <p:nvSpPr>
          <p:cNvPr id="90" name="Shape 90"/>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228600" lvl="0" marL="457200" marR="0" rtl="0" algn="l">
              <a:lnSpc>
                <a:spcPct val="20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sw-precache</a:t>
            </a:r>
          </a:p>
          <a:p>
            <a:pPr indent="-228600" lvl="0" marL="457200" marR="0" rtl="0" algn="l">
              <a:lnSpc>
                <a:spcPct val="20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sw-toolbox</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idx="1" type="body"/>
          </p:nvPr>
        </p:nvSpPr>
        <p:spPr>
          <a:xfrm>
            <a:off x="311700" y="1076275"/>
            <a:ext cx="8520599" cy="3416400"/>
          </a:xfrm>
          <a:prstGeom prst="rect">
            <a:avLst/>
          </a:prstGeom>
          <a:noFill/>
          <a:ln>
            <a:noFill/>
          </a:ln>
        </p:spPr>
        <p:txBody>
          <a:bodyPr anchorCtr="0" anchor="ctr" bIns="91425" lIns="91425" rIns="91425" tIns="91425">
            <a:noAutofit/>
          </a:bodyPr>
          <a:lstStyle/>
          <a:p>
            <a:pPr indent="-228600" lvl="0" marL="457200" marR="0" rtl="0" algn="l">
              <a:lnSpc>
                <a:spcPct val="20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Generate Service Worker code</a:t>
            </a:r>
          </a:p>
          <a:p>
            <a:pPr indent="-228600" lvl="1" marL="914400" marR="0" rtl="0" algn="l">
              <a:lnSpc>
                <a:spcPct val="200000"/>
              </a:lnSpc>
              <a:spcBef>
                <a:spcPts val="0"/>
              </a:spcBef>
              <a:spcAft>
                <a:spcPts val="0"/>
              </a:spcAft>
              <a:buClr>
                <a:srgbClr val="000000"/>
              </a:buClr>
              <a:buSzPct val="100000"/>
              <a:buFont typeface="Roboto"/>
              <a:buChar char="○"/>
            </a:pPr>
            <a:r>
              <a:rPr b="0" i="0" lang="en" sz="2000" u="none" cap="none" strike="noStrike">
                <a:solidFill>
                  <a:srgbClr val="000000"/>
                </a:solidFill>
                <a:latin typeface="Roboto"/>
                <a:ea typeface="Roboto"/>
                <a:cs typeface="Roboto"/>
                <a:sym typeface="Roboto"/>
              </a:rPr>
              <a:t>Precache static resources so they work offline</a:t>
            </a:r>
          </a:p>
          <a:p>
            <a:pPr indent="-228600" lvl="1" marL="914400" marR="0" rtl="0" algn="l">
              <a:lnSpc>
                <a:spcPct val="200000"/>
              </a:lnSpc>
              <a:spcBef>
                <a:spcPts val="0"/>
              </a:spcBef>
              <a:spcAft>
                <a:spcPts val="0"/>
              </a:spcAft>
              <a:buClr>
                <a:srgbClr val="000000"/>
              </a:buClr>
              <a:buSzPct val="100000"/>
              <a:buFont typeface="Roboto"/>
              <a:buChar char="○"/>
            </a:pPr>
            <a:r>
              <a:rPr b="0" i="0" lang="en" sz="2000" u="none" cap="none" strike="noStrike">
                <a:solidFill>
                  <a:srgbClr val="000000"/>
                </a:solidFill>
                <a:latin typeface="Roboto"/>
                <a:ea typeface="Roboto"/>
                <a:cs typeface="Roboto"/>
                <a:sym typeface="Roboto"/>
              </a:rPr>
              <a:t>Handle versioning, redirects, etc.</a:t>
            </a:r>
          </a:p>
          <a:p>
            <a:pPr indent="-228600" lvl="0" marL="457200" marR="0" rtl="0" algn="l">
              <a:lnSpc>
                <a:spcPct val="200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3"/>
              </a:rPr>
              <a:t>github.com/GoogleChrome/sw-precache</a:t>
            </a:r>
          </a:p>
        </p:txBody>
      </p:sp>
      <p:sp>
        <p:nvSpPr>
          <p:cNvPr id="96" name="Shape 9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sw-precache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idx="1" type="body"/>
          </p:nvPr>
        </p:nvSpPr>
        <p:spPr>
          <a:xfrm>
            <a:off x="311700" y="1152475"/>
            <a:ext cx="8520599" cy="3416400"/>
          </a:xfrm>
          <a:prstGeom prst="rect">
            <a:avLst/>
          </a:prstGeom>
          <a:noFill/>
          <a:ln>
            <a:noFill/>
          </a:ln>
        </p:spPr>
        <p:txBody>
          <a:bodyPr anchorCtr="0" anchor="ctr" bIns="91425" lIns="91425" rIns="91425" tIns="91425">
            <a:noAutofit/>
          </a:bodyPr>
          <a:lstStyle/>
          <a:p>
            <a:pPr indent="-228600" lvl="0" marL="457200" marR="0" rtl="0" algn="l">
              <a:lnSpc>
                <a:spcPct val="20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Collection of helpers for writing your Service Worker</a:t>
            </a:r>
          </a:p>
          <a:p>
            <a:pPr indent="-228600" lvl="1" marL="914400" marR="0" rtl="0" algn="l">
              <a:lnSpc>
                <a:spcPct val="200000"/>
              </a:lnSpc>
              <a:spcBef>
                <a:spcPts val="0"/>
              </a:spcBef>
              <a:spcAft>
                <a:spcPts val="0"/>
              </a:spcAft>
              <a:buClr>
                <a:srgbClr val="000000"/>
              </a:buClr>
              <a:buSzPct val="100000"/>
              <a:buFont typeface="Roboto"/>
              <a:buChar char="○"/>
            </a:pPr>
            <a:r>
              <a:rPr b="0" i="0" lang="en" sz="2000" u="none" cap="none" strike="noStrike">
                <a:solidFill>
                  <a:srgbClr val="000000"/>
                </a:solidFill>
                <a:latin typeface="Roboto"/>
                <a:ea typeface="Roboto"/>
                <a:cs typeface="Roboto"/>
                <a:sym typeface="Roboto"/>
              </a:rPr>
              <a:t>Caching strategies for dynamic content</a:t>
            </a:r>
          </a:p>
          <a:p>
            <a:pPr indent="-228600" lvl="1" marL="914400" marR="0" rtl="0" algn="l">
              <a:lnSpc>
                <a:spcPct val="200000"/>
              </a:lnSpc>
              <a:spcBef>
                <a:spcPts val="0"/>
              </a:spcBef>
              <a:spcAft>
                <a:spcPts val="0"/>
              </a:spcAft>
              <a:buClr>
                <a:srgbClr val="000000"/>
              </a:buClr>
              <a:buSzPct val="100000"/>
              <a:buFont typeface="Roboto"/>
              <a:buChar char="○"/>
            </a:pPr>
            <a:r>
              <a:rPr b="0" i="0" lang="en" sz="2000" u="none" cap="none" strike="noStrike">
                <a:solidFill>
                  <a:srgbClr val="000000"/>
                </a:solidFill>
                <a:latin typeface="Roboto"/>
                <a:ea typeface="Roboto"/>
                <a:cs typeface="Roboto"/>
                <a:sym typeface="Roboto"/>
              </a:rPr>
              <a:t>Mapping caching strategies to application paths</a:t>
            </a:r>
          </a:p>
          <a:p>
            <a:pPr indent="-228600" lvl="0" marL="457200" marR="0" rtl="0" algn="l">
              <a:lnSpc>
                <a:spcPct val="200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Used extensively by sw-precache</a:t>
            </a:r>
          </a:p>
          <a:p>
            <a:pPr indent="-228600" lvl="0" marL="457200" marR="0" rtl="0" algn="l">
              <a:lnSpc>
                <a:spcPct val="200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3"/>
              </a:rPr>
              <a:t>github.com/GoogleChrome/sw-toolbox</a:t>
            </a:r>
          </a:p>
        </p:txBody>
      </p:sp>
      <p:sp>
        <p:nvSpPr>
          <p:cNvPr id="102" name="Shape 10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sw-toolbox</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90250" y="2977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Using sw-precache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var path = require('path');</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var swPrecache = require('sw-precache');</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var paths =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src: 'app/'</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p>
        </p:txBody>
      </p:sp>
      <p:sp>
        <p:nvSpPr>
          <p:cNvPr id="113" name="Shape 11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Add sw-precache to Gulp</a:t>
            </a:r>
          </a:p>
        </p:txBody>
      </p:sp>
      <p:sp>
        <p:nvSpPr>
          <p:cNvPr id="114" name="Shape 114"/>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gulpfile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Create the gulp task</a:t>
            </a:r>
          </a:p>
        </p:txBody>
      </p:sp>
      <p:sp>
        <p:nvSpPr>
          <p:cNvPr id="120" name="Shape 120"/>
          <p:cNvSpPr txBox="1"/>
          <p:nvPr>
            <p:ph idx="1" type="body"/>
          </p:nvPr>
        </p:nvSpPr>
        <p:spPr>
          <a:xfrm>
            <a:off x="311700" y="998950"/>
            <a:ext cx="8520599" cy="3416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gulp.task('generate-sw', callback =&gt; {</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swPrecache.write(path.join(paths.src, 'sw.js'), {</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a:t>
            </a:r>
            <a:r>
              <a:rPr b="0" i="0" lang="en" sz="1800" u="none" cap="none" strike="noStrike">
                <a:solidFill>
                  <a:schemeClr val="dk1"/>
                </a:solidFill>
                <a:latin typeface="Consolas"/>
                <a:ea typeface="Consolas"/>
                <a:cs typeface="Consolas"/>
                <a:sym typeface="Consolas"/>
              </a:rPr>
              <a:t>staticFileGlobs: [ </a:t>
            </a:r>
            <a:r>
              <a:rPr b="0" i="0" lang="en" sz="1800" u="none" cap="none" strike="noStrike">
                <a:solidFill>
                  <a:srgbClr val="980000"/>
                </a:solidFill>
                <a:latin typeface="Consolas"/>
                <a:ea typeface="Consolas"/>
                <a:cs typeface="Consolas"/>
                <a:sym typeface="Consolas"/>
              </a:rPr>
              <a:t>details follow</a:t>
            </a:r>
            <a:r>
              <a:rPr b="0" i="0" lang="en" sz="1800" u="none" cap="none" strike="noStrike">
                <a:solidFill>
                  <a:schemeClr val="dk1"/>
                </a:solidFill>
                <a:latin typeface="Consolas"/>
                <a:ea typeface="Consolas"/>
                <a:cs typeface="Consolas"/>
                <a:sym typeface="Consolas"/>
              </a:rPr>
              <a:t> ] </a:t>
            </a:r>
            <a:r>
              <a:rPr b="0" i="0" lang="en" sz="1800" u="none" cap="none" strike="noStrike">
                <a:solidFill>
                  <a:srgbClr val="000000"/>
                </a:solidFill>
                <a:latin typeface="Consolas"/>
                <a:ea typeface="Consolas"/>
                <a:cs typeface="Consolas"/>
                <a:sym typeface="Consolas"/>
              </a:rPr>
              <a:t>// 1</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a:t>
            </a:r>
            <a:r>
              <a:rPr b="0" i="0" lang="en" sz="1800" u="none" cap="none" strike="noStrike">
                <a:solidFill>
                  <a:schemeClr val="dk1"/>
                </a:solidFill>
                <a:latin typeface="Consolas"/>
                <a:ea typeface="Consolas"/>
                <a:cs typeface="Consolas"/>
                <a:sym typeface="Consolas"/>
              </a:rPr>
              <a:t>importScripts: [ </a:t>
            </a:r>
            <a:r>
              <a:rPr b="0" i="0" lang="en" sz="1800" u="none" cap="none" strike="noStrike">
                <a:solidFill>
                  <a:srgbClr val="980000"/>
                </a:solidFill>
                <a:latin typeface="Consolas"/>
                <a:ea typeface="Consolas"/>
                <a:cs typeface="Consolas"/>
                <a:sym typeface="Consolas"/>
              </a:rPr>
              <a:t>details follow</a:t>
            </a:r>
            <a:r>
              <a:rPr b="0" i="0" lang="en" sz="1800" u="none" cap="none" strike="noStrike">
                <a:solidFill>
                  <a:schemeClr val="dk1"/>
                </a:solidFill>
                <a:latin typeface="Consolas"/>
                <a:ea typeface="Consolas"/>
                <a:cs typeface="Consolas"/>
                <a:sym typeface="Consolas"/>
              </a:rPr>
              <a:t> ] //</a:t>
            </a:r>
            <a:r>
              <a:rPr b="0" i="0" lang="en" sz="1800" u="none" cap="none" strike="noStrike">
                <a:solidFill>
                  <a:srgbClr val="000000"/>
                </a:solidFill>
                <a:latin typeface="Consolas"/>
                <a:ea typeface="Consolas"/>
                <a:cs typeface="Consolas"/>
                <a:sym typeface="Consolas"/>
              </a:rPr>
              <a:t> 2</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a:t>
            </a:r>
            <a:r>
              <a:rPr b="0" i="0" lang="en" sz="1800" u="none" cap="none" strike="noStrike">
                <a:solidFill>
                  <a:schemeClr val="dk1"/>
                </a:solidFill>
                <a:latin typeface="Consolas"/>
                <a:ea typeface="Consolas"/>
                <a:cs typeface="Consolas"/>
                <a:sym typeface="Consolas"/>
              </a:rPr>
              <a:t>stripPrefix: paths.src // 3</a:t>
            </a:r>
          </a:p>
          <a:p>
            <a:pPr indent="0" lvl="0" marL="0" marR="0" rtl="0" algn="l">
              <a:lnSpc>
                <a:spcPct val="10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  }, callback);});</a:t>
            </a:r>
          </a:p>
          <a:p>
            <a:pPr indent="0" lvl="0" marL="0" marR="0" rtl="0" algn="l">
              <a:lnSpc>
                <a:spcPct val="100000"/>
              </a:lnSpc>
              <a:spcBef>
                <a:spcPts val="0"/>
              </a:spcBef>
              <a:spcAft>
                <a:spcPts val="0"/>
              </a:spcAft>
              <a:buClr>
                <a:srgbClr val="424242"/>
              </a:buClr>
              <a:buSzPct val="25000"/>
              <a:buFont typeface="Roboto"/>
              <a:buNone/>
            </a:pPr>
            <a:r>
              <a:t/>
            </a:r>
            <a:endParaRPr b="0" i="0" sz="1800" u="none" cap="none" strike="noStrike">
              <a:solidFill>
                <a:srgbClr val="000000"/>
              </a:solidFill>
              <a:latin typeface="Consolas"/>
              <a:ea typeface="Consolas"/>
              <a:cs typeface="Consolas"/>
              <a:sym typeface="Consolas"/>
            </a:endParaRPr>
          </a:p>
        </p:txBody>
      </p:sp>
      <p:sp>
        <p:nvSpPr>
          <p:cNvPr id="121" name="Shape 121"/>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gulpfile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1: List the file patterns to precache</a:t>
            </a:r>
          </a:p>
        </p:txBody>
      </p:sp>
      <p:sp>
        <p:nvSpPr>
          <p:cNvPr id="127" name="Shape 127"/>
          <p:cNvSpPr txBox="1"/>
          <p:nvPr>
            <p:ph idx="1" type="body"/>
          </p:nvPr>
        </p:nvSpPr>
        <p:spPr>
          <a:xfrm>
            <a:off x="311700" y="1112675"/>
            <a:ext cx="8520599" cy="3416400"/>
          </a:xfrm>
          <a:prstGeom prst="rect">
            <a:avLst/>
          </a:prstGeom>
          <a:noFill/>
          <a:ln>
            <a:noFill/>
          </a:ln>
        </p:spPr>
        <p:txBody>
          <a:bodyPr anchorCtr="0" anchor="ctr"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staticFileGlobs: [</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  paths.src + 'index.html',</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  paths.src + 'js/main.js',</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  paths.src + 'css/main.css',</a:t>
            </a:r>
          </a:p>
          <a:p>
            <a:pPr indent="0" lvl="0" marL="0" marR="0" rtl="0" algn="l">
              <a:lnSpc>
                <a:spcPct val="150000"/>
              </a:lnSpc>
              <a:spcBef>
                <a:spcPts val="0"/>
              </a:spcBef>
              <a:spcAft>
                <a:spcPts val="0"/>
              </a:spcAft>
              <a:buClr>
                <a:schemeClr val="dk1"/>
              </a:buClr>
              <a:buSzPct val="25000"/>
              <a:buFont typeface="Arial"/>
              <a:buNone/>
            </a:pPr>
            <a:r>
              <a:rPr b="0" i="0" lang="en" sz="1800" u="none" cap="none" strike="noStrike">
                <a:solidFill>
                  <a:srgbClr val="000000"/>
                </a:solidFill>
                <a:latin typeface="Consolas"/>
                <a:ea typeface="Consolas"/>
                <a:cs typeface="Consolas"/>
                <a:sym typeface="Consolas"/>
              </a:rPr>
              <a:t>  paths.src + 'img/**/*.{svg,png,jpg,gif}'</a:t>
            </a:r>
          </a:p>
          <a:p>
            <a:pPr indent="0" lvl="0" marL="0" marR="0" rtl="0" algn="l">
              <a:lnSpc>
                <a:spcPct val="150000"/>
              </a:lnSpc>
              <a:spcBef>
                <a:spcPts val="0"/>
              </a:spcBef>
              <a:spcAft>
                <a:spcPts val="0"/>
              </a:spcAft>
              <a:buClr>
                <a:srgbClr val="424242"/>
              </a:buClr>
              <a:buSzPct val="25000"/>
              <a:buFont typeface="Roboto"/>
              <a:buNone/>
            </a:pPr>
            <a:r>
              <a:rPr b="0" i="0" lang="en" sz="1800" u="none" cap="none" strike="noStrike">
                <a:solidFill>
                  <a:srgbClr val="000000"/>
                </a:solidFill>
                <a:latin typeface="Consolas"/>
                <a:ea typeface="Consolas"/>
                <a:cs typeface="Consolas"/>
                <a:sym typeface="Consolas"/>
              </a:rPr>
              <a:t>],</a:t>
            </a:r>
          </a:p>
        </p:txBody>
      </p:sp>
      <p:sp>
        <p:nvSpPr>
          <p:cNvPr id="128" name="Shape 128"/>
          <p:cNvSpPr/>
          <p:nvPr/>
        </p:nvSpPr>
        <p:spPr>
          <a:xfrm>
            <a:off x="7252200" y="1303400"/>
            <a:ext cx="1580100" cy="402600"/>
          </a:xfrm>
          <a:prstGeom prst="roundRect">
            <a:avLst>
              <a:gd fmla="val 16667" name="adj"/>
            </a:avLst>
          </a:prstGeom>
          <a:solidFill>
            <a:srgbClr val="9FC5E8"/>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1400" u="none" cap="none" strike="noStrike">
                <a:solidFill>
                  <a:srgbClr val="000000"/>
                </a:solidFill>
                <a:latin typeface="Arial"/>
                <a:ea typeface="Arial"/>
                <a:cs typeface="Arial"/>
                <a:sym typeface="Arial"/>
              </a:rPr>
              <a:t>gulpfile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