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7" r:id="rId6"/>
    <p:sldId id="269" r:id="rId7"/>
    <p:sldId id="278" r:id="rId8"/>
    <p:sldId id="279" r:id="rId9"/>
    <p:sldId id="280" r:id="rId10"/>
    <p:sldId id="281" r:id="rId11"/>
    <p:sldId id="272" r:id="rId12"/>
    <p:sldId id="283" r:id="rId13"/>
    <p:sldId id="273" r:id="rId14"/>
    <p:sldId id="275" r:id="rId15"/>
    <p:sldId id="276" r:id="rId16"/>
    <p:sldId id="284" r:id="rId17"/>
    <p:sldId id="285" r:id="rId18"/>
    <p:sldId id="27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47A7-F00D-47A3-BB94-B083946C1914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46600-43DE-4B34-873C-880D8D48C3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6600-43DE-4B34-873C-880D8D48C3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A41-C88E-484A-9649-2E8E2FD900BB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1B-420F-4FDB-BEFC-EA1487A224F3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122E-A2BD-4C5F-AF62-43D97D5EA66D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0CAC-C545-4C0D-9076-5E93DA8AD4F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4F02-2AF8-4585-AEEB-BEC4691AD527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3C4-20B3-4984-BE02-C199BCBFC767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0A0D-FF46-41F4-895F-746F0A8F4122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AC0-4285-43BB-A388-E8675BEFA72F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24B-65C6-431C-BFAE-6699C88BD7EA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072-067C-4439-8A82-745B80CC9942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0AA67DA-7E1E-4556-AD85-D6950F8659FA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ly.com/" TargetMode="External"/><Relationship Id="rId3" Type="http://schemas.openxmlformats.org/officeDocument/2006/relationships/hyperlink" Target="http://developer.android.com/" TargetMode="External"/><Relationship Id="rId7" Type="http://schemas.openxmlformats.org/officeDocument/2006/relationships/hyperlink" Target="http://www.php.net/manual/en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://findicons.com/" TargetMode="External"/><Relationship Id="rId10" Type="http://schemas.openxmlformats.org/officeDocument/2006/relationships/hyperlink" Target="http://jquery.com/" TargetMode="External"/><Relationship Id="rId4" Type="http://schemas.openxmlformats.org/officeDocument/2006/relationships/hyperlink" Target="http://www.websequencediagrams.com/" TargetMode="External"/><Relationship Id="rId9" Type="http://schemas.openxmlformats.org/officeDocument/2006/relationships/hyperlink" Target="http://tableclothjs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FD4D-270E-4121-9422-B58BDE9996B3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62600" y="2767905"/>
            <a:ext cx="2133600" cy="2337495"/>
            <a:chOff x="3695700" y="3048000"/>
            <a:chExt cx="2133600" cy="2337495"/>
          </a:xfrm>
        </p:grpSpPr>
        <p:sp>
          <p:nvSpPr>
            <p:cNvPr id="8" name="Rectangle 7"/>
            <p:cNvSpPr/>
            <p:nvPr/>
          </p:nvSpPr>
          <p:spPr>
            <a:xfrm>
              <a:off x="4038600" y="3048000"/>
              <a:ext cx="1447800" cy="138499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Adithya</a:t>
              </a:r>
              <a:endPara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algn="ctr"/>
              <a:r>
                <a:rPr 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Akshay</a:t>
              </a:r>
              <a:endPara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algn="ctr"/>
              <a:r>
                <a:rPr lang="en-US" sz="28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Harish</a:t>
              </a:r>
              <a:endPara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95700" y="4431388"/>
              <a:ext cx="2133600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Tejaswini</a:t>
              </a:r>
              <a:endPara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algn="ctr"/>
              <a:r>
                <a:rPr 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Vidhyadhar</a:t>
              </a:r>
              <a:endPara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32190" y="2798444"/>
            <a:ext cx="46923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FINAL 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DELIVERABLES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9400" y="295870"/>
            <a:ext cx="3395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FEEDBACK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40833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dirty="0" smtClean="0"/>
              <a:t>private static Admin instance = new Admin();</a:t>
            </a:r>
          </a:p>
          <a:p>
            <a:pPr marL="0" indent="0">
              <a:buNone/>
            </a:pPr>
            <a:r>
              <a:rPr lang="en-US" sz="2200" dirty="0" smtClean="0"/>
              <a:t> </a:t>
            </a:r>
          </a:p>
          <a:p>
            <a:pPr marL="0" indent="0">
              <a:buNone/>
            </a:pPr>
            <a:r>
              <a:rPr lang="en-US" sz="2200" dirty="0" smtClean="0"/>
              <a:t>public static Admin </a:t>
            </a:r>
            <a:r>
              <a:rPr lang="en-US" sz="2200" dirty="0" err="1" smtClean="0"/>
              <a:t>getInstance</a:t>
            </a:r>
            <a:r>
              <a:rPr lang="en-US" sz="2200" dirty="0" smtClean="0"/>
              <a:t>() {</a:t>
            </a:r>
          </a:p>
          <a:p>
            <a:pPr marL="0" indent="0">
              <a:buNone/>
            </a:pPr>
            <a:r>
              <a:rPr lang="en-US" sz="2200" dirty="0" smtClean="0"/>
              <a:t>   return instance;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r>
              <a:rPr lang="en-US" sz="2200" dirty="0" smtClean="0"/>
              <a:t>private Admin() { }</a:t>
            </a:r>
          </a:p>
          <a:p>
            <a:pPr marL="0" indent="0">
              <a:buNone/>
            </a:pPr>
            <a:r>
              <a:rPr lang="en-US" sz="2200" dirty="0" smtClean="0"/>
              <a:t>    </a:t>
            </a:r>
          </a:p>
          <a:p>
            <a:pPr marL="0" indent="0">
              <a:buNone/>
            </a:pPr>
            <a:r>
              <a:rPr lang="en-US" sz="2200" dirty="0" smtClean="0"/>
              <a:t>protected Object clone() throws </a:t>
            </a:r>
            <a:r>
              <a:rPr lang="en-US" sz="2200" dirty="0" err="1" smtClean="0"/>
              <a:t>CloneNotSupportedException</a:t>
            </a:r>
            <a:r>
              <a:rPr lang="en-US" sz="2200" dirty="0" smtClean="0"/>
              <a:t> {</a:t>
            </a:r>
          </a:p>
          <a:p>
            <a:pPr marL="0" indent="0">
              <a:buNone/>
            </a:pPr>
            <a:r>
              <a:rPr lang="en-US" sz="2200" dirty="0" smtClean="0"/>
              <a:t>throw new </a:t>
            </a:r>
            <a:r>
              <a:rPr lang="en-US" sz="2200" dirty="0" err="1" smtClean="0"/>
              <a:t>CloneNotSupportedException</a:t>
            </a:r>
            <a:r>
              <a:rPr lang="en-US" sz="2200" dirty="0" smtClean="0"/>
              <a:t>("Clone Not supported Exception");</a:t>
            </a:r>
          </a:p>
          <a:p>
            <a:pPr marL="0" indent="0">
              <a:buNone/>
            </a:pPr>
            <a:r>
              <a:rPr lang="en-US" sz="2200" dirty="0" smtClean="0"/>
              <a:t>}​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AA13-A20A-4EE0-866F-EFEC380ECA82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Post request from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752600"/>
            <a:ext cx="7408862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200" dirty="0" err="1"/>
              <a:t>HttpClient</a:t>
            </a:r>
            <a:r>
              <a:rPr lang="en-US" sz="2200" dirty="0"/>
              <a:t> </a:t>
            </a:r>
            <a:r>
              <a:rPr lang="en-US" sz="2200" dirty="0" err="1"/>
              <a:t>httpclient</a:t>
            </a:r>
            <a:r>
              <a:rPr lang="en-US" sz="2200" dirty="0"/>
              <a:t> = new </a:t>
            </a:r>
            <a:r>
              <a:rPr lang="en-US" sz="2200" dirty="0" err="1"/>
              <a:t>DefaultHttpClient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 err="1"/>
              <a:t>HttpPost</a:t>
            </a:r>
            <a:r>
              <a:rPr lang="en-US" sz="2200" dirty="0"/>
              <a:t> </a:t>
            </a:r>
            <a:r>
              <a:rPr lang="en-US" sz="2200" dirty="0" err="1"/>
              <a:t>httppost</a:t>
            </a:r>
            <a:r>
              <a:rPr lang="en-US" sz="2200" dirty="0"/>
              <a:t> = new </a:t>
            </a:r>
            <a:r>
              <a:rPr lang="en-US" sz="2200" dirty="0" err="1"/>
              <a:t>HttpPost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"http://omega.uta.edu/~axm5553/admin/</a:t>
            </a:r>
            <a:r>
              <a:rPr lang="en-US" sz="2200" dirty="0" err="1"/>
              <a:t>insertManager.php</a:t>
            </a:r>
            <a:r>
              <a:rPr lang="en-US" sz="2200" dirty="0"/>
              <a:t>");</a:t>
            </a:r>
          </a:p>
          <a:p>
            <a:pPr marL="0" indent="0">
              <a:buNone/>
            </a:pPr>
            <a:r>
              <a:rPr lang="en-US" sz="2200" dirty="0"/>
              <a:t>List&lt;</a:t>
            </a:r>
            <a:r>
              <a:rPr lang="en-US" sz="2200" dirty="0" err="1"/>
              <a:t>NameValuePair</a:t>
            </a:r>
            <a:r>
              <a:rPr lang="en-US" sz="2200" dirty="0"/>
              <a:t>&gt; pairs = new </a:t>
            </a:r>
            <a:r>
              <a:rPr lang="en-US" sz="2200" dirty="0" err="1"/>
              <a:t>ArrayList</a:t>
            </a:r>
            <a:r>
              <a:rPr lang="en-US" sz="2200" dirty="0"/>
              <a:t>&lt;</a:t>
            </a:r>
            <a:r>
              <a:rPr lang="en-US" sz="2200" dirty="0" err="1"/>
              <a:t>NameValuePair</a:t>
            </a:r>
            <a:r>
              <a:rPr lang="en-US" sz="2200" dirty="0" smtClean="0"/>
              <a:t>&gt;();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pairs.add</a:t>
            </a:r>
            <a:r>
              <a:rPr lang="en-US" sz="2200" dirty="0"/>
              <a:t>(new </a:t>
            </a:r>
            <a:r>
              <a:rPr lang="en-US" sz="2200" dirty="0" err="1"/>
              <a:t>BasicNameValuePair</a:t>
            </a:r>
            <a:r>
              <a:rPr lang="en-US" sz="2200" dirty="0"/>
              <a:t>("</a:t>
            </a:r>
            <a:r>
              <a:rPr lang="en-US" sz="2200" dirty="0" err="1"/>
              <a:t>firstname</a:t>
            </a:r>
            <a:r>
              <a:rPr lang="en-US" sz="2200" dirty="0"/>
              <a:t>",</a:t>
            </a:r>
            <a:r>
              <a:rPr lang="en-US" sz="2200" dirty="0" err="1"/>
              <a:t>String.valueOf</a:t>
            </a:r>
            <a:r>
              <a:rPr lang="en-US" sz="2200" dirty="0"/>
              <a:t>(</a:t>
            </a:r>
            <a:r>
              <a:rPr lang="en-US" sz="2200" dirty="0" err="1"/>
              <a:t>first_name.getText</a:t>
            </a:r>
            <a:r>
              <a:rPr lang="en-US" sz="2200" dirty="0" smtClean="0"/>
              <a:t>())));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httppost.setEntity</a:t>
            </a:r>
            <a:r>
              <a:rPr lang="en-US" sz="2200" dirty="0"/>
              <a:t>(new </a:t>
            </a:r>
            <a:r>
              <a:rPr lang="en-US" sz="2200" dirty="0" err="1"/>
              <a:t>UrlEncodedFormEntity</a:t>
            </a:r>
            <a:r>
              <a:rPr lang="en-US" sz="2200" dirty="0"/>
              <a:t>(pairs));</a:t>
            </a:r>
          </a:p>
          <a:p>
            <a:pPr marL="0" indent="0">
              <a:buNone/>
            </a:pPr>
            <a:r>
              <a:rPr lang="en-US" sz="2200" dirty="0" err="1"/>
              <a:t>HttpResponse</a:t>
            </a:r>
            <a:r>
              <a:rPr lang="en-US" sz="2200" dirty="0"/>
              <a:t> response = </a:t>
            </a:r>
            <a:r>
              <a:rPr lang="en-US" sz="2200" dirty="0" err="1"/>
              <a:t>httpclient.execute</a:t>
            </a:r>
            <a:r>
              <a:rPr lang="en-US" sz="2200" dirty="0"/>
              <a:t>(</a:t>
            </a:r>
            <a:r>
              <a:rPr lang="en-US" sz="2200" dirty="0" err="1"/>
              <a:t>httppost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HttpEntity</a:t>
            </a:r>
            <a:r>
              <a:rPr lang="en-US" sz="2200" dirty="0"/>
              <a:t> entity = </a:t>
            </a:r>
            <a:r>
              <a:rPr lang="en-US" sz="2200" dirty="0" err="1"/>
              <a:t>response.getEntity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43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971800"/>
            <a:ext cx="7408333" cy="281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Intent </a:t>
            </a:r>
            <a:r>
              <a:rPr lang="en-US" sz="2200" dirty="0" err="1"/>
              <a:t>intent</a:t>
            </a:r>
            <a:r>
              <a:rPr lang="en-US" sz="2200" dirty="0"/>
              <a:t> = new Intent(context, </a:t>
            </a:r>
            <a:r>
              <a:rPr lang="en-US" sz="2200" dirty="0" err="1"/>
              <a:t>AdminHandler.class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intent.putExtra</a:t>
            </a:r>
            <a:r>
              <a:rPr lang="en-US" sz="2200" dirty="0"/>
              <a:t>("</a:t>
            </a:r>
            <a:r>
              <a:rPr lang="en-US" sz="2200" dirty="0" err="1"/>
              <a:t>AdminObject</a:t>
            </a:r>
            <a:r>
              <a:rPr lang="en-US" sz="2200" dirty="0"/>
              <a:t>", admin);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Admin </a:t>
            </a:r>
            <a:r>
              <a:rPr lang="en-US" sz="2200" dirty="0" err="1"/>
              <a:t>admin</a:t>
            </a:r>
            <a:r>
              <a:rPr lang="en-US" sz="2200" dirty="0"/>
              <a:t> = (Admin) </a:t>
            </a:r>
            <a:r>
              <a:rPr lang="en-US" sz="2200" dirty="0" err="1"/>
              <a:t>getIntent</a:t>
            </a:r>
            <a:r>
              <a:rPr lang="en-US" sz="2200" dirty="0"/>
              <a:t>().</a:t>
            </a:r>
            <a:r>
              <a:rPr lang="en-US" sz="2200" dirty="0" err="1"/>
              <a:t>getSerializableExtra</a:t>
            </a:r>
            <a:r>
              <a:rPr lang="en-US" sz="2200" dirty="0"/>
              <a:t>("</a:t>
            </a:r>
            <a:r>
              <a:rPr lang="en-US" sz="2200" dirty="0" err="1"/>
              <a:t>AdminObject</a:t>
            </a:r>
            <a:r>
              <a:rPr lang="en-US" sz="2200" dirty="0"/>
              <a:t>");​</a:t>
            </a:r>
          </a:p>
          <a:p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in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 err="1" smtClean="0"/>
              <a:t>SmsManager</a:t>
            </a:r>
            <a:r>
              <a:rPr lang="en-US" sz="2200" dirty="0" smtClean="0"/>
              <a:t> </a:t>
            </a:r>
            <a:r>
              <a:rPr lang="en-US" sz="2200" dirty="0" err="1"/>
              <a:t>sms</a:t>
            </a:r>
            <a:r>
              <a:rPr lang="en-US" sz="2200" dirty="0"/>
              <a:t> = </a:t>
            </a:r>
            <a:r>
              <a:rPr lang="en-US" sz="2200" dirty="0" err="1"/>
              <a:t>SmsManager.getDefault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 </a:t>
            </a:r>
            <a:r>
              <a:rPr lang="en-US" sz="2200" dirty="0" err="1"/>
              <a:t>sms.sendTextMessage</a:t>
            </a:r>
            <a:r>
              <a:rPr lang="en-US" sz="2200" dirty="0"/>
              <a:t>(</a:t>
            </a:r>
            <a:r>
              <a:rPr lang="en-US" sz="2200" dirty="0" err="1"/>
              <a:t>phoneNumber</a:t>
            </a:r>
            <a:r>
              <a:rPr lang="en-US" sz="2200" dirty="0"/>
              <a:t>, null, message, null, null);​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AA13-A20A-4EE0-866F-EFEC380ECA82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r>
              <a:rPr lang="en-US" dirty="0" smtClean="0"/>
              <a:t>SMS</a:t>
            </a:r>
            <a:r>
              <a:rPr lang="en-US" dirty="0" smtClean="0"/>
              <a:t> </a:t>
            </a:r>
            <a:r>
              <a:rPr lang="en-US" dirty="0" smtClean="0"/>
              <a:t>from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$con=</a:t>
            </a:r>
            <a:r>
              <a:rPr lang="en-US" dirty="0" err="1"/>
              <a:t>mysqli_connect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/>
              <a:t>","</a:t>
            </a:r>
            <a:r>
              <a:rPr lang="en-US" dirty="0" err="1"/>
              <a:t>root","root","Feedback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mysqli_connect_errno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echo "Failed to connect to MySQL: " . </a:t>
            </a:r>
            <a:r>
              <a:rPr lang="en-US" dirty="0" err="1"/>
              <a:t>mysqli_connect_error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}</a:t>
            </a:r>
            <a:r>
              <a:rPr lang="en-US" dirty="0" smtClean="0"/>
              <a:t>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$query="INSERT into table values (value1,value2</a:t>
            </a:r>
            <a:r>
              <a:rPr lang="en-US" dirty="0" smtClean="0"/>
              <a:t>,…...)“;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($con,$</a:t>
            </a:r>
            <a:r>
              <a:rPr lang="en-US" dirty="0" err="1"/>
              <a:t>query,MYSQLI_USE_RESULT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mysqli_close</a:t>
            </a:r>
            <a:r>
              <a:rPr lang="en-US" dirty="0"/>
              <a:t>($con);​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Mysql</a:t>
            </a:r>
            <a:r>
              <a:rPr lang="en-US" dirty="0" smtClean="0"/>
              <a:t> from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charset="utf-8"&gt;</a:t>
            </a:r>
          </a:p>
          <a:p>
            <a:pPr marL="0" indent="0">
              <a:buNone/>
            </a:pPr>
            <a:r>
              <a:rPr lang="en-US" dirty="0"/>
              <a:t>      $(document).ready(function() {</a:t>
            </a:r>
          </a:p>
          <a:p>
            <a:pPr marL="0" indent="0">
              <a:buNone/>
            </a:pPr>
            <a:r>
              <a:rPr lang="en-US" dirty="0"/>
              <a:t>        $("table").tablecloth({</a:t>
            </a:r>
          </a:p>
          <a:p>
            <a:pPr marL="0" indent="0">
              <a:buNone/>
            </a:pPr>
            <a:r>
              <a:rPr lang="en-US" dirty="0"/>
              <a:t>          theme: "stats",</a:t>
            </a:r>
          </a:p>
          <a:p>
            <a:pPr marL="0" indent="0">
              <a:buNone/>
            </a:pPr>
            <a:r>
              <a:rPr lang="en-US" dirty="0"/>
              <a:t>          striped: true,</a:t>
            </a:r>
          </a:p>
          <a:p>
            <a:pPr marL="0" indent="0">
              <a:buNone/>
            </a:pPr>
            <a:r>
              <a:rPr lang="en-US" dirty="0"/>
              <a:t>          sortable: true,</a:t>
            </a:r>
          </a:p>
          <a:p>
            <a:pPr marL="0" indent="0">
              <a:buNone/>
            </a:pPr>
            <a:r>
              <a:rPr lang="en-US" dirty="0"/>
              <a:t>          condensed: true</a:t>
            </a:r>
          </a:p>
          <a:p>
            <a:pPr marL="0" indent="0">
              <a:buNone/>
            </a:pPr>
            <a:r>
              <a:rPr lang="en-US" dirty="0"/>
              <a:t>        });</a:t>
            </a:r>
          </a:p>
          <a:p>
            <a:pPr marL="0" indent="0">
              <a:buNone/>
            </a:pPr>
            <a:r>
              <a:rPr lang="en-US" dirty="0"/>
              <a:t>      });</a:t>
            </a:r>
          </a:p>
          <a:p>
            <a:pPr marL="0" indent="0">
              <a:buNone/>
            </a:pPr>
            <a:r>
              <a:rPr lang="en-US" dirty="0"/>
              <a:t>    &lt;/script&gt;​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Tableclothjs</a:t>
            </a:r>
            <a:r>
              <a:rPr lang="en-US" dirty="0" smtClean="0"/>
              <a:t> for tables in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609600" y="1219201"/>
            <a:ext cx="8001000" cy="5943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/>
              <a:t>Manual Testing is done for the whole app.</a:t>
            </a:r>
          </a:p>
          <a:p>
            <a:r>
              <a:rPr lang="en-US" sz="3500" dirty="0" smtClean="0"/>
              <a:t>Testing done for both front end and back end as </a:t>
            </a:r>
            <a:r>
              <a:rPr lang="en-US" sz="3500" dirty="0" smtClean="0"/>
              <a:t>well.</a:t>
            </a:r>
            <a:endParaRPr lang="en-US" sz="3500" dirty="0" smtClean="0"/>
          </a:p>
          <a:p>
            <a:r>
              <a:rPr lang="en-US" sz="3500" dirty="0" smtClean="0"/>
              <a:t>Issues tracked using Bit </a:t>
            </a:r>
            <a:r>
              <a:rPr lang="en-US" sz="3500" dirty="0" smtClean="0"/>
              <a:t>Bucket.</a:t>
            </a:r>
            <a:endParaRPr lang="en-US" sz="3500" dirty="0" smtClean="0"/>
          </a:p>
          <a:p>
            <a:r>
              <a:rPr lang="en-US" sz="3500" dirty="0" smtClean="0"/>
              <a:t>Testing mainly focused on Functional , Validation and </a:t>
            </a:r>
            <a:r>
              <a:rPr lang="en-US" sz="3500" dirty="0" smtClean="0"/>
              <a:t>UI.</a:t>
            </a:r>
          </a:p>
          <a:p>
            <a:r>
              <a:rPr lang="en-US" sz="3500" dirty="0" smtClean="0"/>
              <a:t>The code was run on </a:t>
            </a:r>
            <a:r>
              <a:rPr lang="en-US" sz="3500" dirty="0" err="1" smtClean="0"/>
              <a:t>findbugs</a:t>
            </a:r>
            <a:r>
              <a:rPr lang="en-US" sz="3500" dirty="0"/>
              <a:t> </a:t>
            </a:r>
            <a:r>
              <a:rPr lang="en-US" sz="3500" dirty="0" smtClean="0"/>
              <a:t>and bugs were solved.</a:t>
            </a:r>
            <a:r>
              <a:rPr lang="en-US" sz="3500" dirty="0" smtClean="0"/>
              <a:t> </a:t>
            </a:r>
            <a:endParaRPr lang="en-US" sz="35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61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7E6-66EA-4470-923A-6A2AA3C7C771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34762"/>
              </p:ext>
            </p:extLst>
          </p:nvPr>
        </p:nvGraphicFramePr>
        <p:xfrm>
          <a:off x="457200" y="2133600"/>
          <a:ext cx="8077201" cy="4191000"/>
        </p:xfrm>
        <a:graphic>
          <a:graphicData uri="http://schemas.openxmlformats.org/drawingml/2006/table">
            <a:tbl>
              <a:tblPr/>
              <a:tblGrid>
                <a:gridCol w="541110"/>
                <a:gridCol w="830490"/>
                <a:gridCol w="762000"/>
                <a:gridCol w="1447800"/>
                <a:gridCol w="1905000"/>
                <a:gridCol w="1905000"/>
                <a:gridCol w="685801"/>
              </a:tblGrid>
              <a:tr h="417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Test Case #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Test case Type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Test case Name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Expected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Actual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773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TC # 2.7.1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Functional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Field verification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Click on User App icon</a:t>
                      </a:r>
                      <a:b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In the displayed "User Info" screen, enter all valid details required and click on 'Proceed' button. </a:t>
                      </a:r>
                      <a:b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In the displayed "Ratings" screen provide ratings using rating bar and click on 'Submit' button.</a:t>
                      </a:r>
                      <a:b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Verify if the entered details are stored in the database and displayed in the avaerage ratings webpage. </a:t>
                      </a:r>
                      <a:br>
                        <a:rPr lang="en-US" sz="12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2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User App should be opened and should display "User Info" screen.</a:t>
                      </a:r>
                      <a:b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"Ratings" screen should be displayed.</a:t>
                      </a:r>
                      <a:b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 "Thank you for your ratings" toast </a:t>
                      </a:r>
                      <a:r>
                        <a:rPr lang="en-US" sz="1200" b="0" i="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messsage</a:t>
                      </a: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 should be displayed and user should be redirected back to "User </a:t>
                      </a:r>
                      <a:r>
                        <a:rPr lang="en-US" sz="1200" b="0" i="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Info"screen</a:t>
                      </a: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 and a </a:t>
                      </a:r>
                      <a:r>
                        <a:rPr lang="en-US" sz="1200" b="0" i="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sms</a:t>
                      </a: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 notification should be sent to the admin linked to the user app  </a:t>
                      </a:r>
                      <a:b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The entered details should be properly displayed in the average ratings webpage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User App is opened and  "User Info" screen is displayed.</a:t>
                      </a:r>
                      <a:b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"Ratings" screen is displayed.</a:t>
                      </a:r>
                      <a:b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Rating bar is filled according to the user preference.</a:t>
                      </a:r>
                      <a:b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 "Thank you for your ratings" toast </a:t>
                      </a:r>
                      <a:r>
                        <a:rPr lang="en-US" sz="1200" b="0" i="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messsage</a:t>
                      </a: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 is displayed and user is redirected back to "User </a:t>
                      </a:r>
                      <a:r>
                        <a:rPr lang="en-US" sz="1200" b="0" i="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Info"screen</a:t>
                      </a: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 and a </a:t>
                      </a:r>
                      <a:r>
                        <a:rPr lang="en-US" sz="1200" b="0" i="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sms</a:t>
                      </a: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 notification is sent to the admin linked to the user app  </a:t>
                      </a:r>
                      <a:b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The entered details should be properly displayed in the average ratings webpage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</a:p>
                  </a:txBody>
                  <a:tcPr marL="6385" marR="6385" marT="638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47800"/>
            <a:ext cx="7408333" cy="3962400"/>
          </a:xfrm>
        </p:spPr>
        <p:txBody>
          <a:bodyPr>
            <a:normAutofit fontScale="62500" lnSpcReduction="20000"/>
          </a:bodyPr>
          <a:lstStyle/>
          <a:p>
            <a:pPr lvl="0"/>
            <a:endParaRPr lang="en-US" u="sng" dirty="0" smtClean="0">
              <a:hlinkClick r:id="rId2"/>
            </a:endParaRPr>
          </a:p>
          <a:p>
            <a:pPr lvl="0"/>
            <a:endParaRPr lang="en-US" u="sng" dirty="0">
              <a:hlinkClick r:id="rId2"/>
            </a:endParaRPr>
          </a:p>
          <a:p>
            <a:pPr lvl="0"/>
            <a:r>
              <a:rPr lang="en-US" sz="3100" u="sng" dirty="0" smtClean="0">
                <a:hlinkClick r:id="rId2"/>
              </a:rPr>
              <a:t>http</a:t>
            </a:r>
            <a:r>
              <a:rPr lang="en-US" sz="3100" u="sng" dirty="0">
                <a:hlinkClick r:id="rId2"/>
              </a:rPr>
              <a:t>://www.mysql.com/</a:t>
            </a:r>
            <a:endParaRPr lang="en-US" sz="3100" dirty="0"/>
          </a:p>
          <a:p>
            <a:pPr lvl="0"/>
            <a:r>
              <a:rPr lang="en-US" sz="3100" u="sng" dirty="0">
                <a:hlinkClick r:id="rId3"/>
              </a:rPr>
              <a:t>http://developer.android.com/</a:t>
            </a:r>
            <a:endParaRPr lang="en-US" sz="3100" dirty="0"/>
          </a:p>
          <a:p>
            <a:pPr lvl="0"/>
            <a:r>
              <a:rPr lang="en-US" sz="3100" u="sng" dirty="0">
                <a:hlinkClick r:id="rId4"/>
              </a:rPr>
              <a:t>http://www.websequencediagrams.com/</a:t>
            </a:r>
            <a:endParaRPr lang="en-US" sz="3100" dirty="0"/>
          </a:p>
          <a:p>
            <a:pPr lvl="0"/>
            <a:r>
              <a:rPr lang="en-US" sz="3100" u="sng" dirty="0">
                <a:hlinkClick r:id="rId5"/>
              </a:rPr>
              <a:t>http://findicons.com/</a:t>
            </a:r>
            <a:endParaRPr lang="en-US" sz="3100" dirty="0"/>
          </a:p>
          <a:p>
            <a:pPr lvl="0"/>
            <a:r>
              <a:rPr lang="en-US" sz="3100" u="sng" dirty="0">
                <a:hlinkClick r:id="rId6"/>
              </a:rPr>
              <a:t>http://stackoverflow.com/</a:t>
            </a:r>
            <a:endParaRPr lang="en-US" sz="3100" dirty="0"/>
          </a:p>
          <a:p>
            <a:pPr lvl="0"/>
            <a:r>
              <a:rPr lang="en-US" sz="3100" u="sng" dirty="0">
                <a:hlinkClick r:id="rId7"/>
              </a:rPr>
              <a:t>http://www.php.net/manual/en/</a:t>
            </a:r>
            <a:endParaRPr lang="en-US" sz="3100" dirty="0"/>
          </a:p>
          <a:p>
            <a:pPr lvl="0"/>
            <a:r>
              <a:rPr lang="en-US" sz="3100" u="sng" dirty="0">
                <a:hlinkClick r:id="rId8"/>
              </a:rPr>
              <a:t>https://creately.com</a:t>
            </a:r>
            <a:r>
              <a:rPr lang="en-US" sz="3100" u="sng" dirty="0" smtClean="0">
                <a:hlinkClick r:id="rId8"/>
              </a:rPr>
              <a:t>/</a:t>
            </a:r>
            <a:endParaRPr lang="en-US" sz="3100" u="sng" dirty="0" smtClean="0"/>
          </a:p>
          <a:p>
            <a:pPr lvl="0"/>
            <a:r>
              <a:rPr lang="en-US" sz="3100" u="sng" dirty="0" smtClean="0">
                <a:hlinkClick r:id="rId9"/>
              </a:rPr>
              <a:t>http://tableclothjs.com/</a:t>
            </a:r>
            <a:endParaRPr lang="en-US" sz="3100" u="sng" dirty="0" smtClean="0"/>
          </a:p>
          <a:p>
            <a:pPr lvl="0"/>
            <a:r>
              <a:rPr lang="en-US" sz="3100" u="sng" dirty="0" smtClean="0">
                <a:hlinkClick r:id="rId10"/>
              </a:rPr>
              <a:t>http://jquery.com/</a:t>
            </a:r>
            <a:endParaRPr lang="en-US" sz="3100" u="sng" dirty="0" smtClean="0"/>
          </a:p>
          <a:p>
            <a:pPr lvl="0"/>
            <a:r>
              <a:rPr lang="en-US" sz="3100" u="sng" dirty="0" smtClean="0">
                <a:hlinkClick r:id="rId11"/>
              </a:rPr>
              <a:t>http://getbootstrap.com</a:t>
            </a:r>
            <a:r>
              <a:rPr lang="en-US" sz="3100" u="sng" dirty="0" smtClean="0">
                <a:hlinkClick r:id="rId11"/>
              </a:rPr>
              <a:t>/</a:t>
            </a:r>
            <a:endParaRPr lang="en-US" sz="3100" u="sng" dirty="0" smtClean="0"/>
          </a:p>
          <a:p>
            <a:pPr lvl="0"/>
            <a:r>
              <a:rPr lang="en-US" sz="3100" u="sng" dirty="0" smtClean="0">
                <a:solidFill>
                  <a:schemeClr val="accent1">
                    <a:lumMod val="75000"/>
                  </a:schemeClr>
                </a:solidFill>
              </a:rPr>
              <a:t>http://www.google.com</a:t>
            </a:r>
            <a:r>
              <a:rPr lang="en-US" sz="3100" u="sng" dirty="0" smtClean="0"/>
              <a:t>/</a:t>
            </a:r>
            <a:endParaRPr lang="en-US" sz="3100" u="sng" dirty="0" smtClean="0"/>
          </a:p>
          <a:p>
            <a:pPr marL="301943" lvl="1" indent="0">
              <a:buNone/>
            </a:pPr>
            <a:endParaRPr lang="en-US" sz="2900" u="sng" dirty="0" smtClean="0"/>
          </a:p>
          <a:p>
            <a:pPr lvl="0"/>
            <a:endParaRPr lang="en-US" sz="3100" u="sng" dirty="0" smtClean="0"/>
          </a:p>
          <a:p>
            <a:pPr lvl="0"/>
            <a:endParaRPr lang="en-US" sz="3100" u="sng" dirty="0" smtClean="0"/>
          </a:p>
          <a:p>
            <a:pPr lvl="0"/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5B52-F00E-4C1D-A8DE-999FFD38B382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533400"/>
            <a:ext cx="48006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</a:p>
          <a:p>
            <a:pPr algn="ctr"/>
            <a:endParaRPr lang="en-U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n-U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Demo!</a:t>
            </a:r>
          </a:p>
          <a:p>
            <a:pPr algn="ctr"/>
            <a:endParaRPr lang="en-U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n-U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29487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752600"/>
            <a:ext cx="7814733" cy="4373563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sz="3800" dirty="0" smtClean="0"/>
              <a:t>Key Features</a:t>
            </a:r>
          </a:p>
          <a:p>
            <a:r>
              <a:rPr lang="en-US" sz="3800" dirty="0" smtClean="0"/>
              <a:t>Iteration 1</a:t>
            </a:r>
          </a:p>
          <a:p>
            <a:r>
              <a:rPr lang="en-US" sz="3800" dirty="0" smtClean="0"/>
              <a:t>Iteration 2</a:t>
            </a:r>
          </a:p>
          <a:p>
            <a:r>
              <a:rPr lang="en-US" sz="3800" dirty="0" smtClean="0"/>
              <a:t>Iteration 3</a:t>
            </a:r>
          </a:p>
          <a:p>
            <a:r>
              <a:rPr lang="en-US" sz="3800" dirty="0" smtClean="0"/>
              <a:t>Final deliverables</a:t>
            </a:r>
          </a:p>
          <a:p>
            <a:r>
              <a:rPr lang="en-US" sz="3800" smtClean="0"/>
              <a:t>Open Issues </a:t>
            </a:r>
            <a:endParaRPr lang="en-US" sz="3800" dirty="0" smtClean="0"/>
          </a:p>
          <a:p>
            <a:r>
              <a:rPr lang="en-US" sz="3800" dirty="0" smtClean="0"/>
              <a:t>Test Cases</a:t>
            </a:r>
          </a:p>
          <a:p>
            <a:r>
              <a:rPr lang="en-US" sz="3800" dirty="0" smtClean="0"/>
              <a:t>Code Snippets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C610-6B22-4681-B6B2-3AD8F88DC2CA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81200"/>
            <a:ext cx="7967133" cy="4191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Applications for Admin to register and User to give feedback</a:t>
            </a:r>
          </a:p>
          <a:p>
            <a:r>
              <a:rPr lang="en-US" sz="3500" dirty="0" smtClean="0"/>
              <a:t>Notification to the Admin when rating is below particular threshold.</a:t>
            </a:r>
          </a:p>
          <a:p>
            <a:r>
              <a:rPr lang="en-US" sz="3500" dirty="0" smtClean="0"/>
              <a:t>Webpage which displays average ratings and comments.</a:t>
            </a:r>
          </a:p>
          <a:p>
            <a:endParaRPr lang="en-US" sz="3900" dirty="0" smtClean="0"/>
          </a:p>
          <a:p>
            <a:endParaRPr lang="en-US" sz="39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8266-9CB8-4F67-BEB3-1C888E3D01C7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8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408333" cy="4724399"/>
          </a:xfrm>
        </p:spPr>
        <p:txBody>
          <a:bodyPr>
            <a:noAutofit/>
          </a:bodyPr>
          <a:lstStyle/>
          <a:p>
            <a:r>
              <a:rPr lang="en-US" sz="3500" dirty="0" smtClean="0"/>
              <a:t>Admin Application for Admin to register.</a:t>
            </a:r>
          </a:p>
          <a:p>
            <a:r>
              <a:rPr lang="en-US" sz="3500" dirty="0" smtClean="0"/>
              <a:t>A </a:t>
            </a:r>
            <a:r>
              <a:rPr lang="en-US" sz="3500" dirty="0"/>
              <a:t>valid Admin will be able to login to the Admin App</a:t>
            </a:r>
            <a:r>
              <a:rPr lang="en-US" sz="3500" dirty="0" smtClean="0"/>
              <a:t>.</a:t>
            </a:r>
          </a:p>
          <a:p>
            <a:r>
              <a:rPr lang="en-US" sz="3500" dirty="0" smtClean="0"/>
              <a:t>Using </a:t>
            </a:r>
            <a:r>
              <a:rPr lang="en-US" sz="3500" dirty="0"/>
              <a:t>invalid credentials will show an error message</a:t>
            </a:r>
            <a:r>
              <a:rPr lang="en-US" sz="3500" dirty="0" smtClean="0"/>
              <a:t>.</a:t>
            </a:r>
          </a:p>
          <a:p>
            <a:r>
              <a:rPr lang="en-US" sz="3500" dirty="0" smtClean="0"/>
              <a:t>Signup </a:t>
            </a:r>
            <a:r>
              <a:rPr lang="en-US" sz="3500" dirty="0"/>
              <a:t>screen is provided for new admin.</a:t>
            </a:r>
          </a:p>
          <a:p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F91E-A379-40FC-9260-8BF64AFAD62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31938" y="2289017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31938" y="3106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676400"/>
            <a:ext cx="7408333" cy="5105400"/>
          </a:xfrm>
        </p:spPr>
        <p:txBody>
          <a:bodyPr>
            <a:noAutofit/>
          </a:bodyPr>
          <a:lstStyle/>
          <a:p>
            <a:r>
              <a:rPr lang="en-US" sz="3500" dirty="0" smtClean="0"/>
              <a:t>Feedback Application for user to rate the restaurant.</a:t>
            </a:r>
          </a:p>
          <a:p>
            <a:r>
              <a:rPr lang="en-US" sz="3500" dirty="0" smtClean="0"/>
              <a:t>Users will be able to rate a particular restaurant using this application.</a:t>
            </a:r>
          </a:p>
          <a:p>
            <a:r>
              <a:rPr lang="en-US" sz="3500" dirty="0" smtClean="0"/>
              <a:t>User can rate the restaurant on Music, Food, Service and Ambience. However, the comments section is optional.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3F42-3D51-4A72-8243-1860AE0DCC67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657599"/>
          </a:xfrm>
        </p:spPr>
        <p:txBody>
          <a:bodyPr>
            <a:noAutofit/>
          </a:bodyPr>
          <a:lstStyle/>
          <a:p>
            <a:r>
              <a:rPr lang="en-US" sz="3500" dirty="0" smtClean="0"/>
              <a:t>Webpage which consists the </a:t>
            </a:r>
            <a:r>
              <a:rPr lang="en-US" sz="3500" dirty="0"/>
              <a:t>A</a:t>
            </a:r>
            <a:r>
              <a:rPr lang="en-US" sz="3500" dirty="0" smtClean="0"/>
              <a:t>verage Rating for Music, Food, Service </a:t>
            </a:r>
            <a:r>
              <a:rPr lang="en-US" sz="3500" dirty="0"/>
              <a:t>,</a:t>
            </a:r>
            <a:r>
              <a:rPr lang="en-US" sz="3500" dirty="0" smtClean="0"/>
              <a:t>Ambience and Comments.</a:t>
            </a:r>
          </a:p>
          <a:p>
            <a:r>
              <a:rPr lang="en-US" sz="3500" dirty="0" smtClean="0"/>
              <a:t>One Key feature includes refresh button. </a:t>
            </a:r>
          </a:p>
          <a:p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080A-46EA-4D30-AC9A-81B3580BF488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7408333" cy="4648200"/>
          </a:xfrm>
        </p:spPr>
        <p:txBody>
          <a:bodyPr>
            <a:noAutofit/>
          </a:bodyPr>
          <a:lstStyle/>
          <a:p>
            <a:r>
              <a:rPr lang="en-US" sz="3500" dirty="0" smtClean="0"/>
              <a:t>Created a Splash screen and voice host for feedback app.</a:t>
            </a:r>
          </a:p>
          <a:p>
            <a:r>
              <a:rPr lang="en-US" sz="3500" dirty="0" smtClean="0"/>
              <a:t>Issues raised by the review team has been resolved.</a:t>
            </a:r>
          </a:p>
          <a:p>
            <a:r>
              <a:rPr lang="en-US" sz="3500" dirty="0" smtClean="0"/>
              <a:t>A comment section has been </a:t>
            </a:r>
            <a:r>
              <a:rPr lang="en-US" sz="3500" dirty="0" smtClean="0"/>
              <a:t>added in the Feedback Average webpage.</a:t>
            </a:r>
            <a:endParaRPr lang="en-US" sz="35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14600"/>
            <a:ext cx="8458199" cy="39624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No logout button implemented for admin.</a:t>
            </a:r>
          </a:p>
          <a:p>
            <a:r>
              <a:rPr lang="en-US" sz="3500" dirty="0" smtClean="0"/>
              <a:t>Layout issues on small size screens.</a:t>
            </a:r>
          </a:p>
          <a:p>
            <a:r>
              <a:rPr lang="en-US" sz="3500" dirty="0" smtClean="0"/>
              <a:t>No comments section on average ratings page.</a:t>
            </a:r>
          </a:p>
          <a:p>
            <a:r>
              <a:rPr lang="en-US" sz="3500" dirty="0" smtClean="0"/>
              <a:t>No </a:t>
            </a:r>
            <a:r>
              <a:rPr lang="en-US" sz="3500" dirty="0"/>
              <a:t>h</a:t>
            </a:r>
            <a:r>
              <a:rPr lang="en-US" sz="3500" dirty="0" smtClean="0"/>
              <a:t>yperlink for average rating webpage.</a:t>
            </a:r>
            <a:endParaRPr lang="en-US" sz="3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Raised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400"/>
            <a:ext cx="7408333" cy="3810000"/>
          </a:xfrm>
        </p:spPr>
        <p:txBody>
          <a:bodyPr>
            <a:noAutofit/>
          </a:bodyPr>
          <a:lstStyle/>
          <a:p>
            <a:r>
              <a:rPr lang="en-US" sz="3600" dirty="0"/>
              <a:t>Will people feel comfortable by submitting low reviews if the admin </a:t>
            </a:r>
            <a:r>
              <a:rPr lang="en-US" sz="3600" dirty="0" smtClean="0"/>
              <a:t>gets the notification </a:t>
            </a:r>
            <a:r>
              <a:rPr lang="en-US" sz="3600" dirty="0"/>
              <a:t>while user is still in the restaurant </a:t>
            </a:r>
            <a:r>
              <a:rPr lang="en-US" sz="3600" dirty="0" smtClean="0"/>
              <a:t>?</a:t>
            </a:r>
          </a:p>
          <a:p>
            <a:r>
              <a:rPr lang="en-US" sz="3600" dirty="0" smtClean="0"/>
              <a:t>Why two applications admin and feedback ?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B3C-447C-4154-9951-02840F861819}" type="datetime1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2414</TotalTime>
  <Words>620</Words>
  <Application>Microsoft Office PowerPoint</Application>
  <PresentationFormat>On-screen Show (4:3)</PresentationFormat>
  <Paragraphs>205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PowerPoint Presentation</vt:lpstr>
      <vt:lpstr>Outline </vt:lpstr>
      <vt:lpstr>Key Features</vt:lpstr>
      <vt:lpstr>Iteration 1</vt:lpstr>
      <vt:lpstr>Iteration 2</vt:lpstr>
      <vt:lpstr>Iteration 3</vt:lpstr>
      <vt:lpstr>Final Deliverables</vt:lpstr>
      <vt:lpstr>Issues Raised</vt:lpstr>
      <vt:lpstr>Open Questions</vt:lpstr>
      <vt:lpstr>Singleton Pattern Implemented</vt:lpstr>
      <vt:lpstr>Sending Post request from Android</vt:lpstr>
      <vt:lpstr>Passing Objects in Android</vt:lpstr>
      <vt:lpstr>Send SMS from android</vt:lpstr>
      <vt:lpstr>Connect to Mysql from PHP</vt:lpstr>
      <vt:lpstr>Tableclothjs for tables in HTML</vt:lpstr>
      <vt:lpstr>Testing</vt:lpstr>
      <vt:lpstr>Testing 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tejaswininaidu karanam</dc:creator>
  <cp:lastModifiedBy>adithyachandrashekar@live.com</cp:lastModifiedBy>
  <cp:revision>139</cp:revision>
  <dcterms:created xsi:type="dcterms:W3CDTF">2006-08-16T00:00:00Z</dcterms:created>
  <dcterms:modified xsi:type="dcterms:W3CDTF">2014-04-28T03:41:20Z</dcterms:modified>
</cp:coreProperties>
</file>