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58" r:id="rId7"/>
    <p:sldId id="262" r:id="rId8"/>
    <p:sldId id="263" r:id="rId9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31926" y="1753615"/>
            <a:ext cx="4242435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Arial MT"/>
                <a:cs typeface="Arial MT"/>
              </a:defRPr>
            </a:lvl1pPr>
          </a:lstStyle>
          <a:p>
            <a:pPr marL="123189">
              <a:lnSpc>
                <a:spcPts val="1425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Arial MT"/>
                <a:cs typeface="Arial MT"/>
              </a:defRPr>
            </a:lvl1pPr>
          </a:lstStyle>
          <a:p>
            <a:pPr marL="123189">
              <a:lnSpc>
                <a:spcPts val="1425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4/4/2025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Arial MT"/>
                <a:cs typeface="Arial MT"/>
              </a:defRPr>
            </a:lvl1pPr>
          </a:lstStyle>
          <a:p>
            <a:pPr marL="123189">
              <a:lnSpc>
                <a:spcPts val="1425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4/4/2025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Arial MT"/>
                <a:cs typeface="Arial MT"/>
              </a:defRPr>
            </a:lvl1pPr>
          </a:lstStyle>
          <a:p>
            <a:pPr marL="123189">
              <a:lnSpc>
                <a:spcPts val="1425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4/4/2025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Arial MT"/>
                <a:cs typeface="Arial MT"/>
              </a:defRPr>
            </a:lvl1pPr>
          </a:lstStyle>
          <a:p>
            <a:pPr marL="123189">
              <a:lnSpc>
                <a:spcPts val="1425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00913" y="59182"/>
            <a:ext cx="11390172" cy="7950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283950" y="6449170"/>
            <a:ext cx="259715" cy="1962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Arial MT"/>
                <a:cs typeface="Arial MT"/>
              </a:defRPr>
            </a:lvl1pPr>
          </a:lstStyle>
          <a:p>
            <a:pPr marL="123189">
              <a:lnSpc>
                <a:spcPts val="1425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596116" y="4618948"/>
            <a:ext cx="4737883" cy="1449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b="1" dirty="0">
                <a:solidFill>
                  <a:schemeClr val="tx1"/>
                </a:solidFill>
                <a:latin typeface="Times New Roman"/>
                <a:cs typeface="Times New Roman"/>
              </a:rPr>
              <a:t>Batch No: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b="1" dirty="0">
                <a:solidFill>
                  <a:schemeClr val="tx1"/>
                </a:solidFill>
                <a:latin typeface="Times New Roman"/>
                <a:cs typeface="Times New Roman"/>
              </a:rPr>
              <a:t>A. Charith</a:t>
            </a:r>
            <a:r>
              <a:rPr lang="en-US" sz="1800" b="1" dirty="0">
                <a:solidFill>
                  <a:schemeClr val="tx1"/>
                </a:solidFill>
                <a:latin typeface="Times New Roman"/>
                <a:cs typeface="Times New Roman"/>
              </a:rPr>
              <a:t> (AV.EN.U4AIE22001)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800" b="1" dirty="0">
                <a:solidFill>
                  <a:schemeClr val="tx1"/>
                </a:solidFill>
                <a:latin typeface="Times New Roman"/>
                <a:cs typeface="Times New Roman"/>
              </a:rPr>
              <a:t>B. Natraj Koushik Reddy (AV.EN.U4AIE22004)</a:t>
            </a:r>
            <a:endParaRPr lang="en-US" b="1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800" b="1" dirty="0">
                <a:solidFill>
                  <a:schemeClr val="tx1"/>
                </a:solidFill>
                <a:latin typeface="Times New Roman"/>
                <a:cs typeface="Times New Roman"/>
              </a:rPr>
              <a:t>V. </a:t>
            </a:r>
            <a:r>
              <a:rPr lang="en-US" b="1" dirty="0">
                <a:solidFill>
                  <a:schemeClr val="tx1"/>
                </a:solidFill>
                <a:latin typeface="Times New Roman"/>
                <a:cs typeface="Times New Roman"/>
              </a:rPr>
              <a:t>Varun Sai </a:t>
            </a:r>
            <a:r>
              <a:rPr lang="en-US" sz="1800" b="1" dirty="0">
                <a:solidFill>
                  <a:schemeClr val="tx1"/>
                </a:solidFill>
                <a:latin typeface="Times New Roman"/>
                <a:cs typeface="Times New Roman"/>
              </a:rPr>
              <a:t>(AV.EN.U4AIE22046)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b="1" dirty="0">
                <a:solidFill>
                  <a:schemeClr val="tx1"/>
                </a:solidFill>
                <a:latin typeface="Times New Roman"/>
                <a:cs typeface="Times New Roman"/>
              </a:rPr>
              <a:t>D. Sridhar Adithya (AV.EN.U4AIE22049)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095999" y="4618948"/>
            <a:ext cx="5982378" cy="1450397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n-US" b="1" dirty="0">
                <a:solidFill>
                  <a:schemeClr val="tx1"/>
                </a:solidFill>
                <a:latin typeface="Times New Roman"/>
                <a:cs typeface="Times New Roman"/>
              </a:rPr>
              <a:t>Under the guidance of:</a:t>
            </a:r>
          </a:p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n-US" b="1" dirty="0">
                <a:solidFill>
                  <a:schemeClr val="tx1"/>
                </a:solidFill>
                <a:latin typeface="Times New Roman"/>
                <a:cs typeface="Times New Roman"/>
              </a:rPr>
              <a:t>	</a:t>
            </a:r>
            <a:r>
              <a:rPr b="1" dirty="0">
                <a:solidFill>
                  <a:schemeClr val="tx1"/>
                </a:solidFill>
                <a:latin typeface="Times New Roman"/>
                <a:cs typeface="Times New Roman"/>
              </a:rPr>
              <a:t>Dr.</a:t>
            </a:r>
            <a:r>
              <a:rPr b="1" spc="-5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b="1" dirty="0">
                <a:solidFill>
                  <a:schemeClr val="tx1"/>
                </a:solidFill>
                <a:latin typeface="Times New Roman"/>
                <a:cs typeface="Times New Roman"/>
              </a:rPr>
              <a:t>V</a:t>
            </a:r>
            <a:r>
              <a:rPr b="1" spc="-3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b="1" dirty="0">
                <a:solidFill>
                  <a:schemeClr val="tx1"/>
                </a:solidFill>
                <a:latin typeface="Times New Roman"/>
                <a:cs typeface="Times New Roman"/>
              </a:rPr>
              <a:t>Lakshmi</a:t>
            </a:r>
            <a:r>
              <a:rPr b="1" spc="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b="1" spc="-10" dirty="0">
                <a:solidFill>
                  <a:schemeClr val="tx1"/>
                </a:solidFill>
                <a:latin typeface="Times New Roman"/>
                <a:cs typeface="Times New Roman"/>
              </a:rPr>
              <a:t>Chetana</a:t>
            </a:r>
            <a:endParaRPr lang="en-US" b="1" spc="-10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12700">
              <a:spcBef>
                <a:spcPts val="110"/>
              </a:spcBef>
            </a:pPr>
            <a:r>
              <a:rPr lang="en-US" sz="1800" b="1" dirty="0">
                <a:solidFill>
                  <a:schemeClr val="tx1"/>
                </a:solidFill>
                <a:latin typeface="Times New Roman"/>
                <a:cs typeface="Times New Roman"/>
              </a:rPr>
              <a:t>	Assistant</a:t>
            </a:r>
            <a:r>
              <a:rPr lang="en-US" sz="1800" b="1" spc="-3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b="1" dirty="0">
                <a:solidFill>
                  <a:schemeClr val="tx1"/>
                </a:solidFill>
                <a:latin typeface="Times New Roman"/>
                <a:cs typeface="Times New Roman"/>
              </a:rPr>
              <a:t>Professor</a:t>
            </a:r>
            <a:r>
              <a:rPr lang="en-US" sz="1800" b="1" spc="-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b="1" dirty="0">
                <a:solidFill>
                  <a:schemeClr val="tx1"/>
                </a:solidFill>
                <a:latin typeface="Times New Roman"/>
                <a:cs typeface="Times New Roman"/>
              </a:rPr>
              <a:t>(Sl.</a:t>
            </a:r>
            <a:r>
              <a:rPr lang="en-US" sz="1800" b="1" spc="-6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1800" b="1" spc="-20" dirty="0">
                <a:solidFill>
                  <a:schemeClr val="tx1"/>
                </a:solidFill>
                <a:latin typeface="Times New Roman"/>
                <a:cs typeface="Times New Roman"/>
              </a:rPr>
              <a:t>Gr.)</a:t>
            </a:r>
            <a:endParaRPr lang="en-US" sz="1800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n-US" b="1" spc="-10" dirty="0">
                <a:solidFill>
                  <a:schemeClr val="tx1"/>
                </a:solidFill>
                <a:latin typeface="Times New Roman"/>
                <a:cs typeface="Times New Roman"/>
              </a:rPr>
              <a:t>	Department of Computer Science and Engineering,</a:t>
            </a:r>
          </a:p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n-US" b="1" spc="-10" dirty="0">
                <a:solidFill>
                  <a:schemeClr val="tx1"/>
                </a:solidFill>
                <a:latin typeface="Times New Roman"/>
                <a:cs typeface="Times New Roman"/>
              </a:rPr>
              <a:t>	School of Computing</a:t>
            </a:r>
            <a:endParaRPr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924292" y="4814696"/>
            <a:ext cx="27463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1800" dirty="0">
              <a:solidFill>
                <a:schemeClr val="accent2"/>
              </a:solidFill>
              <a:latin typeface="Times New Roman"/>
              <a:cs typeface="Times New Roman"/>
            </a:endParaRPr>
          </a:p>
        </p:txBody>
      </p:sp>
      <p:grpSp>
        <p:nvGrpSpPr>
          <p:cNvPr id="10" name="Google Shape;91;p1">
            <a:extLst>
              <a:ext uri="{FF2B5EF4-FFF2-40B4-BE49-F238E27FC236}">
                <a16:creationId xmlns:a16="http://schemas.microsoft.com/office/drawing/2014/main" id="{AE640556-CF11-EB18-5863-62CCFE2CAF90}"/>
              </a:ext>
            </a:extLst>
          </p:cNvPr>
          <p:cNvGrpSpPr/>
          <p:nvPr/>
        </p:nvGrpSpPr>
        <p:grpSpPr>
          <a:xfrm>
            <a:off x="0" y="6342887"/>
            <a:ext cx="12191999" cy="515111"/>
            <a:chOff x="0" y="6342887"/>
            <a:chExt cx="12191999" cy="515111"/>
          </a:xfrm>
        </p:grpSpPr>
        <p:pic>
          <p:nvPicPr>
            <p:cNvPr id="11" name="Google Shape;92;p1">
              <a:extLst>
                <a:ext uri="{FF2B5EF4-FFF2-40B4-BE49-F238E27FC236}">
                  <a16:creationId xmlns:a16="http://schemas.microsoft.com/office/drawing/2014/main" id="{0D582E0F-A53F-F6EF-77A9-718BBC254DED}"/>
                </a:ext>
              </a:extLst>
            </p:cNvPr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26492" y="6490714"/>
              <a:ext cx="1781556" cy="31394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" name="Google Shape;93;p1">
              <a:extLst>
                <a:ext uri="{FF2B5EF4-FFF2-40B4-BE49-F238E27FC236}">
                  <a16:creationId xmlns:a16="http://schemas.microsoft.com/office/drawing/2014/main" id="{D740D307-06E2-1E08-9835-FEAE7B0572CB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0" y="6342887"/>
              <a:ext cx="12191999" cy="51511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" name="Google Shape;94;p1">
              <a:extLst>
                <a:ext uri="{FF2B5EF4-FFF2-40B4-BE49-F238E27FC236}">
                  <a16:creationId xmlns:a16="http://schemas.microsoft.com/office/drawing/2014/main" id="{B7FB8DDB-44E7-0050-A75B-02B9BC411442}"/>
                </a:ext>
              </a:extLst>
            </p:cNvPr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222503" y="6446518"/>
              <a:ext cx="1781556" cy="313942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049" name="Graphic 1">
            <a:extLst>
              <a:ext uri="{FF2B5EF4-FFF2-40B4-BE49-F238E27FC236}">
                <a16:creationId xmlns:a16="http://schemas.microsoft.com/office/drawing/2014/main" id="{048D7681-75E6-57CF-A7AF-F16379489E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55" b="-496"/>
          <a:stretch>
            <a:fillRect/>
          </a:stretch>
        </p:blipFill>
        <p:spPr bwMode="auto">
          <a:xfrm>
            <a:off x="2897801" y="355456"/>
            <a:ext cx="5982378" cy="1323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3">
            <a:extLst>
              <a:ext uri="{FF2B5EF4-FFF2-40B4-BE49-F238E27FC236}">
                <a16:creationId xmlns:a16="http://schemas.microsoft.com/office/drawing/2014/main" id="{91B15839-8029-3F68-84EA-A0C0B47393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7690" y="1489838"/>
            <a:ext cx="556260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971800" algn="ctr"/>
                <a:tab pos="5943600" algn="r"/>
              </a:tabLst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______________________________________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971800" algn="ctr"/>
                <a:tab pos="5943600" algn="r"/>
              </a:tabLst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AMARAVATI CAMPUS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accent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43342F9-C67C-DE0B-C208-1B86AE4E318D}"/>
              </a:ext>
            </a:extLst>
          </p:cNvPr>
          <p:cNvSpPr txBox="1"/>
          <p:nvPr/>
        </p:nvSpPr>
        <p:spPr>
          <a:xfrm>
            <a:off x="1600200" y="3048000"/>
            <a:ext cx="94488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Tentative Title:  PRODUCT RECOMMENDATION SYSTEM USING COLLABRATIVE FILTERING WITH PYSPARK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189">
              <a:lnSpc>
                <a:spcPts val="1425"/>
              </a:lnSpc>
            </a:pPr>
            <a:fld id="{81D60167-4931-47E6-BA6A-407CBD079E47}" type="slidenum">
              <a:rPr spc="-50" dirty="0"/>
              <a:t>2</a:t>
            </a:fld>
            <a:endParaRPr spc="-5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1827" y="657363"/>
            <a:ext cx="11390172" cy="7950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7160">
              <a:lnSpc>
                <a:spcPct val="100000"/>
              </a:lnSpc>
              <a:spcBef>
                <a:spcPts val="100"/>
              </a:spcBef>
            </a:pPr>
            <a:r>
              <a:rPr sz="3600" spc="-10" dirty="0">
                <a:solidFill>
                  <a:srgbClr val="3E3E3E"/>
                </a:solidFill>
              </a:rPr>
              <a:t>CONTENTS</a:t>
            </a:r>
            <a:endParaRPr sz="3600" dirty="0"/>
          </a:p>
        </p:txBody>
      </p:sp>
      <p:sp>
        <p:nvSpPr>
          <p:cNvPr id="3" name="object 3"/>
          <p:cNvSpPr txBox="1"/>
          <p:nvPr/>
        </p:nvSpPr>
        <p:spPr>
          <a:xfrm>
            <a:off x="838200" y="1571529"/>
            <a:ext cx="10705465" cy="2847574"/>
          </a:xfrm>
          <a:prstGeom prst="rect">
            <a:avLst/>
          </a:prstGeom>
        </p:spPr>
        <p:txBody>
          <a:bodyPr vert="horz" wrap="square" lIns="0" tIns="165735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1305"/>
              </a:spcBef>
              <a:buFont typeface="Wingdings"/>
              <a:buChar char=""/>
              <a:tabLst>
                <a:tab pos="469265" algn="l"/>
              </a:tabLst>
            </a:pPr>
            <a:r>
              <a:rPr sz="20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Introduction</a:t>
            </a:r>
            <a:r>
              <a:rPr lang="en-US" sz="20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/>
              <a:t>(About the topic)</a:t>
            </a:r>
          </a:p>
          <a:p>
            <a:pPr marL="469265" indent="-456565">
              <a:lnSpc>
                <a:spcPct val="100000"/>
              </a:lnSpc>
              <a:spcBef>
                <a:spcPts val="1305"/>
              </a:spcBef>
              <a:buFont typeface="Wingdings"/>
              <a:buChar char=""/>
              <a:tabLst>
                <a:tab pos="469265" algn="l"/>
              </a:tabLst>
            </a:pPr>
            <a:r>
              <a:rPr lang="en-US" sz="20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Motivation of Work </a:t>
            </a:r>
          </a:p>
          <a:p>
            <a:pPr marL="469265" indent="-456565">
              <a:lnSpc>
                <a:spcPct val="100000"/>
              </a:lnSpc>
              <a:spcBef>
                <a:spcPts val="1305"/>
              </a:spcBef>
              <a:buFont typeface="Wingdings"/>
              <a:buChar char=""/>
              <a:tabLst>
                <a:tab pos="469265" algn="l"/>
              </a:tabLst>
            </a:pPr>
            <a:r>
              <a:rPr lang="en-US" sz="20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Objective of work</a:t>
            </a:r>
            <a:endParaRPr lang="en-US" sz="2000" dirty="0"/>
          </a:p>
          <a:p>
            <a:pPr marL="469265" indent="-456565">
              <a:lnSpc>
                <a:spcPct val="100000"/>
              </a:lnSpc>
              <a:spcBef>
                <a:spcPts val="1305"/>
              </a:spcBef>
              <a:buFont typeface="Wingdings"/>
              <a:buChar char=""/>
              <a:tabLst>
                <a:tab pos="469265" algn="l"/>
              </a:tabLst>
            </a:pPr>
            <a:r>
              <a:rPr lang="en-US" sz="20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Literature Survey </a:t>
            </a:r>
            <a:r>
              <a:rPr lang="en-US" sz="2000" b="1" spc="-10" dirty="0">
                <a:solidFill>
                  <a:schemeClr val="tx1"/>
                </a:solidFill>
                <a:latin typeface="Times New Roman"/>
                <a:cs typeface="Times New Roman"/>
              </a:rPr>
              <a:t>(</a:t>
            </a:r>
            <a:r>
              <a:rPr lang="en-US" sz="2000" dirty="0"/>
              <a:t>Summary of key existing works in your domain)</a:t>
            </a:r>
          </a:p>
          <a:p>
            <a:pPr marL="469265" indent="-456565">
              <a:lnSpc>
                <a:spcPct val="100000"/>
              </a:lnSpc>
              <a:spcBef>
                <a:spcPts val="1305"/>
              </a:spcBef>
              <a:buFont typeface="Wingdings"/>
              <a:buChar char=""/>
              <a:tabLst>
                <a:tab pos="469265" algn="l"/>
              </a:tabLst>
            </a:pPr>
            <a:r>
              <a:rPr lang="en-US" sz="20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Datasets to be used in your work</a:t>
            </a:r>
          </a:p>
          <a:p>
            <a:pPr marL="469265" indent="-456565">
              <a:lnSpc>
                <a:spcPct val="100000"/>
              </a:lnSpc>
              <a:spcBef>
                <a:spcPts val="1305"/>
              </a:spcBef>
              <a:buFont typeface="Wingdings"/>
              <a:buChar char=""/>
              <a:tabLst>
                <a:tab pos="469265" algn="l"/>
              </a:tabLst>
            </a:pPr>
            <a:r>
              <a:rPr sz="20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References</a:t>
            </a:r>
            <a:endParaRPr sz="2000" dirty="0">
              <a:latin typeface="Times New Roman"/>
              <a:cs typeface="Times New Roman"/>
            </a:endParaRPr>
          </a:p>
        </p:txBody>
      </p:sp>
      <p:grpSp>
        <p:nvGrpSpPr>
          <p:cNvPr id="6" name="Google Shape;91;p1">
            <a:extLst>
              <a:ext uri="{FF2B5EF4-FFF2-40B4-BE49-F238E27FC236}">
                <a16:creationId xmlns:a16="http://schemas.microsoft.com/office/drawing/2014/main" id="{61429E26-2850-D401-C0BA-EA2EBF40AA66}"/>
              </a:ext>
            </a:extLst>
          </p:cNvPr>
          <p:cNvGrpSpPr/>
          <p:nvPr/>
        </p:nvGrpSpPr>
        <p:grpSpPr>
          <a:xfrm>
            <a:off x="0" y="6342887"/>
            <a:ext cx="12191999" cy="515111"/>
            <a:chOff x="0" y="6342887"/>
            <a:chExt cx="12191999" cy="515111"/>
          </a:xfrm>
        </p:grpSpPr>
        <p:pic>
          <p:nvPicPr>
            <p:cNvPr id="7" name="Google Shape;92;p1">
              <a:extLst>
                <a:ext uri="{FF2B5EF4-FFF2-40B4-BE49-F238E27FC236}">
                  <a16:creationId xmlns:a16="http://schemas.microsoft.com/office/drawing/2014/main" id="{0F1D4765-5974-AD5D-46B9-3CC17BE84C1E}"/>
                </a:ext>
              </a:extLst>
            </p:cNvPr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26492" y="6490714"/>
              <a:ext cx="1781556" cy="31394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" name="Google Shape;93;p1">
              <a:extLst>
                <a:ext uri="{FF2B5EF4-FFF2-40B4-BE49-F238E27FC236}">
                  <a16:creationId xmlns:a16="http://schemas.microsoft.com/office/drawing/2014/main" id="{E0B71BDD-65FF-65C5-3C32-24C5D62F39A3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0" y="6342887"/>
              <a:ext cx="12191999" cy="51511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" name="Google Shape;94;p1">
              <a:extLst>
                <a:ext uri="{FF2B5EF4-FFF2-40B4-BE49-F238E27FC236}">
                  <a16:creationId xmlns:a16="http://schemas.microsoft.com/office/drawing/2014/main" id="{C8C0778C-9DEC-51D7-206A-B139E621244F}"/>
                </a:ext>
              </a:extLst>
            </p:cNvPr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222503" y="6446518"/>
              <a:ext cx="1781556" cy="313942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828865BA-7F99-3A2A-BE13-64F29B9ACC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>
            <a:extLst>
              <a:ext uri="{FF2B5EF4-FFF2-40B4-BE49-F238E27FC236}">
                <a16:creationId xmlns:a16="http://schemas.microsoft.com/office/drawing/2014/main" id="{E55BC968-8BDF-2A02-6EE7-1F91A6455D76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189">
              <a:lnSpc>
                <a:spcPts val="1425"/>
              </a:lnSpc>
            </a:pPr>
            <a:fld id="{81D60167-4931-47E6-BA6A-407CBD079E47}" type="slidenum">
              <a:rPr spc="-50" dirty="0"/>
              <a:t>3</a:t>
            </a:fld>
            <a:endParaRPr spc="-50" dirty="0"/>
          </a:p>
        </p:txBody>
      </p:sp>
      <p:sp>
        <p:nvSpPr>
          <p:cNvPr id="2" name="object 2">
            <a:extLst>
              <a:ext uri="{FF2B5EF4-FFF2-40B4-BE49-F238E27FC236}">
                <a16:creationId xmlns:a16="http://schemas.microsoft.com/office/drawing/2014/main" id="{0D2BACC7-B62D-5981-AA26-93B25A8891E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01827" y="657363"/>
            <a:ext cx="11390172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7160">
              <a:lnSpc>
                <a:spcPct val="100000"/>
              </a:lnSpc>
              <a:spcBef>
                <a:spcPts val="100"/>
              </a:spcBef>
            </a:pPr>
            <a:r>
              <a:rPr lang="en-US" sz="3600" dirty="0"/>
              <a:t>Introduction</a:t>
            </a:r>
            <a:endParaRPr sz="3600" dirty="0"/>
          </a:p>
        </p:txBody>
      </p:sp>
      <p:grpSp>
        <p:nvGrpSpPr>
          <p:cNvPr id="6" name="Google Shape;91;p1">
            <a:extLst>
              <a:ext uri="{FF2B5EF4-FFF2-40B4-BE49-F238E27FC236}">
                <a16:creationId xmlns:a16="http://schemas.microsoft.com/office/drawing/2014/main" id="{F546EA6A-F4D2-AB97-A027-E3CD9B1D3286}"/>
              </a:ext>
            </a:extLst>
          </p:cNvPr>
          <p:cNvGrpSpPr/>
          <p:nvPr/>
        </p:nvGrpSpPr>
        <p:grpSpPr>
          <a:xfrm>
            <a:off x="0" y="6342887"/>
            <a:ext cx="12191999" cy="515111"/>
            <a:chOff x="0" y="6342887"/>
            <a:chExt cx="12191999" cy="515111"/>
          </a:xfrm>
        </p:grpSpPr>
        <p:pic>
          <p:nvPicPr>
            <p:cNvPr id="7" name="Google Shape;92;p1">
              <a:extLst>
                <a:ext uri="{FF2B5EF4-FFF2-40B4-BE49-F238E27FC236}">
                  <a16:creationId xmlns:a16="http://schemas.microsoft.com/office/drawing/2014/main" id="{A0984CE2-0CDA-D4B3-64C4-5B43763F37AC}"/>
                </a:ext>
              </a:extLst>
            </p:cNvPr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26492" y="6490714"/>
              <a:ext cx="1781556" cy="31394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" name="Google Shape;93;p1">
              <a:extLst>
                <a:ext uri="{FF2B5EF4-FFF2-40B4-BE49-F238E27FC236}">
                  <a16:creationId xmlns:a16="http://schemas.microsoft.com/office/drawing/2014/main" id="{9A752B56-D8C2-52BC-1D71-71B1C32584C8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0" y="6342887"/>
              <a:ext cx="12191999" cy="51511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" name="Google Shape;94;p1">
              <a:extLst>
                <a:ext uri="{FF2B5EF4-FFF2-40B4-BE49-F238E27FC236}">
                  <a16:creationId xmlns:a16="http://schemas.microsoft.com/office/drawing/2014/main" id="{73DD8BF5-CC99-17B0-6882-1525F271C9CF}"/>
                </a:ext>
              </a:extLst>
            </p:cNvPr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222503" y="6446518"/>
              <a:ext cx="1781556" cy="31394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C7EE3F6E-47BF-0EF5-A95E-2A4436ABE5AC}"/>
              </a:ext>
            </a:extLst>
          </p:cNvPr>
          <p:cNvSpPr txBox="1"/>
          <p:nvPr/>
        </p:nvSpPr>
        <p:spPr>
          <a:xfrm>
            <a:off x="987772" y="1422549"/>
            <a:ext cx="10442227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None/>
            </a:pPr>
            <a:r>
              <a:rPr lang="en-US" sz="2000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 </a:t>
            </a:r>
            <a:r>
              <a:rPr lang="en-US" sz="2000" b="1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Product Recommendation System</a:t>
            </a:r>
            <a:r>
              <a:rPr lang="en-US" sz="2000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is a type of information filtering system that predicts and suggests products or items that a user might be interested in. Collaborative Filtering (CF) is one of the most popular techniques used in recommendation systems. It works by identifying patterns in user-item interactions (e.g., ratings, purchases, or clicks) and recommending items that similar users have liked.</a:t>
            </a:r>
          </a:p>
          <a:p>
            <a:pPr algn="just">
              <a:buNone/>
            </a:pPr>
            <a:endParaRPr lang="en-US" sz="2000" b="0" i="0" dirty="0">
              <a:solidFill>
                <a:srgbClr val="40404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this project, we will build a </a:t>
            </a:r>
            <a:r>
              <a:rPr lang="en-US" sz="2000" b="1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Collaborative Filtering-based Recommendation System</a:t>
            </a:r>
            <a:r>
              <a:rPr lang="en-US" sz="2000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using </a:t>
            </a:r>
            <a:r>
              <a:rPr lang="en-US" sz="2000" b="1" i="0" dirty="0" err="1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PySpark</a:t>
            </a:r>
            <a:r>
              <a:rPr lang="en-US" sz="2000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which is a distributed computing framework designed for big data processing. </a:t>
            </a:r>
            <a:r>
              <a:rPr lang="en-US" sz="2000" b="0" i="0" dirty="0" err="1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PySpark</a:t>
            </a:r>
            <a:r>
              <a:rPr lang="en-US" sz="2000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provides scalable and efficient tools for implementing machine learning algorithms, making it ideal for handling large datasets commonly encountered in recommendation systems.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7994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92B90579-8B12-EDEA-F1EF-AA2A876EE0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>
            <a:extLst>
              <a:ext uri="{FF2B5EF4-FFF2-40B4-BE49-F238E27FC236}">
                <a16:creationId xmlns:a16="http://schemas.microsoft.com/office/drawing/2014/main" id="{C5A0CF01-508A-A41E-55D2-CD6D248BEF2E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189">
              <a:lnSpc>
                <a:spcPts val="1425"/>
              </a:lnSpc>
            </a:pPr>
            <a:fld id="{81D60167-4931-47E6-BA6A-407CBD079E47}" type="slidenum">
              <a:rPr spc="-50" dirty="0"/>
              <a:t>4</a:t>
            </a:fld>
            <a:endParaRPr spc="-50" dirty="0"/>
          </a:p>
        </p:txBody>
      </p:sp>
      <p:sp>
        <p:nvSpPr>
          <p:cNvPr id="2" name="object 2">
            <a:extLst>
              <a:ext uri="{FF2B5EF4-FFF2-40B4-BE49-F238E27FC236}">
                <a16:creationId xmlns:a16="http://schemas.microsoft.com/office/drawing/2014/main" id="{A1F35B0A-30B9-F6BF-D2C5-BC11E584360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01827" y="657363"/>
            <a:ext cx="11390172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7160">
              <a:lnSpc>
                <a:spcPct val="100000"/>
              </a:lnSpc>
              <a:spcBef>
                <a:spcPts val="100"/>
              </a:spcBef>
            </a:pPr>
            <a:r>
              <a:rPr lang="en-US" sz="3600" dirty="0"/>
              <a:t>Motivation of Work</a:t>
            </a:r>
            <a:endParaRPr sz="3600" dirty="0"/>
          </a:p>
        </p:txBody>
      </p:sp>
      <p:grpSp>
        <p:nvGrpSpPr>
          <p:cNvPr id="6" name="Google Shape;91;p1">
            <a:extLst>
              <a:ext uri="{FF2B5EF4-FFF2-40B4-BE49-F238E27FC236}">
                <a16:creationId xmlns:a16="http://schemas.microsoft.com/office/drawing/2014/main" id="{64A24321-6839-EA32-86D3-912066223AB7}"/>
              </a:ext>
            </a:extLst>
          </p:cNvPr>
          <p:cNvGrpSpPr/>
          <p:nvPr/>
        </p:nvGrpSpPr>
        <p:grpSpPr>
          <a:xfrm>
            <a:off x="0" y="6342887"/>
            <a:ext cx="12191999" cy="515111"/>
            <a:chOff x="0" y="6342887"/>
            <a:chExt cx="12191999" cy="515111"/>
          </a:xfrm>
        </p:grpSpPr>
        <p:pic>
          <p:nvPicPr>
            <p:cNvPr id="7" name="Google Shape;92;p1">
              <a:extLst>
                <a:ext uri="{FF2B5EF4-FFF2-40B4-BE49-F238E27FC236}">
                  <a16:creationId xmlns:a16="http://schemas.microsoft.com/office/drawing/2014/main" id="{E3BBF9CA-D4AB-9186-098D-18BBCE3F85FA}"/>
                </a:ext>
              </a:extLst>
            </p:cNvPr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26492" y="6490714"/>
              <a:ext cx="1781556" cy="31394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" name="Google Shape;93;p1">
              <a:extLst>
                <a:ext uri="{FF2B5EF4-FFF2-40B4-BE49-F238E27FC236}">
                  <a16:creationId xmlns:a16="http://schemas.microsoft.com/office/drawing/2014/main" id="{DEED86E3-FE29-ED12-9970-C69405963297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0" y="6342887"/>
              <a:ext cx="12191999" cy="51511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" name="Google Shape;94;p1">
              <a:extLst>
                <a:ext uri="{FF2B5EF4-FFF2-40B4-BE49-F238E27FC236}">
                  <a16:creationId xmlns:a16="http://schemas.microsoft.com/office/drawing/2014/main" id="{9860A152-8287-0B10-592D-DA4F4CF98458}"/>
                </a:ext>
              </a:extLst>
            </p:cNvPr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222503" y="6446518"/>
              <a:ext cx="1781556" cy="31394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EB93DEE0-F223-0E0A-E3AF-7A7964D51725}"/>
              </a:ext>
            </a:extLst>
          </p:cNvPr>
          <p:cNvSpPr txBox="1"/>
          <p:nvPr/>
        </p:nvSpPr>
        <p:spPr>
          <a:xfrm>
            <a:off x="914400" y="1524632"/>
            <a:ext cx="9492616" cy="41780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sz="2000" b="1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Enhancing User Experience</a:t>
            </a:r>
            <a:r>
              <a:rPr lang="en-US" sz="2000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US" sz="2000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Personalized recommendations improve user engagement by suggesting relevant products, leading to higher satisfaction and retention.</a:t>
            </a:r>
          </a:p>
          <a:p>
            <a:pPr marL="342900" indent="-342900" algn="l">
              <a:spcBef>
                <a:spcPts val="300"/>
              </a:spcBef>
              <a:buFont typeface="Wingdings" panose="05000000000000000000" pitchFamily="2" charset="2"/>
              <a:buChar char="v"/>
            </a:pPr>
            <a:r>
              <a:rPr lang="en-US" sz="2000" b="1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Driving Business Growth</a:t>
            </a:r>
            <a:r>
              <a:rPr lang="en-US" sz="2000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US" sz="2000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Effective recommendation systems increase sales and conversions by promoting products tailored to user preferences.</a:t>
            </a:r>
          </a:p>
          <a:p>
            <a:pPr marL="342900" indent="-342900" algn="l">
              <a:spcBef>
                <a:spcPts val="300"/>
              </a:spcBef>
              <a:buFont typeface="Wingdings" panose="05000000000000000000" pitchFamily="2" charset="2"/>
              <a:buChar char="v"/>
            </a:pPr>
            <a:r>
              <a:rPr lang="en-US" sz="2000" b="1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Handling Large-Scale Data</a:t>
            </a:r>
            <a:r>
              <a:rPr lang="en-US" sz="2000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US" sz="2000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0" i="0" dirty="0" err="1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PySpark</a:t>
            </a:r>
            <a:r>
              <a:rPr lang="en-US" sz="2000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enables scalable processing of massive datasets, making it ideal for real-world applications with millions of users and products.</a:t>
            </a:r>
          </a:p>
          <a:p>
            <a:pPr marL="342900" indent="-342900" algn="l">
              <a:spcBef>
                <a:spcPts val="300"/>
              </a:spcBef>
              <a:buFont typeface="Wingdings" panose="05000000000000000000" pitchFamily="2" charset="2"/>
              <a:buChar char="v"/>
            </a:pPr>
            <a:r>
              <a:rPr lang="en-US" sz="2000" b="1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Leveraging Advanced Techniques</a:t>
            </a:r>
            <a:r>
              <a:rPr lang="en-US" sz="2000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US" sz="2000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Collaborative Filtering, especially with matrix factorization, provides accurate predictions by uncovering hidden patterns in user-item interactions.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4072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E97D3DEA-0597-B898-74FE-CB16620C3A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>
            <a:extLst>
              <a:ext uri="{FF2B5EF4-FFF2-40B4-BE49-F238E27FC236}">
                <a16:creationId xmlns:a16="http://schemas.microsoft.com/office/drawing/2014/main" id="{72E24C1C-0D23-68F9-545F-2D32170B2DD7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189">
              <a:lnSpc>
                <a:spcPts val="1425"/>
              </a:lnSpc>
            </a:pPr>
            <a:fld id="{81D60167-4931-47E6-BA6A-407CBD079E47}" type="slidenum">
              <a:rPr spc="-50" dirty="0"/>
              <a:t>5</a:t>
            </a:fld>
            <a:endParaRPr spc="-50" dirty="0"/>
          </a:p>
        </p:txBody>
      </p:sp>
      <p:sp>
        <p:nvSpPr>
          <p:cNvPr id="2" name="object 2">
            <a:extLst>
              <a:ext uri="{FF2B5EF4-FFF2-40B4-BE49-F238E27FC236}">
                <a16:creationId xmlns:a16="http://schemas.microsoft.com/office/drawing/2014/main" id="{3BFF630E-0546-EBD9-4A86-B51748C60D3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01827" y="657363"/>
            <a:ext cx="11390172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7160">
              <a:lnSpc>
                <a:spcPct val="100000"/>
              </a:lnSpc>
              <a:spcBef>
                <a:spcPts val="100"/>
              </a:spcBef>
            </a:pPr>
            <a:r>
              <a:rPr lang="en-US" sz="3600" dirty="0"/>
              <a:t>Objective of Work</a:t>
            </a:r>
            <a:endParaRPr sz="3600" dirty="0"/>
          </a:p>
        </p:txBody>
      </p:sp>
      <p:grpSp>
        <p:nvGrpSpPr>
          <p:cNvPr id="6" name="Google Shape;91;p1">
            <a:extLst>
              <a:ext uri="{FF2B5EF4-FFF2-40B4-BE49-F238E27FC236}">
                <a16:creationId xmlns:a16="http://schemas.microsoft.com/office/drawing/2014/main" id="{4C414AB0-7DCC-D194-B5B2-700858FD9664}"/>
              </a:ext>
            </a:extLst>
          </p:cNvPr>
          <p:cNvGrpSpPr/>
          <p:nvPr/>
        </p:nvGrpSpPr>
        <p:grpSpPr>
          <a:xfrm>
            <a:off x="0" y="6342887"/>
            <a:ext cx="12191999" cy="515111"/>
            <a:chOff x="0" y="6342887"/>
            <a:chExt cx="12191999" cy="515111"/>
          </a:xfrm>
        </p:grpSpPr>
        <p:pic>
          <p:nvPicPr>
            <p:cNvPr id="7" name="Google Shape;92;p1">
              <a:extLst>
                <a:ext uri="{FF2B5EF4-FFF2-40B4-BE49-F238E27FC236}">
                  <a16:creationId xmlns:a16="http://schemas.microsoft.com/office/drawing/2014/main" id="{5681D397-8C8D-BD3D-21E3-6A03C9BAD61F}"/>
                </a:ext>
              </a:extLst>
            </p:cNvPr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26492" y="6490714"/>
              <a:ext cx="1781556" cy="31394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" name="Google Shape;93;p1">
              <a:extLst>
                <a:ext uri="{FF2B5EF4-FFF2-40B4-BE49-F238E27FC236}">
                  <a16:creationId xmlns:a16="http://schemas.microsoft.com/office/drawing/2014/main" id="{B018CB31-24BA-6FEF-C4DC-B71835CB1375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0" y="6342887"/>
              <a:ext cx="12191999" cy="51511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" name="Google Shape;94;p1">
              <a:extLst>
                <a:ext uri="{FF2B5EF4-FFF2-40B4-BE49-F238E27FC236}">
                  <a16:creationId xmlns:a16="http://schemas.microsoft.com/office/drawing/2014/main" id="{DA61C9C5-9235-AC0E-A74C-6AABF09D0F11}"/>
                </a:ext>
              </a:extLst>
            </p:cNvPr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222503" y="6446518"/>
              <a:ext cx="1781556" cy="31394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021977E0-7121-44A8-06B4-60C8615DBDC1}"/>
              </a:ext>
            </a:extLst>
          </p:cNvPr>
          <p:cNvSpPr txBox="1"/>
          <p:nvPr/>
        </p:nvSpPr>
        <p:spPr>
          <a:xfrm>
            <a:off x="787577" y="1372012"/>
            <a:ext cx="10756088" cy="43473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sz="2400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Develop a recommendation system using </a:t>
            </a:r>
            <a:r>
              <a:rPr lang="en-US" sz="2400" b="0" i="0" dirty="0" err="1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PySpark</a:t>
            </a:r>
            <a:r>
              <a:rPr lang="en-US" sz="2400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that can handle large-scale datasets efficiently, ensuring scalability for real-world applications.</a:t>
            </a:r>
          </a:p>
          <a:p>
            <a:pPr algn="l"/>
            <a:endParaRPr lang="en-US" sz="2400" b="0" i="0" dirty="0">
              <a:solidFill>
                <a:srgbClr val="40404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spcBef>
                <a:spcPts val="300"/>
              </a:spcBef>
              <a:buFont typeface="Wingdings" panose="05000000000000000000" pitchFamily="2" charset="2"/>
              <a:buChar char="ü"/>
            </a:pPr>
            <a:r>
              <a:rPr lang="en-US" sz="2400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Utilize matrix factorization techniques like ALS (Alternating Least Squares) to predict user preferences and generate accurate product recommendations.</a:t>
            </a:r>
          </a:p>
          <a:p>
            <a:pPr algn="l">
              <a:spcBef>
                <a:spcPts val="300"/>
              </a:spcBef>
            </a:pPr>
            <a:endParaRPr lang="en-US" sz="2400" b="0" i="0" dirty="0">
              <a:solidFill>
                <a:srgbClr val="40404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spcBef>
                <a:spcPts val="300"/>
              </a:spcBef>
              <a:buFont typeface="Wingdings" panose="05000000000000000000" pitchFamily="2" charset="2"/>
              <a:buChar char="ü"/>
            </a:pPr>
            <a:r>
              <a:rPr lang="en-US" sz="2400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Assess the system's effectiveness using metrics such as RMSE (Root Mean Squared Error) to ensure reliable and high-quality recommendations.</a:t>
            </a:r>
          </a:p>
          <a:p>
            <a:pPr algn="l">
              <a:spcBef>
                <a:spcPts val="300"/>
              </a:spcBef>
            </a:pPr>
            <a:endParaRPr lang="en-US" sz="2400" b="0" i="0" dirty="0">
              <a:solidFill>
                <a:srgbClr val="40404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spcBef>
                <a:spcPts val="300"/>
              </a:spcBef>
              <a:buFont typeface="Wingdings" panose="05000000000000000000" pitchFamily="2" charset="2"/>
              <a:buChar char="ü"/>
            </a:pPr>
            <a:r>
              <a:rPr lang="en-US" sz="2400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Deliver top-N personalized product suggestions for each user, enhancing user experience and engagement.</a:t>
            </a:r>
          </a:p>
        </p:txBody>
      </p:sp>
    </p:spTree>
    <p:extLst>
      <p:ext uri="{BB962C8B-B14F-4D97-AF65-F5344CB8AC3E}">
        <p14:creationId xmlns:p14="http://schemas.microsoft.com/office/powerpoint/2010/main" val="7919641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F6F67-8B0C-01D7-F3DC-BFDA959AC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183873"/>
            <a:ext cx="10972800" cy="369332"/>
          </a:xfrm>
        </p:spPr>
        <p:txBody>
          <a:bodyPr/>
          <a:lstStyle/>
          <a:p>
            <a:pPr algn="ctr"/>
            <a:r>
              <a:rPr lang="en-US" dirty="0"/>
              <a:t>Literature Survey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5221721-0164-DC2E-4AAF-C3BE76F3DC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1538765"/>
              </p:ext>
            </p:extLst>
          </p:nvPr>
        </p:nvGraphicFramePr>
        <p:xfrm>
          <a:off x="762000" y="681988"/>
          <a:ext cx="10210799" cy="5410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2159">
                  <a:extLst>
                    <a:ext uri="{9D8B030D-6E8A-4147-A177-3AD203B41FA5}">
                      <a16:colId xmlns:a16="http://schemas.microsoft.com/office/drawing/2014/main" val="812852660"/>
                    </a:ext>
                  </a:extLst>
                </a:gridCol>
                <a:gridCol w="2042160">
                  <a:extLst>
                    <a:ext uri="{9D8B030D-6E8A-4147-A177-3AD203B41FA5}">
                      <a16:colId xmlns:a16="http://schemas.microsoft.com/office/drawing/2014/main" val="47129732"/>
                    </a:ext>
                  </a:extLst>
                </a:gridCol>
                <a:gridCol w="2042160">
                  <a:extLst>
                    <a:ext uri="{9D8B030D-6E8A-4147-A177-3AD203B41FA5}">
                      <a16:colId xmlns:a16="http://schemas.microsoft.com/office/drawing/2014/main" val="115910792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09415112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4023543657"/>
                    </a:ext>
                  </a:extLst>
                </a:gridCol>
              </a:tblGrid>
              <a:tr h="990600">
                <a:tc>
                  <a:txBody>
                    <a:bodyPr/>
                    <a:lstStyle/>
                    <a:p>
                      <a:r>
                        <a:rPr lang="en-US" dirty="0"/>
                        <a:t>Reference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Year of Publication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Datasets used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Limitations of existing work / Research Gaps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2053042"/>
                  </a:ext>
                </a:extLst>
              </a:tr>
              <a:tr h="614275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[1]</a:t>
                      </a:r>
                      <a:r>
                        <a:rPr lang="pl-PL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N. Fati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pl-PL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M. Krupi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pl-PL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S. Juki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Amazon Reviews Dataset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Combined big data technologies with machine learning to create a recommendation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While effective, the study doesn't address real-time recommendation capabilities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3124716"/>
                  </a:ext>
                </a:extLst>
              </a:tr>
              <a:tr h="614275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[2] Thom Lake, Sinead A. Williamson, Alexander T. Hawk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Proprietary E-commerce Dataset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Developed a deep learning-based solution combining neural attention mechanisms with representation learning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Utilizes proprietary data, hindering result replication; does not address cold-start problems.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6616165"/>
                  </a:ext>
                </a:extLst>
              </a:tr>
              <a:tr h="614275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[3] Raif Rizvi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Amazon Product Dataset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Developed a recommendation system using </a:t>
                      </a:r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PySpark’s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ALS 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Focused on ALS; hybrid filtering and deep learning techniques were not explored.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1633640"/>
                  </a:ext>
                </a:extLst>
              </a:tr>
            </a:tbl>
          </a:graphicData>
        </a:graphic>
      </p:graphicFrame>
      <p:grpSp>
        <p:nvGrpSpPr>
          <p:cNvPr id="3" name="Google Shape;91;p1">
            <a:extLst>
              <a:ext uri="{FF2B5EF4-FFF2-40B4-BE49-F238E27FC236}">
                <a16:creationId xmlns:a16="http://schemas.microsoft.com/office/drawing/2014/main" id="{3B87E95A-9925-8BB8-8783-3EAFB0B074DE}"/>
              </a:ext>
            </a:extLst>
          </p:cNvPr>
          <p:cNvGrpSpPr/>
          <p:nvPr/>
        </p:nvGrpSpPr>
        <p:grpSpPr>
          <a:xfrm>
            <a:off x="0" y="6342887"/>
            <a:ext cx="12191999" cy="515111"/>
            <a:chOff x="0" y="6342887"/>
            <a:chExt cx="12191999" cy="515111"/>
          </a:xfrm>
        </p:grpSpPr>
        <p:pic>
          <p:nvPicPr>
            <p:cNvPr id="5" name="Google Shape;92;p1">
              <a:extLst>
                <a:ext uri="{FF2B5EF4-FFF2-40B4-BE49-F238E27FC236}">
                  <a16:creationId xmlns:a16="http://schemas.microsoft.com/office/drawing/2014/main" id="{B908923B-10B2-0D68-9693-C11755AE6E1B}"/>
                </a:ext>
              </a:extLst>
            </p:cNvPr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26492" y="6490714"/>
              <a:ext cx="1781556" cy="31394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" name="Google Shape;93;p1">
              <a:extLst>
                <a:ext uri="{FF2B5EF4-FFF2-40B4-BE49-F238E27FC236}">
                  <a16:creationId xmlns:a16="http://schemas.microsoft.com/office/drawing/2014/main" id="{11C1245C-467E-9FDC-DB03-77E03CBFB574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0" y="6342887"/>
              <a:ext cx="12191999" cy="51511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" name="Google Shape;94;p1">
              <a:extLst>
                <a:ext uri="{FF2B5EF4-FFF2-40B4-BE49-F238E27FC236}">
                  <a16:creationId xmlns:a16="http://schemas.microsoft.com/office/drawing/2014/main" id="{0B4CAC74-C81C-C0D7-3321-9040035DDA8C}"/>
                </a:ext>
              </a:extLst>
            </p:cNvPr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222503" y="6446518"/>
              <a:ext cx="1781556" cy="313942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2928792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2968BC-CF0B-B206-7AA7-011E5E9806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8A0D0-DA8C-C992-9F14-017B35B1F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304800"/>
            <a:ext cx="10972800" cy="369332"/>
          </a:xfrm>
        </p:spPr>
        <p:txBody>
          <a:bodyPr/>
          <a:lstStyle/>
          <a:p>
            <a:pPr algn="ctr"/>
            <a:r>
              <a:rPr lang="en-US" dirty="0"/>
              <a:t>Literature Survey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74F52CD-9497-DBCC-C46B-90FBB3DDA6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6574222"/>
              </p:ext>
            </p:extLst>
          </p:nvPr>
        </p:nvGraphicFramePr>
        <p:xfrm>
          <a:off x="838200" y="1055122"/>
          <a:ext cx="10210799" cy="3855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2159">
                  <a:extLst>
                    <a:ext uri="{9D8B030D-6E8A-4147-A177-3AD203B41FA5}">
                      <a16:colId xmlns:a16="http://schemas.microsoft.com/office/drawing/2014/main" val="812852660"/>
                    </a:ext>
                  </a:extLst>
                </a:gridCol>
                <a:gridCol w="2042160">
                  <a:extLst>
                    <a:ext uri="{9D8B030D-6E8A-4147-A177-3AD203B41FA5}">
                      <a16:colId xmlns:a16="http://schemas.microsoft.com/office/drawing/2014/main" val="47129732"/>
                    </a:ext>
                  </a:extLst>
                </a:gridCol>
                <a:gridCol w="2042160">
                  <a:extLst>
                    <a:ext uri="{9D8B030D-6E8A-4147-A177-3AD203B41FA5}">
                      <a16:colId xmlns:a16="http://schemas.microsoft.com/office/drawing/2014/main" val="115910792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09415112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4023543657"/>
                    </a:ext>
                  </a:extLst>
                </a:gridCol>
              </a:tblGrid>
              <a:tr h="990600">
                <a:tc>
                  <a:txBody>
                    <a:bodyPr/>
                    <a:lstStyle/>
                    <a:p>
                      <a:r>
                        <a:rPr lang="en-US" dirty="0"/>
                        <a:t>Reference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Year of Publication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Datasets used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Limitations of existing work / Research Gaps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2053042"/>
                  </a:ext>
                </a:extLst>
              </a:tr>
              <a:tr h="614275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[4] Yifan Hu, Yehuda Koren, and Chris Volinsky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Netflix Prize Dataset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Proposed an Alternating Least Squares (ALS) approach tailored for implicit feedback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Focused on movie data; applicability to other domains remains unexplored.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3124716"/>
                  </a:ext>
                </a:extLst>
              </a:tr>
              <a:tr h="614275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[5] Wei Jin et al.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Amazon-M2 Dataset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Proposed a multilingual shopping dataset to enhance personalized recommendation systems.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Benchmarking with collaborative filtering in </a:t>
                      </a:r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PySpark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is yet to be explored.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6616165"/>
                  </a:ext>
                </a:extLst>
              </a:tr>
            </a:tbl>
          </a:graphicData>
        </a:graphic>
      </p:graphicFrame>
      <p:grpSp>
        <p:nvGrpSpPr>
          <p:cNvPr id="3" name="Google Shape;91;p1">
            <a:extLst>
              <a:ext uri="{FF2B5EF4-FFF2-40B4-BE49-F238E27FC236}">
                <a16:creationId xmlns:a16="http://schemas.microsoft.com/office/drawing/2014/main" id="{4E7A5281-929E-51C3-3EFE-7879104E626D}"/>
              </a:ext>
            </a:extLst>
          </p:cNvPr>
          <p:cNvGrpSpPr/>
          <p:nvPr/>
        </p:nvGrpSpPr>
        <p:grpSpPr>
          <a:xfrm>
            <a:off x="0" y="6342887"/>
            <a:ext cx="12191999" cy="515111"/>
            <a:chOff x="0" y="6342887"/>
            <a:chExt cx="12191999" cy="515111"/>
          </a:xfrm>
        </p:grpSpPr>
        <p:pic>
          <p:nvPicPr>
            <p:cNvPr id="5" name="Google Shape;92;p1">
              <a:extLst>
                <a:ext uri="{FF2B5EF4-FFF2-40B4-BE49-F238E27FC236}">
                  <a16:creationId xmlns:a16="http://schemas.microsoft.com/office/drawing/2014/main" id="{8CDCEEEF-5FB3-65BD-5C4A-4BFE1DED197A}"/>
                </a:ext>
              </a:extLst>
            </p:cNvPr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26492" y="6490714"/>
              <a:ext cx="1781556" cy="31394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" name="Google Shape;93;p1">
              <a:extLst>
                <a:ext uri="{FF2B5EF4-FFF2-40B4-BE49-F238E27FC236}">
                  <a16:creationId xmlns:a16="http://schemas.microsoft.com/office/drawing/2014/main" id="{7F095218-CCD0-CAA2-F305-FD14C5855A38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0" y="6342887"/>
              <a:ext cx="12191999" cy="51511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" name="Google Shape;94;p1">
              <a:extLst>
                <a:ext uri="{FF2B5EF4-FFF2-40B4-BE49-F238E27FC236}">
                  <a16:creationId xmlns:a16="http://schemas.microsoft.com/office/drawing/2014/main" id="{908D8C2D-B200-69AF-DF6D-C16DE18A9BAF}"/>
                </a:ext>
              </a:extLst>
            </p:cNvPr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222503" y="6446518"/>
              <a:ext cx="1781556" cy="313942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36912442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5ED4A07C-A92B-6D72-DBD0-E7BE36F396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>
            <a:extLst>
              <a:ext uri="{FF2B5EF4-FFF2-40B4-BE49-F238E27FC236}">
                <a16:creationId xmlns:a16="http://schemas.microsoft.com/office/drawing/2014/main" id="{7557B87B-7252-9010-F9EF-8FC6AE4ADA79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189">
              <a:lnSpc>
                <a:spcPts val="1425"/>
              </a:lnSpc>
            </a:pPr>
            <a:fld id="{81D60167-4931-47E6-BA6A-407CBD079E47}" type="slidenum">
              <a:rPr spc="-50" dirty="0"/>
              <a:t>8</a:t>
            </a:fld>
            <a:endParaRPr spc="-50" dirty="0"/>
          </a:p>
        </p:txBody>
      </p:sp>
      <p:sp>
        <p:nvSpPr>
          <p:cNvPr id="2" name="object 2">
            <a:extLst>
              <a:ext uri="{FF2B5EF4-FFF2-40B4-BE49-F238E27FC236}">
                <a16:creationId xmlns:a16="http://schemas.microsoft.com/office/drawing/2014/main" id="{A7ABE9CA-4A45-23C1-55CE-EC8F020FCEE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00913" y="234738"/>
            <a:ext cx="11390172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7160">
              <a:lnSpc>
                <a:spcPct val="100000"/>
              </a:lnSpc>
              <a:spcBef>
                <a:spcPts val="100"/>
              </a:spcBef>
            </a:pPr>
            <a:r>
              <a:rPr lang="en-US" sz="3600" dirty="0"/>
              <a:t>Dataset Description</a:t>
            </a:r>
            <a:endParaRPr sz="3600" dirty="0"/>
          </a:p>
        </p:txBody>
      </p:sp>
      <p:grpSp>
        <p:nvGrpSpPr>
          <p:cNvPr id="6" name="Google Shape;91;p1">
            <a:extLst>
              <a:ext uri="{FF2B5EF4-FFF2-40B4-BE49-F238E27FC236}">
                <a16:creationId xmlns:a16="http://schemas.microsoft.com/office/drawing/2014/main" id="{655DA7C7-9896-81DB-D474-70DD5E8EDAE9}"/>
              </a:ext>
            </a:extLst>
          </p:cNvPr>
          <p:cNvGrpSpPr/>
          <p:nvPr/>
        </p:nvGrpSpPr>
        <p:grpSpPr>
          <a:xfrm>
            <a:off x="0" y="6342887"/>
            <a:ext cx="12191999" cy="515111"/>
            <a:chOff x="0" y="6342887"/>
            <a:chExt cx="12191999" cy="515111"/>
          </a:xfrm>
        </p:grpSpPr>
        <p:pic>
          <p:nvPicPr>
            <p:cNvPr id="7" name="Google Shape;92;p1">
              <a:extLst>
                <a:ext uri="{FF2B5EF4-FFF2-40B4-BE49-F238E27FC236}">
                  <a16:creationId xmlns:a16="http://schemas.microsoft.com/office/drawing/2014/main" id="{36DC15A0-184E-ED52-6F18-8F3CF50D6D0C}"/>
                </a:ext>
              </a:extLst>
            </p:cNvPr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26492" y="6490714"/>
              <a:ext cx="1781556" cy="31394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" name="Google Shape;93;p1">
              <a:extLst>
                <a:ext uri="{FF2B5EF4-FFF2-40B4-BE49-F238E27FC236}">
                  <a16:creationId xmlns:a16="http://schemas.microsoft.com/office/drawing/2014/main" id="{E5F13424-B35A-DBA5-23FF-02884522233C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0" y="6342887"/>
              <a:ext cx="12191999" cy="51511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" name="Google Shape;94;p1">
              <a:extLst>
                <a:ext uri="{FF2B5EF4-FFF2-40B4-BE49-F238E27FC236}">
                  <a16:creationId xmlns:a16="http://schemas.microsoft.com/office/drawing/2014/main" id="{24B7C3EF-88D8-0761-E3BC-1291BAAA761F}"/>
                </a:ext>
              </a:extLst>
            </p:cNvPr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222503" y="6446518"/>
              <a:ext cx="1781556" cy="31394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" name="Rectangle 1">
            <a:extLst>
              <a:ext uri="{FF2B5EF4-FFF2-40B4-BE49-F238E27FC236}">
                <a16:creationId xmlns:a16="http://schemas.microsoft.com/office/drawing/2014/main" id="{76ECD8A1-A43E-691F-8075-3A81D42054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913" y="835798"/>
            <a:ext cx="10648087" cy="2215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dataset used in this project is the 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User-Product Interaction dataset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obtained from an e-commerce platform. This dataset is designed to build a product recommendation system based on user ratings for various products. The dataset contains explicit feedback in the form of ratings provided by users for products.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File Name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 rating_beauty.csv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Size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en-US"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,023,070 rows × 4 columns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D7D2F6F-0509-8AD7-B4B5-C978CDA81DB6}"/>
              </a:ext>
            </a:extLst>
          </p:cNvPr>
          <p:cNvSpPr txBox="1"/>
          <p:nvPr/>
        </p:nvSpPr>
        <p:spPr>
          <a:xfrm>
            <a:off x="533400" y="2833559"/>
            <a:ext cx="6553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UserId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unique identifier for each user (String)</a:t>
            </a:r>
          </a:p>
          <a:p>
            <a:pPr marL="342900" indent="-342900">
              <a:buFontTx/>
              <a:buAutoNum type="arabicParenR"/>
            </a:pP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ProductId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unique identifier for each Product (String)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AutoNum type="arabicParenR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Rating –  </a:t>
            </a: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rating given by the user to the product</a:t>
            </a:r>
            <a:r>
              <a:rPr lang="en-US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(Int)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AutoNum type="arabicParenR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Timestamp – </a:t>
            </a: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time when the rating was provided.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(Int)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arenR"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D973345-2E3F-F185-ACF2-547F04BD28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9232" y="2514600"/>
            <a:ext cx="5552768" cy="3389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9065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115</TotalTime>
  <Words>772</Words>
  <Application>Microsoft Office PowerPoint</Application>
  <PresentationFormat>Widescreen</PresentationFormat>
  <Paragraphs>87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Arial MT</vt:lpstr>
      <vt:lpstr>Calibri</vt:lpstr>
      <vt:lpstr>Times New Roman</vt:lpstr>
      <vt:lpstr>Wingdings</vt:lpstr>
      <vt:lpstr>Office Theme</vt:lpstr>
      <vt:lpstr>PowerPoint Presentation</vt:lpstr>
      <vt:lpstr>CONTENTS</vt:lpstr>
      <vt:lpstr>Introduction</vt:lpstr>
      <vt:lpstr>Motivation of Work</vt:lpstr>
      <vt:lpstr>Objective of Work</vt:lpstr>
      <vt:lpstr>Literature Survey</vt:lpstr>
      <vt:lpstr>Literature Survey</vt:lpstr>
      <vt:lpstr>Dataset Description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Charith A</dc:creator>
  <cp:lastModifiedBy>Charith A</cp:lastModifiedBy>
  <cp:revision>12</cp:revision>
  <dcterms:created xsi:type="dcterms:W3CDTF">2025-02-14T23:17:08Z</dcterms:created>
  <dcterms:modified xsi:type="dcterms:W3CDTF">2025-04-04T16:57:33Z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2025-02-14T00:00:00Z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2025-02-14T00:00:00Z</vt:filetime>
  </property>
  <property fmtid="{D5CDD505-2E9C-101B-9397-08002B2CF9AE}" pid="5" name="Producer">
    <vt:lpwstr>www.ilovepdf.com</vt:lpwstr>
  </property>
</Properties>
</file>