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572EDB8-1962-4936-B031-9485B0566B3D}">
  <a:tblStyle styleId="{0572EDB8-1962-4936-B031-9485B0566B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5a92cbb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5a92cbb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5a92cbb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5a92c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5a92cb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5a92cb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5a92cb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5a92cb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660000" y="1590500"/>
            <a:ext cx="8140200" cy="23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Airbnb Price Prediction</a:t>
            </a:r>
            <a:r>
              <a:rPr lang="en" sz="5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5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Insights</a:t>
            </a:r>
            <a:endParaRPr sz="5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740900" y="583275"/>
            <a:ext cx="566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8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888300" y="1483350"/>
            <a:ext cx="7367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robust regression pipeline was built to predict Airbnb listing prices accurately.</a:t>
            </a:r>
            <a:b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XGBoost was the best-performing model.</a:t>
            </a:r>
            <a:b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Insights help hosts make informed pricing decisions and optimize listing strategies.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189550" y="1947900"/>
            <a:ext cx="4764900" cy="18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solidFill>
                  <a:schemeClr val="accent2"/>
                </a:solidFill>
              </a:rPr>
              <a:t>Thank</a:t>
            </a:r>
            <a:r>
              <a:rPr lang="en" sz="7100">
                <a:solidFill>
                  <a:schemeClr val="dk1"/>
                </a:solidFill>
              </a:rPr>
              <a:t> </a:t>
            </a:r>
            <a:br>
              <a:rPr lang="en" sz="7100"/>
            </a:br>
            <a:r>
              <a:rPr lang="en" sz="7100"/>
              <a:t>             </a:t>
            </a:r>
            <a:r>
              <a:rPr lang="en" sz="7100">
                <a:solidFill>
                  <a:schemeClr val="lt1"/>
                </a:solidFill>
              </a:rPr>
              <a:t>You</a:t>
            </a:r>
            <a:endParaRPr sz="7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38725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900"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project aims to predict the price of Airbnb listings using machine learning.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goal is to help hosts make data-driven pricing decisions based on listing characteristics such as property type, room type, amenities, and location.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78900" y="785700"/>
            <a:ext cx="4045200" cy="3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Develop a regression model to estimate Airbnb listing prices.</a:t>
            </a:r>
            <a:br>
              <a:rPr b="0" lang="en" sz="2100">
                <a:latin typeface="Arial"/>
                <a:ea typeface="Arial"/>
                <a:cs typeface="Arial"/>
                <a:sym typeface="Arial"/>
              </a:rPr>
            </a:b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Identify key factors influencing pricing.</a:t>
            </a:r>
            <a:br>
              <a:rPr b="0" lang="en" sz="2100">
                <a:latin typeface="Arial"/>
                <a:ea typeface="Arial"/>
                <a:cs typeface="Arial"/>
                <a:sym typeface="Arial"/>
              </a:rPr>
            </a:b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Deliver actionable insights for hosts to improve pricing strategies.</a:t>
            </a:r>
            <a:endParaRPr sz="4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3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2730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Preprocessing</a:t>
            </a:r>
            <a:endParaRPr/>
          </a:p>
        </p:txBody>
      </p:sp>
      <p:cxnSp>
        <p:nvCxnSpPr>
          <p:cNvPr id="76" name="Google Shape;76;p16"/>
          <p:cNvCxnSpPr/>
          <p:nvPr/>
        </p:nvCxnSpPr>
        <p:spPr>
          <a:xfrm flipH="1" rot="10800000">
            <a:off x="0" y="2437691"/>
            <a:ext cx="91752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7" name="Google Shape;77;p16"/>
          <p:cNvGrpSpPr/>
          <p:nvPr/>
        </p:nvGrpSpPr>
        <p:grpSpPr>
          <a:xfrm>
            <a:off x="228600" y="1233046"/>
            <a:ext cx="196200" cy="1306800"/>
            <a:chOff x="648675" y="1657471"/>
            <a:chExt cx="196200" cy="1306800"/>
          </a:xfrm>
        </p:grpSpPr>
        <p:sp>
          <p:nvSpPr>
            <p:cNvPr id="78" name="Google Shape;78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" name="Google Shape;79;p16"/>
            <p:cNvCxnSpPr>
              <a:stCxn id="78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403730" y="9517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Trends &amp; Patterns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Prices vary by city, room type, and amenities. Urban listings and those with more amenities are priced higher</a:t>
            </a:r>
            <a:endParaRPr sz="1200"/>
          </a:p>
        </p:txBody>
      </p:sp>
      <p:grpSp>
        <p:nvGrpSpPr>
          <p:cNvPr id="81" name="Google Shape;81;p16"/>
          <p:cNvGrpSpPr/>
          <p:nvPr/>
        </p:nvGrpSpPr>
        <p:grpSpPr>
          <a:xfrm>
            <a:off x="2092850" y="2343946"/>
            <a:ext cx="196200" cy="1404905"/>
            <a:chOff x="2512925" y="2768371"/>
            <a:chExt cx="196200" cy="1404905"/>
          </a:xfrm>
        </p:grpSpPr>
        <p:cxnSp>
          <p:nvCxnSpPr>
            <p:cNvPr id="82" name="Google Shape;82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3" name="Google Shape;83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273075" y="35064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Missing Values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Handled missing data in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bathrooms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bedrooms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beds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review_scores_rating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using median/mode imputation</a:t>
            </a:r>
            <a:endParaRPr sz="1400"/>
          </a:p>
        </p:txBody>
      </p:sp>
      <p:grpSp>
        <p:nvGrpSpPr>
          <p:cNvPr id="85" name="Google Shape;85;p16"/>
          <p:cNvGrpSpPr/>
          <p:nvPr/>
        </p:nvGrpSpPr>
        <p:grpSpPr>
          <a:xfrm>
            <a:off x="3859125" y="1134946"/>
            <a:ext cx="196200" cy="1404900"/>
            <a:chOff x="4279200" y="1559371"/>
            <a:chExt cx="196200" cy="1404900"/>
          </a:xfrm>
        </p:grpSpPr>
        <p:cxnSp>
          <p:nvCxnSpPr>
            <p:cNvPr id="86" name="Google Shape;86;p16"/>
            <p:cNvCxnSpPr>
              <a:stCxn id="87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7" name="Google Shape;87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4034374" y="951750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Outliers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Skewed price distribution addressed using log transformation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log_price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5625400" y="2343946"/>
            <a:ext cx="196200" cy="1404905"/>
            <a:chOff x="6045475" y="2768371"/>
            <a:chExt cx="196200" cy="1404905"/>
          </a:xfrm>
        </p:grpSpPr>
        <p:cxnSp>
          <p:nvCxnSpPr>
            <p:cNvPr id="90" name="Google Shape;90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1" name="Google Shape;91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5805651" y="3506450"/>
            <a:ext cx="30423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 Engineering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Counted number of amenities.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Extracted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host_duration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host_since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Encoded categorical variables 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property_type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bed_type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city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6904725" y="1134946"/>
            <a:ext cx="196200" cy="1404900"/>
            <a:chOff x="4279200" y="1559371"/>
            <a:chExt cx="196200" cy="1404900"/>
          </a:xfrm>
        </p:grpSpPr>
        <p:cxnSp>
          <p:nvCxnSpPr>
            <p:cNvPr id="94" name="Google Shape;94;p16"/>
            <p:cNvCxnSpPr>
              <a:stCxn id="9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5" name="Google Shape;95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6"/>
          <p:cNvSpPr txBox="1"/>
          <p:nvPr/>
        </p:nvSpPr>
        <p:spPr>
          <a:xfrm>
            <a:off x="7100925" y="951750"/>
            <a:ext cx="168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Scaling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2"/>
                </a:solidFill>
              </a:rPr>
              <a:t>Applied StandardScaler to numerical features for model input</a:t>
            </a:r>
            <a:endParaRPr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091300" y="338825"/>
            <a:ext cx="49614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sz="3600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480000" y="1500088"/>
            <a:ext cx="8184000" cy="2304000"/>
            <a:chOff x="495600" y="1225500"/>
            <a:chExt cx="8184000" cy="2304000"/>
          </a:xfrm>
        </p:grpSpPr>
        <p:sp>
          <p:nvSpPr>
            <p:cNvPr id="103" name="Google Shape;103;p17"/>
            <p:cNvSpPr txBox="1"/>
            <p:nvPr/>
          </p:nvSpPr>
          <p:spPr>
            <a:xfrm>
              <a:off x="495600" y="1225500"/>
              <a:ext cx="3335400" cy="23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Linear Regression</a:t>
              </a:r>
              <a:endParaRPr b="1">
                <a:solidFill>
                  <a:schemeClr val="lt1"/>
                </a:solidFill>
              </a:endParaRPr>
            </a:p>
            <a:p>
              <a:pPr indent="-317500" lvl="0" marL="9144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●"/>
              </a:pPr>
              <a:r>
                <a:rPr lang="en">
                  <a:solidFill>
                    <a:schemeClr val="lt1"/>
                  </a:solidFill>
                </a:rPr>
                <a:t>Simple and interpretable model.</a:t>
              </a:r>
              <a:br>
                <a:rPr lang="en">
                  <a:solidFill>
                    <a:schemeClr val="lt1"/>
                  </a:solidFill>
                </a:rPr>
              </a:br>
              <a:endParaRPr>
                <a:solidFill>
                  <a:schemeClr val="lt1"/>
                </a:solidFill>
              </a:endParaRPr>
            </a:p>
            <a:p>
              <a:pPr indent="-3175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●"/>
              </a:pPr>
              <a:r>
                <a:rPr lang="en">
                  <a:solidFill>
                    <a:schemeClr val="lt1"/>
                  </a:solidFill>
                </a:rPr>
                <a:t>Captured general pricing trends based on inputs.</a:t>
              </a:r>
              <a:endParaRPr b="1">
                <a:solidFill>
                  <a:schemeClr val="lt1"/>
                </a:solidFill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5028000" y="1225500"/>
              <a:ext cx="3651600" cy="23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</a:rPr>
                <a:t>XGBoost Regressor</a:t>
              </a:r>
              <a:endParaRPr b="1">
                <a:solidFill>
                  <a:schemeClr val="lt1"/>
                </a:solidFill>
              </a:endParaRPr>
            </a:p>
            <a:p>
              <a:pPr indent="-317500" lvl="0" marL="9144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●"/>
              </a:pPr>
              <a:r>
                <a:rPr lang="en">
                  <a:solidFill>
                    <a:schemeClr val="lt1"/>
                  </a:solidFill>
                </a:rPr>
                <a:t>Handled non-linearity and complex interactions better.</a:t>
              </a:r>
              <a:br>
                <a:rPr lang="en">
                  <a:solidFill>
                    <a:schemeClr val="lt1"/>
                  </a:solidFill>
                </a:rPr>
              </a:br>
              <a:endParaRPr>
                <a:solidFill>
                  <a:schemeClr val="lt1"/>
                </a:solidFill>
              </a:endParaRPr>
            </a:p>
            <a:p>
              <a:pPr indent="-31750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Char char="●"/>
              </a:pPr>
              <a:r>
                <a:rPr lang="en">
                  <a:solidFill>
                    <a:schemeClr val="lt1"/>
                  </a:solidFill>
                </a:rPr>
                <a:t>More accurate predictions with tree-based ensemble learning.</a:t>
              </a:r>
              <a:endParaRPr b="1">
                <a:solidFill>
                  <a:schemeClr val="lt1"/>
                </a:solidFill>
              </a:endParaRPr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4567500" y="1225500"/>
              <a:ext cx="0" cy="19623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6" name="Google Shape;106;p17"/>
          <p:cNvSpPr txBox="1"/>
          <p:nvPr/>
        </p:nvSpPr>
        <p:spPr>
          <a:xfrm>
            <a:off x="526050" y="3951475"/>
            <a:ext cx="8091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Both models trained on cleaned and preprocessed datasets using an 80-20 train-test split</a:t>
            </a:r>
            <a:endParaRPr sz="16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 title="avs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50" y="66975"/>
            <a:ext cx="6660299" cy="50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 title="d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62" y="233537"/>
            <a:ext cx="7986274" cy="46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049000" y="234125"/>
            <a:ext cx="504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3600"/>
          </a:p>
        </p:txBody>
      </p:sp>
      <p:graphicFrame>
        <p:nvGraphicFramePr>
          <p:cNvPr id="122" name="Google Shape;122;p20"/>
          <p:cNvGraphicFramePr/>
          <p:nvPr/>
        </p:nvGraphicFramePr>
        <p:xfrm>
          <a:off x="4250575" y="12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{0572EDB8-1962-4936-B031-9485B0566B3D}</a:tableStyleId>
              </a:tblPr>
              <a:tblGrid>
                <a:gridCol w="1065875"/>
                <a:gridCol w="1759025"/>
                <a:gridCol w="1734950"/>
              </a:tblGrid>
              <a:tr h="98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Metric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lt1"/>
                          </a:solidFill>
                        </a:rPr>
                        <a:t>XGBoost Regressor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90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RMSE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0.47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0.80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5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MAE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0.36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0.64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4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</a:rPr>
                        <a:t>R² Score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0.57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30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-0.23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123" name="Google Shape;123;p20"/>
          <p:cNvSpPr txBox="1"/>
          <p:nvPr/>
        </p:nvSpPr>
        <p:spPr>
          <a:xfrm>
            <a:off x="0" y="1516775"/>
            <a:ext cx="4138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Linear Regression outperformed XGBoost</a:t>
            </a:r>
            <a:r>
              <a:rPr lang="en" sz="1600">
                <a:solidFill>
                  <a:schemeClr val="dk2"/>
                </a:solidFill>
              </a:rPr>
              <a:t> with lower error metrics and a higher R² score, indicating better generalization on test data.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b="1" lang="en" sz="1600">
                <a:solidFill>
                  <a:schemeClr val="dk2"/>
                </a:solidFill>
              </a:rPr>
              <a:t>XGBoost showed signs of overfitting</a:t>
            </a:r>
            <a:r>
              <a:rPr lang="en" sz="1600">
                <a:solidFill>
                  <a:schemeClr val="dk2"/>
                </a:solidFill>
              </a:rPr>
              <a:t> or poor feature interaction, possibly due to limited hyperparameter tuning or insufficient feature complexity.</a:t>
            </a:r>
            <a:endParaRPr sz="16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Insights &amp; Recommendations</a:t>
            </a:r>
            <a:endParaRPr sz="3300"/>
          </a:p>
        </p:txBody>
      </p:sp>
      <p:sp>
        <p:nvSpPr>
          <p:cNvPr id="129" name="Google Shape;12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Top Predictors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Number of amenities, room type, and property type had the strongest impact on pricing.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City-level Trends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Listings in tourist-heavy cities commanded higher prices even for similar room types.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Host Characteristics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Verified hosts and those with longer hosting history tended to charge more.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