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embeddedFontLst>
    <p:embeddedFont>
      <p:font typeface="Raleway"/>
      <p:regular r:id="rId19"/>
      <p:bold r:id="rId20"/>
      <p:italic r:id="rId21"/>
      <p:boldItalic r:id="rId22"/>
    </p:embeddedFont>
    <p:embeddedFont>
      <p:font typeface="Roboto Mon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644C26E-8841-473C-88BE-625B3A704165}">
  <a:tblStyle styleId="{B644C26E-8841-473C-88BE-625B3A704165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.fntdata"/><Relationship Id="rId22" Type="http://schemas.openxmlformats.org/officeDocument/2006/relationships/font" Target="fonts/Raleway-boldItalic.fntdata"/><Relationship Id="rId21" Type="http://schemas.openxmlformats.org/officeDocument/2006/relationships/font" Target="fonts/Raleway-italic.fntdata"/><Relationship Id="rId24" Type="http://schemas.openxmlformats.org/officeDocument/2006/relationships/font" Target="fonts/RobotoMono-bold.fntdata"/><Relationship Id="rId23" Type="http://schemas.openxmlformats.org/officeDocument/2006/relationships/font" Target="fonts/RobotoMon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obotoMono-boldItalic.fntdata"/><Relationship Id="rId25" Type="http://schemas.openxmlformats.org/officeDocument/2006/relationships/font" Target="fonts/RobotoMono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Raleway-regular.fntdata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c6f9544c1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c6f9544c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c6f9544c1_0_4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c6f9544c1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c6f9544c1_0_3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c6f9544c1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5d5a92cbba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5d5a92cbba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c6f9544c1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c6f9544c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5d5a92cbba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5d5a92cbb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5d5fd5ef0a_0_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5d5fd5ef0a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d5fd5ef0a_0_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d5fd5ef0a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5d5fd5ef0a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5d5fd5ef0a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c6f9544c1_0_5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c6f9544c1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5d5a92cbba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5d5a92cbba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5d5a92cbba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5d5a92cbba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2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" name="Google Shape;39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" name="Google Shape;40;p9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1" name="Google Shape;41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l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501900" y="1550300"/>
            <a:ext cx="8140200" cy="230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55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Customer Churn </a:t>
            </a:r>
            <a:r>
              <a:rPr lang="en" sz="5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Prediction </a:t>
            </a:r>
            <a:endParaRPr sz="55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type="title"/>
          </p:nvPr>
        </p:nvSpPr>
        <p:spPr>
          <a:xfrm>
            <a:off x="265500" y="1678650"/>
            <a:ext cx="4045200" cy="178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3300">
                <a:latin typeface="Arial"/>
                <a:ea typeface="Arial"/>
                <a:cs typeface="Arial"/>
                <a:sym typeface="Arial"/>
              </a:rPr>
              <a:t>Insights &amp; Recommendations</a:t>
            </a:r>
            <a:endParaRPr sz="3300"/>
          </a:p>
        </p:txBody>
      </p:sp>
      <p:sp>
        <p:nvSpPr>
          <p:cNvPr id="111" name="Google Shape;111;p22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b="1" lang="en" sz="1500">
                <a:latin typeface="Arial"/>
                <a:ea typeface="Arial"/>
                <a:cs typeface="Arial"/>
                <a:sym typeface="Arial"/>
              </a:rPr>
              <a:t>Customers with month-to-month contracts, no online security, and fiber optic internet are more likely to churn.</a:t>
            </a:r>
            <a:br>
              <a:rPr b="1" lang="en" sz="1500">
                <a:latin typeface="Arial"/>
                <a:ea typeface="Arial"/>
                <a:cs typeface="Arial"/>
                <a:sym typeface="Arial"/>
              </a:rPr>
            </a:br>
            <a:endParaRPr b="1"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b="1" lang="en" sz="1500">
                <a:latin typeface="Arial"/>
                <a:ea typeface="Arial"/>
                <a:cs typeface="Arial"/>
                <a:sym typeface="Arial"/>
              </a:rPr>
              <a:t>Suggest targeting them with retention campaigns and bundled offers.</a:t>
            </a:r>
            <a:endParaRPr b="1"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type="title"/>
          </p:nvPr>
        </p:nvSpPr>
        <p:spPr>
          <a:xfrm>
            <a:off x="1740900" y="435925"/>
            <a:ext cx="56622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4800">
                <a:latin typeface="Arial"/>
                <a:ea typeface="Arial"/>
                <a:cs typeface="Arial"/>
                <a:sym typeface="Arial"/>
              </a:rPr>
              <a:t>Conclusion</a:t>
            </a:r>
            <a:endParaRPr sz="4800"/>
          </a:p>
        </p:txBody>
      </p:sp>
      <p:sp>
        <p:nvSpPr>
          <p:cNvPr id="117" name="Google Shape;117;p23"/>
          <p:cNvSpPr txBox="1"/>
          <p:nvPr>
            <p:ph idx="1" type="body"/>
          </p:nvPr>
        </p:nvSpPr>
        <p:spPr>
          <a:xfrm>
            <a:off x="888300" y="1322625"/>
            <a:ext cx="73674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Arial"/>
              <a:buChar char="●"/>
            </a:pPr>
            <a:r>
              <a:rPr lang="en" sz="1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Customers with </a:t>
            </a:r>
            <a:r>
              <a:rPr b="1" lang="en" sz="1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short tenure</a:t>
            </a:r>
            <a:r>
              <a:rPr lang="en" sz="1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lang="en" sz="1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month-to-month contracts</a:t>
            </a:r>
            <a:r>
              <a:rPr lang="en" sz="1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, and </a:t>
            </a:r>
            <a:r>
              <a:rPr b="1" lang="en" sz="1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no add-on services</a:t>
            </a:r>
            <a:r>
              <a:rPr lang="en" sz="1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are more likely to churn.</a:t>
            </a:r>
            <a:br>
              <a:rPr lang="en" sz="1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endParaRPr sz="16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Arial"/>
              <a:buChar char="●"/>
            </a:pPr>
            <a:r>
              <a:rPr lang="en" sz="1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Random Forest model outperformed Logistic Regression in terms of </a:t>
            </a:r>
            <a:r>
              <a:rPr b="1" lang="en" sz="1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accuracy, precision, recall, and F1 score</a:t>
            </a:r>
            <a:r>
              <a:rPr lang="en" sz="1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, making it the preferred model for deployment.</a:t>
            </a:r>
            <a:br>
              <a:rPr lang="en" sz="1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endParaRPr sz="16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Arial"/>
              <a:buChar char="●"/>
            </a:pPr>
            <a:r>
              <a:rPr lang="en" sz="1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Visualizations revealed clear patterns, such as </a:t>
            </a:r>
            <a:r>
              <a:rPr b="1" lang="en" sz="1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higher churn in early tenure</a:t>
            </a:r>
            <a:r>
              <a:rPr lang="en" sz="1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and among customers with </a:t>
            </a:r>
            <a:r>
              <a:rPr b="1" lang="en" sz="1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fiber internet</a:t>
            </a:r>
            <a:r>
              <a:rPr lang="en" sz="1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1" lang="en" sz="1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electronic check payment method</a:t>
            </a:r>
            <a:r>
              <a:rPr lang="en" sz="1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3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/>
          <p:nvPr>
            <p:ph type="title"/>
          </p:nvPr>
        </p:nvSpPr>
        <p:spPr>
          <a:xfrm>
            <a:off x="2189550" y="1947900"/>
            <a:ext cx="4764900" cy="185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100">
                <a:solidFill>
                  <a:schemeClr val="accent2"/>
                </a:solidFill>
              </a:rPr>
              <a:t>Thank</a:t>
            </a:r>
            <a:r>
              <a:rPr lang="en" sz="7100">
                <a:solidFill>
                  <a:schemeClr val="dk1"/>
                </a:solidFill>
              </a:rPr>
              <a:t> </a:t>
            </a:r>
            <a:br>
              <a:rPr lang="en" sz="7100"/>
            </a:br>
            <a:r>
              <a:rPr lang="en" sz="7100"/>
              <a:t>             </a:t>
            </a:r>
            <a:r>
              <a:rPr lang="en" sz="7100">
                <a:solidFill>
                  <a:schemeClr val="lt1"/>
                </a:solidFill>
              </a:rPr>
              <a:t>You</a:t>
            </a:r>
            <a:endParaRPr sz="71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238725" y="1678650"/>
            <a:ext cx="4045200" cy="178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lang="en" sz="3900">
                <a:latin typeface="Arial"/>
                <a:ea typeface="Arial"/>
                <a:cs typeface="Arial"/>
                <a:sym typeface="Arial"/>
              </a:rPr>
              <a:t>Project Overview</a:t>
            </a:r>
            <a:endParaRPr sz="3900"/>
          </a:p>
        </p:txBody>
      </p:sp>
      <p:sp>
        <p:nvSpPr>
          <p:cNvPr id="64" name="Google Shape;64;p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Problem: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Predict customer churn using demographic and service-related data.</a:t>
            </a:r>
            <a:br>
              <a:rPr lang="en">
                <a:latin typeface="Arial"/>
                <a:ea typeface="Arial"/>
                <a:cs typeface="Arial"/>
                <a:sym typeface="Arial"/>
              </a:rPr>
            </a:b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Goal: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Help the company proactively retain customers and reduce revenue loss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278900" y="785700"/>
            <a:ext cx="4045200" cy="357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100"/>
              <a:buFont typeface="Arial"/>
              <a:buChar char="●"/>
            </a:pPr>
            <a:r>
              <a:rPr b="0" lang="en" sz="2100">
                <a:latin typeface="Arial"/>
                <a:ea typeface="Arial"/>
                <a:cs typeface="Arial"/>
                <a:sym typeface="Arial"/>
              </a:rPr>
              <a:t>Develop a regression model to estimate Airbnb listing prices.</a:t>
            </a:r>
            <a:br>
              <a:rPr b="0" lang="en" sz="2100">
                <a:latin typeface="Arial"/>
                <a:ea typeface="Arial"/>
                <a:cs typeface="Arial"/>
                <a:sym typeface="Arial"/>
              </a:rPr>
            </a:br>
            <a:endParaRPr b="0" sz="1000"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Char char="●"/>
            </a:pPr>
            <a:r>
              <a:rPr b="0" lang="en" sz="2100">
                <a:latin typeface="Arial"/>
                <a:ea typeface="Arial"/>
                <a:cs typeface="Arial"/>
                <a:sym typeface="Arial"/>
              </a:rPr>
              <a:t>Identify key factors influencing pricing.</a:t>
            </a:r>
            <a:br>
              <a:rPr b="0" lang="en" sz="2100">
                <a:latin typeface="Arial"/>
                <a:ea typeface="Arial"/>
                <a:cs typeface="Arial"/>
                <a:sym typeface="Arial"/>
              </a:rPr>
            </a:br>
            <a:endParaRPr b="0" sz="1000"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Char char="●"/>
            </a:pPr>
            <a:r>
              <a:rPr b="0" lang="en" sz="2100">
                <a:latin typeface="Arial"/>
                <a:ea typeface="Arial"/>
                <a:cs typeface="Arial"/>
                <a:sym typeface="Arial"/>
              </a:rPr>
              <a:t>Deliver actionable insights for hosts to improve pricing strategies.</a:t>
            </a:r>
            <a:endParaRPr sz="49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5"/>
          <p:cNvSpPr txBox="1"/>
          <p:nvPr>
            <p:ph idx="2" type="body"/>
          </p:nvPr>
        </p:nvSpPr>
        <p:spPr>
          <a:xfrm>
            <a:off x="483235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1400"/>
              </a:spcBef>
              <a:spcAft>
                <a:spcPts val="400"/>
              </a:spcAft>
              <a:buNone/>
            </a:pPr>
            <a:r>
              <a:rPr b="1" lang="en" sz="4800">
                <a:latin typeface="Arial"/>
                <a:ea typeface="Arial"/>
                <a:cs typeface="Arial"/>
                <a:sym typeface="Arial"/>
              </a:rPr>
              <a:t>Problem Statement</a:t>
            </a:r>
            <a:endParaRPr sz="4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278900" y="785700"/>
            <a:ext cx="4045200" cy="357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b="0" lang="en" sz="2000">
                <a:latin typeface="Arial"/>
                <a:ea typeface="Arial"/>
                <a:cs typeface="Arial"/>
                <a:sym typeface="Arial"/>
              </a:rPr>
              <a:t>Total records: X</a:t>
            </a:r>
            <a:br>
              <a:rPr b="0" lang="en" sz="2000">
                <a:latin typeface="Arial"/>
                <a:ea typeface="Arial"/>
                <a:cs typeface="Arial"/>
                <a:sym typeface="Arial"/>
              </a:rPr>
            </a:br>
            <a:endParaRPr b="0"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b="0" lang="en" sz="2000">
                <a:latin typeface="Arial"/>
                <a:ea typeface="Arial"/>
                <a:cs typeface="Arial"/>
                <a:sym typeface="Arial"/>
              </a:rPr>
              <a:t>Key features: </a:t>
            </a:r>
            <a:r>
              <a:rPr b="0" lang="en" sz="2000">
                <a:solidFill>
                  <a:srgbClr val="188038"/>
                </a:solidFill>
                <a:latin typeface="Arial"/>
                <a:ea typeface="Arial"/>
                <a:cs typeface="Arial"/>
                <a:sym typeface="Arial"/>
              </a:rPr>
              <a:t>gender</a:t>
            </a:r>
            <a:r>
              <a:rPr b="0" lang="en" sz="200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lang="en" sz="2000">
                <a:solidFill>
                  <a:srgbClr val="188038"/>
                </a:solidFill>
                <a:latin typeface="Arial"/>
                <a:ea typeface="Arial"/>
                <a:cs typeface="Arial"/>
                <a:sym typeface="Arial"/>
              </a:rPr>
              <a:t>SeniorCitizen</a:t>
            </a:r>
            <a:r>
              <a:rPr b="0" lang="en" sz="200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lang="en" sz="2000">
                <a:solidFill>
                  <a:srgbClr val="188038"/>
                </a:solidFill>
                <a:latin typeface="Arial"/>
                <a:ea typeface="Arial"/>
                <a:cs typeface="Arial"/>
                <a:sym typeface="Arial"/>
              </a:rPr>
              <a:t>tenure</a:t>
            </a:r>
            <a:r>
              <a:rPr b="0" lang="en" sz="200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lang="en" sz="2000">
                <a:solidFill>
                  <a:srgbClr val="188038"/>
                </a:solidFill>
                <a:latin typeface="Arial"/>
                <a:ea typeface="Arial"/>
                <a:cs typeface="Arial"/>
                <a:sym typeface="Arial"/>
              </a:rPr>
              <a:t>InternetService</a:t>
            </a:r>
            <a:r>
              <a:rPr b="0" lang="en" sz="200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lang="en" sz="2000">
                <a:solidFill>
                  <a:srgbClr val="188038"/>
                </a:solidFill>
                <a:latin typeface="Arial"/>
                <a:ea typeface="Arial"/>
                <a:cs typeface="Arial"/>
                <a:sym typeface="Arial"/>
              </a:rPr>
              <a:t>Contract</a:t>
            </a:r>
            <a:r>
              <a:rPr b="0" lang="en" sz="2000">
                <a:latin typeface="Arial"/>
                <a:ea typeface="Arial"/>
                <a:cs typeface="Arial"/>
                <a:sym typeface="Arial"/>
              </a:rPr>
              <a:t>, etc.</a:t>
            </a:r>
            <a:br>
              <a:rPr b="0" lang="en" sz="2000">
                <a:latin typeface="Arial"/>
                <a:ea typeface="Arial"/>
                <a:cs typeface="Arial"/>
                <a:sym typeface="Arial"/>
              </a:rPr>
            </a:br>
            <a:endParaRPr b="0"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b="0" lang="en" sz="2000">
                <a:latin typeface="Arial"/>
                <a:ea typeface="Arial"/>
                <a:cs typeface="Arial"/>
                <a:sym typeface="Arial"/>
              </a:rPr>
              <a:t>Target variable: </a:t>
            </a:r>
            <a:r>
              <a:rPr b="0" lang="en" sz="2000">
                <a:solidFill>
                  <a:srgbClr val="188038"/>
                </a:solidFill>
                <a:latin typeface="Arial"/>
                <a:ea typeface="Arial"/>
                <a:cs typeface="Arial"/>
                <a:sym typeface="Arial"/>
              </a:rPr>
              <a:t>Churn</a:t>
            </a:r>
            <a:r>
              <a:rPr b="0" lang="en" sz="2000">
                <a:latin typeface="Arial"/>
                <a:ea typeface="Arial"/>
                <a:cs typeface="Arial"/>
                <a:sym typeface="Arial"/>
              </a:rPr>
              <a:t> (Yes/No)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6"/>
          <p:cNvSpPr txBox="1"/>
          <p:nvPr>
            <p:ph idx="2" type="body"/>
          </p:nvPr>
        </p:nvSpPr>
        <p:spPr>
          <a:xfrm>
            <a:off x="4731250" y="724200"/>
            <a:ext cx="40452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1400"/>
              </a:spcBef>
              <a:spcAft>
                <a:spcPts val="400"/>
              </a:spcAft>
              <a:buNone/>
            </a:pPr>
            <a:r>
              <a:rPr b="1" lang="en" sz="4800">
                <a:latin typeface="Arial"/>
                <a:ea typeface="Arial"/>
                <a:cs typeface="Arial"/>
                <a:sym typeface="Arial"/>
              </a:rPr>
              <a:t>Dataset Description</a:t>
            </a:r>
            <a:endParaRPr sz="4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211925" y="785700"/>
            <a:ext cx="4293000" cy="357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b="0" lang="en" sz="1800">
                <a:latin typeface="Arial"/>
                <a:ea typeface="Arial"/>
                <a:cs typeface="Arial"/>
                <a:sym typeface="Arial"/>
              </a:rPr>
              <a:t>Handled missing values (</a:t>
            </a:r>
            <a:r>
              <a:rPr b="0" lang="en" sz="1800">
                <a:solidFill>
                  <a:srgbClr val="188038"/>
                </a:solidFill>
                <a:latin typeface="Arial"/>
                <a:ea typeface="Arial"/>
                <a:cs typeface="Arial"/>
                <a:sym typeface="Arial"/>
              </a:rPr>
              <a:t>TotalCharges</a:t>
            </a:r>
            <a:r>
              <a:rPr b="0" lang="en" sz="1800">
                <a:latin typeface="Arial"/>
                <a:ea typeface="Arial"/>
                <a:cs typeface="Arial"/>
                <a:sym typeface="Arial"/>
              </a:rPr>
              <a:t>)</a:t>
            </a:r>
            <a:br>
              <a:rPr b="0" lang="en" sz="1800">
                <a:latin typeface="Arial"/>
                <a:ea typeface="Arial"/>
                <a:cs typeface="Arial"/>
                <a:sym typeface="Arial"/>
              </a:rPr>
            </a:br>
            <a:endParaRPr b="0"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b="0" lang="en" sz="1800">
                <a:latin typeface="Arial"/>
                <a:ea typeface="Arial"/>
                <a:cs typeface="Arial"/>
                <a:sym typeface="Arial"/>
              </a:rPr>
              <a:t>Converted categorical to numerical using LabelEncoder / OneHotEncoding</a:t>
            </a:r>
            <a:br>
              <a:rPr b="0" lang="en" sz="1800">
                <a:latin typeface="Arial"/>
                <a:ea typeface="Arial"/>
                <a:cs typeface="Arial"/>
                <a:sym typeface="Arial"/>
              </a:rPr>
            </a:br>
            <a:endParaRPr b="0"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b="0" lang="en" sz="1800">
                <a:latin typeface="Arial"/>
                <a:ea typeface="Arial"/>
                <a:cs typeface="Arial"/>
                <a:sym typeface="Arial"/>
              </a:rPr>
              <a:t>Scaled features for Logistic Regression</a:t>
            </a:r>
            <a:br>
              <a:rPr b="0" lang="en" sz="1800">
                <a:latin typeface="Arial"/>
                <a:ea typeface="Arial"/>
                <a:cs typeface="Arial"/>
                <a:sym typeface="Arial"/>
              </a:rPr>
            </a:br>
            <a:endParaRPr b="0"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b="0" lang="en" sz="1800">
                <a:latin typeface="Arial"/>
                <a:ea typeface="Arial"/>
                <a:cs typeface="Arial"/>
                <a:sym typeface="Arial"/>
              </a:rPr>
              <a:t>Split data into 80% train and 20% test</a:t>
            </a:r>
            <a:endParaRPr b="0"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7"/>
          <p:cNvSpPr txBox="1"/>
          <p:nvPr>
            <p:ph idx="2" type="body"/>
          </p:nvPr>
        </p:nvSpPr>
        <p:spPr>
          <a:xfrm>
            <a:off x="4417875" y="724200"/>
            <a:ext cx="44526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1400"/>
              </a:spcBef>
              <a:spcAft>
                <a:spcPts val="400"/>
              </a:spcAft>
              <a:buNone/>
            </a:pPr>
            <a:r>
              <a:rPr b="1" lang="en" sz="4300">
                <a:latin typeface="Arial"/>
                <a:ea typeface="Arial"/>
                <a:cs typeface="Arial"/>
                <a:sym typeface="Arial"/>
              </a:rPr>
              <a:t>Data Exploration &amp; Preprocessing</a:t>
            </a:r>
            <a:endParaRPr sz="43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278900" y="785700"/>
            <a:ext cx="4045200" cy="357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900"/>
              <a:buFont typeface="Arial"/>
              <a:buChar char="●"/>
            </a:pPr>
            <a:r>
              <a:rPr lang="en" sz="1900">
                <a:latin typeface="Arial"/>
                <a:ea typeface="Arial"/>
                <a:cs typeface="Arial"/>
                <a:sym typeface="Arial"/>
              </a:rPr>
              <a:t>Logistic Regression</a:t>
            </a:r>
            <a:r>
              <a:rPr b="0" lang="en" sz="1900">
                <a:latin typeface="Arial"/>
                <a:ea typeface="Arial"/>
                <a:cs typeface="Arial"/>
                <a:sym typeface="Arial"/>
              </a:rPr>
              <a:t>: Simple, interpretable model</a:t>
            </a:r>
            <a:br>
              <a:rPr b="0" lang="en" sz="1900">
                <a:latin typeface="Arial"/>
                <a:ea typeface="Arial"/>
                <a:cs typeface="Arial"/>
                <a:sym typeface="Arial"/>
              </a:rPr>
            </a:br>
            <a:endParaRPr b="0" sz="1900"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Arial"/>
              <a:buChar char="●"/>
            </a:pPr>
            <a:r>
              <a:rPr lang="en" sz="1900">
                <a:latin typeface="Arial"/>
                <a:ea typeface="Arial"/>
                <a:cs typeface="Arial"/>
                <a:sym typeface="Arial"/>
              </a:rPr>
              <a:t>Random Forest Classifier</a:t>
            </a:r>
            <a:r>
              <a:rPr b="0" lang="en" sz="1900">
                <a:latin typeface="Arial"/>
                <a:ea typeface="Arial"/>
                <a:cs typeface="Arial"/>
                <a:sym typeface="Arial"/>
              </a:rPr>
              <a:t>: Higher performance, ensemble approach</a:t>
            </a:r>
            <a:br>
              <a:rPr b="0" lang="en" sz="1900">
                <a:latin typeface="Arial"/>
                <a:ea typeface="Arial"/>
                <a:cs typeface="Arial"/>
                <a:sym typeface="Arial"/>
              </a:rPr>
            </a:br>
            <a:endParaRPr b="0" sz="1900"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Arial"/>
              <a:buChar char="●"/>
            </a:pPr>
            <a:r>
              <a:rPr b="0" lang="en" sz="1900">
                <a:latin typeface="Arial"/>
                <a:ea typeface="Arial"/>
                <a:cs typeface="Arial"/>
                <a:sym typeface="Arial"/>
              </a:rPr>
              <a:t>Hyperparameters tuned (e.g., </a:t>
            </a:r>
            <a:r>
              <a:rPr b="0" lang="en" sz="1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max_depth</a:t>
            </a:r>
            <a:r>
              <a:rPr b="0" lang="en" sz="190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lang="en" sz="1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n_estimators</a:t>
            </a:r>
            <a:r>
              <a:rPr b="0" lang="en" sz="1900">
                <a:latin typeface="Arial"/>
                <a:ea typeface="Arial"/>
                <a:cs typeface="Arial"/>
                <a:sym typeface="Arial"/>
              </a:rPr>
              <a:t>)</a:t>
            </a:r>
            <a:endParaRPr b="0" sz="19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8"/>
          <p:cNvSpPr txBox="1"/>
          <p:nvPr>
            <p:ph idx="2" type="body"/>
          </p:nvPr>
        </p:nvSpPr>
        <p:spPr>
          <a:xfrm>
            <a:off x="4731250" y="724200"/>
            <a:ext cx="40452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1400"/>
              </a:spcBef>
              <a:spcAft>
                <a:spcPts val="400"/>
              </a:spcAft>
              <a:buNone/>
            </a:pPr>
            <a:r>
              <a:rPr b="1" lang="en" sz="4800">
                <a:latin typeface="Arial"/>
                <a:ea typeface="Arial"/>
                <a:cs typeface="Arial"/>
                <a:sym typeface="Arial"/>
              </a:rPr>
              <a:t>Modeling</a:t>
            </a:r>
            <a:endParaRPr sz="4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2049000" y="234125"/>
            <a:ext cx="5046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3600">
                <a:latin typeface="Arial"/>
                <a:ea typeface="Arial"/>
                <a:cs typeface="Arial"/>
                <a:sym typeface="Arial"/>
              </a:rPr>
              <a:t>Model Evaluation</a:t>
            </a:r>
            <a:endParaRPr sz="3600"/>
          </a:p>
        </p:txBody>
      </p:sp>
      <p:graphicFrame>
        <p:nvGraphicFramePr>
          <p:cNvPr id="94" name="Google Shape;94;p19"/>
          <p:cNvGraphicFramePr/>
          <p:nvPr/>
        </p:nvGraphicFramePr>
        <p:xfrm>
          <a:off x="1294350" y="14260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{B644C26E-8841-473C-88BE-625B3A704165}</a:tableStyleId>
              </a:tblPr>
              <a:tblGrid>
                <a:gridCol w="1599550"/>
                <a:gridCol w="1310800"/>
                <a:gridCol w="1529775"/>
                <a:gridCol w="960150"/>
                <a:gridCol w="1155000"/>
              </a:tblGrid>
              <a:tr h="6642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highlight>
                            <a:schemeClr val="accent2"/>
                          </a:highlight>
                        </a:rPr>
                        <a:t>Model</a:t>
                      </a:r>
                      <a:endParaRPr b="1" sz="1800">
                        <a:solidFill>
                          <a:schemeClr val="lt1"/>
                        </a:solidFill>
                        <a:highlight>
                          <a:schemeClr val="accent2"/>
                        </a:highlight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highlight>
                            <a:schemeClr val="accent2"/>
                          </a:highlight>
                        </a:rPr>
                        <a:t>Accuracy</a:t>
                      </a:r>
                      <a:endParaRPr b="1" sz="1800">
                        <a:solidFill>
                          <a:schemeClr val="lt1"/>
                        </a:solidFill>
                        <a:highlight>
                          <a:schemeClr val="accent2"/>
                        </a:highlight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highlight>
                            <a:schemeClr val="accent2"/>
                          </a:highlight>
                        </a:rPr>
                        <a:t>Precision</a:t>
                      </a:r>
                      <a:endParaRPr b="1" sz="1800">
                        <a:solidFill>
                          <a:schemeClr val="lt1"/>
                        </a:solidFill>
                        <a:highlight>
                          <a:schemeClr val="accent2"/>
                        </a:highlight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highlight>
                            <a:schemeClr val="accent2"/>
                          </a:highlight>
                        </a:rPr>
                        <a:t>Recall</a:t>
                      </a:r>
                      <a:endParaRPr b="1" sz="1800">
                        <a:solidFill>
                          <a:schemeClr val="lt1"/>
                        </a:solidFill>
                        <a:highlight>
                          <a:schemeClr val="accent2"/>
                        </a:highlight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  <a:highlight>
                            <a:schemeClr val="accent2"/>
                          </a:highlight>
                        </a:rPr>
                        <a:t>F1 Score</a:t>
                      </a:r>
                      <a:endParaRPr b="1" sz="1800">
                        <a:solidFill>
                          <a:schemeClr val="lt1"/>
                        </a:solidFill>
                        <a:highlight>
                          <a:schemeClr val="accent2"/>
                        </a:highlight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  <a:tr h="866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highlight>
                            <a:schemeClr val="accent2"/>
                          </a:highlight>
                        </a:rPr>
                        <a:t>Logistic Regression</a:t>
                      </a:r>
                      <a:endParaRPr sz="1800">
                        <a:solidFill>
                          <a:schemeClr val="lt1"/>
                        </a:solidFill>
                        <a:highlight>
                          <a:schemeClr val="accent2"/>
                        </a:highlight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highlight>
                            <a:schemeClr val="accent2"/>
                          </a:highlight>
                        </a:rPr>
                        <a:t>0.80</a:t>
                      </a:r>
                      <a:endParaRPr sz="1800">
                        <a:solidFill>
                          <a:schemeClr val="lt1"/>
                        </a:solidFill>
                        <a:highlight>
                          <a:schemeClr val="accent2"/>
                        </a:highlight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highlight>
                            <a:schemeClr val="accent2"/>
                          </a:highlight>
                        </a:rPr>
                        <a:t>0.65</a:t>
                      </a:r>
                      <a:endParaRPr sz="1800">
                        <a:solidFill>
                          <a:schemeClr val="lt1"/>
                        </a:solidFill>
                        <a:highlight>
                          <a:schemeClr val="accent2"/>
                        </a:highlight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highlight>
                            <a:schemeClr val="accent2"/>
                          </a:highlight>
                        </a:rPr>
                        <a:t>0.58</a:t>
                      </a:r>
                      <a:endParaRPr sz="1800">
                        <a:solidFill>
                          <a:schemeClr val="lt1"/>
                        </a:solidFill>
                        <a:highlight>
                          <a:schemeClr val="accent2"/>
                        </a:highlight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highlight>
                            <a:schemeClr val="accent2"/>
                          </a:highlight>
                        </a:rPr>
                        <a:t>0.61</a:t>
                      </a:r>
                      <a:endParaRPr sz="1800">
                        <a:solidFill>
                          <a:schemeClr val="lt1"/>
                        </a:solidFill>
                        <a:highlight>
                          <a:schemeClr val="accent2"/>
                        </a:highlight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  <a:tr h="866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highlight>
                            <a:schemeClr val="accent2"/>
                          </a:highlight>
                        </a:rPr>
                        <a:t>Random Forest</a:t>
                      </a:r>
                      <a:endParaRPr sz="1800">
                        <a:solidFill>
                          <a:schemeClr val="lt1"/>
                        </a:solidFill>
                        <a:highlight>
                          <a:schemeClr val="accent2"/>
                        </a:highlight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highlight>
                            <a:schemeClr val="accent2"/>
                          </a:highlight>
                        </a:rPr>
                        <a:t>0.84</a:t>
                      </a:r>
                      <a:endParaRPr sz="1800">
                        <a:solidFill>
                          <a:schemeClr val="lt1"/>
                        </a:solidFill>
                        <a:highlight>
                          <a:schemeClr val="accent2"/>
                        </a:highlight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highlight>
                            <a:schemeClr val="accent2"/>
                          </a:highlight>
                        </a:rPr>
                        <a:t>0.72</a:t>
                      </a:r>
                      <a:endParaRPr sz="1800">
                        <a:solidFill>
                          <a:schemeClr val="lt1"/>
                        </a:solidFill>
                        <a:highlight>
                          <a:schemeClr val="accent2"/>
                        </a:highlight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highlight>
                            <a:schemeClr val="accent2"/>
                          </a:highlight>
                        </a:rPr>
                        <a:t>0.68</a:t>
                      </a:r>
                      <a:endParaRPr sz="1800">
                        <a:solidFill>
                          <a:schemeClr val="lt1"/>
                        </a:solidFill>
                        <a:highlight>
                          <a:schemeClr val="accent2"/>
                        </a:highlight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highlight>
                            <a:schemeClr val="accent2"/>
                          </a:highlight>
                        </a:rPr>
                        <a:t>0.70</a:t>
                      </a:r>
                      <a:endParaRPr sz="1800">
                        <a:solidFill>
                          <a:schemeClr val="lt1"/>
                        </a:solidFill>
                        <a:highlight>
                          <a:schemeClr val="accent2"/>
                        </a:highlight>
                      </a:endParaRPr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sp>
        <p:nvSpPr>
          <p:cNvPr id="95" name="Google Shape;95;p19"/>
          <p:cNvSpPr txBox="1"/>
          <p:nvPr/>
        </p:nvSpPr>
        <p:spPr>
          <a:xfrm>
            <a:off x="727800" y="4259450"/>
            <a:ext cx="76884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2"/>
                </a:solidFill>
              </a:rPr>
              <a:t>Random Forest</a:t>
            </a:r>
            <a:r>
              <a:rPr lang="en" sz="1700">
                <a:solidFill>
                  <a:schemeClr val="dk2"/>
                </a:solidFill>
              </a:rPr>
              <a:t> is chosen for deployment due to better overall performance.</a:t>
            </a:r>
            <a:endParaRPr sz="1700">
              <a:solidFill>
                <a:schemeClr val="lt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20" title="cd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488" y="180825"/>
            <a:ext cx="8199026" cy="478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21" title="tdc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3178" y="228441"/>
            <a:ext cx="7997650" cy="468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