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9" r:id="rId23"/>
    <p:sldId id="278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userDrawn="1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956" autoAdjust="0"/>
    <p:restoredTop sz="94660"/>
  </p:normalViewPr>
  <p:slideViewPr>
    <p:cSldViewPr snapToGrid="0">
      <p:cViewPr varScale="1">
        <p:scale>
          <a:sx n="74" d="100"/>
          <a:sy n="74" d="100"/>
        </p:scale>
        <p:origin x="948" y="72"/>
      </p:cViewPr>
      <p:guideLst>
        <p:guide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</c:v>
                </c:pt>
              </c:strCache>
            </c:strRef>
          </c:tx>
          <c:spPr>
            <a:ln w="317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accent1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-15.33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</c:v>
                </c:pt>
              </c:strCache>
            </c:strRef>
          </c:tx>
          <c:spPr>
            <a:ln w="317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accent2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-17.690000000000001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A</c:v>
                </c:pt>
              </c:strCache>
            </c:strRef>
          </c:tx>
          <c:spPr>
            <a:ln w="317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accent3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-21.47</c:v>
                </c:pt>
              </c:numCache>
            </c:numRef>
          </c:val>
          <c:smooth val="0"/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391009904"/>
        <c:axId val="391004024"/>
      </c:lineChart>
      <c:catAx>
        <c:axId val="39100990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391004024"/>
        <c:crosses val="autoZero"/>
        <c:auto val="1"/>
        <c:lblAlgn val="ctr"/>
        <c:lblOffset val="100"/>
        <c:noMultiLvlLbl val="0"/>
      </c:catAx>
      <c:valAx>
        <c:axId val="391004024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10099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total_sales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Sunday</c:v>
                </c:pt>
                <c:pt idx="1">
                  <c:v>Monday</c:v>
                </c:pt>
                <c:pt idx="2">
                  <c:v>Tuesday</c:v>
                </c:pt>
                <c:pt idx="3">
                  <c:v>Wednesday</c:v>
                </c:pt>
                <c:pt idx="4">
                  <c:v>Thursday</c:v>
                </c:pt>
                <c:pt idx="5">
                  <c:v>Friday</c:v>
                </c:pt>
                <c:pt idx="6">
                  <c:v>Saturday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20239.560000000001</c:v>
                </c:pt>
                <c:pt idx="1">
                  <c:v>16671.580000000002</c:v>
                </c:pt>
                <c:pt idx="2">
                  <c:v>25977.46</c:v>
                </c:pt>
                <c:pt idx="3">
                  <c:v>10964.87</c:v>
                </c:pt>
                <c:pt idx="4">
                  <c:v>14305.55</c:v>
                </c:pt>
                <c:pt idx="5">
                  <c:v>17027.599999999999</c:v>
                </c:pt>
                <c:pt idx="6">
                  <c:v>30168.639999999999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51925912"/>
        <c:axId val="451929440"/>
      </c:barChart>
      <c:catAx>
        <c:axId val="451925912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1929440"/>
        <c:crosses val="autoZero"/>
        <c:auto val="1"/>
        <c:lblAlgn val="ctr"/>
        <c:lblOffset val="100"/>
        <c:noMultiLvlLbl val="0"/>
      </c:catAx>
      <c:valAx>
        <c:axId val="45192944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1925912"/>
        <c:crosses val="autoZero"/>
        <c:crossBetween val="between"/>
      </c:valAx>
      <c:spPr>
        <a:solidFill>
          <a:schemeClr val="bg1">
            <a:lumMod val="95000"/>
          </a:schemeClr>
        </a:solidFill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2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5765688474416371E-2"/>
          <c:y val="3.3937833274624365E-2"/>
          <c:w val="0.68610438632575943"/>
          <c:h val="0.9321243334507513"/>
        </c:manualLayout>
      </c:layout>
      <c:line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Health and Beauty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-11398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Food and Beverages</c:v>
                </c:pt>
              </c:strCache>
            </c:strRef>
          </c:tx>
          <c:spPr>
            <a:ln w="34925" cap="rnd">
              <a:solidFill>
                <a:schemeClr val="accent2"/>
              </a:solidFill>
              <a:round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-13765.9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Home and Lifestyle</c:v>
                </c:pt>
              </c:strCache>
            </c:strRef>
          </c:tx>
          <c:spPr>
            <a:ln w="34925" cap="rnd">
              <a:solidFill>
                <a:schemeClr val="accent3"/>
              </a:solidFill>
              <a:round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-12572.2</c:v>
                </c:pt>
              </c:numCache>
            </c:numRef>
          </c:val>
          <c:smooth val="0"/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391009512"/>
        <c:axId val="391007944"/>
      </c:lineChart>
      <c:catAx>
        <c:axId val="39100951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391007944"/>
        <c:crosses val="autoZero"/>
        <c:auto val="1"/>
        <c:lblAlgn val="ctr"/>
        <c:lblOffset val="100"/>
        <c:noMultiLvlLbl val="0"/>
      </c:catAx>
      <c:valAx>
        <c:axId val="391007944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3910095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showDLblsOverMax val="0"/>
  </c:chart>
  <c:spPr>
    <a:solidFill>
      <a:schemeClr val="bg2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2711615243743463"/>
          <c:y val="0.10909837116668492"/>
          <c:w val="0.5665308180990154"/>
          <c:h val="0.84101543611430951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avg_spending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High</c:v>
                </c:pt>
                <c:pt idx="1">
                  <c:v>Medium</c:v>
                </c:pt>
                <c:pt idx="2">
                  <c:v>Low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5</c:v>
                </c:pt>
                <c:pt idx="1">
                  <c:v>5</c:v>
                </c:pt>
                <c:pt idx="2">
                  <c:v>5</c:v>
                </c:pt>
              </c:numCache>
            </c:numRef>
          </c:val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98000"/>
                    <a:lumMod val="114000"/>
                  </a:schemeClr>
                </a:gs>
                <a:gs pos="100000">
                  <a:schemeClr val="accent2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Sheet1!$A$2:$A$7</c:f>
              <c:strCache>
                <c:ptCount val="6"/>
                <c:pt idx="0">
                  <c:v>Electronic accessories</c:v>
                </c:pt>
                <c:pt idx="1">
                  <c:v>Fashion accessories</c:v>
                </c:pt>
                <c:pt idx="2">
                  <c:v>Food and beverages</c:v>
                </c:pt>
                <c:pt idx="3">
                  <c:v>Health and beauty</c:v>
                </c:pt>
                <c:pt idx="4">
                  <c:v>Home and lifestyle</c:v>
                </c:pt>
                <c:pt idx="5">
                  <c:v>Sports and travel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7753.3364999999994</c:v>
                </c:pt>
                <c:pt idx="1">
                  <c:v>8230.9079999999994</c:v>
                </c:pt>
                <c:pt idx="2">
                  <c:v>10796.425499999998</c:v>
                </c:pt>
                <c:pt idx="3">
                  <c:v>6240.5280000000002</c:v>
                </c:pt>
                <c:pt idx="4">
                  <c:v>5911.9619999999995</c:v>
                </c:pt>
                <c:pt idx="5">
                  <c:v>7385.195999999999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avg_total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tint val="98000"/>
                    <a:lumMod val="114000"/>
                  </a:schemeClr>
                </a:gs>
                <a:gs pos="100000">
                  <a:schemeClr val="accent4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Sheet1!$A$2:$A$7</c:f>
              <c:strCache>
                <c:ptCount val="6"/>
                <c:pt idx="0">
                  <c:v>Electronic accessories</c:v>
                </c:pt>
                <c:pt idx="1">
                  <c:v>Fashion accessories</c:v>
                </c:pt>
                <c:pt idx="2">
                  <c:v>Food and beverages</c:v>
                </c:pt>
                <c:pt idx="3">
                  <c:v>Health and beauty</c:v>
                </c:pt>
                <c:pt idx="4">
                  <c:v>Home and lifestyle</c:v>
                </c:pt>
                <c:pt idx="5">
                  <c:v>Sports and travel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2876.6700000000005</c:v>
                </c:pt>
                <c:pt idx="1">
                  <c:v>2745.81</c:v>
                </c:pt>
                <c:pt idx="2">
                  <c:v>3872.0400000000004</c:v>
                </c:pt>
                <c:pt idx="3">
                  <c:v>2265.4799999999996</c:v>
                </c:pt>
                <c:pt idx="4">
                  <c:v>2019.8399999999997</c:v>
                </c:pt>
                <c:pt idx="5">
                  <c:v>2656.56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91010296"/>
        <c:axId val="391010688"/>
      </c:barChart>
      <c:line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std_total</c:v>
                </c:pt>
              </c:strCache>
            </c:strRef>
          </c:tx>
          <c:spPr>
            <a:ln w="34925" cap="rnd">
              <a:solidFill>
                <a:schemeClr val="accent6"/>
              </a:solidFill>
              <a:round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</c:spPr>
          <c:marker>
            <c:symbol val="none"/>
          </c:marker>
          <c:cat>
            <c:strRef>
              <c:f>Sheet1!$A$2:$A$7</c:f>
              <c:strCache>
                <c:ptCount val="6"/>
                <c:pt idx="0">
                  <c:v>Electronic accessories</c:v>
                </c:pt>
                <c:pt idx="1">
                  <c:v>Fashion accessories</c:v>
                </c:pt>
                <c:pt idx="2">
                  <c:v>Food and beverages</c:v>
                </c:pt>
                <c:pt idx="3">
                  <c:v>Health and beauty</c:v>
                </c:pt>
                <c:pt idx="4">
                  <c:v>Home and lifestyle</c:v>
                </c:pt>
                <c:pt idx="5">
                  <c:v>Sports and travel</c:v>
                </c:pt>
              </c:strCache>
            </c:strRef>
          </c:cat>
          <c:val>
            <c:numRef>
              <c:f>Sheet1!$D$2:$D$7</c:f>
              <c:numCache>
                <c:formatCode>General</c:formatCode>
                <c:ptCount val="6"/>
                <c:pt idx="0">
                  <c:v>2206.98</c:v>
                </c:pt>
                <c:pt idx="1">
                  <c:v>2185.9200000000005</c:v>
                </c:pt>
                <c:pt idx="2">
                  <c:v>2957.3999999999996</c:v>
                </c:pt>
                <c:pt idx="3">
                  <c:v>1657.32</c:v>
                </c:pt>
                <c:pt idx="4">
                  <c:v>1522.8</c:v>
                </c:pt>
                <c:pt idx="5">
                  <c:v>1981.0400000000004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91010296"/>
        <c:axId val="391010688"/>
      </c:lineChart>
      <c:catAx>
        <c:axId val="3910102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1010688"/>
        <c:crosses val="autoZero"/>
        <c:auto val="1"/>
        <c:lblAlgn val="ctr"/>
        <c:lblOffset val="100"/>
        <c:noMultiLvlLbl val="0"/>
      </c:catAx>
      <c:valAx>
        <c:axId val="3910106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10102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8986085494420291"/>
          <c:y val="0.91804045960551528"/>
          <c:w val="0.57350046823678691"/>
          <c:h val="8.195954039448467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showDLblsOverMax val="0"/>
  </c:chart>
  <c:spPr>
    <a:solidFill>
      <a:schemeClr val="bg1">
        <a:lumMod val="50000"/>
      </a:schemeClr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31408695956699212"/>
          <c:y val="9.5151075319534276E-2"/>
          <c:w val="0.60100459935530626"/>
          <c:h val="0.58691458164687649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Payment count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 rot="0" spcFirstLastPara="1" vertOverflow="ellipsis" vert="horz" wrap="square" lIns="38100" tIns="19050" rIns="38100" bIns="19050" anchor="ctr" anchorCtr="0">
                    <a:spAutoFit/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 sz="1197" b="0" i="0" u="none" strike="noStrike" kern="1200" baseline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sz="1197" b="0" i="0" u="none" strike="noStrike" kern="1200" baseline="0" dirty="0" smtClean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</a:rPr>
                      <a:t>Ewallet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sz="1197" b="0" i="0" u="none" strike="noStrike" kern="1200" baseline="0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tx>
                <c:rich>
                  <a:bodyPr/>
                  <a:lstStyle/>
                  <a:p>
                    <a:r>
                      <a:rPr lang="en-US" smtClean="0"/>
                      <a:t>Cash</a:t>
                    </a:r>
                    <a:endParaRPr lang="en-US" dirty="0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tx>
                <c:rich>
                  <a:bodyPr/>
                  <a:lstStyle/>
                  <a:p>
                    <a:r>
                      <a:rPr lang="en-US" dirty="0" smtClean="0"/>
                      <a:t>Ewallet</a:t>
                    </a:r>
                    <a:endParaRPr lang="en-US" dirty="0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Mandalay</c:v>
                </c:pt>
                <c:pt idx="1">
                  <c:v>Naypyitaw</c:v>
                </c:pt>
                <c:pt idx="2">
                  <c:v>Yangon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113</c:v>
                </c:pt>
                <c:pt idx="1">
                  <c:v>124</c:v>
                </c:pt>
                <c:pt idx="2">
                  <c:v>126</c:v>
                </c:pt>
              </c:numCache>
            </c:numRef>
          </c:val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391006768"/>
        <c:axId val="391003632"/>
      </c:barChart>
      <c:catAx>
        <c:axId val="391006768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1003632"/>
        <c:crosses val="autoZero"/>
        <c:auto val="1"/>
        <c:lblAlgn val="ctr"/>
        <c:lblOffset val="100"/>
        <c:noMultiLvlLbl val="0"/>
      </c:catAx>
      <c:valAx>
        <c:axId val="39100363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10067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30796880383482961"/>
          <c:y val="0.83393798324658086"/>
          <c:w val="0.40433480069249572"/>
          <c:h val="0.1066744358620792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2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Female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2019 - 01</c:v>
                </c:pt>
                <c:pt idx="1">
                  <c:v>2019 - 02</c:v>
                </c:pt>
                <c:pt idx="2">
                  <c:v>2019 - 03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21912.22</c:v>
                </c:pt>
                <c:pt idx="1">
                  <c:v>25082.85</c:v>
                </c:pt>
                <c:pt idx="2">
                  <c:v>27698.12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Male</c:v>
                </c:pt>
              </c:strCache>
            </c:strRef>
          </c:tx>
          <c:spPr>
            <a:solidFill>
              <a:schemeClr val="accent2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2019 - 01</c:v>
                </c:pt>
                <c:pt idx="1">
                  <c:v>2019 - 02</c:v>
                </c:pt>
                <c:pt idx="2">
                  <c:v>2019 - 03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17641.169999999998</c:v>
                </c:pt>
                <c:pt idx="1">
                  <c:v>21613.54</c:v>
                </c:pt>
                <c:pt idx="2">
                  <c:v>21407.37</c:v>
                </c:pt>
              </c:numCache>
            </c:numRef>
          </c:val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391007160"/>
        <c:axId val="341611808"/>
      </c:barChart>
      <c:catAx>
        <c:axId val="39100716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1611808"/>
        <c:crosses val="autoZero"/>
        <c:auto val="1"/>
        <c:lblAlgn val="ctr"/>
        <c:lblOffset val="100"/>
        <c:noMultiLvlLbl val="0"/>
      </c:catAx>
      <c:valAx>
        <c:axId val="341611808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10071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autoTitleDeleted val="1"/>
    <c:plotArea>
      <c:layout>
        <c:manualLayout>
          <c:layoutTarget val="inner"/>
          <c:xMode val="edge"/>
          <c:yMode val="edge"/>
          <c:x val="0.37348758052601067"/>
          <c:y val="3.6716905636313475E-2"/>
          <c:w val="0.57705554805347481"/>
          <c:h val="0.65576641274592895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Product Line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 rot="0" spcFirstLastPara="1" vertOverflow="ellipsis" vert="horz" wrap="square" lIns="38100" tIns="19050" rIns="38100" bIns="19050" anchor="ctr" anchorCtr="0">
                    <a:spAutoFit/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 sz="1197" b="0" i="0" u="none" strike="noStrike" kern="1200" baseline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sz="1197" b="1" i="0" u="none" strike="noStrike" kern="1200" baseline="0" dirty="0" smtClean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</a:rPr>
                      <a:t>Normal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sz="1197" b="0" i="0" u="none" strike="noStrike" kern="1200" baseline="0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tx>
                <c:rich>
                  <a:bodyPr/>
                  <a:lstStyle/>
                  <a:p>
                    <a:r>
                      <a:rPr lang="en-US" b="1" dirty="0" smtClean="0"/>
                      <a:t>Normal</a:t>
                    </a:r>
                    <a:endParaRPr lang="en-US" b="1" dirty="0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tx>
                <c:rich>
                  <a:bodyPr/>
                  <a:lstStyle/>
                  <a:p>
                    <a:r>
                      <a:rPr lang="en-US" b="1" dirty="0" smtClean="0"/>
                      <a:t>Member</a:t>
                    </a:r>
                    <a:endParaRPr lang="en-US" b="1" dirty="0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Food and Beverages</c:v>
                </c:pt>
                <c:pt idx="1">
                  <c:v>Electronic accessories</c:v>
                </c:pt>
                <c:pt idx="2">
                  <c:v>Fashion Accessories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94</c:v>
                </c:pt>
                <c:pt idx="1">
                  <c:v>92</c:v>
                </c:pt>
                <c:pt idx="2">
                  <c:v>92</c:v>
                </c:pt>
              </c:numCache>
            </c:numRef>
          </c:val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451925128"/>
        <c:axId val="451929832"/>
      </c:barChart>
      <c:catAx>
        <c:axId val="451925128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1929832"/>
        <c:crosses val="autoZero"/>
        <c:auto val="1"/>
        <c:lblAlgn val="ctr"/>
        <c:lblOffset val="100"/>
        <c:noMultiLvlLbl val="0"/>
      </c:catAx>
      <c:valAx>
        <c:axId val="45192983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19251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764901780111366"/>
          <c:y val="0.86300711870174973"/>
          <c:w val="0.25710773605738296"/>
          <c:h val="0.105521247895695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2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951711539818996"/>
          <c:y val="1.8631943256899531E-2"/>
          <c:w val="0.6928163027830837"/>
          <c:h val="0.81095047297183953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repeat_purchase_count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1"/>
            <c:bubble3D val="0"/>
            <c:spPr>
              <a:solidFill>
                <a:schemeClr val="accent6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2"/>
            <c:bubble3D val="0"/>
            <c:spPr>
              <a:solidFill>
                <a:schemeClr val="accent1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3"/>
            <c:bubble3D val="0"/>
            <c:spPr>
              <a:solidFill>
                <a:schemeClr val="accent2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4"/>
            <c:bubble3D val="0"/>
            <c:spPr>
              <a:solidFill>
                <a:schemeClr val="accent3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numRef>
              <c:f>Sheet1!$A$2:$A$16</c:f>
              <c:numCache>
                <c:formatCode>General</c:formatCode>
                <c:ptCount val="15"/>
                <c:pt idx="0">
                  <c:v>12</c:v>
                </c:pt>
                <c:pt idx="1">
                  <c:v>1</c:v>
                </c:pt>
                <c:pt idx="2">
                  <c:v>9</c:v>
                </c:pt>
                <c:pt idx="3">
                  <c:v>5</c:v>
                </c:pt>
                <c:pt idx="4">
                  <c:v>6</c:v>
                </c:pt>
                <c:pt idx="5">
                  <c:v>13</c:v>
                </c:pt>
                <c:pt idx="6">
                  <c:v>7</c:v>
                </c:pt>
                <c:pt idx="7">
                  <c:v>8</c:v>
                </c:pt>
                <c:pt idx="8">
                  <c:v>10</c:v>
                </c:pt>
                <c:pt idx="9">
                  <c:v>2</c:v>
                </c:pt>
                <c:pt idx="10">
                  <c:v>15</c:v>
                </c:pt>
                <c:pt idx="11">
                  <c:v>14</c:v>
                </c:pt>
                <c:pt idx="12">
                  <c:v>4</c:v>
                </c:pt>
                <c:pt idx="13">
                  <c:v>3</c:v>
                </c:pt>
                <c:pt idx="14">
                  <c:v>11</c:v>
                </c:pt>
              </c:numCache>
            </c:numRef>
          </c:cat>
          <c:val>
            <c:numRef>
              <c:f>Sheet1!$B$2:$B$16</c:f>
              <c:numCache>
                <c:formatCode>General</c:formatCode>
                <c:ptCount val="15"/>
                <c:pt idx="0">
                  <c:v>367</c:v>
                </c:pt>
                <c:pt idx="1">
                  <c:v>349</c:v>
                </c:pt>
                <c:pt idx="2">
                  <c:v>332</c:v>
                </c:pt>
                <c:pt idx="3">
                  <c:v>249</c:v>
                </c:pt>
                <c:pt idx="4">
                  <c:v>248</c:v>
                </c:pt>
                <c:pt idx="5">
                  <c:v>219</c:v>
                </c:pt>
                <c:pt idx="6">
                  <c:v>218</c:v>
                </c:pt>
                <c:pt idx="7">
                  <c:v>213</c:v>
                </c:pt>
                <c:pt idx="8">
                  <c:v>192</c:v>
                </c:pt>
                <c:pt idx="9">
                  <c:v>177</c:v>
                </c:pt>
                <c:pt idx="10">
                  <c:v>164</c:v>
                </c:pt>
                <c:pt idx="11">
                  <c:v>144</c:v>
                </c:pt>
                <c:pt idx="12">
                  <c:v>136</c:v>
                </c:pt>
                <c:pt idx="13">
                  <c:v>122</c:v>
                </c:pt>
                <c:pt idx="14">
                  <c:v>106</c:v>
                </c:pt>
              </c:numCache>
            </c:numRef>
          </c:val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total_revenue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Sheet1!$A$2:$A$6</c:f>
              <c:numCache>
                <c:formatCode>General</c:formatCode>
                <c:ptCount val="5"/>
                <c:pt idx="0">
                  <c:v>8</c:v>
                </c:pt>
                <c:pt idx="1">
                  <c:v>3</c:v>
                </c:pt>
                <c:pt idx="2">
                  <c:v>2</c:v>
                </c:pt>
                <c:pt idx="3">
                  <c:v>15</c:v>
                </c:pt>
                <c:pt idx="4">
                  <c:v>1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26634.34</c:v>
                </c:pt>
                <c:pt idx="1">
                  <c:v>23402.26</c:v>
                </c:pt>
                <c:pt idx="2">
                  <c:v>23392.28</c:v>
                </c:pt>
                <c:pt idx="3">
                  <c:v>22674.46</c:v>
                </c:pt>
                <c:pt idx="4">
                  <c:v>22634.55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51930616"/>
        <c:axId val="451928656"/>
      </c:barChart>
      <c:catAx>
        <c:axId val="45193061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1928656"/>
        <c:crosses val="autoZero"/>
        <c:auto val="1"/>
        <c:lblAlgn val="ctr"/>
        <c:lblOffset val="100"/>
        <c:noMultiLvlLbl val="0"/>
      </c:catAx>
      <c:valAx>
        <c:axId val="451928656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1930616"/>
        <c:crosses val="autoZero"/>
        <c:crossBetween val="between"/>
      </c:valAx>
      <c:spPr>
        <a:solidFill>
          <a:schemeClr val="bg2"/>
        </a:solid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withinLinearReversed" id="25">
  <a:schemeClr val="accent5"/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>
      <cs:styleClr val="auto"/>
    </cs:fillRef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17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0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4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328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gradFill>
        <a:gsLst>
          <a:gs pos="100000">
            <a:schemeClr val="dk1">
              <a:lumMod val="95000"/>
              <a:lumOff val="5000"/>
            </a:schemeClr>
          </a:gs>
          <a:gs pos="0">
            <a:schemeClr val="dk1">
              <a:lumMod val="75000"/>
              <a:lumOff val="25000"/>
            </a:schemeClr>
          </a:gs>
        </a:gsLst>
        <a:path path="circle">
          <a:fillToRect l="50000" t="50000" r="50000" b="50000"/>
        </a:path>
      </a:gradFill>
      <a:ln w="9525">
        <a:solidFill>
          <a:schemeClr val="dk1">
            <a:lumMod val="75000"/>
            <a:lumOff val="2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/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/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gradFill>
        <a:gsLst>
          <a:gs pos="100000">
            <a:schemeClr val="lt1">
              <a:lumMod val="85000"/>
            </a:schemeClr>
          </a:gs>
          <a:gs pos="0">
            <a:schemeClr val="lt1"/>
          </a:gs>
        </a:gsLst>
        <a:path path="circle">
          <a:fillToRect l="50000" t="50000" r="50000" b="50000"/>
        </a:path>
      </a:gradFill>
      <a:ln w="9525" cap="flat" cmpd="sng" algn="ctr">
        <a:solidFill>
          <a:schemeClr val="lt1"/>
        </a:solidFill>
        <a:round/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1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4/13/2025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4/13/2025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4/13/2025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4/13/2025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4/13/2025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4/13/2025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4/13/2025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4/13/2025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4/13/2025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4/13/2025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4/13/2025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4/13/2025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4/13/2025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4/13/2025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4/13/2025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4/13/2025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4/13/2025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4/13/2025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file/d/1DyMpz-nDWMhAi_pmYL383ANKfhNIJg3G/view?usp=drivesdk" TargetMode="Externa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Walmart Sales Performance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SQL-Based Insights &amp; Visual Findings</a:t>
            </a:r>
          </a:p>
        </p:txBody>
      </p:sp>
    </p:spTree>
    <p:extLst>
      <p:ext uri="{BB962C8B-B14F-4D97-AF65-F5344CB8AC3E}">
        <p14:creationId xmlns:p14="http://schemas.microsoft.com/office/powerpoint/2010/main" val="2288287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7127" y="720056"/>
            <a:ext cx="5184825" cy="1402942"/>
          </a:xfrm>
        </p:spPr>
        <p:txBody>
          <a:bodyPr/>
          <a:lstStyle/>
          <a:p>
            <a:r>
              <a:rPr lang="en-US" sz="3600" b="1" dirty="0"/>
              <a:t>Most Popular Payment Method by City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2018736"/>
              </p:ext>
            </p:extLst>
          </p:nvPr>
        </p:nvGraphicFramePr>
        <p:xfrm>
          <a:off x="837127" y="2933205"/>
          <a:ext cx="5306097" cy="2013202"/>
        </p:xfrm>
        <a:graphic>
          <a:graphicData uri="http://schemas.openxmlformats.org/drawingml/2006/table">
            <a:tbl>
              <a:tblPr/>
              <a:tblGrid>
                <a:gridCol w="1768699"/>
                <a:gridCol w="1768699"/>
                <a:gridCol w="1768699"/>
              </a:tblGrid>
              <a:tr h="58883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City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Payment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payment count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  <a:tr h="4765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Mandalay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Ewallet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  <a:tr h="5409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Naypyitaw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Cash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  <a:tr h="40693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Yangon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Ewallet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Chart 8"/>
          <p:cNvGraphicFramePr/>
          <p:nvPr>
            <p:extLst>
              <p:ext uri="{D42A27DB-BD31-4B8C-83A1-F6EECF244321}">
                <p14:modId xmlns:p14="http://schemas.microsoft.com/office/powerpoint/2010/main" val="577318600"/>
              </p:ext>
            </p:extLst>
          </p:nvPr>
        </p:nvGraphicFramePr>
        <p:xfrm>
          <a:off x="7057622" y="1916936"/>
          <a:ext cx="4623517" cy="3635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39088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809" y="589209"/>
            <a:ext cx="9364322" cy="5087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260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9044" y="938999"/>
            <a:ext cx="5361756" cy="1134501"/>
          </a:xfrm>
        </p:spPr>
        <p:txBody>
          <a:bodyPr/>
          <a:lstStyle/>
          <a:p>
            <a:r>
              <a:rPr lang="en-US" sz="3600" b="1" dirty="0"/>
              <a:t>Monthly Sales Distribution by Gender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flipV="1">
            <a:off x="1996226" y="4139002"/>
            <a:ext cx="3234872" cy="232980"/>
          </a:xfrm>
        </p:spPr>
        <p:txBody>
          <a:bodyPr>
            <a:normAutofit fontScale="55000" lnSpcReduction="20000"/>
          </a:bodyPr>
          <a:lstStyle/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7098331"/>
              </p:ext>
            </p:extLst>
          </p:nvPr>
        </p:nvGraphicFramePr>
        <p:xfrm>
          <a:off x="1169905" y="2711974"/>
          <a:ext cx="4404573" cy="1986915"/>
        </p:xfrm>
        <a:graphic>
          <a:graphicData uri="http://schemas.openxmlformats.org/drawingml/2006/table">
            <a:tbl>
              <a:tblPr/>
              <a:tblGrid>
                <a:gridCol w="1468191"/>
                <a:gridCol w="1468191"/>
                <a:gridCol w="1468191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Sale</a:t>
                      </a:r>
                      <a:r>
                        <a:rPr lang="en-US" sz="18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month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Gender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  <a:r>
                        <a:rPr lang="en-US" sz="18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sales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2019-01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Female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21912.22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2019-01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Male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17641.17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2019-02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Female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25082.85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2019-02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Male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21613.54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2019-03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Female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27698.12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2019-03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Male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21407.37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9" name="Chart 28"/>
          <p:cNvGraphicFramePr/>
          <p:nvPr>
            <p:extLst>
              <p:ext uri="{D42A27DB-BD31-4B8C-83A1-F6EECF244321}">
                <p14:modId xmlns:p14="http://schemas.microsoft.com/office/powerpoint/2010/main" val="355937004"/>
              </p:ext>
            </p:extLst>
          </p:nvPr>
        </p:nvGraphicFramePr>
        <p:xfrm>
          <a:off x="6890198" y="2073500"/>
          <a:ext cx="4640760" cy="32638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65508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1124" y="1725771"/>
            <a:ext cx="9592443" cy="2871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482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8435" y="591268"/>
            <a:ext cx="4872359" cy="2283824"/>
          </a:xfrm>
        </p:spPr>
        <p:txBody>
          <a:bodyPr/>
          <a:lstStyle/>
          <a:p>
            <a:r>
              <a:rPr lang="en-US" b="1" dirty="0"/>
              <a:t>Best Product Line by Customer Type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0845041"/>
              </p:ext>
            </p:extLst>
          </p:nvPr>
        </p:nvGraphicFramePr>
        <p:xfrm>
          <a:off x="915907" y="2875092"/>
          <a:ext cx="4969737" cy="2439368"/>
        </p:xfrm>
        <a:graphic>
          <a:graphicData uri="http://schemas.openxmlformats.org/drawingml/2006/table">
            <a:tbl>
              <a:tblPr/>
              <a:tblGrid>
                <a:gridCol w="1656579"/>
                <a:gridCol w="1656579"/>
                <a:gridCol w="1656579"/>
              </a:tblGrid>
              <a:tr h="5819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Customer type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Product line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Purchase</a:t>
                      </a:r>
                      <a:r>
                        <a:rPr lang="en-US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5819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Member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Food and beverages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5819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Normal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Electronic accessories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5819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Normal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Fashion accessories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Chart 11"/>
          <p:cNvGraphicFramePr/>
          <p:nvPr>
            <p:extLst>
              <p:ext uri="{D42A27DB-BD31-4B8C-83A1-F6EECF244321}">
                <p14:modId xmlns:p14="http://schemas.microsoft.com/office/powerpoint/2010/main" val="1161249512"/>
              </p:ext>
            </p:extLst>
          </p:nvPr>
        </p:nvGraphicFramePr>
        <p:xfrm>
          <a:off x="6697013" y="2218386"/>
          <a:ext cx="5035640" cy="24212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98546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61" y="312313"/>
            <a:ext cx="9434754" cy="6233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373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1923" y="694299"/>
            <a:ext cx="4820843" cy="1611020"/>
          </a:xfrm>
        </p:spPr>
        <p:txBody>
          <a:bodyPr/>
          <a:lstStyle/>
          <a:p>
            <a:r>
              <a:rPr lang="en-US" b="1" dirty="0"/>
              <a:t>Identifying Repeat Customers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449746"/>
              </p:ext>
            </p:extLst>
          </p:nvPr>
        </p:nvGraphicFramePr>
        <p:xfrm>
          <a:off x="1438289" y="2497888"/>
          <a:ext cx="3687504" cy="3566160"/>
        </p:xfrm>
        <a:graphic>
          <a:graphicData uri="http://schemas.openxmlformats.org/drawingml/2006/table">
            <a:tbl>
              <a:tblPr/>
              <a:tblGrid>
                <a:gridCol w="1843752"/>
                <a:gridCol w="1843752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Customer ID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Repeat</a:t>
                      </a:r>
                      <a:r>
                        <a:rPr lang="en-US" sz="14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purchase</a:t>
                      </a:r>
                      <a:r>
                        <a:rPr lang="en-US" sz="14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Chart 12"/>
          <p:cNvGraphicFramePr/>
          <p:nvPr>
            <p:extLst>
              <p:ext uri="{D42A27DB-BD31-4B8C-83A1-F6EECF244321}">
                <p14:modId xmlns:p14="http://schemas.microsoft.com/office/powerpoint/2010/main" val="3179225886"/>
              </p:ext>
            </p:extLst>
          </p:nvPr>
        </p:nvGraphicFramePr>
        <p:xfrm>
          <a:off x="6941712" y="1571222"/>
          <a:ext cx="4881093" cy="43144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85447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6982" y="378822"/>
            <a:ext cx="8479812" cy="6100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335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823086"/>
            <a:ext cx="4351025" cy="1507990"/>
          </a:xfrm>
        </p:spPr>
        <p:txBody>
          <a:bodyPr/>
          <a:lstStyle/>
          <a:p>
            <a:r>
              <a:rPr lang="en-US" b="1" dirty="0"/>
              <a:t>Top 5 Customers by Sales Volume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9233326"/>
              </p:ext>
            </p:extLst>
          </p:nvPr>
        </p:nvGraphicFramePr>
        <p:xfrm>
          <a:off x="1815806" y="3193961"/>
          <a:ext cx="3029320" cy="1520190"/>
        </p:xfrm>
        <a:graphic>
          <a:graphicData uri="http://schemas.openxmlformats.org/drawingml/2006/table">
            <a:tbl>
              <a:tblPr/>
              <a:tblGrid>
                <a:gridCol w="1514660"/>
                <a:gridCol w="1514660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Customer ID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  <a:r>
                        <a:rPr lang="en-US" sz="16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revenue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26634.34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23402.26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23392.28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22674.46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22634.55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Chart 7"/>
          <p:cNvGraphicFramePr/>
          <p:nvPr>
            <p:extLst>
              <p:ext uri="{D42A27DB-BD31-4B8C-83A1-F6EECF244321}">
                <p14:modId xmlns:p14="http://schemas.microsoft.com/office/powerpoint/2010/main" val="2312915697"/>
              </p:ext>
            </p:extLst>
          </p:nvPr>
        </p:nvGraphicFramePr>
        <p:xfrm>
          <a:off x="7608552" y="2099257"/>
          <a:ext cx="3205408" cy="32277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98976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6549" y="1687133"/>
            <a:ext cx="6154649" cy="3013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833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5054" y="960341"/>
            <a:ext cx="5928426" cy="941318"/>
          </a:xfrm>
        </p:spPr>
        <p:txBody>
          <a:bodyPr/>
          <a:lstStyle/>
          <a:p>
            <a:r>
              <a:rPr lang="en-US" b="1" dirty="0"/>
              <a:t>Top Branch by Sales Growth Rate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65568" y="4083570"/>
            <a:ext cx="1433699" cy="406267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5915530"/>
              </p:ext>
            </p:extLst>
          </p:nvPr>
        </p:nvGraphicFramePr>
        <p:xfrm>
          <a:off x="1064803" y="2934149"/>
          <a:ext cx="4417455" cy="1754770"/>
        </p:xfrm>
        <a:graphic>
          <a:graphicData uri="http://schemas.openxmlformats.org/drawingml/2006/table">
            <a:tbl>
              <a:tblPr/>
              <a:tblGrid>
                <a:gridCol w="1330667"/>
                <a:gridCol w="3086788"/>
              </a:tblGrid>
              <a:tr h="4272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Branch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Avg</a:t>
                      </a:r>
                      <a:r>
                        <a:rPr lang="en-US" sz="20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growth</a:t>
                      </a:r>
                      <a:r>
                        <a:rPr lang="en-US" sz="20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percentage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249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-15.33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181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-17.69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844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-21.47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3" name="Chart 32"/>
          <p:cNvGraphicFramePr/>
          <p:nvPr>
            <p:extLst>
              <p:ext uri="{D42A27DB-BD31-4B8C-83A1-F6EECF244321}">
                <p14:modId xmlns:p14="http://schemas.microsoft.com/office/powerpoint/2010/main" val="2960544275"/>
              </p:ext>
            </p:extLst>
          </p:nvPr>
        </p:nvGraphicFramePr>
        <p:xfrm>
          <a:off x="7162949" y="1712890"/>
          <a:ext cx="4481848" cy="40261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73296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348" y="410963"/>
            <a:ext cx="4351025" cy="2283824"/>
          </a:xfrm>
        </p:spPr>
        <p:txBody>
          <a:bodyPr/>
          <a:lstStyle/>
          <a:p>
            <a:r>
              <a:rPr lang="en-US" b="1" dirty="0"/>
              <a:t>Sales Trends by Day of the Week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765725"/>
              </p:ext>
            </p:extLst>
          </p:nvPr>
        </p:nvGraphicFramePr>
        <p:xfrm>
          <a:off x="1377214" y="2836455"/>
          <a:ext cx="3222502" cy="2514600"/>
        </p:xfrm>
        <a:graphic>
          <a:graphicData uri="http://schemas.openxmlformats.org/drawingml/2006/table">
            <a:tbl>
              <a:tblPr/>
              <a:tblGrid>
                <a:gridCol w="1611251"/>
                <a:gridCol w="1611251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Day</a:t>
                      </a:r>
                      <a:r>
                        <a:rPr lang="en-US" sz="20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</a:t>
                      </a:r>
                      <a:r>
                        <a:rPr lang="en-US" sz="20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week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  <a:r>
                        <a:rPr lang="en-US" sz="20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sales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Sunday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20239.56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Monday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16671.58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Tuesday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25977.46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Wednesday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10964.87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Thursday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14305.55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Friday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17027.6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Saturday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30168.64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Chart 9"/>
          <p:cNvGraphicFramePr/>
          <p:nvPr>
            <p:extLst>
              <p:ext uri="{D42A27DB-BD31-4B8C-83A1-F6EECF244321}">
                <p14:modId xmlns:p14="http://schemas.microsoft.com/office/powerpoint/2010/main" val="4012488051"/>
              </p:ext>
            </p:extLst>
          </p:nvPr>
        </p:nvGraphicFramePr>
        <p:xfrm>
          <a:off x="6851561" y="1746907"/>
          <a:ext cx="4778062" cy="41630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14527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0316" y="1979533"/>
            <a:ext cx="9454984" cy="2898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180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Record a video explaining the project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253438" y="3296991"/>
            <a:ext cx="76629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hlinkClick r:id="rId2"/>
              </a:rPr>
              <a:t>https://drive.google.com/file/d/1DyMpz-nDWMhAi_pmYL383ANKfhNIJg3G/view?usp=drivesdk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924947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17096" y="2090176"/>
            <a:ext cx="3906442" cy="2677648"/>
          </a:xfrm>
        </p:spPr>
        <p:txBody>
          <a:bodyPr anchor="ctr"/>
          <a:lstStyle/>
          <a:p>
            <a:pPr algn="ctr"/>
            <a:r>
              <a:rPr lang="en-US" sz="9600" b="1" dirty="0" smtClean="0"/>
              <a:t>Thank You</a:t>
            </a:r>
            <a:endParaRPr lang="en-US" sz="9600" b="1" dirty="0"/>
          </a:p>
        </p:txBody>
      </p:sp>
    </p:spTree>
    <p:extLst>
      <p:ext uri="{BB962C8B-B14F-4D97-AF65-F5344CB8AC3E}">
        <p14:creationId xmlns:p14="http://schemas.microsoft.com/office/powerpoint/2010/main" val="3257507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6074" y="41205"/>
            <a:ext cx="8311863" cy="6816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817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7126" y="935582"/>
            <a:ext cx="6053071" cy="1430717"/>
          </a:xfrm>
        </p:spPr>
        <p:txBody>
          <a:bodyPr/>
          <a:lstStyle/>
          <a:p>
            <a:r>
              <a:rPr lang="en-US" sz="3600" b="1" dirty="0"/>
              <a:t>Most Profitable Product Line by Branch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0910739"/>
              </p:ext>
            </p:extLst>
          </p:nvPr>
        </p:nvGraphicFramePr>
        <p:xfrm>
          <a:off x="1468946" y="2639443"/>
          <a:ext cx="3578817" cy="2669754"/>
        </p:xfrm>
        <a:graphic>
          <a:graphicData uri="http://schemas.openxmlformats.org/drawingml/2006/table">
            <a:tbl>
              <a:tblPr/>
              <a:tblGrid>
                <a:gridCol w="784857"/>
                <a:gridCol w="1674253"/>
                <a:gridCol w="1119707"/>
              </a:tblGrid>
              <a:tr h="5130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Branch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Product line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  <a:r>
                        <a:rPr lang="en-US" sz="14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profit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7625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Health and beauty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-11398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3164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Food and beverages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-13765.9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7625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Home and lifestyle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-12572.2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" name="Chart 17"/>
          <p:cNvGraphicFramePr/>
          <p:nvPr>
            <p:extLst>
              <p:ext uri="{D42A27DB-BD31-4B8C-83A1-F6EECF244321}">
                <p14:modId xmlns:p14="http://schemas.microsoft.com/office/powerpoint/2010/main" val="2661177148"/>
              </p:ext>
            </p:extLst>
          </p:nvPr>
        </p:nvGraphicFramePr>
        <p:xfrm>
          <a:off x="6890197" y="1650941"/>
          <a:ext cx="4971245" cy="4116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05126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041" y="721216"/>
            <a:ext cx="8996332" cy="5966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972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5557" y="836863"/>
            <a:ext cx="5593576" cy="1829961"/>
          </a:xfrm>
        </p:spPr>
        <p:txBody>
          <a:bodyPr/>
          <a:lstStyle/>
          <a:p>
            <a:r>
              <a:rPr lang="en-US" sz="3600" b="1" dirty="0"/>
              <a:t>Customer Segmentation by Spending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04203" y="4395230"/>
            <a:ext cx="1407943" cy="453863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5173827"/>
              </p:ext>
            </p:extLst>
          </p:nvPr>
        </p:nvGraphicFramePr>
        <p:xfrm>
          <a:off x="7498876" y="1493944"/>
          <a:ext cx="3924684" cy="4651755"/>
        </p:xfrm>
        <a:graphic>
          <a:graphicData uri="http://schemas.openxmlformats.org/drawingml/2006/table">
            <a:tbl>
              <a:tblPr/>
              <a:tblGrid>
                <a:gridCol w="1308228"/>
                <a:gridCol w="1308228"/>
                <a:gridCol w="1308228"/>
              </a:tblGrid>
              <a:tr h="2962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Customer ID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Avg</a:t>
                      </a:r>
                      <a:r>
                        <a:rPr lang="en-US" sz="12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spending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Spending</a:t>
                      </a:r>
                      <a:r>
                        <a:rPr lang="en-US" sz="12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segment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2903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397.53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2903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349.29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2903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349.14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2903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343.55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2903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337.83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2903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329.1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Medium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2903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324.22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Medium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2903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319.15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Medium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2903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318.93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Medium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2903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309.31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Medium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2903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308.87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Low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2903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307.88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Low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2903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293.46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Low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2903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293.02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Low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2903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263.53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Low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Chart 7"/>
          <p:cNvGraphicFramePr/>
          <p:nvPr>
            <p:extLst>
              <p:ext uri="{D42A27DB-BD31-4B8C-83A1-F6EECF244321}">
                <p14:modId xmlns:p14="http://schemas.microsoft.com/office/powerpoint/2010/main" val="1122076522"/>
              </p:ext>
            </p:extLst>
          </p:nvPr>
        </p:nvGraphicFramePr>
        <p:xfrm>
          <a:off x="1100846" y="2768378"/>
          <a:ext cx="4445391" cy="29945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28198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77" y="745365"/>
            <a:ext cx="9642893" cy="5367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532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479" y="1010128"/>
            <a:ext cx="4351025" cy="895945"/>
          </a:xfrm>
        </p:spPr>
        <p:txBody>
          <a:bodyPr/>
          <a:lstStyle/>
          <a:p>
            <a:r>
              <a:rPr lang="en-US" b="1" dirty="0"/>
              <a:t>Detecting Sales Anomalies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34107" y="5074276"/>
            <a:ext cx="1725770" cy="283335"/>
          </a:xfrm>
        </p:spPr>
        <p:txBody>
          <a:bodyPr>
            <a:normAutofit fontScale="850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1800" b="1" dirty="0"/>
          </a:p>
        </p:txBody>
      </p:sp>
      <p:graphicFrame>
        <p:nvGraphicFramePr>
          <p:cNvPr id="23" name="Chart 22"/>
          <p:cNvGraphicFramePr/>
          <p:nvPr>
            <p:extLst>
              <p:ext uri="{D42A27DB-BD31-4B8C-83A1-F6EECF244321}">
                <p14:modId xmlns:p14="http://schemas.microsoft.com/office/powerpoint/2010/main" val="2723724310"/>
              </p:ext>
            </p:extLst>
          </p:nvPr>
        </p:nvGraphicFramePr>
        <p:xfrm>
          <a:off x="685831" y="2472743"/>
          <a:ext cx="5429945" cy="31172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2303442"/>
              </p:ext>
            </p:extLst>
          </p:nvPr>
        </p:nvGraphicFramePr>
        <p:xfrm>
          <a:off x="6800046" y="1765673"/>
          <a:ext cx="4842452" cy="3991183"/>
        </p:xfrm>
        <a:graphic>
          <a:graphicData uri="http://schemas.openxmlformats.org/drawingml/2006/table">
            <a:tbl>
              <a:tblPr/>
              <a:tblGrid>
                <a:gridCol w="1185080"/>
                <a:gridCol w="1219124"/>
                <a:gridCol w="1219124"/>
                <a:gridCol w="1219124"/>
              </a:tblGrid>
              <a:tr h="36573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Product line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Avg</a:t>
                      </a:r>
                      <a:r>
                        <a:rPr lang="en-US" sz="14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Std</a:t>
                      </a:r>
                      <a:r>
                        <a:rPr lang="en-US" sz="14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234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Electronic accessories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7753.337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2876.67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2206.98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46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Fashion accessories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8230.908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2745.81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2185.92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234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Food and beverages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10796.43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3872.04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2957.4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46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Health and beauty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6240.528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2265.48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1657.32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46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Home and lifestyle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5911.962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2019.84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1522.8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46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Sports and travel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7385.196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2656.56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1981.04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9197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766" y="175356"/>
            <a:ext cx="9105364" cy="6178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193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TM02900722[[fn=Ion Boardroom]]</Template>
  <TotalTime>350</TotalTime>
  <Words>329</Words>
  <Application>Microsoft Office PowerPoint</Application>
  <PresentationFormat>Widescreen</PresentationFormat>
  <Paragraphs>222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Century Gothic</vt:lpstr>
      <vt:lpstr>Wingdings 3</vt:lpstr>
      <vt:lpstr>Ion Boardroom</vt:lpstr>
      <vt:lpstr>Walmart Sales Performance Analysis</vt:lpstr>
      <vt:lpstr>Top Branch by Sales Growth Rate</vt:lpstr>
      <vt:lpstr>PowerPoint Presentation</vt:lpstr>
      <vt:lpstr>Most Profitable Product Line by Branch</vt:lpstr>
      <vt:lpstr>PowerPoint Presentation</vt:lpstr>
      <vt:lpstr>Customer Segmentation by Spending</vt:lpstr>
      <vt:lpstr>PowerPoint Presentation</vt:lpstr>
      <vt:lpstr>Detecting Sales Anomalies</vt:lpstr>
      <vt:lpstr>PowerPoint Presentation</vt:lpstr>
      <vt:lpstr>Most Popular Payment Method by City</vt:lpstr>
      <vt:lpstr>PowerPoint Presentation</vt:lpstr>
      <vt:lpstr>Monthly Sales Distribution by Gender</vt:lpstr>
      <vt:lpstr>PowerPoint Presentation</vt:lpstr>
      <vt:lpstr>Best Product Line by Customer Type</vt:lpstr>
      <vt:lpstr>PowerPoint Presentation</vt:lpstr>
      <vt:lpstr>Identifying Repeat Customers</vt:lpstr>
      <vt:lpstr>PowerPoint Presentation</vt:lpstr>
      <vt:lpstr>Top 5 Customers by Sales Volume</vt:lpstr>
      <vt:lpstr>PowerPoint Presentation</vt:lpstr>
      <vt:lpstr>Sales Trends by Day of the Week</vt:lpstr>
      <vt:lpstr>PowerPoint Presentation</vt:lpstr>
      <vt:lpstr>Record a video explaining the project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Walmart Sales Performance Analysis</dc:title>
  <dc:creator>Microsoft account</dc:creator>
  <cp:lastModifiedBy>Microsoft account</cp:lastModifiedBy>
  <cp:revision>34</cp:revision>
  <dcterms:created xsi:type="dcterms:W3CDTF">2025-04-08T16:30:40Z</dcterms:created>
  <dcterms:modified xsi:type="dcterms:W3CDTF">2025-04-13T14:22:13Z</dcterms:modified>
</cp:coreProperties>
</file>