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40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pPr marL="4000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1B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1B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pPr marL="4000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1B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pPr marL="4000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6601459" cy="10271125"/>
          </a:xfrm>
          <a:custGeom>
            <a:avLst/>
            <a:gdLst/>
            <a:ahLst/>
            <a:cxnLst/>
            <a:rect l="l" t="t" r="r" b="b"/>
            <a:pathLst>
              <a:path w="6601459" h="10271125">
                <a:moveTo>
                  <a:pt x="0" y="0"/>
                </a:moveTo>
                <a:lnTo>
                  <a:pt x="6601278" y="0"/>
                </a:lnTo>
                <a:lnTo>
                  <a:pt x="6601278" y="10270926"/>
                </a:lnTo>
                <a:lnTo>
                  <a:pt x="0" y="10270926"/>
                </a:lnTo>
                <a:lnTo>
                  <a:pt x="0" y="0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925059" y="9236396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8" y="1050602"/>
                </a:moveTo>
                <a:lnTo>
                  <a:pt x="0" y="1050602"/>
                </a:lnTo>
                <a:lnTo>
                  <a:pt x="606290" y="0"/>
                </a:lnTo>
                <a:lnTo>
                  <a:pt x="3362938" y="0"/>
                </a:lnTo>
                <a:lnTo>
                  <a:pt x="3362938" y="1050602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1B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pPr marL="4000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243720"/>
            <a:ext cx="5691505" cy="2043430"/>
          </a:xfrm>
          <a:custGeom>
            <a:avLst/>
            <a:gdLst/>
            <a:ahLst/>
            <a:cxnLst/>
            <a:rect l="l" t="t" r="r" b="b"/>
            <a:pathLst>
              <a:path w="5691505" h="2043429">
                <a:moveTo>
                  <a:pt x="0" y="2043279"/>
                </a:moveTo>
                <a:lnTo>
                  <a:pt x="5691228" y="2043279"/>
                </a:lnTo>
                <a:lnTo>
                  <a:pt x="4512077" y="0"/>
                </a:lnTo>
                <a:lnTo>
                  <a:pt x="143717" y="0"/>
                </a:lnTo>
                <a:lnTo>
                  <a:pt x="95606" y="520"/>
                </a:lnTo>
                <a:lnTo>
                  <a:pt x="47736" y="2074"/>
                </a:lnTo>
                <a:lnTo>
                  <a:pt x="0" y="4662"/>
                </a:lnTo>
                <a:lnTo>
                  <a:pt x="0" y="2043279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705599" cy="74290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pPr marL="4000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2128" y="1008058"/>
            <a:ext cx="9642475" cy="265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1B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02128" y="3636957"/>
            <a:ext cx="9438005" cy="528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1B444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5695" y="9608064"/>
            <a:ext cx="311784" cy="284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B4444"/>
                </a:solidFill>
                <a:latin typeface="Tahoma"/>
                <a:cs typeface="Tahoma"/>
              </a:defRPr>
            </a:lvl1pPr>
          </a:lstStyle>
          <a:p>
            <a:pPr marL="4000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501" y="1241635"/>
            <a:ext cx="8227059" cy="46329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10"/>
              </a:spcBef>
            </a:pPr>
            <a:r>
              <a:rPr sz="4750" spc="340" dirty="0">
                <a:solidFill>
                  <a:srgbClr val="FF3131"/>
                </a:solidFill>
                <a:latin typeface="Tahoma"/>
                <a:cs typeface="Tahoma"/>
              </a:rPr>
              <a:t>EMOTION </a:t>
            </a:r>
            <a:r>
              <a:rPr sz="4750" spc="290" dirty="0">
                <a:solidFill>
                  <a:srgbClr val="FF3131"/>
                </a:solidFill>
                <a:latin typeface="Tahoma"/>
                <a:cs typeface="Tahoma"/>
              </a:rPr>
              <a:t>RECOGNITION </a:t>
            </a:r>
            <a:r>
              <a:rPr sz="4750" spc="295" dirty="0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sz="4750" spc="420" dirty="0">
                <a:solidFill>
                  <a:srgbClr val="FF3131"/>
                </a:solidFill>
                <a:latin typeface="Tahoma"/>
                <a:cs typeface="Tahoma"/>
              </a:rPr>
              <a:t>BY </a:t>
            </a:r>
            <a:r>
              <a:rPr sz="4750" spc="270" dirty="0">
                <a:solidFill>
                  <a:srgbClr val="FF3131"/>
                </a:solidFill>
                <a:latin typeface="Tahoma"/>
                <a:cs typeface="Tahoma"/>
              </a:rPr>
              <a:t>INCLUSION </a:t>
            </a:r>
            <a:r>
              <a:rPr sz="4750" spc="370" dirty="0">
                <a:solidFill>
                  <a:srgbClr val="FF3131"/>
                </a:solidFill>
                <a:latin typeface="Tahoma"/>
                <a:cs typeface="Tahoma"/>
              </a:rPr>
              <a:t>OF </a:t>
            </a:r>
            <a:r>
              <a:rPr sz="4750" spc="495" dirty="0">
                <a:solidFill>
                  <a:srgbClr val="FF3131"/>
                </a:solidFill>
                <a:latin typeface="Tahoma"/>
                <a:cs typeface="Tahoma"/>
              </a:rPr>
              <a:t>AGE </a:t>
            </a:r>
            <a:r>
              <a:rPr sz="4750" spc="500" dirty="0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sz="4750" spc="570" dirty="0">
                <a:solidFill>
                  <a:srgbClr val="FF3131"/>
                </a:solidFill>
                <a:latin typeface="Tahoma"/>
                <a:cs typeface="Tahoma"/>
              </a:rPr>
              <a:t>AND</a:t>
            </a:r>
            <a:r>
              <a:rPr sz="4750" spc="-300" dirty="0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sz="4750" spc="470" dirty="0">
                <a:solidFill>
                  <a:srgbClr val="FF3131"/>
                </a:solidFill>
                <a:latin typeface="Tahoma"/>
                <a:cs typeface="Tahoma"/>
              </a:rPr>
              <a:t>GENDER</a:t>
            </a:r>
            <a:r>
              <a:rPr sz="4750" spc="-300" dirty="0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sz="4750" spc="495" dirty="0">
                <a:solidFill>
                  <a:srgbClr val="FF3131"/>
                </a:solidFill>
                <a:latin typeface="Tahoma"/>
                <a:cs typeface="Tahoma"/>
              </a:rPr>
              <a:t>PARAMETER </a:t>
            </a:r>
            <a:r>
              <a:rPr sz="4750" spc="-1470" dirty="0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sz="4750" spc="420" dirty="0">
                <a:solidFill>
                  <a:srgbClr val="FF3131"/>
                </a:solidFill>
                <a:latin typeface="Tahoma"/>
                <a:cs typeface="Tahoma"/>
              </a:rPr>
              <a:t>BY</a:t>
            </a:r>
            <a:r>
              <a:rPr sz="4750" spc="-265" dirty="0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sz="4750" spc="480" dirty="0">
                <a:solidFill>
                  <a:srgbClr val="FF3131"/>
                </a:solidFill>
                <a:latin typeface="Tahoma"/>
                <a:cs typeface="Tahoma"/>
              </a:rPr>
              <a:t>DEEP</a:t>
            </a:r>
            <a:r>
              <a:rPr sz="4750" spc="-265" dirty="0">
                <a:solidFill>
                  <a:srgbClr val="FF3131"/>
                </a:solidFill>
                <a:latin typeface="Tahoma"/>
                <a:cs typeface="Tahoma"/>
              </a:rPr>
              <a:t> </a:t>
            </a:r>
            <a:r>
              <a:rPr sz="4750" spc="370" dirty="0">
                <a:solidFill>
                  <a:srgbClr val="FF3131"/>
                </a:solidFill>
                <a:latin typeface="Tahoma"/>
                <a:cs typeface="Tahoma"/>
              </a:rPr>
              <a:t>LEARNING</a:t>
            </a:r>
            <a:endParaRPr sz="4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75"/>
              </a:spcBef>
            </a:pPr>
            <a:r>
              <a:rPr sz="2350" spc="275" dirty="0">
                <a:solidFill>
                  <a:srgbClr val="FDA615"/>
                </a:solidFill>
                <a:latin typeface="Tahoma"/>
                <a:cs typeface="Tahoma"/>
              </a:rPr>
              <a:t>P</a:t>
            </a:r>
            <a:r>
              <a:rPr sz="2350" spc="70" dirty="0">
                <a:solidFill>
                  <a:srgbClr val="FDA615"/>
                </a:solidFill>
                <a:latin typeface="Tahoma"/>
                <a:cs typeface="Tahoma"/>
              </a:rPr>
              <a:t>r</a:t>
            </a:r>
            <a:r>
              <a:rPr sz="2350" spc="180" dirty="0">
                <a:solidFill>
                  <a:srgbClr val="FDA615"/>
                </a:solidFill>
                <a:latin typeface="Tahoma"/>
                <a:cs typeface="Tahoma"/>
              </a:rPr>
              <a:t>o</a:t>
            </a:r>
            <a:r>
              <a:rPr sz="2350" spc="5" dirty="0">
                <a:solidFill>
                  <a:srgbClr val="FDA615"/>
                </a:solidFill>
                <a:latin typeface="Tahoma"/>
                <a:cs typeface="Tahoma"/>
              </a:rPr>
              <a:t>j</a:t>
            </a:r>
            <a:r>
              <a:rPr sz="2350" spc="135" dirty="0">
                <a:solidFill>
                  <a:srgbClr val="FDA615"/>
                </a:solidFill>
                <a:latin typeface="Tahoma"/>
                <a:cs typeface="Tahoma"/>
              </a:rPr>
              <a:t>e</a:t>
            </a:r>
            <a:r>
              <a:rPr sz="2350" spc="229" dirty="0">
                <a:solidFill>
                  <a:srgbClr val="FDA615"/>
                </a:solidFill>
                <a:latin typeface="Tahoma"/>
                <a:cs typeface="Tahoma"/>
              </a:rPr>
              <a:t>c</a:t>
            </a:r>
            <a:r>
              <a:rPr sz="2350" spc="165" dirty="0">
                <a:solidFill>
                  <a:srgbClr val="FDA615"/>
                </a:solidFill>
                <a:latin typeface="Tahoma"/>
                <a:cs typeface="Tahoma"/>
              </a:rPr>
              <a:t>t</a:t>
            </a:r>
            <a:r>
              <a:rPr sz="2350" spc="-135" dirty="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sz="2350" spc="180" dirty="0">
                <a:solidFill>
                  <a:srgbClr val="FDA615"/>
                </a:solidFill>
                <a:latin typeface="Tahoma"/>
                <a:cs typeface="Tahoma"/>
              </a:rPr>
              <a:t>G</a:t>
            </a:r>
            <a:r>
              <a:rPr sz="2350" spc="215" dirty="0">
                <a:solidFill>
                  <a:srgbClr val="FDA615"/>
                </a:solidFill>
                <a:latin typeface="Tahoma"/>
                <a:cs typeface="Tahoma"/>
              </a:rPr>
              <a:t>u</a:t>
            </a:r>
            <a:r>
              <a:rPr sz="2350" spc="120" dirty="0">
                <a:solidFill>
                  <a:srgbClr val="FDA615"/>
                </a:solidFill>
                <a:latin typeface="Tahoma"/>
                <a:cs typeface="Tahoma"/>
              </a:rPr>
              <a:t>i</a:t>
            </a:r>
            <a:r>
              <a:rPr sz="2350" spc="290" dirty="0">
                <a:solidFill>
                  <a:srgbClr val="FDA615"/>
                </a:solidFill>
                <a:latin typeface="Tahoma"/>
                <a:cs typeface="Tahoma"/>
              </a:rPr>
              <a:t>d</a:t>
            </a:r>
            <a:r>
              <a:rPr sz="2350" spc="140" dirty="0">
                <a:solidFill>
                  <a:srgbClr val="FDA615"/>
                </a:solidFill>
                <a:latin typeface="Tahoma"/>
                <a:cs typeface="Tahoma"/>
              </a:rPr>
              <a:t>e</a:t>
            </a:r>
            <a:r>
              <a:rPr sz="2350" spc="-135" dirty="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sz="2350" spc="-335" dirty="0">
                <a:solidFill>
                  <a:srgbClr val="FDA615"/>
                </a:solidFill>
                <a:latin typeface="Tahoma"/>
                <a:cs typeface="Tahoma"/>
              </a:rPr>
              <a:t>:</a:t>
            </a:r>
            <a:r>
              <a:rPr sz="2350" spc="-135" dirty="0">
                <a:solidFill>
                  <a:srgbClr val="FDA615"/>
                </a:solidFill>
                <a:latin typeface="Tahoma"/>
                <a:cs typeface="Tahoma"/>
              </a:rPr>
              <a:t> </a:t>
            </a:r>
            <a:r>
              <a:rPr sz="2350" spc="35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350" spc="5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3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185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2350" spc="1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350" spc="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350" spc="1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350" spc="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50" spc="2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3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2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350" spc="7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50" spc="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50" spc="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350" spc="1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5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2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350" spc="1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50" spc="2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350" spc="1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350" spc="18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2350">
              <a:latin typeface="Tahoma"/>
              <a:cs typeface="Tahoma"/>
            </a:endParaRPr>
          </a:p>
          <a:p>
            <a:pPr marL="2315845">
              <a:lnSpc>
                <a:spcPct val="100000"/>
              </a:lnSpc>
              <a:spcBef>
                <a:spcPts val="400"/>
              </a:spcBef>
            </a:pPr>
            <a:r>
              <a:rPr sz="2350" spc="145" dirty="0">
                <a:solidFill>
                  <a:srgbClr val="FFFFFF"/>
                </a:solidFill>
                <a:latin typeface="Tahoma"/>
                <a:cs typeface="Tahoma"/>
              </a:rPr>
              <a:t>Asst</a:t>
            </a:r>
            <a:r>
              <a:rPr sz="235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75" dirty="0">
                <a:solidFill>
                  <a:srgbClr val="FFFFFF"/>
                </a:solidFill>
                <a:latin typeface="Tahoma"/>
                <a:cs typeface="Tahoma"/>
              </a:rPr>
              <a:t>.Prof</a:t>
            </a:r>
            <a:r>
              <a:rPr sz="235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Tahoma"/>
                <a:cs typeface="Tahoma"/>
              </a:rPr>
              <a:t>GD-1</a:t>
            </a:r>
            <a:endParaRPr sz="2350">
              <a:latin typeface="Tahoma"/>
              <a:cs typeface="Tahoma"/>
            </a:endParaRPr>
          </a:p>
          <a:p>
            <a:pPr marL="2315845" marR="1782445">
              <a:lnSpc>
                <a:spcPct val="114100"/>
              </a:lnSpc>
            </a:pPr>
            <a:r>
              <a:rPr sz="2350" spc="170" dirty="0">
                <a:solidFill>
                  <a:srgbClr val="FFFFFF"/>
                </a:solidFill>
                <a:latin typeface="Tahoma"/>
                <a:cs typeface="Tahoma"/>
              </a:rPr>
              <a:t>Depart</a:t>
            </a:r>
            <a:r>
              <a:rPr sz="235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1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35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220" dirty="0">
                <a:solidFill>
                  <a:srgbClr val="FFFFFF"/>
                </a:solidFill>
                <a:latin typeface="Tahoma"/>
                <a:cs typeface="Tahoma"/>
              </a:rPr>
              <a:t>computer</a:t>
            </a:r>
            <a:r>
              <a:rPr sz="235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160" dirty="0">
                <a:solidFill>
                  <a:srgbClr val="FFFFFF"/>
                </a:solidFill>
                <a:latin typeface="Tahoma"/>
                <a:cs typeface="Tahoma"/>
              </a:rPr>
              <a:t>science </a:t>
            </a:r>
            <a:r>
              <a:rPr sz="2350" spc="-7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170" dirty="0">
                <a:solidFill>
                  <a:srgbClr val="FFFFFF"/>
                </a:solidFill>
                <a:latin typeface="Tahoma"/>
                <a:cs typeface="Tahoma"/>
              </a:rPr>
              <a:t>Nitte</a:t>
            </a:r>
            <a:r>
              <a:rPr sz="235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50" spc="160" dirty="0">
                <a:solidFill>
                  <a:srgbClr val="FFFFFF"/>
                </a:solidFill>
                <a:latin typeface="Tahoma"/>
                <a:cs typeface="Tahoma"/>
              </a:rPr>
              <a:t>Karkala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16227" y="7161742"/>
            <a:ext cx="206756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" algn="just">
              <a:lnSpc>
                <a:spcPct val="114999"/>
              </a:lnSpc>
              <a:spcBef>
                <a:spcPts val="100"/>
              </a:spcBef>
            </a:pPr>
            <a:r>
              <a:rPr sz="2500" spc="125" dirty="0">
                <a:solidFill>
                  <a:srgbClr val="E4E4E4"/>
                </a:solidFill>
                <a:latin typeface="Tahoma"/>
                <a:cs typeface="Tahoma"/>
              </a:rPr>
              <a:t>4nm19cs010 </a:t>
            </a:r>
            <a:r>
              <a:rPr sz="2500" spc="-77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500" spc="100" dirty="0">
                <a:solidFill>
                  <a:srgbClr val="E4E4E4"/>
                </a:solidFill>
                <a:latin typeface="Tahoma"/>
                <a:cs typeface="Tahoma"/>
              </a:rPr>
              <a:t>4nm19cs014 </a:t>
            </a:r>
            <a:r>
              <a:rPr sz="2500" spc="10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500" spc="85" dirty="0">
                <a:solidFill>
                  <a:srgbClr val="E4E4E4"/>
                </a:solidFill>
                <a:latin typeface="Tahoma"/>
                <a:cs typeface="Tahoma"/>
              </a:rPr>
              <a:t>4nm19cs031 </a:t>
            </a:r>
            <a:r>
              <a:rPr sz="2500" spc="9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500" spc="170" dirty="0">
                <a:solidFill>
                  <a:srgbClr val="E4E4E4"/>
                </a:solidFill>
                <a:latin typeface="Tahoma"/>
                <a:cs typeface="Tahoma"/>
              </a:rPr>
              <a:t>4nm19cs007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501" y="6866537"/>
            <a:ext cx="2993390" cy="207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25" dirty="0">
                <a:solidFill>
                  <a:srgbClr val="FDA615"/>
                </a:solidFill>
                <a:latin typeface="Verdana"/>
                <a:cs typeface="Verdana"/>
              </a:rPr>
              <a:t>P</a:t>
            </a:r>
            <a:r>
              <a:rPr sz="2300" b="1" spc="-125" dirty="0">
                <a:solidFill>
                  <a:srgbClr val="FDA615"/>
                </a:solidFill>
                <a:latin typeface="Verdana"/>
                <a:cs typeface="Verdana"/>
              </a:rPr>
              <a:t>R</a:t>
            </a:r>
            <a:r>
              <a:rPr sz="2300" b="1" spc="-40" dirty="0">
                <a:solidFill>
                  <a:srgbClr val="FDA615"/>
                </a:solidFill>
                <a:latin typeface="Verdana"/>
                <a:cs typeface="Verdana"/>
              </a:rPr>
              <a:t>E</a:t>
            </a:r>
            <a:r>
              <a:rPr sz="2300" b="1" spc="-195" dirty="0">
                <a:solidFill>
                  <a:srgbClr val="FDA615"/>
                </a:solidFill>
                <a:latin typeface="Verdana"/>
                <a:cs typeface="Verdana"/>
              </a:rPr>
              <a:t>S</a:t>
            </a:r>
            <a:r>
              <a:rPr sz="2300" b="1" spc="-40" dirty="0">
                <a:solidFill>
                  <a:srgbClr val="FDA615"/>
                </a:solidFill>
                <a:latin typeface="Verdana"/>
                <a:cs typeface="Verdana"/>
              </a:rPr>
              <a:t>E</a:t>
            </a:r>
            <a:r>
              <a:rPr sz="2300" b="1" spc="-90" dirty="0">
                <a:solidFill>
                  <a:srgbClr val="FDA615"/>
                </a:solidFill>
                <a:latin typeface="Verdana"/>
                <a:cs typeface="Verdana"/>
              </a:rPr>
              <a:t>N</a:t>
            </a:r>
            <a:r>
              <a:rPr sz="2300" b="1" spc="-190" dirty="0">
                <a:solidFill>
                  <a:srgbClr val="FDA615"/>
                </a:solidFill>
                <a:latin typeface="Verdana"/>
                <a:cs typeface="Verdana"/>
              </a:rPr>
              <a:t>T</a:t>
            </a:r>
            <a:r>
              <a:rPr sz="2300" b="1" spc="-40" dirty="0">
                <a:solidFill>
                  <a:srgbClr val="FDA615"/>
                </a:solidFill>
                <a:latin typeface="Verdana"/>
                <a:cs typeface="Verdana"/>
              </a:rPr>
              <a:t>E</a:t>
            </a:r>
            <a:r>
              <a:rPr sz="2300" b="1" spc="-10" dirty="0">
                <a:solidFill>
                  <a:srgbClr val="FDA615"/>
                </a:solidFill>
                <a:latin typeface="Verdana"/>
                <a:cs typeface="Verdana"/>
              </a:rPr>
              <a:t>D</a:t>
            </a:r>
            <a:r>
              <a:rPr sz="2300" b="1" spc="-155" dirty="0">
                <a:solidFill>
                  <a:srgbClr val="FDA615"/>
                </a:solidFill>
                <a:latin typeface="Verdana"/>
                <a:cs typeface="Verdana"/>
              </a:rPr>
              <a:t> </a:t>
            </a:r>
            <a:r>
              <a:rPr sz="2300" b="1" spc="-10" dirty="0">
                <a:solidFill>
                  <a:srgbClr val="FDA615"/>
                </a:solidFill>
                <a:latin typeface="Verdana"/>
                <a:cs typeface="Verdana"/>
              </a:rPr>
              <a:t>B</a:t>
            </a:r>
            <a:r>
              <a:rPr sz="2300" b="1" spc="-175" dirty="0">
                <a:solidFill>
                  <a:srgbClr val="FDA615"/>
                </a:solidFill>
                <a:latin typeface="Verdana"/>
                <a:cs typeface="Verdana"/>
              </a:rPr>
              <a:t>Y</a:t>
            </a:r>
            <a:endParaRPr sz="23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500" spc="200" dirty="0">
                <a:solidFill>
                  <a:srgbClr val="E4E4E4"/>
                </a:solidFill>
                <a:latin typeface="Tahoma"/>
                <a:cs typeface="Tahoma"/>
              </a:rPr>
              <a:t>Aditya</a:t>
            </a:r>
            <a:r>
              <a:rPr sz="2500" spc="-18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500" spc="220" dirty="0">
                <a:solidFill>
                  <a:srgbClr val="E4E4E4"/>
                </a:solidFill>
                <a:latin typeface="Tahoma"/>
                <a:cs typeface="Tahoma"/>
              </a:rPr>
              <a:t>Murugan</a:t>
            </a:r>
            <a:endParaRPr sz="2500" dirty="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sz="2500" spc="220" dirty="0">
                <a:solidFill>
                  <a:srgbClr val="E4E4E4"/>
                </a:solidFill>
                <a:latin typeface="Tahoma"/>
                <a:cs typeface="Tahoma"/>
              </a:rPr>
              <a:t>Akil </a:t>
            </a:r>
            <a:r>
              <a:rPr sz="2500" spc="145" dirty="0">
                <a:solidFill>
                  <a:srgbClr val="E4E4E4"/>
                </a:solidFill>
                <a:latin typeface="Tahoma"/>
                <a:cs typeface="Tahoma"/>
              </a:rPr>
              <a:t>Raif </a:t>
            </a:r>
            <a:r>
              <a:rPr sz="2500" spc="15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500" spc="340" dirty="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sz="2500" spc="50" dirty="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sz="2500" spc="270" dirty="0">
                <a:solidFill>
                  <a:srgbClr val="E4E4E4"/>
                </a:solidFill>
                <a:latin typeface="Tahoma"/>
                <a:cs typeface="Tahoma"/>
              </a:rPr>
              <a:t>h</a:t>
            </a:r>
            <a:r>
              <a:rPr sz="2500" spc="370" dirty="0">
                <a:solidFill>
                  <a:srgbClr val="E4E4E4"/>
                </a:solidFill>
                <a:latin typeface="Tahoma"/>
                <a:cs typeface="Tahoma"/>
              </a:rPr>
              <a:t>w</a:t>
            </a:r>
            <a:r>
              <a:rPr sz="2500" spc="145" dirty="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sz="2500" spc="500" dirty="0">
                <a:solidFill>
                  <a:srgbClr val="E4E4E4"/>
                </a:solidFill>
                <a:latin typeface="Tahoma"/>
                <a:cs typeface="Tahoma"/>
              </a:rPr>
              <a:t>m</a:t>
            </a:r>
            <a:r>
              <a:rPr sz="2500" spc="14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2500" spc="315" dirty="0">
                <a:solidFill>
                  <a:srgbClr val="E4E4E4"/>
                </a:solidFill>
                <a:latin typeface="Tahoma"/>
                <a:cs typeface="Tahoma"/>
              </a:rPr>
              <a:t>d</a:t>
            </a:r>
            <a:r>
              <a:rPr sz="2500" spc="275" dirty="0">
                <a:solidFill>
                  <a:srgbClr val="E4E4E4"/>
                </a:solidFill>
                <a:latin typeface="Tahoma"/>
                <a:cs typeface="Tahoma"/>
              </a:rPr>
              <a:t>h</a:t>
            </a:r>
            <a:r>
              <a:rPr sz="2500" spc="-14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500" spc="340" dirty="0">
                <a:solidFill>
                  <a:srgbClr val="E4E4E4"/>
                </a:solidFill>
                <a:latin typeface="Tahoma"/>
                <a:cs typeface="Tahoma"/>
              </a:rPr>
              <a:t>A</a:t>
            </a:r>
            <a:r>
              <a:rPr sz="2500" spc="75" dirty="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sz="2500" spc="200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2500" spc="175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2500" spc="110" dirty="0">
                <a:solidFill>
                  <a:srgbClr val="E4E4E4"/>
                </a:solidFill>
                <a:latin typeface="Tahoma"/>
                <a:cs typeface="Tahoma"/>
              </a:rPr>
              <a:t>e  </a:t>
            </a:r>
            <a:r>
              <a:rPr sz="2500" spc="210" dirty="0">
                <a:solidFill>
                  <a:srgbClr val="E4E4E4"/>
                </a:solidFill>
                <a:latin typeface="Tahoma"/>
                <a:cs typeface="Tahoma"/>
              </a:rPr>
              <a:t>Adithya</a:t>
            </a:r>
            <a:r>
              <a:rPr sz="2500" spc="-15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500" spc="190" dirty="0">
                <a:solidFill>
                  <a:srgbClr val="E4E4E4"/>
                </a:solidFill>
                <a:latin typeface="Tahoma"/>
                <a:cs typeface="Tahoma"/>
              </a:rPr>
              <a:t>Holla</a:t>
            </a:r>
            <a:r>
              <a:rPr sz="2500" spc="-15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500" spc="240" dirty="0">
                <a:solidFill>
                  <a:srgbClr val="E4E4E4"/>
                </a:solidFill>
                <a:latin typeface="Tahoma"/>
                <a:cs typeface="Tahoma"/>
              </a:rPr>
              <a:t>k</a:t>
            </a:r>
            <a:endParaRPr sz="2500" dirty="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5600" cy="75056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537" y="2920761"/>
            <a:ext cx="10858499" cy="4905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6441" y="4140261"/>
            <a:ext cx="34671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660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6500" spc="695" dirty="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sz="6500" spc="-40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6500" spc="785" dirty="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sz="6500" spc="695" dirty="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sz="6500" spc="-35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75" dirty="0"/>
              <a:t>10</a:t>
            </a:fld>
            <a:endParaRPr spc="-27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048" y="2533972"/>
            <a:ext cx="10829924" cy="5343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6441" y="4140263"/>
            <a:ext cx="34671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660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6500" spc="695" dirty="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sz="6500" spc="-40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6500" spc="785" dirty="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sz="6500" spc="695" dirty="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sz="6500" spc="-35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75" dirty="0"/>
              <a:t>11</a:t>
            </a:fld>
            <a:endParaRPr spc="-27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1047" y="2183691"/>
            <a:ext cx="9944099" cy="5915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6441" y="4140263"/>
            <a:ext cx="34671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660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6500" spc="695" dirty="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sz="6500" spc="-40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6500" spc="785" dirty="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sz="6500" spc="695" dirty="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sz="6500" spc="-35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75" dirty="0"/>
              <a:t>12</a:t>
            </a:fld>
            <a:endParaRPr spc="-27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393055" cy="10271125"/>
          </a:xfrm>
          <a:custGeom>
            <a:avLst/>
            <a:gdLst/>
            <a:ahLst/>
            <a:cxnLst/>
            <a:rect l="l" t="t" r="r" b="b"/>
            <a:pathLst>
              <a:path w="5393055" h="10271125">
                <a:moveTo>
                  <a:pt x="0" y="0"/>
                </a:moveTo>
                <a:lnTo>
                  <a:pt x="5392429" y="0"/>
                </a:lnTo>
                <a:lnTo>
                  <a:pt x="5392429" y="10270926"/>
                </a:lnTo>
                <a:lnTo>
                  <a:pt x="0" y="10270926"/>
                </a:lnTo>
                <a:lnTo>
                  <a:pt x="0" y="0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25059" y="9236395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9" y="1050604"/>
                </a:moveTo>
                <a:lnTo>
                  <a:pt x="0" y="1050604"/>
                </a:lnTo>
                <a:lnTo>
                  <a:pt x="606291" y="0"/>
                </a:lnTo>
                <a:lnTo>
                  <a:pt x="3362939" y="0"/>
                </a:lnTo>
                <a:lnTo>
                  <a:pt x="3362939" y="1050604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237" y="3599174"/>
            <a:ext cx="514921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4300" spc="330" dirty="0">
                <a:solidFill>
                  <a:srgbClr val="E4E4E4"/>
                </a:solidFill>
                <a:latin typeface="Tahoma"/>
                <a:cs typeface="Tahoma"/>
              </a:rPr>
              <a:t>CONCLUSION</a:t>
            </a:r>
            <a:r>
              <a:rPr sz="4300" spc="-29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300" spc="509" dirty="0">
                <a:solidFill>
                  <a:srgbClr val="E4E4E4"/>
                </a:solidFill>
                <a:latin typeface="Tahoma"/>
                <a:cs typeface="Tahoma"/>
              </a:rPr>
              <a:t>AND </a:t>
            </a:r>
            <a:r>
              <a:rPr sz="4300" spc="-133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300" spc="325" dirty="0">
                <a:solidFill>
                  <a:srgbClr val="E4E4E4"/>
                </a:solidFill>
                <a:latin typeface="Tahoma"/>
                <a:cs typeface="Tahoma"/>
              </a:rPr>
              <a:t>FUTURE</a:t>
            </a:r>
            <a:r>
              <a:rPr sz="4300" spc="-25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300" spc="500" dirty="0">
                <a:solidFill>
                  <a:srgbClr val="E4E4E4"/>
                </a:solidFill>
                <a:latin typeface="Tahoma"/>
                <a:cs typeface="Tahoma"/>
              </a:rPr>
              <a:t>WORK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75" dirty="0"/>
              <a:t>13</a:t>
            </a:fld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2478974" y="1688206"/>
            <a:ext cx="10668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ahoma"/>
                <a:cs typeface="Tahoma"/>
              </a:rPr>
              <a:t>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9436" y="2672298"/>
            <a:ext cx="124034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14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2200" spc="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000000"/>
                </a:solidFill>
                <a:latin typeface="Tahoma"/>
                <a:cs typeface="Tahoma"/>
              </a:rPr>
              <a:t>proposed</a:t>
            </a:r>
            <a:r>
              <a:rPr sz="2200" spc="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000000"/>
                </a:solidFill>
                <a:latin typeface="Tahoma"/>
                <a:cs typeface="Tahoma"/>
              </a:rPr>
              <a:t>framework</a:t>
            </a:r>
            <a:r>
              <a:rPr sz="2200" spc="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000000"/>
                </a:solidFill>
                <a:latin typeface="Tahoma"/>
                <a:cs typeface="Tahoma"/>
              </a:rPr>
              <a:t>is</a:t>
            </a:r>
            <a:r>
              <a:rPr sz="2200" spc="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200" spc="185" dirty="0">
                <a:solidFill>
                  <a:srgbClr val="000000"/>
                </a:solidFill>
                <a:latin typeface="Tahoma"/>
                <a:cs typeface="Tahoma"/>
              </a:rPr>
              <a:t>capable</a:t>
            </a:r>
            <a:r>
              <a:rPr sz="2200" spc="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sz="2200" spc="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200" spc="200" dirty="0">
                <a:solidFill>
                  <a:srgbClr val="000000"/>
                </a:solidFill>
                <a:latin typeface="Tahoma"/>
                <a:cs typeface="Tahoma"/>
              </a:rPr>
              <a:t>emotion</a:t>
            </a:r>
            <a:r>
              <a:rPr sz="2200" spc="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000000"/>
                </a:solidFill>
                <a:latin typeface="Tahoma"/>
                <a:cs typeface="Tahoma"/>
              </a:rPr>
              <a:t>recognition,</a:t>
            </a:r>
            <a:r>
              <a:rPr sz="2200" spc="7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000000"/>
                </a:solidFill>
                <a:latin typeface="Tahoma"/>
                <a:cs typeface="Tahoma"/>
              </a:rPr>
              <a:t>age</a:t>
            </a:r>
            <a:r>
              <a:rPr sz="2200" spc="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200" spc="170" dirty="0">
                <a:solidFill>
                  <a:srgbClr val="000000"/>
                </a:solidFill>
                <a:latin typeface="Tahoma"/>
                <a:cs typeface="Tahoma"/>
              </a:rPr>
              <a:t>estimation</a:t>
            </a:r>
            <a:r>
              <a:rPr sz="2200" spc="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200" spc="210" dirty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sz="2200" spc="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200" spc="170" dirty="0">
                <a:solidFill>
                  <a:srgbClr val="000000"/>
                </a:solidFill>
                <a:latin typeface="Tahoma"/>
                <a:cs typeface="Tahoma"/>
              </a:rPr>
              <a:t>gender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9436" y="3291423"/>
            <a:ext cx="12411075" cy="221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200" spc="165" dirty="0">
                <a:latin typeface="Tahoma"/>
                <a:cs typeface="Tahoma"/>
              </a:rPr>
              <a:t>recognition</a:t>
            </a:r>
            <a:r>
              <a:rPr sz="2200" spc="-130" dirty="0">
                <a:latin typeface="Tahoma"/>
                <a:cs typeface="Tahoma"/>
              </a:rPr>
              <a:t> </a:t>
            </a:r>
            <a:r>
              <a:rPr sz="2200" spc="160" dirty="0">
                <a:latin typeface="Tahoma"/>
                <a:cs typeface="Tahoma"/>
              </a:rPr>
              <a:t>simultaneously</a:t>
            </a:r>
            <a:r>
              <a:rPr sz="2200" spc="-130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in</a:t>
            </a:r>
            <a:r>
              <a:rPr sz="2200" spc="-130" dirty="0">
                <a:latin typeface="Tahoma"/>
                <a:cs typeface="Tahoma"/>
              </a:rPr>
              <a:t> </a:t>
            </a:r>
            <a:r>
              <a:rPr sz="2200" spc="130" dirty="0">
                <a:latin typeface="Tahoma"/>
                <a:cs typeface="Tahoma"/>
              </a:rPr>
              <a:t>a</a:t>
            </a:r>
            <a:r>
              <a:rPr sz="2200" spc="-13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fast</a:t>
            </a:r>
            <a:r>
              <a:rPr sz="2200" spc="-130" dirty="0">
                <a:latin typeface="Tahoma"/>
                <a:cs typeface="Tahoma"/>
              </a:rPr>
              <a:t> </a:t>
            </a:r>
            <a:r>
              <a:rPr sz="2200" spc="210" dirty="0">
                <a:latin typeface="Tahoma"/>
                <a:cs typeface="Tahoma"/>
              </a:rPr>
              <a:t>and</a:t>
            </a:r>
            <a:r>
              <a:rPr sz="2200" spc="-130" dirty="0">
                <a:latin typeface="Tahoma"/>
                <a:cs typeface="Tahoma"/>
              </a:rPr>
              <a:t> </a:t>
            </a:r>
            <a:r>
              <a:rPr sz="2200" spc="135" dirty="0">
                <a:latin typeface="Tahoma"/>
                <a:cs typeface="Tahoma"/>
              </a:rPr>
              <a:t>efficient</a:t>
            </a:r>
            <a:r>
              <a:rPr sz="2200" spc="-130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way.</a:t>
            </a:r>
            <a:endParaRPr sz="2200">
              <a:latin typeface="Tahoma"/>
              <a:cs typeface="Tahoma"/>
            </a:endParaRPr>
          </a:p>
          <a:p>
            <a:pPr marL="12700" marR="5080" algn="just">
              <a:lnSpc>
                <a:spcPts val="4880"/>
              </a:lnSpc>
              <a:spcBef>
                <a:spcPts val="330"/>
              </a:spcBef>
            </a:pPr>
            <a:r>
              <a:rPr sz="2200" spc="135" dirty="0">
                <a:latin typeface="Tahoma"/>
                <a:cs typeface="Tahoma"/>
              </a:rPr>
              <a:t>Misclassifications</a:t>
            </a:r>
            <a:r>
              <a:rPr sz="2200" spc="140" dirty="0">
                <a:latin typeface="Tahoma"/>
                <a:cs typeface="Tahoma"/>
              </a:rPr>
              <a:t> </a:t>
            </a:r>
            <a:r>
              <a:rPr sz="2200" spc="229" dirty="0">
                <a:latin typeface="Tahoma"/>
                <a:cs typeface="Tahoma"/>
              </a:rPr>
              <a:t>might </a:t>
            </a:r>
            <a:r>
              <a:rPr sz="2200" spc="175" dirty="0">
                <a:latin typeface="Tahoma"/>
                <a:cs typeface="Tahoma"/>
              </a:rPr>
              <a:t>occur </a:t>
            </a:r>
            <a:r>
              <a:rPr sz="2200" spc="160" dirty="0">
                <a:latin typeface="Tahoma"/>
                <a:cs typeface="Tahoma"/>
              </a:rPr>
              <a:t>because </a:t>
            </a:r>
            <a:r>
              <a:rPr sz="2200" spc="185" dirty="0">
                <a:latin typeface="Tahoma"/>
                <a:cs typeface="Tahoma"/>
              </a:rPr>
              <a:t>people from </a:t>
            </a:r>
            <a:r>
              <a:rPr sz="2200" spc="135" dirty="0">
                <a:latin typeface="Tahoma"/>
                <a:cs typeface="Tahoma"/>
              </a:rPr>
              <a:t>different</a:t>
            </a:r>
            <a:r>
              <a:rPr sz="2200" spc="140" dirty="0">
                <a:latin typeface="Tahoma"/>
                <a:cs typeface="Tahoma"/>
              </a:rPr>
              <a:t> </a:t>
            </a:r>
            <a:r>
              <a:rPr sz="2200" spc="180" dirty="0">
                <a:latin typeface="Tahoma"/>
                <a:cs typeface="Tahoma"/>
              </a:rPr>
              <a:t>ethnic </a:t>
            </a:r>
            <a:r>
              <a:rPr sz="2200" spc="160" dirty="0">
                <a:latin typeface="Tahoma"/>
                <a:cs typeface="Tahoma"/>
              </a:rPr>
              <a:t>groups </a:t>
            </a:r>
            <a:r>
              <a:rPr sz="2200" spc="135" dirty="0">
                <a:latin typeface="Tahoma"/>
                <a:cs typeface="Tahoma"/>
              </a:rPr>
              <a:t>have </a:t>
            </a:r>
            <a:r>
              <a:rPr sz="2200" spc="140" dirty="0">
                <a:latin typeface="Tahoma"/>
                <a:cs typeface="Tahoma"/>
              </a:rPr>
              <a:t> </a:t>
            </a:r>
            <a:r>
              <a:rPr sz="2200" spc="135" dirty="0">
                <a:latin typeface="Tahoma"/>
                <a:cs typeface="Tahoma"/>
              </a:rPr>
              <a:t>different</a:t>
            </a:r>
            <a:r>
              <a:rPr sz="2200" spc="125" dirty="0">
                <a:latin typeface="Tahoma"/>
                <a:cs typeface="Tahoma"/>
              </a:rPr>
              <a:t> </a:t>
            </a:r>
            <a:r>
              <a:rPr sz="2200" spc="130" dirty="0">
                <a:latin typeface="Tahoma"/>
                <a:cs typeface="Tahoma"/>
              </a:rPr>
              <a:t>facial</a:t>
            </a:r>
            <a:r>
              <a:rPr sz="2200" spc="135" dirty="0">
                <a:latin typeface="Tahoma"/>
                <a:cs typeface="Tahoma"/>
              </a:rPr>
              <a:t> </a:t>
            </a:r>
            <a:r>
              <a:rPr sz="2200" spc="110" dirty="0">
                <a:latin typeface="Tahoma"/>
                <a:cs typeface="Tahoma"/>
              </a:rPr>
              <a:t>characters,</a:t>
            </a:r>
            <a:r>
              <a:rPr sz="2200" spc="130" dirty="0">
                <a:latin typeface="Tahoma"/>
                <a:cs typeface="Tahoma"/>
              </a:rPr>
              <a:t> </a:t>
            </a:r>
            <a:r>
              <a:rPr sz="2200" spc="229" dirty="0">
                <a:latin typeface="Tahoma"/>
                <a:cs typeface="Tahoma"/>
              </a:rPr>
              <a:t>which</a:t>
            </a:r>
            <a:r>
              <a:rPr sz="2200" spc="130" dirty="0">
                <a:latin typeface="Tahoma"/>
                <a:cs typeface="Tahoma"/>
              </a:rPr>
              <a:t> </a:t>
            </a:r>
            <a:r>
              <a:rPr sz="2200" spc="229" dirty="0">
                <a:latin typeface="Tahoma"/>
                <a:cs typeface="Tahoma"/>
              </a:rPr>
              <a:t>might</a:t>
            </a:r>
            <a:r>
              <a:rPr sz="2200" spc="125" dirty="0">
                <a:latin typeface="Tahoma"/>
                <a:cs typeface="Tahoma"/>
              </a:rPr>
              <a:t> </a:t>
            </a:r>
            <a:r>
              <a:rPr sz="2200" spc="135" dirty="0">
                <a:latin typeface="Tahoma"/>
                <a:cs typeface="Tahoma"/>
              </a:rPr>
              <a:t>slightly</a:t>
            </a:r>
            <a:r>
              <a:rPr sz="2200" spc="130" dirty="0">
                <a:latin typeface="Tahoma"/>
                <a:cs typeface="Tahoma"/>
              </a:rPr>
              <a:t> </a:t>
            </a:r>
            <a:r>
              <a:rPr sz="2200" spc="125" dirty="0">
                <a:latin typeface="Tahoma"/>
                <a:cs typeface="Tahoma"/>
              </a:rPr>
              <a:t>alter </a:t>
            </a:r>
            <a:r>
              <a:rPr sz="2200" spc="175" dirty="0">
                <a:latin typeface="Tahoma"/>
                <a:cs typeface="Tahoma"/>
              </a:rPr>
              <a:t>the</a:t>
            </a:r>
            <a:r>
              <a:rPr sz="2200" spc="130" dirty="0">
                <a:latin typeface="Tahoma"/>
                <a:cs typeface="Tahoma"/>
              </a:rPr>
              <a:t> </a:t>
            </a:r>
            <a:r>
              <a:rPr sz="2200" spc="160" dirty="0">
                <a:latin typeface="Tahoma"/>
                <a:cs typeface="Tahoma"/>
              </a:rPr>
              <a:t>actual</a:t>
            </a:r>
            <a:r>
              <a:rPr sz="2200" spc="135" dirty="0">
                <a:latin typeface="Tahoma"/>
                <a:cs typeface="Tahoma"/>
              </a:rPr>
              <a:t> </a:t>
            </a:r>
            <a:r>
              <a:rPr sz="2200" spc="150" dirty="0">
                <a:latin typeface="Tahoma"/>
                <a:cs typeface="Tahoma"/>
              </a:rPr>
              <a:t>age</a:t>
            </a:r>
            <a:r>
              <a:rPr sz="2200" spc="125" dirty="0">
                <a:latin typeface="Tahoma"/>
                <a:cs typeface="Tahoma"/>
              </a:rPr>
              <a:t> </a:t>
            </a:r>
            <a:r>
              <a:rPr sz="2200" spc="185" dirty="0">
                <a:latin typeface="Tahoma"/>
                <a:cs typeface="Tahoma"/>
              </a:rPr>
              <a:t>from</a:t>
            </a:r>
            <a:r>
              <a:rPr sz="2200" spc="130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the</a:t>
            </a:r>
            <a:r>
              <a:rPr sz="2200" spc="125" dirty="0">
                <a:latin typeface="Tahoma"/>
                <a:cs typeface="Tahoma"/>
              </a:rPr>
              <a:t> </a:t>
            </a:r>
            <a:r>
              <a:rPr sz="2200" spc="185" dirty="0">
                <a:latin typeface="Tahoma"/>
                <a:cs typeface="Tahoma"/>
              </a:rPr>
              <a:t>predicted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65" dirty="0">
                <a:latin typeface="Tahoma"/>
                <a:cs typeface="Tahoma"/>
              </a:rPr>
              <a:t>age.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114" dirty="0">
                <a:latin typeface="Tahoma"/>
                <a:cs typeface="Tahoma"/>
              </a:rPr>
              <a:t>The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125" dirty="0">
                <a:latin typeface="Tahoma"/>
                <a:cs typeface="Tahoma"/>
              </a:rPr>
              <a:t>use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110" dirty="0">
                <a:latin typeface="Tahoma"/>
                <a:cs typeface="Tahoma"/>
              </a:rPr>
              <a:t>of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105" dirty="0">
                <a:latin typeface="Tahoma"/>
                <a:cs typeface="Tahoma"/>
              </a:rPr>
              <a:t>glasses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229" dirty="0">
                <a:latin typeface="Tahoma"/>
                <a:cs typeface="Tahoma"/>
              </a:rPr>
              <a:t>might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120" dirty="0">
                <a:latin typeface="Tahoma"/>
                <a:cs typeface="Tahoma"/>
              </a:rPr>
              <a:t>affect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the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200" dirty="0">
                <a:latin typeface="Tahoma"/>
                <a:cs typeface="Tahoma"/>
              </a:rPr>
              <a:t>emotion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135" dirty="0">
                <a:latin typeface="Tahoma"/>
                <a:cs typeface="Tahoma"/>
              </a:rPr>
              <a:t>classification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170" dirty="0">
                <a:latin typeface="Tahoma"/>
                <a:cs typeface="Tahoma"/>
              </a:rPr>
              <a:t>by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135" dirty="0">
                <a:latin typeface="Tahoma"/>
                <a:cs typeface="Tahoma"/>
              </a:rPr>
              <a:t>interfering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210" dirty="0">
                <a:latin typeface="Tahoma"/>
                <a:cs typeface="Tahoma"/>
              </a:rPr>
              <a:t>with</a:t>
            </a:r>
            <a:r>
              <a:rPr sz="2200" spc="275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the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9436" y="5767923"/>
            <a:ext cx="12409805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200" spc="114" dirty="0">
                <a:latin typeface="Tahoma"/>
                <a:cs typeface="Tahoma"/>
              </a:rPr>
              <a:t>features</a:t>
            </a:r>
            <a:r>
              <a:rPr sz="2200" spc="-165" dirty="0">
                <a:latin typeface="Tahoma"/>
                <a:cs typeface="Tahoma"/>
              </a:rPr>
              <a:t> </a:t>
            </a:r>
            <a:r>
              <a:rPr sz="2200" spc="114" dirty="0">
                <a:latin typeface="Tahoma"/>
                <a:cs typeface="Tahoma"/>
              </a:rPr>
              <a:t>learned.</a:t>
            </a:r>
            <a:endParaRPr sz="2200">
              <a:latin typeface="Tahoma"/>
              <a:cs typeface="Tahoma"/>
            </a:endParaRPr>
          </a:p>
          <a:p>
            <a:pPr marL="12700" marR="5080" algn="just">
              <a:lnSpc>
                <a:spcPts val="4880"/>
              </a:lnSpc>
              <a:spcBef>
                <a:spcPts val="330"/>
              </a:spcBef>
            </a:pPr>
            <a:r>
              <a:rPr sz="2200" spc="90" dirty="0">
                <a:latin typeface="Tahoma"/>
                <a:cs typeface="Tahoma"/>
              </a:rPr>
              <a:t>Finally, </a:t>
            </a:r>
            <a:r>
              <a:rPr sz="2200" spc="140" dirty="0">
                <a:latin typeface="Tahoma"/>
                <a:cs typeface="Tahoma"/>
              </a:rPr>
              <a:t>it </a:t>
            </a:r>
            <a:r>
              <a:rPr sz="2200" spc="225" dirty="0">
                <a:latin typeface="Tahoma"/>
                <a:cs typeface="Tahoma"/>
              </a:rPr>
              <a:t>would </a:t>
            </a:r>
            <a:r>
              <a:rPr sz="2200" spc="204" dirty="0">
                <a:latin typeface="Tahoma"/>
                <a:cs typeface="Tahoma"/>
              </a:rPr>
              <a:t>be </a:t>
            </a:r>
            <a:r>
              <a:rPr sz="2200" spc="140" dirty="0">
                <a:latin typeface="Tahoma"/>
                <a:cs typeface="Tahoma"/>
              </a:rPr>
              <a:t>interesting </a:t>
            </a:r>
            <a:r>
              <a:rPr sz="2200" spc="165" dirty="0">
                <a:latin typeface="Tahoma"/>
                <a:cs typeface="Tahoma"/>
              </a:rPr>
              <a:t>to </a:t>
            </a:r>
            <a:r>
              <a:rPr sz="2200" spc="229" dirty="0">
                <a:latin typeface="Tahoma"/>
                <a:cs typeface="Tahoma"/>
              </a:rPr>
              <a:t>implement </a:t>
            </a:r>
            <a:r>
              <a:rPr sz="2200" spc="140" dirty="0">
                <a:latin typeface="Tahoma"/>
                <a:cs typeface="Tahoma"/>
              </a:rPr>
              <a:t>this </a:t>
            </a:r>
            <a:r>
              <a:rPr sz="2200" spc="229" dirty="0">
                <a:latin typeface="Tahoma"/>
                <a:cs typeface="Tahoma"/>
              </a:rPr>
              <a:t>model </a:t>
            </a:r>
            <a:r>
              <a:rPr sz="2200" spc="200" dirty="0">
                <a:latin typeface="Tahoma"/>
                <a:cs typeface="Tahoma"/>
              </a:rPr>
              <a:t>on </a:t>
            </a:r>
            <a:r>
              <a:rPr sz="2200" spc="130" dirty="0">
                <a:latin typeface="Tahoma"/>
                <a:cs typeface="Tahoma"/>
              </a:rPr>
              <a:t>a </a:t>
            </a:r>
            <a:r>
              <a:rPr sz="2200" spc="110" dirty="0">
                <a:latin typeface="Tahoma"/>
                <a:cs typeface="Tahoma"/>
              </a:rPr>
              <a:t>live </a:t>
            </a:r>
            <a:r>
              <a:rPr sz="2200" spc="135" dirty="0">
                <a:latin typeface="Tahoma"/>
                <a:cs typeface="Tahoma"/>
              </a:rPr>
              <a:t>business </a:t>
            </a:r>
            <a:r>
              <a:rPr sz="2200" spc="70" dirty="0">
                <a:latin typeface="Tahoma"/>
                <a:cs typeface="Tahoma"/>
              </a:rPr>
              <a:t>service. </a:t>
            </a:r>
            <a:r>
              <a:rPr sz="2200" spc="95" dirty="0">
                <a:latin typeface="Tahoma"/>
                <a:cs typeface="Tahoma"/>
              </a:rPr>
              <a:t>This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145" dirty="0">
                <a:latin typeface="Tahoma"/>
                <a:cs typeface="Tahoma"/>
              </a:rPr>
              <a:t>project </a:t>
            </a:r>
            <a:r>
              <a:rPr sz="2200" spc="190" dirty="0">
                <a:latin typeface="Tahoma"/>
                <a:cs typeface="Tahoma"/>
              </a:rPr>
              <a:t>can </a:t>
            </a:r>
            <a:r>
              <a:rPr sz="2200" spc="204" dirty="0">
                <a:latin typeface="Tahoma"/>
                <a:cs typeface="Tahoma"/>
              </a:rPr>
              <a:t>be </a:t>
            </a:r>
            <a:r>
              <a:rPr sz="2200" spc="190" dirty="0">
                <a:latin typeface="Tahoma"/>
                <a:cs typeface="Tahoma"/>
              </a:rPr>
              <a:t>applied </a:t>
            </a:r>
            <a:r>
              <a:rPr sz="2200" spc="175" dirty="0">
                <a:latin typeface="Tahoma"/>
                <a:cs typeface="Tahoma"/>
              </a:rPr>
              <a:t>in </a:t>
            </a:r>
            <a:r>
              <a:rPr sz="2200" spc="140" dirty="0">
                <a:latin typeface="Tahoma"/>
                <a:cs typeface="Tahoma"/>
              </a:rPr>
              <a:t>social </a:t>
            </a:r>
            <a:r>
              <a:rPr sz="2200" spc="220" dirty="0">
                <a:latin typeface="Tahoma"/>
                <a:cs typeface="Tahoma"/>
              </a:rPr>
              <a:t>media </a:t>
            </a:r>
            <a:r>
              <a:rPr sz="2200" spc="165" dirty="0">
                <a:latin typeface="Tahoma"/>
                <a:cs typeface="Tahoma"/>
              </a:rPr>
              <a:t>to </a:t>
            </a:r>
            <a:r>
              <a:rPr sz="2200" spc="185" dirty="0">
                <a:latin typeface="Tahoma"/>
                <a:cs typeface="Tahoma"/>
              </a:rPr>
              <a:t>customize </a:t>
            </a:r>
            <a:r>
              <a:rPr sz="2200" spc="150" dirty="0">
                <a:latin typeface="Tahoma"/>
                <a:cs typeface="Tahoma"/>
              </a:rPr>
              <a:t>advertisements </a:t>
            </a:r>
            <a:r>
              <a:rPr sz="2200" spc="210" dirty="0">
                <a:latin typeface="Tahoma"/>
                <a:cs typeface="Tahoma"/>
              </a:rPr>
              <a:t>and </a:t>
            </a:r>
            <a:r>
              <a:rPr sz="2200" spc="135" dirty="0">
                <a:latin typeface="Tahoma"/>
                <a:cs typeface="Tahoma"/>
              </a:rPr>
              <a:t>content, </a:t>
            </a:r>
            <a:r>
              <a:rPr sz="2200" spc="175" dirty="0">
                <a:latin typeface="Tahoma"/>
                <a:cs typeface="Tahoma"/>
              </a:rPr>
              <a:t>in </a:t>
            </a:r>
            <a:r>
              <a:rPr sz="2200" spc="70" dirty="0">
                <a:latin typeface="Tahoma"/>
                <a:cs typeface="Tahoma"/>
              </a:rPr>
              <a:t>e-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225" dirty="0">
                <a:latin typeface="Tahoma"/>
                <a:cs typeface="Tahoma"/>
              </a:rPr>
              <a:t>commerce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165" dirty="0">
                <a:latin typeface="Tahoma"/>
                <a:cs typeface="Tahoma"/>
              </a:rPr>
              <a:t>to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185" dirty="0">
                <a:latin typeface="Tahoma"/>
                <a:cs typeface="Tahoma"/>
              </a:rPr>
              <a:t>customize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195" dirty="0">
                <a:latin typeface="Tahoma"/>
                <a:cs typeface="Tahoma"/>
              </a:rPr>
              <a:t>product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140" dirty="0">
                <a:latin typeface="Tahoma"/>
                <a:cs typeface="Tahoma"/>
              </a:rPr>
              <a:t>listing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210" dirty="0">
                <a:latin typeface="Tahoma"/>
                <a:cs typeface="Tahoma"/>
              </a:rPr>
              <a:t>and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in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entertainment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145" dirty="0">
                <a:latin typeface="Tahoma"/>
                <a:cs typeface="Tahoma"/>
              </a:rPr>
              <a:t>industry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165" dirty="0">
                <a:latin typeface="Tahoma"/>
                <a:cs typeface="Tahoma"/>
              </a:rPr>
              <a:t>to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185" dirty="0">
                <a:latin typeface="Tahoma"/>
                <a:cs typeface="Tahoma"/>
              </a:rPr>
              <a:t>customize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OTT </a:t>
            </a:r>
            <a:r>
              <a:rPr sz="2200" spc="-680" dirty="0">
                <a:latin typeface="Tahoma"/>
                <a:cs typeface="Tahoma"/>
              </a:rPr>
              <a:t> </a:t>
            </a:r>
            <a:r>
              <a:rPr sz="2200" spc="55" dirty="0">
                <a:latin typeface="Tahoma"/>
                <a:cs typeface="Tahoma"/>
              </a:rPr>
              <a:t>(over</a:t>
            </a:r>
            <a:r>
              <a:rPr sz="2200" spc="-130" dirty="0">
                <a:latin typeface="Tahoma"/>
                <a:cs typeface="Tahoma"/>
              </a:rPr>
              <a:t> </a:t>
            </a:r>
            <a:r>
              <a:rPr sz="2200" spc="175" dirty="0">
                <a:latin typeface="Tahoma"/>
                <a:cs typeface="Tahoma"/>
              </a:rPr>
              <a:t>the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130" dirty="0">
                <a:latin typeface="Tahoma"/>
                <a:cs typeface="Tahoma"/>
              </a:rPr>
              <a:t>top)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135" dirty="0">
                <a:latin typeface="Tahoma"/>
                <a:cs typeface="Tahoma"/>
              </a:rPr>
              <a:t>content.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457499"/>
            <a:ext cx="4723765" cy="1830070"/>
          </a:xfrm>
          <a:custGeom>
            <a:avLst/>
            <a:gdLst/>
            <a:ahLst/>
            <a:cxnLst/>
            <a:rect l="l" t="t" r="r" b="b"/>
            <a:pathLst>
              <a:path w="4723765" h="1830070">
                <a:moveTo>
                  <a:pt x="3680415" y="21549"/>
                </a:moveTo>
                <a:lnTo>
                  <a:pt x="3652441" y="21549"/>
                </a:lnTo>
                <a:lnTo>
                  <a:pt x="4695274" y="1829500"/>
                </a:lnTo>
                <a:lnTo>
                  <a:pt x="4723302" y="1829500"/>
                </a:lnTo>
                <a:lnTo>
                  <a:pt x="3680415" y="21549"/>
                </a:lnTo>
                <a:close/>
              </a:path>
              <a:path w="4723765" h="1830070">
                <a:moveTo>
                  <a:pt x="3667984" y="0"/>
                </a:moveTo>
                <a:lnTo>
                  <a:pt x="288522" y="0"/>
                </a:lnTo>
                <a:lnTo>
                  <a:pt x="277144" y="487"/>
                </a:lnTo>
                <a:lnTo>
                  <a:pt x="229913" y="3859"/>
                </a:lnTo>
                <a:lnTo>
                  <a:pt x="183054" y="8549"/>
                </a:lnTo>
                <a:lnTo>
                  <a:pt x="136585" y="14537"/>
                </a:lnTo>
                <a:lnTo>
                  <a:pt x="90525" y="21804"/>
                </a:lnTo>
                <a:lnTo>
                  <a:pt x="44891" y="30333"/>
                </a:lnTo>
                <a:lnTo>
                  <a:pt x="0" y="40041"/>
                </a:lnTo>
                <a:lnTo>
                  <a:pt x="0" y="64471"/>
                </a:lnTo>
                <a:lnTo>
                  <a:pt x="43990" y="54785"/>
                </a:lnTo>
                <a:lnTo>
                  <a:pt x="89723" y="46083"/>
                </a:lnTo>
                <a:lnTo>
                  <a:pt x="135893" y="38667"/>
                </a:lnTo>
                <a:lnTo>
                  <a:pt x="182482" y="32556"/>
                </a:lnTo>
                <a:lnTo>
                  <a:pt x="229472" y="27769"/>
                </a:lnTo>
                <a:lnTo>
                  <a:pt x="276841" y="24326"/>
                </a:lnTo>
                <a:lnTo>
                  <a:pt x="324572" y="22247"/>
                </a:lnTo>
                <a:lnTo>
                  <a:pt x="372645" y="21549"/>
                </a:lnTo>
                <a:lnTo>
                  <a:pt x="3680415" y="21549"/>
                </a:lnTo>
                <a:lnTo>
                  <a:pt x="3667984" y="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4000" y="2324101"/>
            <a:ext cx="1412875" cy="87630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244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sz="2500" b="1" spc="-565" dirty="0">
                <a:solidFill>
                  <a:srgbClr val="1B4444"/>
                </a:solidFill>
                <a:latin typeface="Tahoma"/>
                <a:cs typeface="Tahoma"/>
              </a:rPr>
              <a:t>1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67694" y="2552765"/>
            <a:ext cx="31521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50" dirty="0">
                <a:solidFill>
                  <a:srgbClr val="E4E4E4"/>
                </a:solidFill>
                <a:latin typeface="Tahoma"/>
                <a:cs typeface="Tahoma"/>
              </a:rPr>
              <a:t>Problem</a:t>
            </a:r>
            <a:r>
              <a:rPr sz="2600" spc="-19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600" spc="180" dirty="0">
                <a:solidFill>
                  <a:srgbClr val="E4E4E4"/>
                </a:solidFill>
                <a:latin typeface="Tahoma"/>
                <a:cs typeface="Tahoma"/>
              </a:rPr>
              <a:t>Definition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0" y="3333751"/>
            <a:ext cx="1412875" cy="87630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244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sz="2500" b="1" spc="-95" dirty="0">
                <a:solidFill>
                  <a:srgbClr val="1B4444"/>
                </a:solidFill>
                <a:latin typeface="Tahoma"/>
                <a:cs typeface="Tahoma"/>
              </a:rPr>
              <a:t>2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67694" y="3562415"/>
            <a:ext cx="28003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45" dirty="0">
                <a:solidFill>
                  <a:srgbClr val="E4E4E4"/>
                </a:solidFill>
                <a:latin typeface="Tahoma"/>
                <a:cs typeface="Tahoma"/>
              </a:rPr>
              <a:t>Literature</a:t>
            </a:r>
            <a:r>
              <a:rPr sz="2600" spc="-19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600" spc="130" dirty="0">
                <a:solidFill>
                  <a:srgbClr val="E4E4E4"/>
                </a:solidFill>
                <a:latin typeface="Tahoma"/>
                <a:cs typeface="Tahoma"/>
              </a:rPr>
              <a:t>Survey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0" y="4343401"/>
            <a:ext cx="1412875" cy="87630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244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sz="2500" b="1" spc="-200" dirty="0">
                <a:solidFill>
                  <a:srgbClr val="1B4444"/>
                </a:solidFill>
                <a:latin typeface="Tahoma"/>
                <a:cs typeface="Tahoma"/>
              </a:rPr>
              <a:t>3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67694" y="4572064"/>
            <a:ext cx="36182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90" dirty="0">
                <a:solidFill>
                  <a:srgbClr val="E4E4E4"/>
                </a:solidFill>
                <a:latin typeface="Tahoma"/>
                <a:cs typeface="Tahoma"/>
              </a:rPr>
              <a:t>System</a:t>
            </a:r>
            <a:r>
              <a:rPr sz="2600" spc="-204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600" spc="180" dirty="0">
                <a:solidFill>
                  <a:srgbClr val="E4E4E4"/>
                </a:solidFill>
                <a:latin typeface="Tahoma"/>
                <a:cs typeface="Tahoma"/>
              </a:rPr>
              <a:t>Specifications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0" y="5353051"/>
            <a:ext cx="1412875" cy="87630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244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sz="2500" b="1" spc="-10" dirty="0">
                <a:solidFill>
                  <a:srgbClr val="1B4444"/>
                </a:solidFill>
                <a:latin typeface="Tahoma"/>
                <a:cs typeface="Tahoma"/>
              </a:rPr>
              <a:t>4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67694" y="5581714"/>
            <a:ext cx="24485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90" dirty="0">
                <a:solidFill>
                  <a:srgbClr val="E4E4E4"/>
                </a:solidFill>
                <a:latin typeface="Tahoma"/>
                <a:cs typeface="Tahoma"/>
              </a:rPr>
              <a:t>System</a:t>
            </a:r>
            <a:r>
              <a:rPr sz="2600" spc="-19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600" spc="180" dirty="0">
                <a:solidFill>
                  <a:srgbClr val="E4E4E4"/>
                </a:solidFill>
                <a:latin typeface="Tahoma"/>
                <a:cs typeface="Tahoma"/>
              </a:rPr>
              <a:t>Design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0" y="6362701"/>
            <a:ext cx="1412875" cy="87630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244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sz="2500" b="1" spc="-105" dirty="0">
                <a:solidFill>
                  <a:srgbClr val="1B4444"/>
                </a:solidFill>
                <a:latin typeface="Tahoma"/>
                <a:cs typeface="Tahoma"/>
              </a:rPr>
              <a:t>5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67694" y="6591364"/>
            <a:ext cx="39731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80" dirty="0">
                <a:solidFill>
                  <a:srgbClr val="E4E4E4"/>
                </a:solidFill>
                <a:latin typeface="Tahoma"/>
                <a:cs typeface="Tahoma"/>
              </a:rPr>
              <a:t>Screen</a:t>
            </a:r>
            <a:r>
              <a:rPr sz="2600" spc="-16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600" spc="160" dirty="0">
                <a:solidFill>
                  <a:srgbClr val="E4E4E4"/>
                </a:solidFill>
                <a:latin typeface="Tahoma"/>
                <a:cs typeface="Tahoma"/>
              </a:rPr>
              <a:t>Shorts</a:t>
            </a:r>
            <a:r>
              <a:rPr sz="2600" spc="-16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600" spc="135" dirty="0">
                <a:solidFill>
                  <a:srgbClr val="E4E4E4"/>
                </a:solidFill>
                <a:latin typeface="Tahoma"/>
                <a:cs typeface="Tahoma"/>
              </a:rPr>
              <a:t>of</a:t>
            </a:r>
            <a:r>
              <a:rPr sz="2600" spc="-16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600" spc="240" dirty="0">
                <a:solidFill>
                  <a:srgbClr val="E4E4E4"/>
                </a:solidFill>
                <a:latin typeface="Tahoma"/>
                <a:cs typeface="Tahoma"/>
              </a:rPr>
              <a:t>Output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0" y="7372351"/>
            <a:ext cx="1412875" cy="87630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244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5"/>
              </a:spcBef>
            </a:pPr>
            <a:r>
              <a:rPr sz="2500" b="1" spc="-15" dirty="0">
                <a:solidFill>
                  <a:srgbClr val="1B4444"/>
                </a:solidFill>
                <a:latin typeface="Tahoma"/>
                <a:cs typeface="Tahoma"/>
              </a:rPr>
              <a:t>6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67694" y="7601014"/>
            <a:ext cx="47517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4" dirty="0">
                <a:solidFill>
                  <a:srgbClr val="E4E4E4"/>
                </a:solidFill>
                <a:latin typeface="Tahoma"/>
                <a:cs typeface="Tahoma"/>
              </a:rPr>
              <a:t>Conclusion</a:t>
            </a:r>
            <a:r>
              <a:rPr sz="2600" spc="-16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600" spc="320" dirty="0">
                <a:solidFill>
                  <a:srgbClr val="E4E4E4"/>
                </a:solidFill>
                <a:latin typeface="Tahoma"/>
                <a:cs typeface="Tahoma"/>
              </a:rPr>
              <a:t>And</a:t>
            </a:r>
            <a:r>
              <a:rPr sz="2600" spc="-16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600" spc="170" dirty="0">
                <a:solidFill>
                  <a:srgbClr val="E4E4E4"/>
                </a:solidFill>
                <a:latin typeface="Tahoma"/>
                <a:cs typeface="Tahoma"/>
              </a:rPr>
              <a:t>Future</a:t>
            </a:r>
            <a:r>
              <a:rPr sz="2600" spc="-15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2600" spc="220" dirty="0">
                <a:solidFill>
                  <a:srgbClr val="E4E4E4"/>
                </a:solidFill>
                <a:latin typeface="Tahoma"/>
                <a:cs typeface="Tahoma"/>
              </a:rPr>
              <a:t>Work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6000" y="4611688"/>
            <a:ext cx="584327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900" b="1" spc="365" dirty="0" smtClean="0">
                <a:solidFill>
                  <a:srgbClr val="E4E4E4"/>
                </a:solidFill>
                <a:latin typeface="Tahoma"/>
                <a:cs typeface="Tahoma"/>
              </a:rPr>
              <a:t>CONTENT</a:t>
            </a:r>
            <a:endParaRPr sz="6900"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"/>
            <a:ext cx="4452620" cy="1830705"/>
          </a:xfrm>
          <a:custGeom>
            <a:avLst/>
            <a:gdLst/>
            <a:ahLst/>
            <a:cxnLst/>
            <a:rect l="l" t="t" r="r" b="b"/>
            <a:pathLst>
              <a:path w="4452620" h="1830705">
                <a:moveTo>
                  <a:pt x="3396818" y="1830362"/>
                </a:moveTo>
                <a:lnTo>
                  <a:pt x="159667" y="1830362"/>
                </a:lnTo>
                <a:lnTo>
                  <a:pt x="84085" y="1823101"/>
                </a:lnTo>
                <a:lnTo>
                  <a:pt x="37130" y="1816596"/>
                </a:lnTo>
                <a:lnTo>
                  <a:pt x="0" y="1810294"/>
                </a:lnTo>
                <a:lnTo>
                  <a:pt x="0" y="0"/>
                </a:lnTo>
                <a:lnTo>
                  <a:pt x="4452148" y="0"/>
                </a:lnTo>
                <a:lnTo>
                  <a:pt x="3396818" y="1830362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601459" cy="10271125"/>
          </a:xfrm>
          <a:custGeom>
            <a:avLst/>
            <a:gdLst/>
            <a:ahLst/>
            <a:cxnLst/>
            <a:rect l="l" t="t" r="r" b="b"/>
            <a:pathLst>
              <a:path w="6601459" h="10271125">
                <a:moveTo>
                  <a:pt x="0" y="0"/>
                </a:moveTo>
                <a:lnTo>
                  <a:pt x="6601278" y="0"/>
                </a:lnTo>
                <a:lnTo>
                  <a:pt x="6601278" y="10270926"/>
                </a:lnTo>
                <a:lnTo>
                  <a:pt x="0" y="10270926"/>
                </a:lnTo>
                <a:lnTo>
                  <a:pt x="0" y="0"/>
                </a:lnTo>
                <a:close/>
              </a:path>
            </a:pathLst>
          </a:custGeom>
          <a:solidFill>
            <a:srgbClr val="1B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8690" y="5019708"/>
            <a:ext cx="6137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280" algn="l"/>
              </a:tabLst>
            </a:pPr>
            <a:r>
              <a:rPr sz="4000" spc="229" dirty="0">
                <a:solidFill>
                  <a:srgbClr val="FFFFFF"/>
                </a:solidFill>
                <a:latin typeface="Times New Roman"/>
                <a:cs typeface="Times New Roman"/>
              </a:rPr>
              <a:t>PROBLEM	</a:t>
            </a:r>
            <a:r>
              <a:rPr sz="4000" spc="285" dirty="0">
                <a:solidFill>
                  <a:srgbClr val="FFFFFF"/>
                </a:solidFill>
                <a:latin typeface="Times New Roman"/>
                <a:cs typeface="Times New Roman"/>
              </a:rPr>
              <a:t>DEFINITION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9080" y="495300"/>
            <a:ext cx="9642475" cy="33432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spc="120" dirty="0"/>
              <a:t>The </a:t>
            </a:r>
            <a:r>
              <a:rPr spc="130" dirty="0"/>
              <a:t>main </a:t>
            </a:r>
            <a:r>
              <a:rPr spc="80" dirty="0"/>
              <a:t>motive </a:t>
            </a:r>
            <a:r>
              <a:rPr spc="-25" dirty="0"/>
              <a:t>is </a:t>
            </a:r>
            <a:r>
              <a:rPr spc="195" dirty="0"/>
              <a:t>to </a:t>
            </a:r>
            <a:r>
              <a:rPr spc="65" dirty="0"/>
              <a:t>develop </a:t>
            </a:r>
            <a:r>
              <a:rPr spc="195" dirty="0"/>
              <a:t>an </a:t>
            </a:r>
            <a:r>
              <a:rPr spc="55" dirty="0"/>
              <a:t>age </a:t>
            </a:r>
            <a:r>
              <a:rPr lang="en-US" spc="195" smtClean="0"/>
              <a:t>,</a:t>
            </a:r>
            <a:r>
              <a:rPr lang="en-US" spc="80" smtClean="0"/>
              <a:t>emotion</a:t>
            </a:r>
            <a:r>
              <a:rPr spc="-10" smtClean="0"/>
              <a:t> </a:t>
            </a:r>
            <a:r>
              <a:rPr lang="en-US" spc="-10" smtClean="0"/>
              <a:t> </a:t>
            </a:r>
            <a:r>
              <a:rPr lang="en-US" spc="-10" dirty="0" smtClean="0"/>
              <a:t>and gender </a:t>
            </a:r>
            <a:r>
              <a:rPr spc="105" dirty="0" smtClean="0"/>
              <a:t>estimation</a:t>
            </a:r>
            <a:r>
              <a:rPr spc="-10" dirty="0" smtClean="0"/>
              <a:t> </a:t>
            </a:r>
            <a:r>
              <a:rPr spc="150" dirty="0"/>
              <a:t>method</a:t>
            </a:r>
            <a:r>
              <a:rPr spc="-5" dirty="0"/>
              <a:t> </a:t>
            </a:r>
            <a:r>
              <a:rPr spc="130" dirty="0"/>
              <a:t>towards</a:t>
            </a:r>
            <a:r>
              <a:rPr spc="-10" dirty="0"/>
              <a:t> </a:t>
            </a:r>
            <a:r>
              <a:rPr spc="185" dirty="0"/>
              <a:t>human</a:t>
            </a:r>
            <a:r>
              <a:rPr spc="-5" dirty="0"/>
              <a:t> </a:t>
            </a:r>
            <a:r>
              <a:rPr spc="25" dirty="0"/>
              <a:t>faces </a:t>
            </a:r>
            <a:r>
              <a:rPr spc="-910" dirty="0"/>
              <a:t> </a:t>
            </a:r>
            <a:r>
              <a:rPr spc="60" dirty="0"/>
              <a:t>which</a:t>
            </a:r>
            <a:r>
              <a:rPr spc="-10" dirty="0"/>
              <a:t> </a:t>
            </a:r>
            <a:r>
              <a:rPr spc="-25" dirty="0"/>
              <a:t>will</a:t>
            </a:r>
            <a:r>
              <a:rPr spc="-10" dirty="0"/>
              <a:t> </a:t>
            </a:r>
            <a:r>
              <a:rPr spc="110" dirty="0"/>
              <a:t>continue</a:t>
            </a:r>
            <a:r>
              <a:rPr spc="-5" dirty="0"/>
              <a:t> </a:t>
            </a:r>
            <a:r>
              <a:rPr spc="195" dirty="0"/>
              <a:t>to</a:t>
            </a:r>
            <a:r>
              <a:rPr spc="-10" dirty="0"/>
              <a:t> </a:t>
            </a:r>
            <a:r>
              <a:rPr spc="35" dirty="0"/>
              <a:t>possess</a:t>
            </a:r>
            <a:r>
              <a:rPr spc="-10" dirty="0"/>
              <a:t> </a:t>
            </a:r>
            <a:r>
              <a:rPr spc="195" dirty="0"/>
              <a:t>an</a:t>
            </a:r>
            <a:r>
              <a:rPr spc="-5" dirty="0"/>
              <a:t> </a:t>
            </a:r>
            <a:r>
              <a:rPr spc="165" dirty="0"/>
              <a:t>important</a:t>
            </a:r>
            <a:r>
              <a:rPr spc="-10" dirty="0"/>
              <a:t> </a:t>
            </a:r>
            <a:r>
              <a:rPr spc="80" dirty="0"/>
              <a:t>role </a:t>
            </a:r>
            <a:r>
              <a:rPr spc="-910" dirty="0"/>
              <a:t> </a:t>
            </a:r>
            <a:r>
              <a:rPr spc="80" dirty="0"/>
              <a:t>in</a:t>
            </a:r>
            <a:r>
              <a:rPr spc="-5" dirty="0"/>
              <a:t> </a:t>
            </a:r>
            <a:r>
              <a:rPr spc="130" dirty="0"/>
              <a:t>computer</a:t>
            </a:r>
            <a:r>
              <a:rPr spc="-5" dirty="0"/>
              <a:t> </a:t>
            </a:r>
            <a:r>
              <a:rPr spc="50" dirty="0"/>
              <a:t>vision</a:t>
            </a:r>
            <a:r>
              <a:rPr spc="-5" dirty="0"/>
              <a:t> </a:t>
            </a:r>
            <a:r>
              <a:rPr spc="190" dirty="0"/>
              <a:t>and</a:t>
            </a:r>
            <a:r>
              <a:rPr spc="-5" dirty="0"/>
              <a:t> </a:t>
            </a:r>
            <a:r>
              <a:rPr spc="160" dirty="0"/>
              <a:t>pattern</a:t>
            </a:r>
            <a:r>
              <a:rPr spc="-5" dirty="0"/>
              <a:t> </a:t>
            </a:r>
            <a:r>
              <a:rPr spc="90" dirty="0"/>
              <a:t>recognition.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20750" algn="just">
              <a:lnSpc>
                <a:spcPct val="116599"/>
              </a:lnSpc>
              <a:spcBef>
                <a:spcPts val="95"/>
              </a:spcBef>
            </a:pPr>
            <a:r>
              <a:rPr spc="190" dirty="0"/>
              <a:t>Apart </a:t>
            </a:r>
            <a:r>
              <a:rPr spc="135" dirty="0"/>
              <a:t>from </a:t>
            </a:r>
            <a:r>
              <a:rPr spc="55" dirty="0"/>
              <a:t>age </a:t>
            </a:r>
            <a:r>
              <a:rPr spc="100" dirty="0"/>
              <a:t>estimation, </a:t>
            </a:r>
            <a:r>
              <a:rPr spc="50" dirty="0"/>
              <a:t>facial </a:t>
            </a:r>
            <a:r>
              <a:rPr spc="125" dirty="0"/>
              <a:t>emotion </a:t>
            </a:r>
            <a:r>
              <a:rPr spc="-910" dirty="0"/>
              <a:t> </a:t>
            </a:r>
            <a:r>
              <a:rPr spc="90" dirty="0"/>
              <a:t>recognition</a:t>
            </a:r>
            <a:r>
              <a:rPr spc="-5" dirty="0"/>
              <a:t> </a:t>
            </a:r>
            <a:r>
              <a:rPr spc="85" dirty="0"/>
              <a:t>also</a:t>
            </a:r>
            <a:r>
              <a:rPr spc="-5" dirty="0"/>
              <a:t> </a:t>
            </a:r>
            <a:r>
              <a:rPr spc="65" dirty="0"/>
              <a:t>plays</a:t>
            </a:r>
            <a:r>
              <a:rPr spc="-5" dirty="0"/>
              <a:t> </a:t>
            </a:r>
            <a:r>
              <a:rPr spc="195" dirty="0"/>
              <a:t>an</a:t>
            </a:r>
            <a:r>
              <a:rPr dirty="0"/>
              <a:t> </a:t>
            </a:r>
            <a:r>
              <a:rPr spc="165" dirty="0"/>
              <a:t>important</a:t>
            </a:r>
            <a:r>
              <a:rPr spc="-5" dirty="0"/>
              <a:t> </a:t>
            </a:r>
            <a:r>
              <a:rPr spc="80" dirty="0"/>
              <a:t>role</a:t>
            </a:r>
            <a:r>
              <a:rPr spc="-5" dirty="0"/>
              <a:t> </a:t>
            </a:r>
            <a:r>
              <a:rPr spc="80" dirty="0"/>
              <a:t>in </a:t>
            </a:r>
            <a:r>
              <a:rPr spc="-910" dirty="0"/>
              <a:t> </a:t>
            </a:r>
            <a:r>
              <a:rPr spc="130" dirty="0"/>
              <a:t>computer</a:t>
            </a:r>
            <a:r>
              <a:rPr spc="-10" dirty="0"/>
              <a:t> </a:t>
            </a:r>
            <a:r>
              <a:rPr spc="50" dirty="0"/>
              <a:t>vision.</a:t>
            </a:r>
          </a:p>
          <a:p>
            <a:pPr marL="12700" marR="5080" indent="116839">
              <a:lnSpc>
                <a:spcPts val="5170"/>
              </a:lnSpc>
              <a:spcBef>
                <a:spcPts val="125"/>
              </a:spcBef>
            </a:pPr>
            <a:r>
              <a:rPr spc="85" dirty="0"/>
              <a:t>This </a:t>
            </a:r>
            <a:r>
              <a:rPr spc="110" dirty="0"/>
              <a:t>implementation </a:t>
            </a:r>
            <a:r>
              <a:rPr spc="105" dirty="0"/>
              <a:t>proposes </a:t>
            </a:r>
            <a:r>
              <a:rPr spc="204" dirty="0"/>
              <a:t>a </a:t>
            </a:r>
            <a:r>
              <a:rPr spc="45" dirty="0"/>
              <a:t>new </a:t>
            </a:r>
            <a:r>
              <a:rPr spc="50" dirty="0"/>
              <a:t> </a:t>
            </a:r>
            <a:r>
              <a:rPr spc="114" dirty="0"/>
              <a:t>framework </a:t>
            </a:r>
            <a:r>
              <a:rPr spc="90" dirty="0"/>
              <a:t>of </a:t>
            </a:r>
            <a:r>
              <a:rPr spc="125" dirty="0"/>
              <a:t>Convolutional </a:t>
            </a:r>
            <a:r>
              <a:rPr spc="145" dirty="0"/>
              <a:t>Neural </a:t>
            </a:r>
            <a:r>
              <a:rPr spc="155" dirty="0"/>
              <a:t>Network </a:t>
            </a:r>
            <a:r>
              <a:rPr spc="160" dirty="0"/>
              <a:t> </a:t>
            </a:r>
            <a:r>
              <a:rPr spc="125" dirty="0"/>
              <a:t>for </a:t>
            </a:r>
            <a:r>
              <a:rPr spc="120" dirty="0"/>
              <a:t>the </a:t>
            </a:r>
            <a:r>
              <a:rPr spc="100" dirty="0"/>
              <a:t>simultaneous </a:t>
            </a:r>
            <a:r>
              <a:rPr spc="110" dirty="0"/>
              <a:t>tasks </a:t>
            </a:r>
            <a:r>
              <a:rPr spc="90" dirty="0"/>
              <a:t>of </a:t>
            </a:r>
            <a:r>
              <a:rPr spc="55" dirty="0"/>
              <a:t>age </a:t>
            </a:r>
            <a:r>
              <a:rPr spc="100" dirty="0"/>
              <a:t>estimation, </a:t>
            </a:r>
            <a:r>
              <a:rPr spc="105" dirty="0"/>
              <a:t> </a:t>
            </a:r>
            <a:r>
              <a:rPr spc="80" dirty="0"/>
              <a:t>gender</a:t>
            </a:r>
            <a:r>
              <a:rPr spc="5" dirty="0"/>
              <a:t> </a:t>
            </a:r>
            <a:r>
              <a:rPr spc="90" dirty="0"/>
              <a:t>recognition</a:t>
            </a:r>
            <a:r>
              <a:rPr spc="5" dirty="0"/>
              <a:t> </a:t>
            </a:r>
            <a:r>
              <a:rPr spc="190" dirty="0"/>
              <a:t>and</a:t>
            </a:r>
            <a:r>
              <a:rPr spc="5" dirty="0"/>
              <a:t> </a:t>
            </a:r>
            <a:r>
              <a:rPr spc="125" dirty="0"/>
              <a:t>emotion</a:t>
            </a:r>
            <a:r>
              <a:rPr spc="5" dirty="0"/>
              <a:t> </a:t>
            </a:r>
            <a:r>
              <a:rPr spc="90" dirty="0"/>
              <a:t>recognition</a:t>
            </a:r>
            <a:r>
              <a:rPr spc="5" dirty="0"/>
              <a:t> </a:t>
            </a:r>
            <a:r>
              <a:rPr spc="185" dirty="0"/>
              <a:t>on </a:t>
            </a:r>
            <a:r>
              <a:rPr spc="-910" dirty="0"/>
              <a:t> </a:t>
            </a:r>
            <a:r>
              <a:rPr spc="35" dirty="0"/>
              <a:t>face</a:t>
            </a:r>
            <a:r>
              <a:rPr spc="-10" dirty="0"/>
              <a:t> </a:t>
            </a:r>
            <a:r>
              <a:rPr spc="50" dirty="0"/>
              <a:t>images.</a:t>
            </a:r>
          </a:p>
        </p:txBody>
      </p:sp>
      <p:sp>
        <p:nvSpPr>
          <p:cNvPr id="6" name="object 6"/>
          <p:cNvSpPr/>
          <p:nvPr/>
        </p:nvSpPr>
        <p:spPr>
          <a:xfrm>
            <a:off x="7224328" y="9955214"/>
            <a:ext cx="10035540" cy="0"/>
          </a:xfrm>
          <a:custGeom>
            <a:avLst/>
            <a:gdLst/>
            <a:ahLst/>
            <a:cxnLst/>
            <a:rect l="l" t="t" r="r" b="b"/>
            <a:pathLst>
              <a:path w="10035540">
                <a:moveTo>
                  <a:pt x="0" y="0"/>
                </a:moveTo>
                <a:lnTo>
                  <a:pt x="10034970" y="0"/>
                </a:lnTo>
              </a:path>
            </a:pathLst>
          </a:custGeom>
          <a:ln w="19049">
            <a:solidFill>
              <a:srgbClr val="FDA6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00" y="2687597"/>
            <a:ext cx="8020050" cy="96202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257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25"/>
              </a:spcBef>
            </a:pPr>
            <a:r>
              <a:rPr sz="3000" spc="175" dirty="0">
                <a:solidFill>
                  <a:srgbClr val="1B4444"/>
                </a:solidFill>
                <a:latin typeface="Tahoma"/>
                <a:cs typeface="Tahoma"/>
              </a:rPr>
              <a:t>LITERATURE</a:t>
            </a:r>
            <a:r>
              <a:rPr sz="3000" spc="-19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345" dirty="0">
                <a:solidFill>
                  <a:srgbClr val="1B4444"/>
                </a:solidFill>
                <a:latin typeface="Tahoma"/>
                <a:cs typeface="Tahoma"/>
              </a:rPr>
              <a:t>PAPER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9250" y="2687597"/>
            <a:ext cx="8020050" cy="96202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257175" rIns="0" bIns="0" rtlCol="0">
            <a:spAutoFit/>
          </a:bodyPr>
          <a:lstStyle/>
          <a:p>
            <a:pPr marR="90170" algn="ctr">
              <a:lnSpc>
                <a:spcPct val="100000"/>
              </a:lnSpc>
              <a:spcBef>
                <a:spcPts val="2025"/>
              </a:spcBef>
            </a:pPr>
            <a:r>
              <a:rPr sz="3000" spc="240" dirty="0">
                <a:solidFill>
                  <a:srgbClr val="1B4444"/>
                </a:solidFill>
                <a:latin typeface="Tahoma"/>
                <a:cs typeface="Tahoma"/>
              </a:rPr>
              <a:t>ABSTRACT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499" y="3889003"/>
            <a:ext cx="73602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75" dirty="0">
                <a:solidFill>
                  <a:srgbClr val="1B4444"/>
                </a:solidFill>
                <a:latin typeface="Times New Roman"/>
                <a:cs typeface="Times New Roman"/>
              </a:rPr>
              <a:t>Detection</a:t>
            </a:r>
            <a:r>
              <a:rPr sz="2600" spc="-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1B4444"/>
                </a:solidFill>
                <a:latin typeface="Times New Roman"/>
                <a:cs typeface="Times New Roman"/>
              </a:rPr>
              <a:t>of</a:t>
            </a:r>
            <a:r>
              <a:rPr sz="2600" spc="-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1B4444"/>
                </a:solidFill>
                <a:latin typeface="Times New Roman"/>
                <a:cs typeface="Times New Roman"/>
              </a:rPr>
              <a:t>Gender,</a:t>
            </a:r>
            <a:r>
              <a:rPr sz="2600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30" dirty="0">
                <a:solidFill>
                  <a:srgbClr val="1B4444"/>
                </a:solidFill>
                <a:latin typeface="Times New Roman"/>
                <a:cs typeface="Times New Roman"/>
              </a:rPr>
              <a:t>Age</a:t>
            </a:r>
            <a:r>
              <a:rPr sz="2600" spc="-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imes New Roman"/>
                <a:cs typeface="Times New Roman"/>
              </a:rPr>
              <a:t>and</a:t>
            </a:r>
            <a:r>
              <a:rPr sz="2600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1B4444"/>
                </a:solidFill>
                <a:latin typeface="Times New Roman"/>
                <a:cs typeface="Times New Roman"/>
              </a:rPr>
              <a:t>Emotion</a:t>
            </a:r>
            <a:r>
              <a:rPr sz="2600" spc="-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1B4444"/>
                </a:solidFill>
                <a:latin typeface="Times New Roman"/>
                <a:cs typeface="Times New Roman"/>
              </a:rPr>
              <a:t>of</a:t>
            </a:r>
            <a:r>
              <a:rPr sz="2600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1B4444"/>
                </a:solidFill>
                <a:latin typeface="Times New Roman"/>
                <a:cs typeface="Times New Roman"/>
              </a:rPr>
              <a:t>a</a:t>
            </a:r>
            <a:r>
              <a:rPr sz="2600" spc="-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1B4444"/>
                </a:solidFill>
                <a:latin typeface="Times New Roman"/>
                <a:cs typeface="Times New Roman"/>
              </a:rPr>
              <a:t>Human </a:t>
            </a:r>
            <a:r>
              <a:rPr sz="2600" spc="-63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1B4444"/>
                </a:solidFill>
                <a:latin typeface="Times New Roman"/>
                <a:cs typeface="Times New Roman"/>
              </a:rPr>
              <a:t>Image</a:t>
            </a:r>
            <a:r>
              <a:rPr sz="2600" spc="-10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1B4444"/>
                </a:solidFill>
                <a:latin typeface="Times New Roman"/>
                <a:cs typeface="Times New Roman"/>
              </a:rPr>
              <a:t>using</a:t>
            </a:r>
            <a:r>
              <a:rPr sz="2600" spc="-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1B4444"/>
                </a:solidFill>
                <a:latin typeface="Times New Roman"/>
                <a:cs typeface="Times New Roman"/>
              </a:rPr>
              <a:t>Facial</a:t>
            </a:r>
            <a:r>
              <a:rPr sz="2600" spc="-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95" dirty="0">
                <a:solidFill>
                  <a:srgbClr val="1B4444"/>
                </a:solidFill>
                <a:latin typeface="Times New Roman"/>
                <a:cs typeface="Times New Roman"/>
              </a:rPr>
              <a:t>Features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7049" y="3958869"/>
            <a:ext cx="7629525" cy="411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100" spc="114" dirty="0">
                <a:solidFill>
                  <a:srgbClr val="1B4444"/>
                </a:solidFill>
                <a:latin typeface="Tahoma"/>
                <a:cs typeface="Tahoma"/>
              </a:rPr>
              <a:t>The </a:t>
            </a:r>
            <a:r>
              <a:rPr sz="2100" spc="220" dirty="0">
                <a:solidFill>
                  <a:srgbClr val="1B4444"/>
                </a:solidFill>
                <a:latin typeface="Tahoma"/>
                <a:cs typeface="Tahoma"/>
              </a:rPr>
              <a:t>main </a:t>
            </a:r>
            <a:r>
              <a:rPr sz="2100" spc="175" dirty="0">
                <a:solidFill>
                  <a:srgbClr val="1B4444"/>
                </a:solidFill>
                <a:latin typeface="Tahoma"/>
                <a:cs typeface="Tahoma"/>
              </a:rPr>
              <a:t>motive </a:t>
            </a:r>
            <a:r>
              <a:rPr sz="2100" spc="80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develop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an </a:t>
            </a:r>
            <a:r>
              <a:rPr sz="2100" spc="185" dirty="0">
                <a:solidFill>
                  <a:srgbClr val="1B4444"/>
                </a:solidFill>
                <a:latin typeface="Tahoma"/>
                <a:cs typeface="Tahoma"/>
              </a:rPr>
              <a:t>automatic </a:t>
            </a:r>
            <a:r>
              <a:rPr sz="2100" spc="145" dirty="0">
                <a:solidFill>
                  <a:srgbClr val="1B4444"/>
                </a:solidFill>
                <a:latin typeface="Tahoma"/>
                <a:cs typeface="Tahoma"/>
              </a:rPr>
              <a:t>age </a:t>
            </a:r>
            <a:r>
              <a:rPr sz="2100" spc="204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2100" spc="2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gender</a:t>
            </a:r>
            <a:r>
              <a:rPr sz="21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estimation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29" dirty="0">
                <a:solidFill>
                  <a:srgbClr val="1B4444"/>
                </a:solidFill>
                <a:latin typeface="Tahoma"/>
                <a:cs typeface="Tahoma"/>
              </a:rPr>
              <a:t>method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towards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40" dirty="0">
                <a:solidFill>
                  <a:srgbClr val="1B4444"/>
                </a:solidFill>
                <a:latin typeface="Tahoma"/>
                <a:cs typeface="Tahoma"/>
              </a:rPr>
              <a:t>human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faces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20" dirty="0">
                <a:solidFill>
                  <a:srgbClr val="1B4444"/>
                </a:solidFill>
                <a:latin typeface="Tahoma"/>
                <a:cs typeface="Tahoma"/>
              </a:rPr>
              <a:t>which </a:t>
            </a:r>
            <a:r>
              <a:rPr sz="2100" spc="2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75" dirty="0">
                <a:solidFill>
                  <a:srgbClr val="1B4444"/>
                </a:solidFill>
                <a:latin typeface="Tahoma"/>
                <a:cs typeface="Tahoma"/>
              </a:rPr>
              <a:t>will continue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100" spc="105" dirty="0">
                <a:solidFill>
                  <a:srgbClr val="1B4444"/>
                </a:solidFill>
                <a:latin typeface="Tahoma"/>
                <a:cs typeface="Tahoma"/>
              </a:rPr>
              <a:t>possess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an </a:t>
            </a:r>
            <a:r>
              <a:rPr sz="2100" spc="185" dirty="0">
                <a:solidFill>
                  <a:srgbClr val="1B4444"/>
                </a:solidFill>
                <a:latin typeface="Tahoma"/>
                <a:cs typeface="Tahoma"/>
              </a:rPr>
              <a:t>important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role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in </a:t>
            </a:r>
            <a:r>
              <a:rPr sz="2100" spc="200" dirty="0">
                <a:solidFill>
                  <a:srgbClr val="1B4444"/>
                </a:solidFill>
                <a:latin typeface="Tahoma"/>
                <a:cs typeface="Tahoma"/>
              </a:rPr>
              <a:t>computer </a:t>
            </a:r>
            <a:r>
              <a:rPr sz="2100" spc="-6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20" dirty="0">
                <a:solidFill>
                  <a:srgbClr val="1B4444"/>
                </a:solidFill>
                <a:latin typeface="Tahoma"/>
                <a:cs typeface="Tahoma"/>
              </a:rPr>
              <a:t>vision </a:t>
            </a:r>
            <a:r>
              <a:rPr sz="2100" spc="204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pattern </a:t>
            </a:r>
            <a:r>
              <a:rPr sz="2100" spc="130" dirty="0">
                <a:solidFill>
                  <a:srgbClr val="1B4444"/>
                </a:solidFill>
                <a:latin typeface="Tahoma"/>
                <a:cs typeface="Tahoma"/>
              </a:rPr>
              <a:t>recognition. </a:t>
            </a:r>
            <a:r>
              <a:rPr sz="2100" spc="180" dirty="0">
                <a:solidFill>
                  <a:srgbClr val="1B4444"/>
                </a:solidFill>
                <a:latin typeface="Tahoma"/>
                <a:cs typeface="Tahoma"/>
              </a:rPr>
              <a:t>Apart from </a:t>
            </a:r>
            <a:r>
              <a:rPr sz="2100" spc="145" dirty="0">
                <a:solidFill>
                  <a:srgbClr val="1B4444"/>
                </a:solidFill>
                <a:latin typeface="Tahoma"/>
                <a:cs typeface="Tahoma"/>
              </a:rPr>
              <a:t>age </a:t>
            </a:r>
            <a:r>
              <a:rPr sz="2100" spc="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30" dirty="0">
                <a:solidFill>
                  <a:srgbClr val="1B4444"/>
                </a:solidFill>
                <a:latin typeface="Tahoma"/>
                <a:cs typeface="Tahoma"/>
              </a:rPr>
              <a:t>estimation, facial </a:t>
            </a:r>
            <a:r>
              <a:rPr sz="2100" spc="195" dirty="0">
                <a:solidFill>
                  <a:srgbClr val="1B4444"/>
                </a:solidFill>
                <a:latin typeface="Tahoma"/>
                <a:cs typeface="Tahoma"/>
              </a:rPr>
              <a:t>emotion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recognition </a:t>
            </a:r>
            <a:r>
              <a:rPr sz="2100" spc="120" dirty="0">
                <a:solidFill>
                  <a:srgbClr val="1B4444"/>
                </a:solidFill>
                <a:latin typeface="Tahoma"/>
                <a:cs typeface="Tahoma"/>
              </a:rPr>
              <a:t>also </a:t>
            </a:r>
            <a:r>
              <a:rPr sz="2100" spc="130" dirty="0">
                <a:solidFill>
                  <a:srgbClr val="1B4444"/>
                </a:solidFill>
                <a:latin typeface="Tahoma"/>
                <a:cs typeface="Tahoma"/>
              </a:rPr>
              <a:t>plays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an </a:t>
            </a:r>
            <a:r>
              <a:rPr sz="2100" spc="17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85" dirty="0">
                <a:solidFill>
                  <a:srgbClr val="1B4444"/>
                </a:solidFill>
                <a:latin typeface="Tahoma"/>
                <a:cs typeface="Tahoma"/>
              </a:rPr>
              <a:t>important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role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in </a:t>
            </a:r>
            <a:r>
              <a:rPr sz="2100" spc="200" dirty="0">
                <a:solidFill>
                  <a:srgbClr val="1B4444"/>
                </a:solidFill>
                <a:latin typeface="Tahoma"/>
                <a:cs typeface="Tahoma"/>
              </a:rPr>
              <a:t>computer </a:t>
            </a:r>
            <a:r>
              <a:rPr sz="2100" spc="75" dirty="0">
                <a:solidFill>
                  <a:srgbClr val="1B4444"/>
                </a:solidFill>
                <a:latin typeface="Tahoma"/>
                <a:cs typeface="Tahoma"/>
              </a:rPr>
              <a:t>vision. </a:t>
            </a:r>
            <a:r>
              <a:rPr sz="2100" spc="145" dirty="0">
                <a:solidFill>
                  <a:srgbClr val="1B4444"/>
                </a:solidFill>
                <a:latin typeface="Tahoma"/>
                <a:cs typeface="Tahoma"/>
              </a:rPr>
              <a:t>Non-verbal </a:t>
            </a:r>
            <a:r>
              <a:rPr sz="2100" spc="15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10" dirty="0">
                <a:solidFill>
                  <a:srgbClr val="1B4444"/>
                </a:solidFill>
                <a:latin typeface="Tahoma"/>
                <a:cs typeface="Tahoma"/>
              </a:rPr>
              <a:t>communication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04" dirty="0">
                <a:solidFill>
                  <a:srgbClr val="1B4444"/>
                </a:solidFill>
                <a:latin typeface="Tahoma"/>
                <a:cs typeface="Tahoma"/>
              </a:rPr>
              <a:t>methods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such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85" dirty="0">
                <a:solidFill>
                  <a:srgbClr val="1B4444"/>
                </a:solidFill>
                <a:latin typeface="Tahoma"/>
                <a:cs typeface="Tahoma"/>
              </a:rPr>
              <a:t>as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30" dirty="0">
                <a:solidFill>
                  <a:srgbClr val="1B4444"/>
                </a:solidFill>
                <a:latin typeface="Tahoma"/>
                <a:cs typeface="Tahoma"/>
              </a:rPr>
              <a:t>facial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95" dirty="0">
                <a:solidFill>
                  <a:srgbClr val="1B4444"/>
                </a:solidFill>
                <a:latin typeface="Tahoma"/>
                <a:cs typeface="Tahoma"/>
              </a:rPr>
              <a:t>expressions,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05" dirty="0">
                <a:solidFill>
                  <a:srgbClr val="1B4444"/>
                </a:solidFill>
                <a:latin typeface="Tahoma"/>
                <a:cs typeface="Tahoma"/>
              </a:rPr>
              <a:t>eye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10" dirty="0">
                <a:solidFill>
                  <a:srgbClr val="1B4444"/>
                </a:solidFill>
                <a:latin typeface="Tahoma"/>
                <a:cs typeface="Tahoma"/>
              </a:rPr>
              <a:t>movement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04" dirty="0">
                <a:solidFill>
                  <a:srgbClr val="1B4444"/>
                </a:solidFill>
                <a:latin typeface="Tahoma"/>
                <a:cs typeface="Tahoma"/>
              </a:rPr>
              <a:t>and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20" dirty="0">
                <a:solidFill>
                  <a:srgbClr val="1B4444"/>
                </a:solidFill>
                <a:latin typeface="Tahoma"/>
                <a:cs typeface="Tahoma"/>
              </a:rPr>
              <a:t>gestures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05" dirty="0">
                <a:solidFill>
                  <a:srgbClr val="1B4444"/>
                </a:solidFill>
                <a:latin typeface="Tahoma"/>
                <a:cs typeface="Tahoma"/>
              </a:rPr>
              <a:t>are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used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10" dirty="0">
                <a:solidFill>
                  <a:srgbClr val="1B4444"/>
                </a:solidFill>
                <a:latin typeface="Tahoma"/>
                <a:cs typeface="Tahoma"/>
              </a:rPr>
              <a:t>many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applications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100" spc="-6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40" dirty="0">
                <a:solidFill>
                  <a:srgbClr val="1B4444"/>
                </a:solidFill>
                <a:latin typeface="Tahoma"/>
                <a:cs typeface="Tahoma"/>
              </a:rPr>
              <a:t>human </a:t>
            </a:r>
            <a:r>
              <a:rPr sz="2100" spc="200" dirty="0">
                <a:solidFill>
                  <a:srgbClr val="1B4444"/>
                </a:solidFill>
                <a:latin typeface="Tahoma"/>
                <a:cs typeface="Tahoma"/>
              </a:rPr>
              <a:t>computer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interaction. </a:t>
            </a:r>
            <a:r>
              <a:rPr sz="2100" spc="35" dirty="0">
                <a:solidFill>
                  <a:srgbClr val="1B4444"/>
                </a:solidFill>
                <a:latin typeface="Tahoma"/>
                <a:cs typeface="Tahoma"/>
              </a:rPr>
              <a:t>In </a:t>
            </a:r>
            <a:r>
              <a:rPr sz="2100" spc="140" dirty="0">
                <a:solidFill>
                  <a:srgbClr val="1B4444"/>
                </a:solidFill>
                <a:latin typeface="Tahoma"/>
                <a:cs typeface="Tahoma"/>
              </a:rPr>
              <a:t>order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100" spc="135" dirty="0">
                <a:solidFill>
                  <a:srgbClr val="1B4444"/>
                </a:solidFill>
                <a:latin typeface="Tahoma"/>
                <a:cs typeface="Tahoma"/>
              </a:rPr>
              <a:t>create </a:t>
            </a:r>
            <a:r>
              <a:rPr sz="2100" spc="1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00" dirty="0">
                <a:solidFill>
                  <a:srgbClr val="1B4444"/>
                </a:solidFill>
                <a:latin typeface="Tahoma"/>
                <a:cs typeface="Tahoma"/>
              </a:rPr>
              <a:t>computer </a:t>
            </a:r>
            <a:r>
              <a:rPr sz="2100" spc="204" dirty="0">
                <a:solidFill>
                  <a:srgbClr val="1B4444"/>
                </a:solidFill>
                <a:latin typeface="Tahoma"/>
                <a:cs typeface="Tahoma"/>
              </a:rPr>
              <a:t>modeling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100" spc="210" dirty="0">
                <a:solidFill>
                  <a:srgbClr val="1B4444"/>
                </a:solidFill>
                <a:latin typeface="Tahoma"/>
                <a:cs typeface="Tahoma"/>
              </a:rPr>
              <a:t>humans </a:t>
            </a:r>
            <a:r>
              <a:rPr sz="2100" spc="60" dirty="0">
                <a:solidFill>
                  <a:srgbClr val="1B4444"/>
                </a:solidFill>
                <a:latin typeface="Tahoma"/>
                <a:cs typeface="Tahoma"/>
              </a:rPr>
              <a:t>age,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gender </a:t>
            </a:r>
            <a:r>
              <a:rPr sz="2100" spc="204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2100" spc="2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80" dirty="0">
                <a:solidFill>
                  <a:srgbClr val="1B4444"/>
                </a:solidFill>
                <a:latin typeface="Tahoma"/>
                <a:cs typeface="Tahoma"/>
              </a:rPr>
              <a:t>emotions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plenty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of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research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35" dirty="0">
                <a:solidFill>
                  <a:srgbClr val="1B4444"/>
                </a:solidFill>
                <a:latin typeface="Tahoma"/>
                <a:cs typeface="Tahoma"/>
              </a:rPr>
              <a:t>has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85" dirty="0">
                <a:solidFill>
                  <a:srgbClr val="1B4444"/>
                </a:solidFill>
                <a:latin typeface="Tahoma"/>
                <a:cs typeface="Tahoma"/>
              </a:rPr>
              <a:t>been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accomplished.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8700" y="8345447"/>
            <a:ext cx="8020050" cy="0"/>
          </a:xfrm>
          <a:custGeom>
            <a:avLst/>
            <a:gdLst/>
            <a:ahLst/>
            <a:cxnLst/>
            <a:rect l="l" t="t" r="r" b="b"/>
            <a:pathLst>
              <a:path w="8020050">
                <a:moveTo>
                  <a:pt x="0" y="0"/>
                </a:moveTo>
                <a:lnTo>
                  <a:pt x="8020049" y="0"/>
                </a:lnTo>
              </a:path>
            </a:pathLst>
          </a:custGeom>
          <a:ln w="19049">
            <a:solidFill>
              <a:srgbClr val="FDA6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39249" y="8345447"/>
            <a:ext cx="8020050" cy="0"/>
          </a:xfrm>
          <a:custGeom>
            <a:avLst/>
            <a:gdLst/>
            <a:ahLst/>
            <a:cxnLst/>
            <a:rect l="l" t="t" r="r" b="b"/>
            <a:pathLst>
              <a:path w="8020050">
                <a:moveTo>
                  <a:pt x="0" y="0"/>
                </a:moveTo>
                <a:lnTo>
                  <a:pt x="8020049" y="0"/>
                </a:lnTo>
              </a:path>
            </a:pathLst>
          </a:custGeom>
          <a:ln w="19049">
            <a:solidFill>
              <a:srgbClr val="FDA6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9236395"/>
            <a:ext cx="18288000" cy="1050925"/>
            <a:chOff x="0" y="9236395"/>
            <a:chExt cx="18288000" cy="1050925"/>
          </a:xfrm>
        </p:grpSpPr>
        <p:sp>
          <p:nvSpPr>
            <p:cNvPr id="9" name="object 9"/>
            <p:cNvSpPr/>
            <p:nvPr/>
          </p:nvSpPr>
          <p:spPr>
            <a:xfrm>
              <a:off x="0" y="9236395"/>
              <a:ext cx="15720060" cy="1050925"/>
            </a:xfrm>
            <a:custGeom>
              <a:avLst/>
              <a:gdLst/>
              <a:ahLst/>
              <a:cxnLst/>
              <a:rect l="l" t="t" r="r" b="b"/>
              <a:pathLst>
                <a:path w="15720060" h="1050925">
                  <a:moveTo>
                    <a:pt x="0" y="0"/>
                  </a:moveTo>
                  <a:lnTo>
                    <a:pt x="15719821" y="0"/>
                  </a:lnTo>
                  <a:lnTo>
                    <a:pt x="15719821" y="1050604"/>
                  </a:lnTo>
                  <a:lnTo>
                    <a:pt x="0" y="1050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25059" y="9236395"/>
              <a:ext cx="3362960" cy="1050925"/>
            </a:xfrm>
            <a:custGeom>
              <a:avLst/>
              <a:gdLst/>
              <a:ahLst/>
              <a:cxnLst/>
              <a:rect l="l" t="t" r="r" b="b"/>
              <a:pathLst>
                <a:path w="3362959" h="1050925">
                  <a:moveTo>
                    <a:pt x="3362939" y="1050604"/>
                  </a:moveTo>
                  <a:lnTo>
                    <a:pt x="0" y="1050604"/>
                  </a:lnTo>
                  <a:lnTo>
                    <a:pt x="606291" y="0"/>
                  </a:lnTo>
                  <a:lnTo>
                    <a:pt x="3362939" y="0"/>
                  </a:lnTo>
                  <a:lnTo>
                    <a:pt x="3362939" y="1050604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174760"/>
            <a:ext cx="103746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25" dirty="0">
                <a:latin typeface="Tahoma"/>
                <a:cs typeface="Tahoma"/>
              </a:rPr>
              <a:t>LITERATURE</a:t>
            </a:r>
            <a:r>
              <a:rPr sz="7500" b="1" spc="-509" dirty="0">
                <a:latin typeface="Tahoma"/>
                <a:cs typeface="Tahoma"/>
              </a:rPr>
              <a:t> </a:t>
            </a:r>
            <a:r>
              <a:rPr sz="7500" b="1" spc="185" dirty="0">
                <a:latin typeface="Tahoma"/>
                <a:cs typeface="Tahoma"/>
              </a:rPr>
              <a:t>SURVEY</a:t>
            </a:r>
            <a:endParaRPr sz="75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54366" y="2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5" y="1801960"/>
                </a:moveTo>
                <a:lnTo>
                  <a:pt x="4533632" y="1801960"/>
                </a:lnTo>
                <a:lnTo>
                  <a:pt x="4533632" y="1774418"/>
                </a:lnTo>
                <a:lnTo>
                  <a:pt x="1057670" y="1774418"/>
                </a:lnTo>
                <a:lnTo>
                  <a:pt x="32501" y="0"/>
                </a:lnTo>
                <a:lnTo>
                  <a:pt x="0" y="0"/>
                </a:lnTo>
                <a:lnTo>
                  <a:pt x="1041135" y="1801960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966476" y="9608067"/>
            <a:ext cx="306070" cy="284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105" dirty="0" smtClean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lang="en-US" sz="1700" b="1" spc="-75" dirty="0">
                <a:solidFill>
                  <a:srgbClr val="1B4444"/>
                </a:solidFill>
                <a:latin typeface="Tahoma"/>
                <a:cs typeface="Tahoma"/>
              </a:rPr>
              <a:t>4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00" y="2516068"/>
            <a:ext cx="8020050" cy="9531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247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sz="3000" spc="175" dirty="0">
                <a:solidFill>
                  <a:srgbClr val="1B4444"/>
                </a:solidFill>
                <a:latin typeface="Tahoma"/>
                <a:cs typeface="Tahoma"/>
              </a:rPr>
              <a:t>LITERATURE</a:t>
            </a:r>
            <a:r>
              <a:rPr sz="3000" spc="-19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345" dirty="0">
                <a:solidFill>
                  <a:srgbClr val="1B4444"/>
                </a:solidFill>
                <a:latin typeface="Tahoma"/>
                <a:cs typeface="Tahoma"/>
              </a:rPr>
              <a:t>PAPER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9250" y="2516068"/>
            <a:ext cx="8020050" cy="953135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247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0"/>
              </a:spcBef>
            </a:pPr>
            <a:r>
              <a:rPr sz="3000" spc="240" dirty="0">
                <a:solidFill>
                  <a:srgbClr val="1B4444"/>
                </a:solidFill>
                <a:latin typeface="Tahoma"/>
                <a:cs typeface="Tahoma"/>
              </a:rPr>
              <a:t>ABSTRACT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499" y="3708331"/>
            <a:ext cx="67075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80" dirty="0">
                <a:solidFill>
                  <a:srgbClr val="1B4444"/>
                </a:solidFill>
                <a:latin typeface="Times New Roman"/>
                <a:cs typeface="Times New Roman"/>
              </a:rPr>
              <a:t>Facial</a:t>
            </a:r>
            <a:r>
              <a:rPr sz="2600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1B4444"/>
                </a:solidFill>
                <a:latin typeface="Times New Roman"/>
                <a:cs typeface="Times New Roman"/>
              </a:rPr>
              <a:t>emotion</a:t>
            </a:r>
            <a:r>
              <a:rPr sz="2600" spc="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1B4444"/>
                </a:solidFill>
                <a:latin typeface="Times New Roman"/>
                <a:cs typeface="Times New Roman"/>
              </a:rPr>
              <a:t>recognition</a:t>
            </a:r>
            <a:r>
              <a:rPr sz="2600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1B4444"/>
                </a:solidFill>
                <a:latin typeface="Times New Roman"/>
                <a:cs typeface="Times New Roman"/>
              </a:rPr>
              <a:t>using</a:t>
            </a:r>
            <a:r>
              <a:rPr sz="2600" spc="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1B4444"/>
                </a:solidFill>
                <a:latin typeface="Times New Roman"/>
                <a:cs typeface="Times New Roman"/>
              </a:rPr>
              <a:t>deep</a:t>
            </a:r>
            <a:r>
              <a:rPr sz="2600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45" dirty="0">
                <a:solidFill>
                  <a:srgbClr val="1B4444"/>
                </a:solidFill>
                <a:latin typeface="Times New Roman"/>
                <a:cs typeface="Times New Roman"/>
              </a:rPr>
              <a:t>learning: </a:t>
            </a:r>
            <a:r>
              <a:rPr sz="2600" spc="-63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1B4444"/>
                </a:solidFill>
                <a:latin typeface="Times New Roman"/>
                <a:cs typeface="Times New Roman"/>
              </a:rPr>
              <a:t>review</a:t>
            </a:r>
            <a:r>
              <a:rPr sz="2600" spc="-10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imes New Roman"/>
                <a:cs typeface="Times New Roman"/>
              </a:rPr>
              <a:t>and</a:t>
            </a:r>
            <a:r>
              <a:rPr sz="2600" spc="-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1B4444"/>
                </a:solidFill>
                <a:latin typeface="Times New Roman"/>
                <a:cs typeface="Times New Roman"/>
              </a:rPr>
              <a:t>insights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7049" y="3779457"/>
            <a:ext cx="7509509" cy="510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210" dirty="0">
                <a:solidFill>
                  <a:srgbClr val="1B4444"/>
                </a:solidFill>
                <a:latin typeface="Tahoma"/>
                <a:cs typeface="Tahoma"/>
              </a:rPr>
              <a:t>Automatic </a:t>
            </a:r>
            <a:r>
              <a:rPr sz="2200" spc="200" dirty="0">
                <a:solidFill>
                  <a:srgbClr val="1B4444"/>
                </a:solidFill>
                <a:latin typeface="Tahoma"/>
                <a:cs typeface="Tahoma"/>
              </a:rPr>
              <a:t>emotion </a:t>
            </a:r>
            <a:r>
              <a:rPr sz="2200" spc="165" dirty="0">
                <a:solidFill>
                  <a:srgbClr val="1B4444"/>
                </a:solidFill>
                <a:latin typeface="Tahoma"/>
                <a:cs typeface="Tahoma"/>
              </a:rPr>
              <a:t>recognition </a:t>
            </a:r>
            <a:r>
              <a:rPr sz="2200" spc="170" dirty="0">
                <a:solidFill>
                  <a:srgbClr val="1B4444"/>
                </a:solidFill>
                <a:latin typeface="Tahoma"/>
                <a:cs typeface="Tahoma"/>
              </a:rPr>
              <a:t>based </a:t>
            </a:r>
            <a:r>
              <a:rPr sz="2200" spc="200" dirty="0">
                <a:solidFill>
                  <a:srgbClr val="1B4444"/>
                </a:solidFill>
                <a:latin typeface="Tahoma"/>
                <a:cs typeface="Tahoma"/>
              </a:rPr>
              <a:t>on </a:t>
            </a:r>
            <a:r>
              <a:rPr sz="2200" spc="130" dirty="0">
                <a:solidFill>
                  <a:srgbClr val="1B4444"/>
                </a:solidFill>
                <a:latin typeface="Tahoma"/>
                <a:cs typeface="Tahoma"/>
              </a:rPr>
              <a:t>facial </a:t>
            </a:r>
            <a:r>
              <a:rPr sz="2200" spc="135" dirty="0">
                <a:solidFill>
                  <a:srgbClr val="1B4444"/>
                </a:solidFill>
                <a:latin typeface="Tahoma"/>
                <a:cs typeface="Tahoma"/>
              </a:rPr>
              <a:t> expression </a:t>
            </a:r>
            <a:r>
              <a:rPr sz="2200" spc="85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2200" spc="180" dirty="0">
                <a:solidFill>
                  <a:srgbClr val="1B4444"/>
                </a:solidFill>
                <a:latin typeface="Tahoma"/>
                <a:cs typeface="Tahoma"/>
              </a:rPr>
              <a:t>an </a:t>
            </a:r>
            <a:r>
              <a:rPr sz="2200" spc="140" dirty="0">
                <a:solidFill>
                  <a:srgbClr val="1B4444"/>
                </a:solidFill>
                <a:latin typeface="Tahoma"/>
                <a:cs typeface="Tahoma"/>
              </a:rPr>
              <a:t>interesting </a:t>
            </a:r>
            <a:r>
              <a:rPr sz="2200" spc="130" dirty="0">
                <a:solidFill>
                  <a:srgbClr val="1B4444"/>
                </a:solidFill>
                <a:latin typeface="Tahoma"/>
                <a:cs typeface="Tahoma"/>
              </a:rPr>
              <a:t>research </a:t>
            </a:r>
            <a:r>
              <a:rPr sz="2200" spc="85" dirty="0">
                <a:solidFill>
                  <a:srgbClr val="1B4444"/>
                </a:solidFill>
                <a:latin typeface="Tahoma"/>
                <a:cs typeface="Tahoma"/>
              </a:rPr>
              <a:t>field, </a:t>
            </a:r>
            <a:r>
              <a:rPr sz="2200" spc="229" dirty="0">
                <a:solidFill>
                  <a:srgbClr val="1B4444"/>
                </a:solidFill>
                <a:latin typeface="Tahoma"/>
                <a:cs typeface="Tahoma"/>
              </a:rPr>
              <a:t>which </a:t>
            </a:r>
            <a:r>
              <a:rPr sz="2200" spc="140" dirty="0">
                <a:solidFill>
                  <a:srgbClr val="1B4444"/>
                </a:solidFill>
                <a:latin typeface="Tahoma"/>
                <a:cs typeface="Tahoma"/>
              </a:rPr>
              <a:t>has </a:t>
            </a:r>
            <a:r>
              <a:rPr sz="2200" spc="-67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60" dirty="0">
                <a:solidFill>
                  <a:srgbClr val="1B4444"/>
                </a:solidFill>
                <a:latin typeface="Tahoma"/>
                <a:cs typeface="Tahoma"/>
              </a:rPr>
              <a:t>presented</a:t>
            </a:r>
            <a:r>
              <a:rPr sz="2200" spc="-1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210" dirty="0">
                <a:solidFill>
                  <a:srgbClr val="1B4444"/>
                </a:solidFill>
                <a:latin typeface="Tahoma"/>
                <a:cs typeface="Tahoma"/>
              </a:rPr>
              <a:t>and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rgbClr val="1B4444"/>
                </a:solidFill>
                <a:latin typeface="Tahoma"/>
                <a:cs typeface="Tahoma"/>
              </a:rPr>
              <a:t>applied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1B4444"/>
                </a:solidFill>
                <a:latin typeface="Tahoma"/>
                <a:cs typeface="Tahoma"/>
              </a:rPr>
              <a:t>several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1B4444"/>
                </a:solidFill>
                <a:latin typeface="Tahoma"/>
                <a:cs typeface="Tahoma"/>
              </a:rPr>
              <a:t>areas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such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90" dirty="0">
                <a:solidFill>
                  <a:srgbClr val="1B4444"/>
                </a:solidFill>
                <a:latin typeface="Tahoma"/>
                <a:cs typeface="Tahoma"/>
              </a:rPr>
              <a:t>as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55" dirty="0">
                <a:solidFill>
                  <a:srgbClr val="1B4444"/>
                </a:solidFill>
                <a:latin typeface="Tahoma"/>
                <a:cs typeface="Tahoma"/>
              </a:rPr>
              <a:t>safety, </a:t>
            </a:r>
            <a:r>
              <a:rPr sz="2200" spc="6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70" dirty="0">
                <a:solidFill>
                  <a:srgbClr val="1B4444"/>
                </a:solidFill>
                <a:latin typeface="Tahoma"/>
                <a:cs typeface="Tahoma"/>
              </a:rPr>
              <a:t>health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210" dirty="0">
                <a:solidFill>
                  <a:srgbClr val="1B4444"/>
                </a:solidFill>
                <a:latin typeface="Tahoma"/>
                <a:cs typeface="Tahoma"/>
              </a:rPr>
              <a:t>and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245" dirty="0">
                <a:solidFill>
                  <a:srgbClr val="1B4444"/>
                </a:solidFill>
                <a:latin typeface="Tahoma"/>
                <a:cs typeface="Tahoma"/>
              </a:rPr>
              <a:t>human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215" dirty="0">
                <a:solidFill>
                  <a:srgbClr val="1B4444"/>
                </a:solidFill>
                <a:latin typeface="Tahoma"/>
                <a:cs typeface="Tahoma"/>
              </a:rPr>
              <a:t>machine</a:t>
            </a:r>
            <a:r>
              <a:rPr sz="22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95" dirty="0">
                <a:solidFill>
                  <a:srgbClr val="1B4444"/>
                </a:solidFill>
                <a:latin typeface="Tahoma"/>
                <a:cs typeface="Tahoma"/>
              </a:rPr>
              <a:t>interfaces.</a:t>
            </a:r>
            <a:r>
              <a:rPr sz="22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1B4444"/>
                </a:solidFill>
                <a:latin typeface="Tahoma"/>
                <a:cs typeface="Tahoma"/>
              </a:rPr>
              <a:t>Researchers </a:t>
            </a:r>
            <a:r>
              <a:rPr sz="2200" spc="-67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2200" spc="-1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40" dirty="0">
                <a:solidFill>
                  <a:srgbClr val="1B4444"/>
                </a:solidFill>
                <a:latin typeface="Tahoma"/>
                <a:cs typeface="Tahoma"/>
              </a:rPr>
              <a:t>this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45" dirty="0">
                <a:solidFill>
                  <a:srgbClr val="1B4444"/>
                </a:solidFill>
                <a:latin typeface="Tahoma"/>
                <a:cs typeface="Tahoma"/>
              </a:rPr>
              <a:t>field</a:t>
            </a:r>
            <a:r>
              <a:rPr sz="2200" spc="-1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1B4444"/>
                </a:solidFill>
                <a:latin typeface="Tahoma"/>
                <a:cs typeface="Tahoma"/>
              </a:rPr>
              <a:t>are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45" dirty="0">
                <a:solidFill>
                  <a:srgbClr val="1B4444"/>
                </a:solidFill>
                <a:latin typeface="Tahoma"/>
                <a:cs typeface="Tahoma"/>
              </a:rPr>
              <a:t>interested</a:t>
            </a:r>
            <a:r>
              <a:rPr sz="2200" spc="-1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in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70" dirty="0">
                <a:solidFill>
                  <a:srgbClr val="1B4444"/>
                </a:solidFill>
                <a:latin typeface="Tahoma"/>
                <a:cs typeface="Tahoma"/>
              </a:rPr>
              <a:t>developing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techniques</a:t>
            </a:r>
            <a:r>
              <a:rPr sz="2200" spc="-1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200" spc="-67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1B4444"/>
                </a:solidFill>
                <a:latin typeface="Tahoma"/>
                <a:cs typeface="Tahoma"/>
              </a:rPr>
              <a:t>interpret, </a:t>
            </a:r>
            <a:r>
              <a:rPr sz="2200" spc="200" dirty="0">
                <a:solidFill>
                  <a:srgbClr val="1B4444"/>
                </a:solidFill>
                <a:latin typeface="Tahoma"/>
                <a:cs typeface="Tahoma"/>
              </a:rPr>
              <a:t>code </a:t>
            </a:r>
            <a:r>
              <a:rPr sz="2200" spc="130" dirty="0">
                <a:solidFill>
                  <a:srgbClr val="1B4444"/>
                </a:solidFill>
                <a:latin typeface="Tahoma"/>
                <a:cs typeface="Tahoma"/>
              </a:rPr>
              <a:t>facial </a:t>
            </a:r>
            <a:r>
              <a:rPr sz="2200" spc="125" dirty="0">
                <a:solidFill>
                  <a:srgbClr val="1B4444"/>
                </a:solidFill>
                <a:latin typeface="Tahoma"/>
                <a:cs typeface="Tahoma"/>
              </a:rPr>
              <a:t>expressions </a:t>
            </a:r>
            <a:r>
              <a:rPr sz="2200" spc="210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2200" spc="140" dirty="0">
                <a:solidFill>
                  <a:srgbClr val="1B4444"/>
                </a:solidFill>
                <a:latin typeface="Tahoma"/>
                <a:cs typeface="Tahoma"/>
              </a:rPr>
              <a:t>extract these </a:t>
            </a:r>
            <a:r>
              <a:rPr sz="2200" spc="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1B4444"/>
                </a:solidFill>
                <a:latin typeface="Tahoma"/>
                <a:cs typeface="Tahoma"/>
              </a:rPr>
              <a:t>features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in </a:t>
            </a:r>
            <a:r>
              <a:rPr sz="2200" spc="145" dirty="0">
                <a:solidFill>
                  <a:srgbClr val="1B4444"/>
                </a:solidFill>
                <a:latin typeface="Tahoma"/>
                <a:cs typeface="Tahoma"/>
              </a:rPr>
              <a:t>order </a:t>
            </a:r>
            <a:r>
              <a:rPr sz="2200" spc="16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200" spc="135" dirty="0">
                <a:solidFill>
                  <a:srgbClr val="1B4444"/>
                </a:solidFill>
                <a:latin typeface="Tahoma"/>
                <a:cs typeface="Tahoma"/>
              </a:rPr>
              <a:t>have </a:t>
            </a:r>
            <a:r>
              <a:rPr sz="2200" spc="130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2200" spc="150" dirty="0">
                <a:solidFill>
                  <a:srgbClr val="1B4444"/>
                </a:solidFill>
                <a:latin typeface="Tahoma"/>
                <a:cs typeface="Tahoma"/>
              </a:rPr>
              <a:t>better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prediction </a:t>
            </a:r>
            <a:r>
              <a:rPr sz="2200" spc="170" dirty="0">
                <a:solidFill>
                  <a:srgbClr val="1B4444"/>
                </a:solidFill>
                <a:latin typeface="Tahoma"/>
                <a:cs typeface="Tahoma"/>
              </a:rPr>
              <a:t>by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1B4444"/>
                </a:solidFill>
                <a:latin typeface="Tahoma"/>
                <a:cs typeface="Tahoma"/>
              </a:rPr>
              <a:t>computer. </a:t>
            </a:r>
            <a:r>
              <a:rPr sz="2200" spc="200" dirty="0">
                <a:solidFill>
                  <a:srgbClr val="1B4444"/>
                </a:solidFill>
                <a:latin typeface="Tahoma"/>
                <a:cs typeface="Tahoma"/>
              </a:rPr>
              <a:t>With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the </a:t>
            </a:r>
            <a:r>
              <a:rPr sz="2200" spc="170" dirty="0">
                <a:solidFill>
                  <a:srgbClr val="1B4444"/>
                </a:solidFill>
                <a:latin typeface="Tahoma"/>
                <a:cs typeface="Tahoma"/>
              </a:rPr>
              <a:t>remarkable </a:t>
            </a:r>
            <a:r>
              <a:rPr sz="2200" spc="130" dirty="0">
                <a:solidFill>
                  <a:srgbClr val="1B4444"/>
                </a:solidFill>
                <a:latin typeface="Tahoma"/>
                <a:cs typeface="Tahoma"/>
              </a:rPr>
              <a:t>success </a:t>
            </a:r>
            <a:r>
              <a:rPr sz="2200" spc="110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200" spc="204" dirty="0">
                <a:solidFill>
                  <a:srgbClr val="1B4444"/>
                </a:solidFill>
                <a:latin typeface="Tahoma"/>
                <a:cs typeface="Tahoma"/>
              </a:rPr>
              <a:t>deep </a:t>
            </a:r>
            <a:r>
              <a:rPr sz="2200" spc="2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1B4444"/>
                </a:solidFill>
                <a:latin typeface="Tahoma"/>
                <a:cs typeface="Tahoma"/>
              </a:rPr>
              <a:t>learning,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the </a:t>
            </a:r>
            <a:r>
              <a:rPr sz="2200" spc="135" dirty="0">
                <a:solidFill>
                  <a:srgbClr val="1B4444"/>
                </a:solidFill>
                <a:latin typeface="Tahoma"/>
                <a:cs typeface="Tahoma"/>
              </a:rPr>
              <a:t>different types </a:t>
            </a:r>
            <a:r>
              <a:rPr sz="2200" spc="110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200" spc="145" dirty="0">
                <a:solidFill>
                  <a:srgbClr val="1B4444"/>
                </a:solidFill>
                <a:latin typeface="Tahoma"/>
                <a:cs typeface="Tahoma"/>
              </a:rPr>
              <a:t>architectures </a:t>
            </a:r>
            <a:r>
              <a:rPr sz="2200" spc="110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200" spc="140" dirty="0">
                <a:solidFill>
                  <a:srgbClr val="1B4444"/>
                </a:solidFill>
                <a:latin typeface="Tahoma"/>
                <a:cs typeface="Tahoma"/>
              </a:rPr>
              <a:t>this </a:t>
            </a:r>
            <a:r>
              <a:rPr sz="2200" spc="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90" dirty="0">
                <a:solidFill>
                  <a:srgbClr val="1B4444"/>
                </a:solidFill>
                <a:latin typeface="Tahoma"/>
                <a:cs typeface="Tahoma"/>
              </a:rPr>
              <a:t>technique </a:t>
            </a:r>
            <a:r>
              <a:rPr sz="2200" spc="110" dirty="0">
                <a:solidFill>
                  <a:srgbClr val="1B4444"/>
                </a:solidFill>
                <a:latin typeface="Tahoma"/>
                <a:cs typeface="Tahoma"/>
              </a:rPr>
              <a:t>are </a:t>
            </a:r>
            <a:r>
              <a:rPr sz="2200" spc="170" dirty="0">
                <a:solidFill>
                  <a:srgbClr val="1B4444"/>
                </a:solidFill>
                <a:latin typeface="Tahoma"/>
                <a:cs typeface="Tahoma"/>
              </a:rPr>
              <a:t>exploited </a:t>
            </a:r>
            <a:r>
              <a:rPr sz="2200" spc="165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200" spc="145" dirty="0">
                <a:solidFill>
                  <a:srgbClr val="1B4444"/>
                </a:solidFill>
                <a:latin typeface="Tahoma"/>
                <a:cs typeface="Tahoma"/>
              </a:rPr>
              <a:t>achieve </a:t>
            </a:r>
            <a:r>
              <a:rPr sz="2200" spc="130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2200" spc="150" dirty="0">
                <a:solidFill>
                  <a:srgbClr val="1B4444"/>
                </a:solidFill>
                <a:latin typeface="Tahoma"/>
                <a:cs typeface="Tahoma"/>
              </a:rPr>
              <a:t>better </a:t>
            </a:r>
            <a:r>
              <a:rPr sz="2200" spc="15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40" dirty="0">
                <a:solidFill>
                  <a:srgbClr val="1B4444"/>
                </a:solidFill>
                <a:latin typeface="Tahoma"/>
                <a:cs typeface="Tahoma"/>
              </a:rPr>
              <a:t>performance.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1B4444"/>
                </a:solidFill>
                <a:latin typeface="Tahoma"/>
                <a:cs typeface="Tahoma"/>
              </a:rPr>
              <a:t>purpose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10" dirty="0">
                <a:solidFill>
                  <a:srgbClr val="1B4444"/>
                </a:solidFill>
                <a:latin typeface="Tahoma"/>
                <a:cs typeface="Tahoma"/>
              </a:rPr>
              <a:t>of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40" dirty="0">
                <a:solidFill>
                  <a:srgbClr val="1B4444"/>
                </a:solidFill>
                <a:latin typeface="Tahoma"/>
                <a:cs typeface="Tahoma"/>
              </a:rPr>
              <a:t>this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75" dirty="0">
                <a:solidFill>
                  <a:srgbClr val="1B4444"/>
                </a:solidFill>
                <a:latin typeface="Tahoma"/>
                <a:cs typeface="Tahoma"/>
              </a:rPr>
              <a:t>paper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85" dirty="0">
                <a:solidFill>
                  <a:srgbClr val="1B4444"/>
                </a:solidFill>
                <a:latin typeface="Tahoma"/>
                <a:cs typeface="Tahoma"/>
              </a:rPr>
              <a:t>is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1B4444"/>
                </a:solidFill>
                <a:latin typeface="Tahoma"/>
                <a:cs typeface="Tahoma"/>
              </a:rPr>
              <a:t>to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225" dirty="0">
                <a:solidFill>
                  <a:srgbClr val="1B4444"/>
                </a:solidFill>
                <a:latin typeface="Tahoma"/>
                <a:cs typeface="Tahoma"/>
              </a:rPr>
              <a:t>make</a:t>
            </a:r>
            <a:r>
              <a:rPr sz="22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30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2200" spc="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50" dirty="0">
                <a:solidFill>
                  <a:srgbClr val="1B4444"/>
                </a:solidFill>
                <a:latin typeface="Tahoma"/>
                <a:cs typeface="Tahoma"/>
              </a:rPr>
              <a:t>study </a:t>
            </a:r>
            <a:r>
              <a:rPr sz="2200" spc="200" dirty="0">
                <a:solidFill>
                  <a:srgbClr val="1B4444"/>
                </a:solidFill>
                <a:latin typeface="Tahoma"/>
                <a:cs typeface="Tahoma"/>
              </a:rPr>
              <a:t>on </a:t>
            </a:r>
            <a:r>
              <a:rPr sz="2200" spc="155" dirty="0">
                <a:solidFill>
                  <a:srgbClr val="1B4444"/>
                </a:solidFill>
                <a:latin typeface="Tahoma"/>
                <a:cs typeface="Tahoma"/>
              </a:rPr>
              <a:t>recent </a:t>
            </a:r>
            <a:r>
              <a:rPr sz="2200" spc="165" dirty="0">
                <a:solidFill>
                  <a:srgbClr val="1B4444"/>
                </a:solidFill>
                <a:latin typeface="Tahoma"/>
                <a:cs typeface="Tahoma"/>
              </a:rPr>
              <a:t>works </a:t>
            </a:r>
            <a:r>
              <a:rPr sz="2200" spc="200" dirty="0">
                <a:solidFill>
                  <a:srgbClr val="1B4444"/>
                </a:solidFill>
                <a:latin typeface="Tahoma"/>
                <a:cs typeface="Tahoma"/>
              </a:rPr>
              <a:t>on </a:t>
            </a:r>
            <a:r>
              <a:rPr sz="2200" spc="190" dirty="0">
                <a:solidFill>
                  <a:srgbClr val="1B4444"/>
                </a:solidFill>
                <a:latin typeface="Tahoma"/>
                <a:cs typeface="Tahoma"/>
              </a:rPr>
              <a:t>automatic </a:t>
            </a:r>
            <a:r>
              <a:rPr sz="2200" spc="130" dirty="0">
                <a:solidFill>
                  <a:srgbClr val="1B4444"/>
                </a:solidFill>
                <a:latin typeface="Tahoma"/>
                <a:cs typeface="Tahoma"/>
              </a:rPr>
              <a:t>facial </a:t>
            </a:r>
            <a:r>
              <a:rPr sz="2200" spc="200" dirty="0">
                <a:solidFill>
                  <a:srgbClr val="1B4444"/>
                </a:solidFill>
                <a:latin typeface="Tahoma"/>
                <a:cs typeface="Tahoma"/>
              </a:rPr>
              <a:t>emotion </a:t>
            </a:r>
            <a:r>
              <a:rPr sz="2200" spc="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65" dirty="0">
                <a:solidFill>
                  <a:srgbClr val="1B4444"/>
                </a:solidFill>
                <a:latin typeface="Tahoma"/>
                <a:cs typeface="Tahoma"/>
              </a:rPr>
              <a:t>recognition</a:t>
            </a:r>
            <a:r>
              <a:rPr sz="2200" spc="-1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80" dirty="0">
                <a:solidFill>
                  <a:srgbClr val="1B4444"/>
                </a:solidFill>
                <a:latin typeface="Tahoma"/>
                <a:cs typeface="Tahoma"/>
              </a:rPr>
              <a:t>FER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00" dirty="0">
                <a:solidFill>
                  <a:srgbClr val="1B4444"/>
                </a:solidFill>
                <a:latin typeface="Tahoma"/>
                <a:cs typeface="Tahoma"/>
              </a:rPr>
              <a:t>via</a:t>
            </a:r>
            <a:r>
              <a:rPr sz="2200" spc="-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204" dirty="0">
                <a:solidFill>
                  <a:srgbClr val="1B4444"/>
                </a:solidFill>
                <a:latin typeface="Tahoma"/>
                <a:cs typeface="Tahoma"/>
              </a:rPr>
              <a:t>deep</a:t>
            </a:r>
            <a:r>
              <a:rPr sz="2200" spc="-13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200" spc="114" dirty="0">
                <a:solidFill>
                  <a:srgbClr val="1B4444"/>
                </a:solidFill>
                <a:latin typeface="Tahoma"/>
                <a:cs typeface="Tahoma"/>
              </a:rPr>
              <a:t>learning.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8700" y="9155017"/>
            <a:ext cx="8020050" cy="0"/>
          </a:xfrm>
          <a:custGeom>
            <a:avLst/>
            <a:gdLst/>
            <a:ahLst/>
            <a:cxnLst/>
            <a:rect l="l" t="t" r="r" b="b"/>
            <a:pathLst>
              <a:path w="8020050">
                <a:moveTo>
                  <a:pt x="0" y="0"/>
                </a:moveTo>
                <a:lnTo>
                  <a:pt x="8020049" y="0"/>
                </a:lnTo>
              </a:path>
            </a:pathLst>
          </a:custGeom>
          <a:ln w="19049">
            <a:solidFill>
              <a:srgbClr val="FDA6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39249" y="9155017"/>
            <a:ext cx="8020050" cy="0"/>
          </a:xfrm>
          <a:custGeom>
            <a:avLst/>
            <a:gdLst/>
            <a:ahLst/>
            <a:cxnLst/>
            <a:rect l="l" t="t" r="r" b="b"/>
            <a:pathLst>
              <a:path w="8020050">
                <a:moveTo>
                  <a:pt x="0" y="0"/>
                </a:moveTo>
                <a:lnTo>
                  <a:pt x="8020049" y="0"/>
                </a:lnTo>
              </a:path>
            </a:pathLst>
          </a:custGeom>
          <a:ln w="19049">
            <a:solidFill>
              <a:srgbClr val="FDA6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9236392"/>
            <a:ext cx="18288000" cy="1050925"/>
            <a:chOff x="0" y="9236392"/>
            <a:chExt cx="18288000" cy="1050925"/>
          </a:xfrm>
        </p:grpSpPr>
        <p:sp>
          <p:nvSpPr>
            <p:cNvPr id="9" name="object 9"/>
            <p:cNvSpPr/>
            <p:nvPr/>
          </p:nvSpPr>
          <p:spPr>
            <a:xfrm>
              <a:off x="0" y="9236392"/>
              <a:ext cx="15720060" cy="1050925"/>
            </a:xfrm>
            <a:custGeom>
              <a:avLst/>
              <a:gdLst/>
              <a:ahLst/>
              <a:cxnLst/>
              <a:rect l="l" t="t" r="r" b="b"/>
              <a:pathLst>
                <a:path w="15720060" h="1050925">
                  <a:moveTo>
                    <a:pt x="0" y="0"/>
                  </a:moveTo>
                  <a:lnTo>
                    <a:pt x="15719821" y="0"/>
                  </a:lnTo>
                  <a:lnTo>
                    <a:pt x="15719821" y="1050606"/>
                  </a:lnTo>
                  <a:lnTo>
                    <a:pt x="0" y="1050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25057" y="9236392"/>
              <a:ext cx="3362960" cy="1050925"/>
            </a:xfrm>
            <a:custGeom>
              <a:avLst/>
              <a:gdLst/>
              <a:ahLst/>
              <a:cxnLst/>
              <a:rect l="l" t="t" r="r" b="b"/>
              <a:pathLst>
                <a:path w="3362959" h="1050925">
                  <a:moveTo>
                    <a:pt x="3362940" y="1050606"/>
                  </a:moveTo>
                  <a:lnTo>
                    <a:pt x="0" y="1050606"/>
                  </a:lnTo>
                  <a:lnTo>
                    <a:pt x="606292" y="0"/>
                  </a:lnTo>
                  <a:lnTo>
                    <a:pt x="3362940" y="0"/>
                  </a:lnTo>
                  <a:lnTo>
                    <a:pt x="3362940" y="1050606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174756"/>
            <a:ext cx="103746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25" dirty="0">
                <a:latin typeface="Tahoma"/>
                <a:cs typeface="Tahoma"/>
              </a:rPr>
              <a:t>LITERATURE</a:t>
            </a:r>
            <a:r>
              <a:rPr sz="7500" b="1" spc="-509" dirty="0">
                <a:latin typeface="Tahoma"/>
                <a:cs typeface="Tahoma"/>
              </a:rPr>
              <a:t> </a:t>
            </a:r>
            <a:r>
              <a:rPr sz="7500" b="1" spc="185" dirty="0">
                <a:latin typeface="Tahoma"/>
                <a:cs typeface="Tahoma"/>
              </a:rPr>
              <a:t>SURVEY</a:t>
            </a:r>
            <a:endParaRPr sz="75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54368" y="1"/>
            <a:ext cx="4533900" cy="1802130"/>
          </a:xfrm>
          <a:custGeom>
            <a:avLst/>
            <a:gdLst/>
            <a:ahLst/>
            <a:cxnLst/>
            <a:rect l="l" t="t" r="r" b="b"/>
            <a:pathLst>
              <a:path w="4533900" h="1802130">
                <a:moveTo>
                  <a:pt x="1041133" y="1801957"/>
                </a:moveTo>
                <a:lnTo>
                  <a:pt x="4533631" y="1801957"/>
                </a:lnTo>
                <a:lnTo>
                  <a:pt x="4533631" y="1774415"/>
                </a:lnTo>
                <a:lnTo>
                  <a:pt x="1057669" y="1774415"/>
                </a:lnTo>
                <a:lnTo>
                  <a:pt x="32501" y="0"/>
                </a:lnTo>
                <a:lnTo>
                  <a:pt x="0" y="0"/>
                </a:lnTo>
                <a:lnTo>
                  <a:pt x="1041133" y="1801957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964838" y="9608064"/>
            <a:ext cx="408762" cy="2757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700" spc="240" dirty="0" smtClean="0">
                <a:solidFill>
                  <a:srgbClr val="1B4444"/>
                </a:solidFill>
                <a:latin typeface="Tahoma"/>
                <a:cs typeface="Tahoma"/>
              </a:rPr>
              <a:t>05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700" y="2558442"/>
            <a:ext cx="7472045" cy="106680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304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3000" spc="175" dirty="0">
                <a:solidFill>
                  <a:srgbClr val="1B4444"/>
                </a:solidFill>
                <a:latin typeface="Tahoma"/>
                <a:cs typeface="Tahoma"/>
              </a:rPr>
              <a:t>LITERATURE</a:t>
            </a:r>
            <a:r>
              <a:rPr sz="3000" spc="-19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spc="345" dirty="0">
                <a:solidFill>
                  <a:srgbClr val="1B4444"/>
                </a:solidFill>
                <a:latin typeface="Tahoma"/>
                <a:cs typeface="Tahoma"/>
              </a:rPr>
              <a:t>PAPER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0938" y="2558442"/>
            <a:ext cx="8294370" cy="106680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304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3000" spc="240" dirty="0">
                <a:solidFill>
                  <a:srgbClr val="1B4444"/>
                </a:solidFill>
                <a:latin typeface="Tahoma"/>
                <a:cs typeface="Tahoma"/>
              </a:rPr>
              <a:t>ABSTRACT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499" y="3864111"/>
            <a:ext cx="69615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spc="35" dirty="0">
                <a:solidFill>
                  <a:srgbClr val="1B4444"/>
                </a:solidFill>
                <a:latin typeface="Times New Roman"/>
                <a:cs typeface="Times New Roman"/>
              </a:rPr>
              <a:t>Age,</a:t>
            </a:r>
            <a:r>
              <a:rPr sz="2600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1B4444"/>
                </a:solidFill>
                <a:latin typeface="Times New Roman"/>
                <a:cs typeface="Times New Roman"/>
              </a:rPr>
              <a:t>Gender</a:t>
            </a:r>
            <a:r>
              <a:rPr sz="2600" spc="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1B4444"/>
                </a:solidFill>
                <a:latin typeface="Times New Roman"/>
                <a:cs typeface="Times New Roman"/>
              </a:rPr>
              <a:t>Prediction</a:t>
            </a:r>
            <a:r>
              <a:rPr sz="2600" spc="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1B4444"/>
                </a:solidFill>
                <a:latin typeface="Times New Roman"/>
                <a:cs typeface="Times New Roman"/>
              </a:rPr>
              <a:t>and</a:t>
            </a:r>
            <a:r>
              <a:rPr sz="2600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1B4444"/>
                </a:solidFill>
                <a:latin typeface="Times New Roman"/>
                <a:cs typeface="Times New Roman"/>
              </a:rPr>
              <a:t>Emotion</a:t>
            </a:r>
            <a:r>
              <a:rPr sz="2600" spc="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60" dirty="0">
                <a:solidFill>
                  <a:srgbClr val="1B4444"/>
                </a:solidFill>
                <a:latin typeface="Times New Roman"/>
                <a:cs typeface="Times New Roman"/>
              </a:rPr>
              <a:t>recognition </a:t>
            </a:r>
            <a:r>
              <a:rPr sz="2600" spc="-63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1B4444"/>
                </a:solidFill>
                <a:latin typeface="Times New Roman"/>
                <a:cs typeface="Times New Roman"/>
              </a:rPr>
              <a:t>using</a:t>
            </a:r>
            <a:r>
              <a:rPr sz="2600" spc="-10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1B4444"/>
                </a:solidFill>
                <a:latin typeface="Times New Roman"/>
                <a:cs typeface="Times New Roman"/>
              </a:rPr>
              <a:t>Convolutional</a:t>
            </a:r>
            <a:r>
              <a:rPr sz="2600" spc="-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1B4444"/>
                </a:solidFill>
                <a:latin typeface="Times New Roman"/>
                <a:cs typeface="Times New Roman"/>
              </a:rPr>
              <a:t>Neural</a:t>
            </a:r>
            <a:r>
              <a:rPr sz="2600" spc="-5" dirty="0">
                <a:solidFill>
                  <a:srgbClr val="1B4444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1B4444"/>
                </a:solidFill>
                <a:latin typeface="Times New Roman"/>
                <a:cs typeface="Times New Roman"/>
              </a:rPr>
              <a:t>Network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8738" y="3933973"/>
            <a:ext cx="7789545" cy="522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100" spc="210" dirty="0">
                <a:solidFill>
                  <a:srgbClr val="1B4444"/>
                </a:solidFill>
                <a:latin typeface="Tahoma"/>
                <a:cs typeface="Tahoma"/>
              </a:rPr>
              <a:t>Automated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45" dirty="0">
                <a:solidFill>
                  <a:srgbClr val="1B4444"/>
                </a:solidFill>
                <a:latin typeface="Tahoma"/>
                <a:cs typeface="Tahoma"/>
              </a:rPr>
              <a:t>age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04" dirty="0">
                <a:solidFill>
                  <a:srgbClr val="1B4444"/>
                </a:solidFill>
                <a:latin typeface="Tahoma"/>
                <a:cs typeface="Tahoma"/>
              </a:rPr>
              <a:t>and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gender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detection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35" dirty="0">
                <a:solidFill>
                  <a:srgbClr val="1B4444"/>
                </a:solidFill>
                <a:latin typeface="Tahoma"/>
                <a:cs typeface="Tahoma"/>
              </a:rPr>
              <a:t>has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85" dirty="0">
                <a:solidFill>
                  <a:srgbClr val="1B4444"/>
                </a:solidFill>
                <a:latin typeface="Tahoma"/>
                <a:cs typeface="Tahoma"/>
              </a:rPr>
              <a:t>been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30" dirty="0">
                <a:solidFill>
                  <a:srgbClr val="1B4444"/>
                </a:solidFill>
                <a:latin typeface="Tahoma"/>
                <a:cs typeface="Tahoma"/>
              </a:rPr>
              <a:t>generally </a:t>
            </a:r>
            <a:r>
              <a:rPr sz="2100" spc="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used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in </a:t>
            </a:r>
            <a:r>
              <a:rPr sz="2100" spc="145" dirty="0">
                <a:solidFill>
                  <a:srgbClr val="1B4444"/>
                </a:solidFill>
                <a:latin typeface="Tahoma"/>
                <a:cs typeface="Tahoma"/>
              </a:rPr>
              <a:t>our daily </a:t>
            </a:r>
            <a:r>
              <a:rPr sz="2100" spc="95" dirty="0">
                <a:solidFill>
                  <a:srgbClr val="1B4444"/>
                </a:solidFill>
                <a:latin typeface="Tahoma"/>
                <a:cs typeface="Tahoma"/>
              </a:rPr>
              <a:t>lives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that </a:t>
            </a:r>
            <a:r>
              <a:rPr sz="2100" spc="220" dirty="0">
                <a:solidFill>
                  <a:srgbClr val="1B4444"/>
                </a:solidFill>
                <a:latin typeface="Tahoma"/>
                <a:cs typeface="Tahoma"/>
              </a:rPr>
              <a:t>we </a:t>
            </a:r>
            <a:r>
              <a:rPr sz="2100" spc="235" dirty="0">
                <a:solidFill>
                  <a:srgbClr val="1B4444"/>
                </a:solidFill>
                <a:latin typeface="Tahoma"/>
                <a:cs typeface="Tahoma"/>
              </a:rPr>
              <a:t>come </a:t>
            </a:r>
            <a:r>
              <a:rPr sz="2100" spc="70" dirty="0">
                <a:solidFill>
                  <a:srgbClr val="1B4444"/>
                </a:solidFill>
                <a:latin typeface="Tahoma"/>
                <a:cs typeface="Tahoma"/>
              </a:rPr>
              <a:t>across, </a:t>
            </a:r>
            <a:r>
              <a:rPr sz="2100" spc="145" dirty="0">
                <a:solidFill>
                  <a:srgbClr val="1B4444"/>
                </a:solidFill>
                <a:latin typeface="Tahoma"/>
                <a:cs typeface="Tahoma"/>
              </a:rPr>
              <a:t>majorly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in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a </a:t>
            </a:r>
            <a:r>
              <a:rPr sz="2100" spc="-6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50" dirty="0">
                <a:solidFill>
                  <a:srgbClr val="1B4444"/>
                </a:solidFill>
                <a:latin typeface="Tahoma"/>
                <a:cs typeface="Tahoma"/>
              </a:rPr>
              <a:t>person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to </a:t>
            </a:r>
            <a:r>
              <a:rPr sz="2100" spc="200" dirty="0">
                <a:solidFill>
                  <a:srgbClr val="1B4444"/>
                </a:solidFill>
                <a:latin typeface="Tahoma"/>
                <a:cs typeface="Tahoma"/>
              </a:rPr>
              <a:t>computer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interaction, </a:t>
            </a:r>
            <a:r>
              <a:rPr sz="2100" spc="114" dirty="0">
                <a:solidFill>
                  <a:srgbClr val="1B4444"/>
                </a:solidFill>
                <a:latin typeface="Tahoma"/>
                <a:cs typeface="Tahoma"/>
              </a:rPr>
              <a:t>visual </a:t>
            </a:r>
            <a:r>
              <a:rPr sz="2100" spc="105" dirty="0">
                <a:solidFill>
                  <a:srgbClr val="1B4444"/>
                </a:solidFill>
                <a:latin typeface="Tahoma"/>
                <a:cs typeface="Tahoma"/>
              </a:rPr>
              <a:t>surveillance,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85" dirty="0">
                <a:solidFill>
                  <a:srgbClr val="1B4444"/>
                </a:solidFill>
                <a:latin typeface="Tahoma"/>
                <a:cs typeface="Tahoma"/>
              </a:rPr>
              <a:t>biometric </a:t>
            </a:r>
            <a:r>
              <a:rPr sz="2100" spc="75" dirty="0">
                <a:solidFill>
                  <a:srgbClr val="1B4444"/>
                </a:solidFill>
                <a:latin typeface="Tahoma"/>
                <a:cs typeface="Tahoma"/>
              </a:rPr>
              <a:t>analysis, </a:t>
            </a:r>
            <a:r>
              <a:rPr sz="2100" spc="145" dirty="0">
                <a:solidFill>
                  <a:srgbClr val="1B4444"/>
                </a:solidFill>
                <a:latin typeface="Tahoma"/>
                <a:cs typeface="Tahoma"/>
              </a:rPr>
              <a:t>electronics </a:t>
            </a:r>
            <a:r>
              <a:rPr sz="2100" spc="204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2100" spc="150" dirty="0">
                <a:solidFill>
                  <a:srgbClr val="1B4444"/>
                </a:solidFill>
                <a:latin typeface="Tahoma"/>
                <a:cs typeface="Tahoma"/>
              </a:rPr>
              <a:t>other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applications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100" spc="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00" dirty="0">
                <a:solidFill>
                  <a:srgbClr val="1B4444"/>
                </a:solidFill>
                <a:latin typeface="Tahoma"/>
                <a:cs typeface="Tahoma"/>
              </a:rPr>
              <a:t>commercial</a:t>
            </a:r>
            <a:r>
              <a:rPr sz="21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50" dirty="0">
                <a:solidFill>
                  <a:srgbClr val="1B4444"/>
                </a:solidFill>
                <a:latin typeface="Tahoma"/>
                <a:cs typeface="Tahoma"/>
              </a:rPr>
              <a:t>use.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55" dirty="0">
                <a:solidFill>
                  <a:srgbClr val="1B4444"/>
                </a:solidFill>
                <a:latin typeface="Tahoma"/>
                <a:cs typeface="Tahoma"/>
              </a:rPr>
              <a:t>By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recognizing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80" dirty="0">
                <a:solidFill>
                  <a:srgbClr val="1B4444"/>
                </a:solidFill>
                <a:latin typeface="Tahoma"/>
                <a:cs typeface="Tahoma"/>
              </a:rPr>
              <a:t>emotions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of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a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00" dirty="0">
                <a:solidFill>
                  <a:srgbClr val="1B4444"/>
                </a:solidFill>
                <a:latin typeface="Tahoma"/>
                <a:cs typeface="Tahoma"/>
              </a:rPr>
              <a:t>person, </a:t>
            </a:r>
            <a:r>
              <a:rPr sz="2100" spc="10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20" dirty="0">
                <a:solidFill>
                  <a:srgbClr val="1B4444"/>
                </a:solidFill>
                <a:latin typeface="Tahoma"/>
                <a:cs typeface="Tahoma"/>
              </a:rPr>
              <a:t>we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85" dirty="0">
                <a:solidFill>
                  <a:srgbClr val="1B4444"/>
                </a:solidFill>
                <a:latin typeface="Tahoma"/>
                <a:cs typeface="Tahoma"/>
              </a:rPr>
              <a:t>can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75" dirty="0">
                <a:solidFill>
                  <a:srgbClr val="1B4444"/>
                </a:solidFill>
                <a:latin typeface="Tahoma"/>
                <a:cs typeface="Tahoma"/>
              </a:rPr>
              <a:t>improve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2100" spc="-10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00" dirty="0">
                <a:solidFill>
                  <a:srgbClr val="1B4444"/>
                </a:solidFill>
                <a:latin typeface="Tahoma"/>
                <a:cs typeface="Tahoma"/>
              </a:rPr>
              <a:t>recommendation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95" dirty="0">
                <a:solidFill>
                  <a:srgbClr val="1B4444"/>
                </a:solidFill>
                <a:latin typeface="Tahoma"/>
                <a:cs typeface="Tahoma"/>
              </a:rPr>
              <a:t>system.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14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35" dirty="0">
                <a:solidFill>
                  <a:srgbClr val="1B4444"/>
                </a:solidFill>
                <a:latin typeface="Tahoma"/>
                <a:cs typeface="Tahoma"/>
              </a:rPr>
              <a:t>existing </a:t>
            </a:r>
            <a:r>
              <a:rPr sz="2100" spc="-6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204" dirty="0">
                <a:solidFill>
                  <a:srgbClr val="1B4444"/>
                </a:solidFill>
                <a:latin typeface="Tahoma"/>
                <a:cs typeface="Tahoma"/>
              </a:rPr>
              <a:t>methods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35" dirty="0">
                <a:solidFill>
                  <a:srgbClr val="1B4444"/>
                </a:solidFill>
                <a:latin typeface="Tahoma"/>
                <a:cs typeface="Tahoma"/>
              </a:rPr>
              <a:t>have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quite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satisfying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performance</a:t>
            </a:r>
            <a:r>
              <a:rPr sz="2100" spc="-11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95" dirty="0">
                <a:solidFill>
                  <a:srgbClr val="1B4444"/>
                </a:solidFill>
                <a:latin typeface="Tahoma"/>
                <a:cs typeface="Tahoma"/>
              </a:rPr>
              <a:t>on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40" dirty="0">
                <a:solidFill>
                  <a:srgbClr val="1B4444"/>
                </a:solidFill>
                <a:latin typeface="Tahoma"/>
                <a:cs typeface="Tahoma"/>
              </a:rPr>
              <a:t>real-world </a:t>
            </a:r>
            <a:r>
              <a:rPr sz="2100" spc="14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images </a:t>
            </a:r>
            <a:r>
              <a:rPr sz="2100" spc="80" dirty="0">
                <a:solidFill>
                  <a:srgbClr val="1B4444"/>
                </a:solidFill>
                <a:latin typeface="Tahoma"/>
                <a:cs typeface="Tahoma"/>
              </a:rPr>
              <a:t>if </a:t>
            </a:r>
            <a:r>
              <a:rPr sz="2100" spc="130" dirty="0">
                <a:solidFill>
                  <a:srgbClr val="1B4444"/>
                </a:solidFill>
                <a:latin typeface="Tahoma"/>
                <a:cs typeface="Tahoma"/>
              </a:rPr>
              <a:t>facial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expressions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100" spc="190" dirty="0">
                <a:solidFill>
                  <a:srgbClr val="1B4444"/>
                </a:solidFill>
                <a:latin typeface="Tahoma"/>
                <a:cs typeface="Tahoma"/>
              </a:rPr>
              <a:t>input </a:t>
            </a:r>
            <a:r>
              <a:rPr sz="2100" spc="195" dirty="0">
                <a:solidFill>
                  <a:srgbClr val="1B4444"/>
                </a:solidFill>
                <a:latin typeface="Tahoma"/>
                <a:cs typeface="Tahoma"/>
              </a:rPr>
              <a:t>image </a:t>
            </a:r>
            <a:r>
              <a:rPr sz="2100" spc="80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2100" spc="145" dirty="0">
                <a:solidFill>
                  <a:srgbClr val="1B4444"/>
                </a:solidFill>
                <a:latin typeface="Tahoma"/>
                <a:cs typeface="Tahoma"/>
              </a:rPr>
              <a:t>neutral </a:t>
            </a:r>
            <a:r>
              <a:rPr sz="2100" spc="120" dirty="0">
                <a:solidFill>
                  <a:srgbClr val="1B4444"/>
                </a:solidFill>
                <a:latin typeface="Tahoma"/>
                <a:cs typeface="Tahoma"/>
              </a:rPr>
              <a:t>or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40" dirty="0">
                <a:solidFill>
                  <a:srgbClr val="1B4444"/>
                </a:solidFill>
                <a:latin typeface="Tahoma"/>
                <a:cs typeface="Tahoma"/>
              </a:rPr>
              <a:t>calm, </a:t>
            </a:r>
            <a:r>
              <a:rPr sz="2100" spc="130" dirty="0">
                <a:solidFill>
                  <a:srgbClr val="1B4444"/>
                </a:solidFill>
                <a:latin typeface="Tahoma"/>
                <a:cs typeface="Tahoma"/>
              </a:rPr>
              <a:t>it </a:t>
            </a:r>
            <a:r>
              <a:rPr sz="2100" spc="145" dirty="0">
                <a:solidFill>
                  <a:srgbClr val="1B4444"/>
                </a:solidFill>
                <a:latin typeface="Tahoma"/>
                <a:cs typeface="Tahoma"/>
              </a:rPr>
              <a:t>lacks </a:t>
            </a:r>
            <a:r>
              <a:rPr sz="2100" spc="135" dirty="0">
                <a:solidFill>
                  <a:srgbClr val="1B4444"/>
                </a:solidFill>
                <a:latin typeface="Tahoma"/>
                <a:cs typeface="Tahoma"/>
              </a:rPr>
              <a:t>significantly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in </a:t>
            </a:r>
            <a:r>
              <a:rPr sz="2100" spc="145" dirty="0">
                <a:solidFill>
                  <a:srgbClr val="1B4444"/>
                </a:solidFill>
                <a:latin typeface="Tahoma"/>
                <a:cs typeface="Tahoma"/>
              </a:rPr>
              <a:t>age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prediction </a:t>
            </a:r>
            <a:r>
              <a:rPr sz="2100" spc="225" dirty="0">
                <a:solidFill>
                  <a:srgbClr val="1B4444"/>
                </a:solidFill>
                <a:latin typeface="Tahoma"/>
                <a:cs typeface="Tahoma"/>
              </a:rPr>
              <a:t>when </a:t>
            </a:r>
            <a:r>
              <a:rPr sz="2100" spc="130" dirty="0">
                <a:solidFill>
                  <a:srgbClr val="1B4444"/>
                </a:solidFill>
                <a:latin typeface="Tahoma"/>
                <a:cs typeface="Tahoma"/>
              </a:rPr>
              <a:t>facial </a:t>
            </a:r>
            <a:r>
              <a:rPr sz="2100" spc="13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expressions </a:t>
            </a:r>
            <a:r>
              <a:rPr sz="2100" spc="105" dirty="0">
                <a:solidFill>
                  <a:srgbClr val="1B4444"/>
                </a:solidFill>
                <a:latin typeface="Tahoma"/>
                <a:cs typeface="Tahoma"/>
              </a:rPr>
              <a:t>are altered. </a:t>
            </a:r>
            <a:r>
              <a:rPr sz="2100" spc="254" dirty="0">
                <a:solidFill>
                  <a:srgbClr val="1B4444"/>
                </a:solidFill>
                <a:latin typeface="Tahoma"/>
                <a:cs typeface="Tahoma"/>
              </a:rPr>
              <a:t>An </a:t>
            </a:r>
            <a:r>
              <a:rPr sz="2100" spc="195" dirty="0">
                <a:solidFill>
                  <a:srgbClr val="1B4444"/>
                </a:solidFill>
                <a:latin typeface="Tahoma"/>
                <a:cs typeface="Tahoma"/>
              </a:rPr>
              <a:t>improvement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in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the </a:t>
            </a:r>
            <a:r>
              <a:rPr sz="2100" spc="17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performance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of </a:t>
            </a:r>
            <a:r>
              <a:rPr sz="2100" spc="135" dirty="0">
                <a:solidFill>
                  <a:srgbClr val="1B4444"/>
                </a:solidFill>
                <a:latin typeface="Tahoma"/>
                <a:cs typeface="Tahoma"/>
              </a:rPr>
              <a:t>these </a:t>
            </a:r>
            <a:r>
              <a:rPr sz="2100" spc="114" dirty="0">
                <a:solidFill>
                  <a:srgbClr val="1B4444"/>
                </a:solidFill>
                <a:latin typeface="Tahoma"/>
                <a:cs typeface="Tahoma"/>
              </a:rPr>
              <a:t>tasks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was </a:t>
            </a:r>
            <a:r>
              <a:rPr sz="2100" spc="140" dirty="0">
                <a:solidFill>
                  <a:srgbClr val="1B4444"/>
                </a:solidFill>
                <a:latin typeface="Tahoma"/>
                <a:cs typeface="Tahoma"/>
              </a:rPr>
              <a:t>observed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by </a:t>
            </a:r>
            <a:r>
              <a:rPr sz="2100" spc="150" dirty="0">
                <a:solidFill>
                  <a:srgbClr val="1B4444"/>
                </a:solidFill>
                <a:latin typeface="Tahoma"/>
                <a:cs typeface="Tahoma"/>
              </a:rPr>
              <a:t>using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the </a:t>
            </a:r>
            <a:r>
              <a:rPr sz="2100" spc="17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convolutional</a:t>
            </a:r>
            <a:r>
              <a:rPr sz="21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30" dirty="0">
                <a:solidFill>
                  <a:srgbClr val="1B4444"/>
                </a:solidFill>
                <a:latin typeface="Tahoma"/>
                <a:cs typeface="Tahoma"/>
              </a:rPr>
              <a:t>neural-nets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75" dirty="0">
                <a:solidFill>
                  <a:srgbClr val="1B4444"/>
                </a:solidFill>
                <a:latin typeface="Tahoma"/>
                <a:cs typeface="Tahoma"/>
              </a:rPr>
              <a:t>(CNN).The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55" dirty="0">
                <a:solidFill>
                  <a:srgbClr val="1B4444"/>
                </a:solidFill>
                <a:latin typeface="Tahoma"/>
                <a:cs typeface="Tahoma"/>
              </a:rPr>
              <a:t>accuracy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10" dirty="0">
                <a:solidFill>
                  <a:srgbClr val="1B4444"/>
                </a:solidFill>
                <a:latin typeface="Tahoma"/>
                <a:cs typeface="Tahoma"/>
              </a:rPr>
              <a:t>of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the</a:t>
            </a:r>
            <a:r>
              <a:rPr sz="21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wide- </a:t>
            </a:r>
            <a:r>
              <a:rPr sz="2100" spc="-64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25" dirty="0">
                <a:solidFill>
                  <a:srgbClr val="1B4444"/>
                </a:solidFill>
                <a:latin typeface="Tahoma"/>
                <a:cs typeface="Tahoma"/>
              </a:rPr>
              <a:t>resnet </a:t>
            </a:r>
            <a:r>
              <a:rPr sz="2100" spc="225" dirty="0">
                <a:solidFill>
                  <a:srgbClr val="1B4444"/>
                </a:solidFill>
                <a:latin typeface="Tahoma"/>
                <a:cs typeface="Tahoma"/>
              </a:rPr>
              <a:t>model </a:t>
            </a:r>
            <a:r>
              <a:rPr sz="2100" spc="80" dirty="0">
                <a:solidFill>
                  <a:srgbClr val="1B4444"/>
                </a:solidFill>
                <a:latin typeface="Tahoma"/>
                <a:cs typeface="Tahoma"/>
              </a:rPr>
              <a:t>is </a:t>
            </a:r>
            <a:r>
              <a:rPr sz="2100" spc="55" dirty="0">
                <a:solidFill>
                  <a:srgbClr val="1B4444"/>
                </a:solidFill>
                <a:latin typeface="Tahoma"/>
                <a:cs typeface="Tahoma"/>
              </a:rPr>
              <a:t>96.26% </a:t>
            </a:r>
            <a:r>
              <a:rPr sz="2100" spc="204" dirty="0">
                <a:solidFill>
                  <a:srgbClr val="1B4444"/>
                </a:solidFill>
                <a:latin typeface="Tahoma"/>
                <a:cs typeface="Tahoma"/>
              </a:rPr>
              <a:t>and </a:t>
            </a:r>
            <a:r>
              <a:rPr sz="2100" spc="95" dirty="0">
                <a:solidFill>
                  <a:srgbClr val="1B4444"/>
                </a:solidFill>
                <a:latin typeface="Tahoma"/>
                <a:cs typeface="Tahoma"/>
              </a:rPr>
              <a:t>for </a:t>
            </a:r>
            <a:r>
              <a:rPr sz="2100" spc="170" dirty="0">
                <a:solidFill>
                  <a:srgbClr val="1B4444"/>
                </a:solidFill>
                <a:latin typeface="Tahoma"/>
                <a:cs typeface="Tahoma"/>
              </a:rPr>
              <a:t>the </a:t>
            </a:r>
            <a:r>
              <a:rPr sz="2100" spc="195" dirty="0">
                <a:solidFill>
                  <a:srgbClr val="1B4444"/>
                </a:solidFill>
                <a:latin typeface="Tahoma"/>
                <a:cs typeface="Tahoma"/>
              </a:rPr>
              <a:t>emotion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recognition </a:t>
            </a:r>
            <a:r>
              <a:rPr sz="2100" spc="16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55" dirty="0">
                <a:solidFill>
                  <a:srgbClr val="1B4444"/>
                </a:solidFill>
                <a:latin typeface="Tahoma"/>
                <a:cs typeface="Tahoma"/>
              </a:rPr>
              <a:t>model,</a:t>
            </a:r>
            <a:r>
              <a:rPr sz="2100" spc="-120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55" dirty="0">
                <a:solidFill>
                  <a:srgbClr val="1B4444"/>
                </a:solidFill>
                <a:latin typeface="Tahoma"/>
                <a:cs typeface="Tahoma"/>
              </a:rPr>
              <a:t>accuracy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160" dirty="0">
                <a:solidFill>
                  <a:srgbClr val="1B4444"/>
                </a:solidFill>
                <a:latin typeface="Tahoma"/>
                <a:cs typeface="Tahoma"/>
              </a:rPr>
              <a:t>achieved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spc="80" dirty="0">
                <a:solidFill>
                  <a:srgbClr val="1B4444"/>
                </a:solidFill>
                <a:latin typeface="Tahoma"/>
                <a:cs typeface="Tahoma"/>
              </a:rPr>
              <a:t>is</a:t>
            </a:r>
            <a:r>
              <a:rPr sz="2100" spc="-11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2100" dirty="0">
                <a:solidFill>
                  <a:srgbClr val="1B4444"/>
                </a:solidFill>
                <a:latin typeface="Tahoma"/>
                <a:cs typeface="Tahoma"/>
              </a:rPr>
              <a:t>69.2%.</a:t>
            </a:r>
            <a:endParaRPr sz="2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9236394"/>
            <a:ext cx="18288000" cy="1050925"/>
            <a:chOff x="0" y="9236394"/>
            <a:chExt cx="18288000" cy="1050925"/>
          </a:xfrm>
        </p:grpSpPr>
        <p:sp>
          <p:nvSpPr>
            <p:cNvPr id="7" name="object 7"/>
            <p:cNvSpPr/>
            <p:nvPr/>
          </p:nvSpPr>
          <p:spPr>
            <a:xfrm>
              <a:off x="15719821" y="9434978"/>
              <a:ext cx="1265555" cy="0"/>
            </a:xfrm>
            <a:custGeom>
              <a:avLst/>
              <a:gdLst/>
              <a:ahLst/>
              <a:cxnLst/>
              <a:rect l="l" t="t" r="r" b="b"/>
              <a:pathLst>
                <a:path w="1265555">
                  <a:moveTo>
                    <a:pt x="0" y="0"/>
                  </a:moveTo>
                  <a:lnTo>
                    <a:pt x="1265322" y="0"/>
                  </a:lnTo>
                </a:path>
              </a:pathLst>
            </a:custGeom>
            <a:ln w="19049">
              <a:solidFill>
                <a:srgbClr val="FDA6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236394"/>
              <a:ext cx="15720060" cy="1050925"/>
            </a:xfrm>
            <a:custGeom>
              <a:avLst/>
              <a:gdLst/>
              <a:ahLst/>
              <a:cxnLst/>
              <a:rect l="l" t="t" r="r" b="b"/>
              <a:pathLst>
                <a:path w="15720060" h="1050925">
                  <a:moveTo>
                    <a:pt x="0" y="0"/>
                  </a:moveTo>
                  <a:lnTo>
                    <a:pt x="15719821" y="0"/>
                  </a:lnTo>
                  <a:lnTo>
                    <a:pt x="15719821" y="1050605"/>
                  </a:lnTo>
                  <a:lnTo>
                    <a:pt x="0" y="1050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25059" y="9236394"/>
              <a:ext cx="3362960" cy="1050925"/>
            </a:xfrm>
            <a:custGeom>
              <a:avLst/>
              <a:gdLst/>
              <a:ahLst/>
              <a:cxnLst/>
              <a:rect l="l" t="t" r="r" b="b"/>
              <a:pathLst>
                <a:path w="3362959" h="1050925">
                  <a:moveTo>
                    <a:pt x="3362939" y="1050605"/>
                  </a:moveTo>
                  <a:lnTo>
                    <a:pt x="0" y="1050605"/>
                  </a:lnTo>
                  <a:lnTo>
                    <a:pt x="606291" y="0"/>
                  </a:lnTo>
                  <a:lnTo>
                    <a:pt x="3362939" y="0"/>
                  </a:lnTo>
                  <a:lnTo>
                    <a:pt x="3362939" y="1050605"/>
                  </a:lnTo>
                  <a:close/>
                </a:path>
              </a:pathLst>
            </a:custGeom>
            <a:solidFill>
              <a:srgbClr val="FDA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1174756"/>
            <a:ext cx="1037463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25" dirty="0">
                <a:latin typeface="Tahoma"/>
                <a:cs typeface="Tahoma"/>
              </a:rPr>
              <a:t>LITERATURE</a:t>
            </a:r>
            <a:r>
              <a:rPr sz="7500" b="1" spc="-509" dirty="0">
                <a:latin typeface="Tahoma"/>
                <a:cs typeface="Tahoma"/>
              </a:rPr>
              <a:t> </a:t>
            </a:r>
            <a:r>
              <a:rPr sz="7500" b="1" spc="185" dirty="0">
                <a:latin typeface="Tahoma"/>
                <a:cs typeface="Tahoma"/>
              </a:rPr>
              <a:t>SURVEY</a:t>
            </a:r>
            <a:endParaRPr sz="75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35316" y="0"/>
            <a:ext cx="4552950" cy="1802130"/>
          </a:xfrm>
          <a:custGeom>
            <a:avLst/>
            <a:gdLst/>
            <a:ahLst/>
            <a:cxnLst/>
            <a:rect l="l" t="t" r="r" b="b"/>
            <a:pathLst>
              <a:path w="4552950" h="1802130">
                <a:moveTo>
                  <a:pt x="1041134" y="1801959"/>
                </a:moveTo>
                <a:lnTo>
                  <a:pt x="4552681" y="1801959"/>
                </a:lnTo>
                <a:lnTo>
                  <a:pt x="4552681" y="1774417"/>
                </a:lnTo>
                <a:lnTo>
                  <a:pt x="1057670" y="1774417"/>
                </a:lnTo>
                <a:lnTo>
                  <a:pt x="32501" y="0"/>
                </a:lnTo>
                <a:lnTo>
                  <a:pt x="0" y="0"/>
                </a:lnTo>
                <a:lnTo>
                  <a:pt x="1041134" y="1801959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966773" y="9608067"/>
            <a:ext cx="305435" cy="284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1" spc="105" dirty="0" smtClean="0">
                <a:solidFill>
                  <a:srgbClr val="1B4444"/>
                </a:solidFill>
                <a:latin typeface="Tahoma"/>
                <a:cs typeface="Tahoma"/>
              </a:rPr>
              <a:t>0</a:t>
            </a:r>
            <a:r>
              <a:rPr lang="en-US" sz="1700" b="1" spc="-75" dirty="0">
                <a:solidFill>
                  <a:srgbClr val="1B4444"/>
                </a:solidFill>
                <a:latin typeface="Tahoma"/>
                <a:cs typeface="Tahoma"/>
              </a:rPr>
              <a:t>6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211055"/>
            <a:ext cx="90716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90" dirty="0">
                <a:solidFill>
                  <a:srgbClr val="E4E4E4"/>
                </a:solidFill>
                <a:latin typeface="Tahoma"/>
                <a:cs typeface="Tahoma"/>
              </a:rPr>
              <a:t>SYSTEM</a:t>
            </a:r>
            <a:r>
              <a:rPr sz="5500" b="1" spc="-38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5500" b="1" spc="-80" dirty="0">
                <a:solidFill>
                  <a:srgbClr val="E4E4E4"/>
                </a:solidFill>
                <a:latin typeface="Tahoma"/>
                <a:cs typeface="Tahoma"/>
              </a:rPr>
              <a:t>SPECIFICATIONS</a:t>
            </a:r>
            <a:endParaRPr sz="5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700" y="3421027"/>
            <a:ext cx="8020050" cy="106680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304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3000" b="1" spc="114" dirty="0">
                <a:solidFill>
                  <a:srgbClr val="1B4444"/>
                </a:solidFill>
                <a:latin typeface="Tahoma"/>
                <a:cs typeface="Tahoma"/>
              </a:rPr>
              <a:t>HARDWARE</a:t>
            </a:r>
            <a:r>
              <a:rPr sz="3000" b="1" spc="-215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b="1" spc="25" dirty="0">
                <a:solidFill>
                  <a:srgbClr val="1B4444"/>
                </a:solidFill>
                <a:latin typeface="Tahoma"/>
                <a:cs typeface="Tahoma"/>
              </a:rPr>
              <a:t>REQUIREMENTS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9250" y="3421027"/>
            <a:ext cx="8020050" cy="1066800"/>
          </a:xfrm>
          <a:prstGeom prst="rect">
            <a:avLst/>
          </a:prstGeom>
          <a:solidFill>
            <a:srgbClr val="FDA615"/>
          </a:solidFill>
        </p:spPr>
        <p:txBody>
          <a:bodyPr vert="horz" wrap="square" lIns="0" tIns="304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3000" b="1" spc="95" dirty="0">
                <a:solidFill>
                  <a:srgbClr val="1B4444"/>
                </a:solidFill>
                <a:latin typeface="Tahoma"/>
                <a:cs typeface="Tahoma"/>
              </a:rPr>
              <a:t>SOFTWARE</a:t>
            </a:r>
            <a:r>
              <a:rPr sz="3000" b="1" spc="-204" dirty="0">
                <a:solidFill>
                  <a:srgbClr val="1B4444"/>
                </a:solidFill>
                <a:latin typeface="Tahoma"/>
                <a:cs typeface="Tahoma"/>
              </a:rPr>
              <a:t> </a:t>
            </a:r>
            <a:r>
              <a:rPr sz="3000" b="1" spc="25" dirty="0">
                <a:solidFill>
                  <a:srgbClr val="1B4444"/>
                </a:solidFill>
                <a:latin typeface="Tahoma"/>
                <a:cs typeface="Tahoma"/>
              </a:rPr>
              <a:t>REQUIREMENTS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099" y="5057542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099" y="5600467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099" y="6143392"/>
            <a:ext cx="133350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2099" y="6686317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75780" y="4771151"/>
            <a:ext cx="6520815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2135">
              <a:lnSpc>
                <a:spcPct val="114900"/>
              </a:lnSpc>
              <a:spcBef>
                <a:spcPts val="100"/>
              </a:spcBef>
            </a:pPr>
            <a:r>
              <a:rPr sz="3100" spc="330" dirty="0">
                <a:solidFill>
                  <a:srgbClr val="E4E4E4"/>
                </a:solidFill>
                <a:latin typeface="Tahoma"/>
                <a:cs typeface="Tahoma"/>
              </a:rPr>
              <a:t>CPU</a:t>
            </a:r>
            <a:r>
              <a:rPr sz="3100" spc="-18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140" dirty="0">
                <a:solidFill>
                  <a:srgbClr val="E4E4E4"/>
                </a:solidFill>
                <a:latin typeface="Tahoma"/>
                <a:cs typeface="Tahoma"/>
              </a:rPr>
              <a:t>Intel</a:t>
            </a:r>
            <a:r>
              <a:rPr sz="3100" spc="-17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310" dirty="0">
                <a:solidFill>
                  <a:srgbClr val="E4E4E4"/>
                </a:solidFill>
                <a:latin typeface="Tahoma"/>
                <a:cs typeface="Tahoma"/>
              </a:rPr>
              <a:t>Pentium</a:t>
            </a:r>
            <a:r>
              <a:rPr sz="3100" spc="-17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130" dirty="0">
                <a:solidFill>
                  <a:srgbClr val="E4E4E4"/>
                </a:solidFill>
                <a:latin typeface="Tahoma"/>
                <a:cs typeface="Tahoma"/>
              </a:rPr>
              <a:t>2</a:t>
            </a:r>
            <a:r>
              <a:rPr sz="3100" spc="-17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175" dirty="0">
                <a:solidFill>
                  <a:srgbClr val="E4E4E4"/>
                </a:solidFill>
                <a:latin typeface="Tahoma"/>
                <a:cs typeface="Tahoma"/>
              </a:rPr>
              <a:t>or</a:t>
            </a:r>
            <a:r>
              <a:rPr sz="3100" spc="-17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160" dirty="0">
                <a:solidFill>
                  <a:srgbClr val="E4E4E4"/>
                </a:solidFill>
                <a:latin typeface="Tahoma"/>
                <a:cs typeface="Tahoma"/>
              </a:rPr>
              <a:t>higher. </a:t>
            </a:r>
            <a:r>
              <a:rPr sz="3100" spc="-95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105" dirty="0">
                <a:solidFill>
                  <a:srgbClr val="E4E4E4"/>
                </a:solidFill>
                <a:latin typeface="Tahoma"/>
                <a:cs typeface="Tahoma"/>
              </a:rPr>
              <a:t>2.Cores</a:t>
            </a:r>
            <a:r>
              <a:rPr sz="3100" spc="-17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380" dirty="0">
                <a:solidFill>
                  <a:srgbClr val="E4E4E4"/>
                </a:solidFill>
                <a:latin typeface="Tahoma"/>
                <a:cs typeface="Tahoma"/>
              </a:rPr>
              <a:t>Minimum</a:t>
            </a:r>
            <a:r>
              <a:rPr sz="3100" spc="-17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265" dirty="0">
                <a:solidFill>
                  <a:srgbClr val="E4E4E4"/>
                </a:solidFill>
                <a:latin typeface="Tahoma"/>
                <a:cs typeface="Tahoma"/>
              </a:rPr>
              <a:t>dual</a:t>
            </a:r>
            <a:r>
              <a:rPr sz="3100" spc="-17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114" dirty="0">
                <a:solidFill>
                  <a:srgbClr val="E4E4E4"/>
                </a:solidFill>
                <a:latin typeface="Tahoma"/>
                <a:cs typeface="Tahoma"/>
              </a:rPr>
              <a:t>core.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100" spc="285" dirty="0">
                <a:solidFill>
                  <a:srgbClr val="E4E4E4"/>
                </a:solidFill>
                <a:latin typeface="Tahoma"/>
                <a:cs typeface="Tahoma"/>
              </a:rPr>
              <a:t>Memory</a:t>
            </a:r>
            <a:r>
              <a:rPr sz="3100" spc="-18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245" dirty="0">
                <a:solidFill>
                  <a:srgbClr val="E4E4E4"/>
                </a:solidFill>
                <a:latin typeface="Tahoma"/>
                <a:cs typeface="Tahoma"/>
              </a:rPr>
              <a:t>8</a:t>
            </a:r>
            <a:r>
              <a:rPr sz="3100" spc="-17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300" dirty="0">
                <a:solidFill>
                  <a:srgbClr val="E4E4E4"/>
                </a:solidFill>
                <a:latin typeface="Tahoma"/>
                <a:cs typeface="Tahoma"/>
              </a:rPr>
              <a:t>GB</a:t>
            </a:r>
            <a:r>
              <a:rPr sz="3100" spc="-18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175" dirty="0">
                <a:solidFill>
                  <a:srgbClr val="E4E4E4"/>
                </a:solidFill>
                <a:latin typeface="Tahoma"/>
                <a:cs typeface="Tahoma"/>
              </a:rPr>
              <a:t>or</a:t>
            </a:r>
            <a:r>
              <a:rPr sz="3100" spc="-17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160" dirty="0">
                <a:solidFill>
                  <a:srgbClr val="E4E4E4"/>
                </a:solidFill>
                <a:latin typeface="Tahoma"/>
                <a:cs typeface="Tahoma"/>
              </a:rPr>
              <a:t>higher.</a:t>
            </a:r>
            <a:endParaRPr sz="3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100" spc="254" dirty="0">
                <a:solidFill>
                  <a:srgbClr val="E4E4E4"/>
                </a:solidFill>
                <a:latin typeface="Tahoma"/>
                <a:cs typeface="Tahoma"/>
              </a:rPr>
              <a:t>Hard</a:t>
            </a:r>
            <a:r>
              <a:rPr sz="3100" spc="-17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204" dirty="0">
                <a:solidFill>
                  <a:srgbClr val="E4E4E4"/>
                </a:solidFill>
                <a:latin typeface="Tahoma"/>
                <a:cs typeface="Tahoma"/>
              </a:rPr>
              <a:t>Disk</a:t>
            </a:r>
            <a:r>
              <a:rPr sz="3100" spc="-17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225" dirty="0">
                <a:solidFill>
                  <a:srgbClr val="E4E4E4"/>
                </a:solidFill>
                <a:latin typeface="Tahoma"/>
                <a:cs typeface="Tahoma"/>
              </a:rPr>
              <a:t>space</a:t>
            </a:r>
            <a:r>
              <a:rPr sz="3100" spc="-17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130" dirty="0">
                <a:solidFill>
                  <a:srgbClr val="E4E4E4"/>
                </a:solidFill>
                <a:latin typeface="Tahoma"/>
                <a:cs typeface="Tahoma"/>
              </a:rPr>
              <a:t>100</a:t>
            </a:r>
            <a:r>
              <a:rPr sz="3100" spc="-17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300" dirty="0">
                <a:solidFill>
                  <a:srgbClr val="E4E4E4"/>
                </a:solidFill>
                <a:latin typeface="Tahoma"/>
                <a:cs typeface="Tahoma"/>
              </a:rPr>
              <a:t>GB</a:t>
            </a:r>
            <a:r>
              <a:rPr sz="3100" spc="-17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175" dirty="0">
                <a:solidFill>
                  <a:srgbClr val="E4E4E4"/>
                </a:solidFill>
                <a:latin typeface="Tahoma"/>
                <a:cs typeface="Tahoma"/>
              </a:rPr>
              <a:t>or</a:t>
            </a:r>
            <a:r>
              <a:rPr sz="3100" spc="-17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229" dirty="0">
                <a:solidFill>
                  <a:srgbClr val="E4E4E4"/>
                </a:solidFill>
                <a:latin typeface="Tahoma"/>
                <a:cs typeface="Tahoma"/>
              </a:rPr>
              <a:t>higher</a:t>
            </a:r>
            <a:endParaRPr sz="3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72649" y="5057542"/>
            <a:ext cx="133350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72649" y="5600467"/>
            <a:ext cx="133350" cy="1333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72649" y="6143392"/>
            <a:ext cx="133350" cy="1333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72649" y="6686317"/>
            <a:ext cx="133350" cy="1333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086329" y="4771151"/>
            <a:ext cx="394589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3100" spc="254" dirty="0">
                <a:solidFill>
                  <a:srgbClr val="E4E4E4"/>
                </a:solidFill>
                <a:latin typeface="Tahoma"/>
                <a:cs typeface="Tahoma"/>
              </a:rPr>
              <a:t>Pandas</a:t>
            </a:r>
            <a:r>
              <a:rPr sz="3100" spc="-21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380" dirty="0">
                <a:solidFill>
                  <a:srgbClr val="E4E4E4"/>
                </a:solidFill>
                <a:latin typeface="Tahoma"/>
                <a:cs typeface="Tahoma"/>
              </a:rPr>
              <a:t>And</a:t>
            </a:r>
            <a:r>
              <a:rPr sz="3100" spc="-21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355" dirty="0">
                <a:solidFill>
                  <a:srgbClr val="E4E4E4"/>
                </a:solidFill>
                <a:latin typeface="Tahoma"/>
                <a:cs typeface="Tahoma"/>
              </a:rPr>
              <a:t>Numpy </a:t>
            </a:r>
            <a:r>
              <a:rPr sz="3100" spc="-950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3100" spc="185" dirty="0">
                <a:solidFill>
                  <a:srgbClr val="E4E4E4"/>
                </a:solidFill>
                <a:latin typeface="Tahoma"/>
                <a:cs typeface="Tahoma"/>
              </a:rPr>
              <a:t>Keras</a:t>
            </a:r>
            <a:endParaRPr sz="3100">
              <a:latin typeface="Tahoma"/>
              <a:cs typeface="Tahoma"/>
            </a:endParaRPr>
          </a:p>
          <a:p>
            <a:pPr marL="12700" marR="1678305">
              <a:lnSpc>
                <a:spcPct val="114900"/>
              </a:lnSpc>
            </a:pPr>
            <a:r>
              <a:rPr sz="3100" spc="-25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3100" spc="185" dirty="0">
                <a:solidFill>
                  <a:srgbClr val="E4E4E4"/>
                </a:solidFill>
                <a:latin typeface="Tahoma"/>
                <a:cs typeface="Tahoma"/>
              </a:rPr>
              <a:t>e</a:t>
            </a:r>
            <a:r>
              <a:rPr sz="3100" spc="320" dirty="0">
                <a:solidFill>
                  <a:srgbClr val="E4E4E4"/>
                </a:solidFill>
                <a:latin typeface="Tahoma"/>
                <a:cs typeface="Tahoma"/>
              </a:rPr>
              <a:t>n</a:t>
            </a:r>
            <a:r>
              <a:rPr sz="3100" spc="65" dirty="0">
                <a:solidFill>
                  <a:srgbClr val="E4E4E4"/>
                </a:solidFill>
                <a:latin typeface="Tahoma"/>
                <a:cs typeface="Tahoma"/>
              </a:rPr>
              <a:t>s</a:t>
            </a:r>
            <a:r>
              <a:rPr sz="3100" spc="245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3100" spc="95" dirty="0">
                <a:solidFill>
                  <a:srgbClr val="E4E4E4"/>
                </a:solidFill>
                <a:latin typeface="Tahoma"/>
                <a:cs typeface="Tahoma"/>
              </a:rPr>
              <a:t>r</a:t>
            </a:r>
            <a:r>
              <a:rPr sz="3100" spc="160" dirty="0">
                <a:solidFill>
                  <a:srgbClr val="E4E4E4"/>
                </a:solidFill>
                <a:latin typeface="Tahoma"/>
                <a:cs typeface="Tahoma"/>
              </a:rPr>
              <a:t>F</a:t>
            </a:r>
            <a:r>
              <a:rPr sz="3100" spc="204" dirty="0">
                <a:solidFill>
                  <a:srgbClr val="E4E4E4"/>
                </a:solidFill>
                <a:latin typeface="Tahoma"/>
                <a:cs typeface="Tahoma"/>
              </a:rPr>
              <a:t>l</a:t>
            </a:r>
            <a:r>
              <a:rPr sz="3100" spc="245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3100" spc="285" dirty="0">
                <a:solidFill>
                  <a:srgbClr val="E4E4E4"/>
                </a:solidFill>
                <a:latin typeface="Tahoma"/>
                <a:cs typeface="Tahoma"/>
              </a:rPr>
              <a:t>w  </a:t>
            </a:r>
            <a:r>
              <a:rPr sz="3100" spc="225" dirty="0">
                <a:solidFill>
                  <a:srgbClr val="E4E4E4"/>
                </a:solidFill>
                <a:latin typeface="Tahoma"/>
                <a:cs typeface="Tahoma"/>
              </a:rPr>
              <a:t>SeaBorn</a:t>
            </a:r>
            <a:endParaRPr sz="3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8700" y="8069133"/>
            <a:ext cx="8020050" cy="0"/>
          </a:xfrm>
          <a:custGeom>
            <a:avLst/>
            <a:gdLst/>
            <a:ahLst/>
            <a:cxnLst/>
            <a:rect l="l" t="t" r="r" b="b"/>
            <a:pathLst>
              <a:path w="8020050">
                <a:moveTo>
                  <a:pt x="0" y="0"/>
                </a:moveTo>
                <a:lnTo>
                  <a:pt x="8020049" y="0"/>
                </a:lnTo>
              </a:path>
            </a:pathLst>
          </a:custGeom>
          <a:ln w="19049">
            <a:solidFill>
              <a:srgbClr val="FDA6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39249" y="8069133"/>
            <a:ext cx="8020050" cy="0"/>
          </a:xfrm>
          <a:custGeom>
            <a:avLst/>
            <a:gdLst/>
            <a:ahLst/>
            <a:cxnLst/>
            <a:rect l="l" t="t" r="r" b="b"/>
            <a:pathLst>
              <a:path w="8020050">
                <a:moveTo>
                  <a:pt x="0" y="0"/>
                </a:moveTo>
                <a:lnTo>
                  <a:pt x="8020049" y="0"/>
                </a:lnTo>
              </a:path>
            </a:pathLst>
          </a:custGeom>
          <a:ln w="19049">
            <a:solidFill>
              <a:srgbClr val="FDA6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925059" y="9236396"/>
            <a:ext cx="3362960" cy="1050925"/>
          </a:xfrm>
          <a:custGeom>
            <a:avLst/>
            <a:gdLst/>
            <a:ahLst/>
            <a:cxnLst/>
            <a:rect l="l" t="t" r="r" b="b"/>
            <a:pathLst>
              <a:path w="3362959" h="1050925">
                <a:moveTo>
                  <a:pt x="3362938" y="1050602"/>
                </a:moveTo>
                <a:lnTo>
                  <a:pt x="0" y="1050602"/>
                </a:lnTo>
                <a:lnTo>
                  <a:pt x="606290" y="0"/>
                </a:lnTo>
                <a:lnTo>
                  <a:pt x="3362938" y="0"/>
                </a:lnTo>
                <a:lnTo>
                  <a:pt x="3362938" y="1050602"/>
                </a:lnTo>
                <a:close/>
              </a:path>
            </a:pathLst>
          </a:custGeom>
          <a:solidFill>
            <a:srgbClr val="FDA6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956355" y="9608065"/>
            <a:ext cx="316230" cy="284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700" b="1" spc="105" dirty="0" smtClean="0">
                <a:solidFill>
                  <a:srgbClr val="1B4444"/>
                </a:solidFill>
                <a:latin typeface="Tahoma"/>
                <a:cs typeface="Tahoma"/>
              </a:rPr>
              <a:t>07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6639" y="1349415"/>
            <a:ext cx="3325926" cy="75479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6441" y="4456492"/>
            <a:ext cx="4604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10" dirty="0">
                <a:solidFill>
                  <a:srgbClr val="E4E4E4"/>
                </a:solidFill>
                <a:latin typeface="Tahoma"/>
                <a:cs typeface="Tahoma"/>
              </a:rPr>
              <a:t>SYSTEM</a:t>
            </a:r>
            <a:r>
              <a:rPr sz="4400" spc="-295" dirty="0">
                <a:solidFill>
                  <a:srgbClr val="E4E4E4"/>
                </a:solidFill>
                <a:latin typeface="Tahoma"/>
                <a:cs typeface="Tahoma"/>
              </a:rPr>
              <a:t> </a:t>
            </a:r>
            <a:r>
              <a:rPr sz="4400" spc="280" dirty="0">
                <a:solidFill>
                  <a:srgbClr val="E4E4E4"/>
                </a:solidFill>
                <a:latin typeface="Tahoma"/>
                <a:cs typeface="Tahoma"/>
              </a:rPr>
              <a:t>DESIGN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58588" y="9608064"/>
            <a:ext cx="491212" cy="2757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700" b="1" spc="105" dirty="0" smtClean="0">
                <a:solidFill>
                  <a:srgbClr val="1B4444"/>
                </a:solidFill>
                <a:latin typeface="Tahoma"/>
                <a:cs typeface="Tahoma"/>
              </a:rPr>
              <a:t>08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0843" y="2458726"/>
            <a:ext cx="10868024" cy="5419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6441" y="4140265"/>
            <a:ext cx="34671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660" dirty="0">
                <a:solidFill>
                  <a:srgbClr val="E4E4E4"/>
                </a:solidFill>
                <a:latin typeface="Tahoma"/>
                <a:cs typeface="Tahoma"/>
              </a:rPr>
              <a:t>O</a:t>
            </a:r>
            <a:r>
              <a:rPr sz="6500" spc="695" dirty="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sz="6500" spc="-40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r>
              <a:rPr sz="6500" spc="785" dirty="0">
                <a:solidFill>
                  <a:srgbClr val="E4E4E4"/>
                </a:solidFill>
                <a:latin typeface="Tahoma"/>
                <a:cs typeface="Tahoma"/>
              </a:rPr>
              <a:t>P</a:t>
            </a:r>
            <a:r>
              <a:rPr sz="6500" spc="695" dirty="0">
                <a:solidFill>
                  <a:srgbClr val="E4E4E4"/>
                </a:solidFill>
                <a:latin typeface="Tahoma"/>
                <a:cs typeface="Tahoma"/>
              </a:rPr>
              <a:t>U</a:t>
            </a:r>
            <a:r>
              <a:rPr sz="6500" spc="-35" dirty="0">
                <a:solidFill>
                  <a:srgbClr val="E4E4E4"/>
                </a:solidFill>
                <a:latin typeface="Tahoma"/>
                <a:cs typeface="Tahoma"/>
              </a:rPr>
              <a:t>T</a:t>
            </a:r>
            <a:endParaRPr sz="65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75" dirty="0"/>
              <a:t>9</a:t>
            </a:fld>
            <a:endParaRPr spc="-27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696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Tahoma</vt:lpstr>
      <vt:lpstr>Times New Roman</vt:lpstr>
      <vt:lpstr>Verdana</vt:lpstr>
      <vt:lpstr>Office Theme</vt:lpstr>
      <vt:lpstr>PowerPoint Presentation</vt:lpstr>
      <vt:lpstr>Problem Definition</vt:lpstr>
      <vt:lpstr>The main motive is to develop an age ,emotion  and gender estimation method towards human faces  which will continue to possess an important role  in computer vision and pattern recognition.</vt:lpstr>
      <vt:lpstr>LITERATURE SURVEY</vt:lpstr>
      <vt:lpstr>LITERATURE SURVEY</vt:lpstr>
      <vt:lpstr>LITERATURE SURVEY</vt:lpstr>
      <vt:lpstr>SYSTEM SPECIFICATIONS</vt:lpstr>
      <vt:lpstr>SYSTEM DESIGN</vt:lpstr>
      <vt:lpstr>OUTPUT</vt:lpstr>
      <vt:lpstr>OUTPUT</vt:lpstr>
      <vt:lpstr>OUTPUT</vt:lpstr>
      <vt:lpstr>OUTPUT</vt:lpstr>
      <vt:lpstr>The proposed framework is capable of emotion recognition, age estimation and gender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GENDER EMOTION DETECTION PPT</dc:title>
  <dc:creator>Adithya Holla</dc:creator>
  <cp:keywords>DAFdKnMiPqA,BAFNHE35lvM</cp:keywords>
  <cp:lastModifiedBy>Microsoft account</cp:lastModifiedBy>
  <cp:revision>2</cp:revision>
  <dcterms:created xsi:type="dcterms:W3CDTF">2023-03-14T16:39:22Z</dcterms:created>
  <dcterms:modified xsi:type="dcterms:W3CDTF">2023-03-14T17:56:38Z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2023-03-14T00:00:00Z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2023-03-14T00:00:00Z</vt:filetime>
  </property>
</Properties>
</file>