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Roboto Black"/>
      <p:bold r:id="rId63"/>
      <p:boldItalic r:id="rId64"/>
    </p:embeddedFont>
    <p:embeddedFont>
      <p:font typeface="Roboto Medium"/>
      <p:regular r:id="rId65"/>
      <p:bold r:id="rId66"/>
      <p:italic r:id="rId67"/>
      <p:boldItalic r:id="rId68"/>
    </p:embeddedFont>
    <p:embeddedFont>
      <p:font typeface="Roboto"/>
      <p:regular r:id="rId69"/>
      <p:bold r:id="rId70"/>
      <p:italic r:id="rId71"/>
      <p:boldItalic r:id="rId72"/>
    </p:embeddedFont>
    <p:embeddedFont>
      <p:font typeface="Roboto Light"/>
      <p:regular r:id="rId73"/>
      <p:bold r:id="rId74"/>
      <p:italic r:id="rId75"/>
      <p:boldItalic r:id="rId76"/>
    </p:embeddedFont>
    <p:embeddedFont>
      <p:font typeface="Helvetica Neue"/>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1" roundtripDataSignature="AMtx7mgrwVEB6PiR0X3+Dsm1F3UQ3TPH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HelveticaNeue-boldItalic.fntdata"/><Relationship Id="rId81" Type="http://customschemas.google.com/relationships/presentationmetadata" Target="meta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Light-regular.fntdata"/><Relationship Id="rId72" Type="http://schemas.openxmlformats.org/officeDocument/2006/relationships/font" Target="fonts/Roboto-boldItalic.fntdata"/><Relationship Id="rId31" Type="http://schemas.openxmlformats.org/officeDocument/2006/relationships/slide" Target="slides/slide25.xml"/><Relationship Id="rId75" Type="http://schemas.openxmlformats.org/officeDocument/2006/relationships/font" Target="fonts/RobotoLight-italic.fntdata"/><Relationship Id="rId30" Type="http://schemas.openxmlformats.org/officeDocument/2006/relationships/slide" Target="slides/slide24.xml"/><Relationship Id="rId74" Type="http://schemas.openxmlformats.org/officeDocument/2006/relationships/font" Target="fonts/RobotoLight-bold.fntdata"/><Relationship Id="rId33" Type="http://schemas.openxmlformats.org/officeDocument/2006/relationships/slide" Target="slides/slide27.xml"/><Relationship Id="rId77" Type="http://schemas.openxmlformats.org/officeDocument/2006/relationships/font" Target="fonts/HelveticaNeue-regular.fntdata"/><Relationship Id="rId32" Type="http://schemas.openxmlformats.org/officeDocument/2006/relationships/slide" Target="slides/slide26.xml"/><Relationship Id="rId76" Type="http://schemas.openxmlformats.org/officeDocument/2006/relationships/font" Target="fonts/RobotoLight-boldItalic.fntdata"/><Relationship Id="rId35" Type="http://schemas.openxmlformats.org/officeDocument/2006/relationships/slide" Target="slides/slide29.xml"/><Relationship Id="rId79" Type="http://schemas.openxmlformats.org/officeDocument/2006/relationships/font" Target="fonts/HelveticaNeue-italic.fntdata"/><Relationship Id="rId34" Type="http://schemas.openxmlformats.org/officeDocument/2006/relationships/slide" Target="slides/slide28.xml"/><Relationship Id="rId78" Type="http://schemas.openxmlformats.org/officeDocument/2006/relationships/font" Target="fonts/HelveticaNeue-bold.fntdata"/><Relationship Id="rId71" Type="http://schemas.openxmlformats.org/officeDocument/2006/relationships/font" Target="fonts/Roboto-italic.fntdata"/><Relationship Id="rId70" Type="http://schemas.openxmlformats.org/officeDocument/2006/relationships/font" Target="fonts/Roboto-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Black-boldItalic.fntdata"/><Relationship Id="rId63" Type="http://schemas.openxmlformats.org/officeDocument/2006/relationships/font" Target="fonts/RobotoBlack-bold.fntdata"/><Relationship Id="rId22" Type="http://schemas.openxmlformats.org/officeDocument/2006/relationships/slide" Target="slides/slide16.xml"/><Relationship Id="rId66" Type="http://schemas.openxmlformats.org/officeDocument/2006/relationships/font" Target="fonts/RobotoMedium-bold.fntdata"/><Relationship Id="rId21" Type="http://schemas.openxmlformats.org/officeDocument/2006/relationships/slide" Target="slides/slide15.xml"/><Relationship Id="rId65" Type="http://schemas.openxmlformats.org/officeDocument/2006/relationships/font" Target="fonts/RobotoMedium-regular.fntdata"/><Relationship Id="rId24" Type="http://schemas.openxmlformats.org/officeDocument/2006/relationships/slide" Target="slides/slide18.xml"/><Relationship Id="rId68" Type="http://schemas.openxmlformats.org/officeDocument/2006/relationships/font" Target="fonts/RobotoMedium-boldItalic.fntdata"/><Relationship Id="rId23" Type="http://schemas.openxmlformats.org/officeDocument/2006/relationships/slide" Target="slides/slide17.xml"/><Relationship Id="rId67" Type="http://schemas.openxmlformats.org/officeDocument/2006/relationships/font" Target="fonts/RobotoMedium-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XZ6AwoJFPFI" TargetMode="External"/><Relationship Id="rId3" Type="http://schemas.openxmlformats.org/officeDocument/2006/relationships/hyperlink" Target="https://youtu.be/wNNOFfDBB0o?t=4792"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ithub.com/opencontainers/runtime-spec" TargetMode="External"/><Relationship Id="rId3" Type="http://schemas.openxmlformats.org/officeDocument/2006/relationships/hyperlink" Target="http://www.github.com/opencontainers/image-spec" TargetMode="External"/><Relationship Id="rId4" Type="http://schemas.openxmlformats.org/officeDocument/2006/relationships/hyperlink" Target="https://github.com/opencontainers/runtime-spec/blob/master/bundle.md"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kata-containers/agent/blob/1.6.0/TRACING.md" TargetMode="External"/><Relationship Id="rId3" Type="http://schemas.openxmlformats.org/officeDocument/2006/relationships/hyperlink" Target="https://github.com/kata-containers/runtime/issues/1369"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ernel.org/doc/Documentation/virtual/kvm/api.tx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kata-containers/kata-containers-version-2-0-e45df4dd328"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ec2/instance-types/i3/" TargetMode="External"/><Relationship Id="rId3" Type="http://schemas.openxmlformats.org/officeDocument/2006/relationships/hyperlink" Target="https://cloud.google.com/compute/docs/instances/enable-nested-virtualization-vm-instances"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Union_mount" TargetMode="External"/><Relationship Id="rId3" Type="http://schemas.openxmlformats.org/officeDocument/2006/relationships/hyperlink" Target="https://en.wikipedia.org/wiki/Linux" TargetMode="External"/><Relationship Id="rId4" Type="http://schemas.openxmlformats.org/officeDocument/2006/relationships/hyperlink" Target="https://en.wikipedia.org/wiki/File_system"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Union_mount" TargetMode="External"/><Relationship Id="rId3" Type="http://schemas.openxmlformats.org/officeDocument/2006/relationships/hyperlink" Target="https://en.wikipedia.org/wiki/Linux" TargetMode="External"/><Relationship Id="rId4" Type="http://schemas.openxmlformats.org/officeDocument/2006/relationships/hyperlink" Target="https://en.wikipedia.org/wiki/File_system"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atacontainers.io/supporters/" TargetMode="External"/><Relationship Id="rId3" Type="http://schemas.openxmlformats.org/officeDocument/2006/relationships/hyperlink" Target="https://katacontainers.biterg.io/app/kibana#/dashboard/690980f0-2886-11e9-b662-975152e57997?_g=(refreshInterval:(display:Off,pause:!f,value:0),time:(from:now-1y,mode:quick,to:now))&amp;_a=(description:'Custom%20Overview%20Panel%20for%20OpenStack',filters:!(('$state':(store:appState),meta:(alias:'Empty%20Commits',disabled:!f,index:git,key:files,negate:!t,params:(query:'0',type:phrase),type:phrase,value:'0'),query:(match:(files:(query:'0',type:phrase)))),('$state':(store:appState),meta:(alias:Bots,disabled:!f,index:git,key:author_bot,negate:!t,params:(query:!t,type:phrase),type:phrase,value:true),query:(match:(author_bot:(query:!t,type:phrase))))),fullScreenMode:!f,options:(darkTheme:!f,useMargins:!t),panels:!((embeddableConfig:(title:'Reps%20Activities'),gridData:(h:16,i:'115',w:8,x:0,y:0),id:'3adcbac0-86ce-11e9-867b-b3a40099cad5',panelIndex:'115',title:'Key%20metrics',type:visualization,version:'6.8.6'),(embeddableConfig:(title:'Reps%20Events'),gridData:(h:16,i:'116',w:24,x:8,y:0),id:c881d3c0-86cd-11e9-867b-b3a40099cad5,panelIndex:'116',title:'Development%20activity',type:visualization,version:'6.8.6'),(embeddableConfig:(title:Reports,vis:(legendOpen:!f,params:(config:(searchKeyword:''),sort:(columnIndex:!n,direction:!n)))),gridData:(h:16,i:'117',w:16,x:32,y:0),id:e5d88cb0-86ce-11e9-867b-b3a40099cad5,panelIndex:'117',title:Repositories,type:visualization,version:'6.8.6'),(embeddableConfig:(title:Events,vis:(legendOpen:!f,params:(config:(searchKeyword:''),sort:(columnIndex:!n,direction:!n)))),gridData:(h:16,i:'118',w:24,x:0,y:16),id:fc6599e0-86cf-11e9-867b-b3a40099cad5,panelIndex:'118',title:Contributors,type:visualization,version:'6.8.6'),(embeddableConfig:(title:Representatives%2FCountries),gridData:(h:16,i:'119',w:24,x:24,y:16),id:'3d842220-86d0-11e9-867b-b3a40099cad5',panelIndex:'119',title:Organizations,type:visualization,version:'6.8.6'),(embeddableConfig:(title:Pulls,vis:(legendOpen:!f)),gridData:(h:12,i:'123',w:16,x:0,y:32),id:'3f83ac90-86d9-11e9-867b-b3a40099cad5',panelIndex:'123',title:'Corporate%20diversity%20evolution:%20proposed%20changes',type:visualization,version:'6.8.6'),(embeddableConfig:(title:DockerHub,vis:(legendOpen:!f)),gridData:(h:12,i:'124',w:16,x:16,y:32),id:'6dc12dc0-86da-11e9-867b-b3a40099cad5',panelIndex:'124',title:'Corporate%20diversity%20evolution:%20issue%20creation',type:visualization,version:'6.8.6'),(embeddableConfig:(vis:(legendOpen:!f)),gridData:(h:12,i:'125',w:16,x:32,y:32),id:c0cddc20-86da-11e9-867b-b3a40099cad5,panelIndex:'125',title:'Corporate%20diversity%20evolution:%20ML%20posts',type:visualization,version:'6.8.6')),query:(language:lucene,query:(query_string:(analyze_wildcard:!t,default_field:'*',query:'*'))),timeRestore:!t,title:Overview,viewMode:view)"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9144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2" name="Google Shape;252;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5e81a1757e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5e81a1757e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c242e7999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ac242e7999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Container Runtime Interface CRI. From the kubernetes.io website </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rPr lang="en-US"/>
              <a:t>This is a plugin interface which enables your kubelet to use a wide variety of container runtimes without requiring a recompile</a:t>
            </a:r>
            <a:endParaRPr/>
          </a:p>
          <a:p>
            <a:pPr indent="0" lvl="0" marL="139700" rtl="0" algn="l">
              <a:lnSpc>
                <a:spcPct val="100000"/>
              </a:lnSpc>
              <a:spcBef>
                <a:spcPts val="0"/>
              </a:spcBef>
              <a:spcAft>
                <a:spcPts val="0"/>
              </a:spcAft>
              <a:buSzPts val="1400"/>
              <a:buNone/>
            </a:pPr>
            <a:r>
              <a:rPr lang="en-US"/>
              <a:t>It consists of protocol buffers, grpc api, and libraries. </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Kubelet communicates with the container runtime (or a CRI shim for the runtime) over Unix sockets using the gRPC framework, where kubelet acts as a client and the CRI shim as the server.  There is an Image service and a RuntimeService.</a:t>
            </a:r>
            <a:endParaRPr b="0" i="0" sz="1100" u="none" cap="none" strike="noStrike">
              <a:solidFill>
                <a:srgbClr val="000000"/>
              </a:solidFill>
              <a:latin typeface="Arial"/>
              <a:ea typeface="Arial"/>
              <a:cs typeface="Arial"/>
              <a:sym typeface="Arial"/>
            </a:endParaRPr>
          </a:p>
          <a:p>
            <a:pPr indent="0" lvl="0" marL="1397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A node could be a virtual machine or a bare metal machine</a:t>
            </a:r>
            <a:endParaRPr/>
          </a:p>
          <a:p>
            <a:pPr indent="0" lvl="0" marL="139700" rtl="0" algn="l">
              <a:lnSpc>
                <a:spcPct val="100000"/>
              </a:lnSpc>
              <a:spcBef>
                <a:spcPts val="0"/>
              </a:spcBef>
              <a:spcAft>
                <a:spcPts val="0"/>
              </a:spcAft>
              <a:buSzPts val="1400"/>
              <a:buNone/>
            </a:pPr>
            <a:r>
              <a:rPr lang="en-US"/>
              <a:t>Untrusted or sensitive workloads like the ones shaded in red can be run on the same Node with Kata.</a:t>
            </a:r>
            <a:endParaRPr/>
          </a:p>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6" name="Google Shape;566;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9edd5aa16f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g9edd5aa16f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300">
                <a:solidFill>
                  <a:srgbClr val="1F2A3D"/>
                </a:solidFill>
                <a:latin typeface="Roboto"/>
                <a:ea typeface="Roboto"/>
                <a:cs typeface="Roboto"/>
                <a:sym typeface="Roboto"/>
              </a:rPr>
              <a:t>Check out more Kata use cases: </a:t>
            </a:r>
            <a:endParaRPr sz="1300">
              <a:solidFill>
                <a:srgbClr val="1F2A3D"/>
              </a:solidFill>
              <a:latin typeface="Roboto"/>
              <a:ea typeface="Roboto"/>
              <a:cs typeface="Roboto"/>
              <a:sym typeface="Roboto"/>
            </a:endParaRPr>
          </a:p>
          <a:p>
            <a:pPr indent="-311150" lvl="0" marL="457200" rtl="0" algn="l">
              <a:spcBef>
                <a:spcPts val="0"/>
              </a:spcBef>
              <a:spcAft>
                <a:spcPts val="0"/>
              </a:spcAft>
              <a:buSzPts val="1300"/>
              <a:buFont typeface="Roboto"/>
              <a:buChar char="-"/>
            </a:pPr>
            <a:r>
              <a:rPr lang="en-US" sz="1300" u="sng">
                <a:solidFill>
                  <a:schemeClr val="hlink"/>
                </a:solidFill>
                <a:latin typeface="Roboto"/>
                <a:ea typeface="Roboto"/>
                <a:cs typeface="Roboto"/>
                <a:sym typeface="Roboto"/>
                <a:hlinkClick r:id="rId2"/>
              </a:rPr>
              <a:t>The practice and landing of Kata containers in Ant Group and Alibaba Grou</a:t>
            </a:r>
            <a:r>
              <a:rPr lang="en-US" sz="1300">
                <a:solidFill>
                  <a:srgbClr val="1F2A3D"/>
                </a:solidFill>
                <a:latin typeface="Roboto"/>
                <a:ea typeface="Roboto"/>
                <a:cs typeface="Roboto"/>
                <a:sym typeface="Roboto"/>
              </a:rPr>
              <a:t>p </a:t>
            </a:r>
            <a:endParaRPr sz="1300">
              <a:solidFill>
                <a:srgbClr val="1F2A3D"/>
              </a:solidFill>
              <a:latin typeface="Roboto"/>
              <a:ea typeface="Roboto"/>
              <a:cs typeface="Roboto"/>
              <a:sym typeface="Roboto"/>
            </a:endParaRPr>
          </a:p>
          <a:p>
            <a:pPr indent="-311150" lvl="0" marL="457200" rtl="0" algn="l">
              <a:spcBef>
                <a:spcPts val="0"/>
              </a:spcBef>
              <a:spcAft>
                <a:spcPts val="0"/>
              </a:spcAft>
              <a:buClr>
                <a:srgbClr val="1F2A3D"/>
              </a:buClr>
              <a:buSzPts val="1300"/>
              <a:buFont typeface="Roboto"/>
              <a:buChar char="-"/>
            </a:pPr>
            <a:r>
              <a:rPr lang="en-US" sz="1300" u="sng">
                <a:solidFill>
                  <a:schemeClr val="hlink"/>
                </a:solidFill>
                <a:latin typeface="Roboto"/>
                <a:ea typeface="Roboto"/>
                <a:cs typeface="Roboto"/>
                <a:sym typeface="Roboto"/>
                <a:hlinkClick r:id="rId3"/>
              </a:rPr>
              <a:t>Kata Containers in Ant Group</a:t>
            </a:r>
            <a:endParaRPr sz="1300">
              <a:solidFill>
                <a:srgbClr val="1F2A3D"/>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3" name="Google Shape;603;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ac242e7999_0_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gac242e7999_0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marR="0" rtl="0" algn="l">
              <a:lnSpc>
                <a:spcPct val="100000"/>
              </a:lnSpc>
              <a:spcBef>
                <a:spcPts val="0"/>
              </a:spcBef>
              <a:spcAft>
                <a:spcPts val="0"/>
              </a:spcAft>
              <a:buClr>
                <a:srgbClr val="000000"/>
              </a:buClr>
              <a:buSzPts val="1400"/>
              <a:buFont typeface="Arial"/>
              <a:buNone/>
            </a:pPr>
            <a:r>
              <a:rPr i="0" lang="en-US" sz="1100">
                <a:solidFill>
                  <a:srgbClr val="FF0000"/>
                </a:solidFill>
                <a:latin typeface="Roboto Light"/>
                <a:ea typeface="Roboto Light"/>
                <a:cs typeface="Roboto Light"/>
                <a:sym typeface="Roboto Light"/>
              </a:rPr>
              <a:t>SR-IOV- This allows a PCIe device, typically a network adapter, to separate its resources into distinct processing units that can be assigned to a virtual machine. Typically there is a physical interface and multiple virtual functions. </a:t>
            </a:r>
            <a:endParaRPr/>
          </a:p>
          <a:p>
            <a:pPr indent="0" lvl="0" marL="139700" marR="0" rtl="0" algn="l">
              <a:lnSpc>
                <a:spcPct val="100000"/>
              </a:lnSpc>
              <a:spcBef>
                <a:spcPts val="0"/>
              </a:spcBef>
              <a:spcAft>
                <a:spcPts val="0"/>
              </a:spcAft>
              <a:buClr>
                <a:srgbClr val="000000"/>
              </a:buClr>
              <a:buSzPts val="1400"/>
              <a:buFont typeface="Arial"/>
              <a:buNone/>
            </a:pPr>
            <a:r>
              <a:t/>
            </a:r>
            <a:endParaRPr i="0" sz="1100">
              <a:solidFill>
                <a:srgbClr val="FF0000"/>
              </a:solidFill>
              <a:latin typeface="Roboto Light"/>
              <a:ea typeface="Roboto Light"/>
              <a:cs typeface="Roboto Light"/>
              <a:sym typeface="Roboto Light"/>
            </a:endParaRPr>
          </a:p>
          <a:p>
            <a:pPr indent="0" lvl="0" marL="139700" marR="0" rtl="0" algn="l">
              <a:lnSpc>
                <a:spcPct val="100000"/>
              </a:lnSpc>
              <a:spcBef>
                <a:spcPts val="0"/>
              </a:spcBef>
              <a:spcAft>
                <a:spcPts val="0"/>
              </a:spcAft>
              <a:buClr>
                <a:srgbClr val="000000"/>
              </a:buClr>
              <a:buSzPts val="1400"/>
              <a:buFont typeface="Arial"/>
              <a:buNone/>
            </a:pPr>
            <a:r>
              <a:rPr i="0" lang="en-US" sz="1100">
                <a:solidFill>
                  <a:srgbClr val="FF0000"/>
                </a:solidFill>
                <a:latin typeface="Roboto Light"/>
                <a:ea typeface="Roboto Light"/>
                <a:cs typeface="Roboto Light"/>
                <a:sym typeface="Roboto Light"/>
              </a:rPr>
              <a:t>DPDK/VPP  -  Data plane development Kit is a set of data plane libraries and network interface drivers for faster packet processing. VPP is an extensible framework that provides user space switch/router functionality. In the case of Kata containers it can provide better performance for container to container communication on a host.</a:t>
            </a:r>
            <a:endParaRPr i="0" sz="1100">
              <a:solidFill>
                <a:srgbClr val="FF0000"/>
              </a:solidFill>
              <a:latin typeface="Roboto Light"/>
              <a:ea typeface="Roboto Light"/>
              <a:cs typeface="Roboto Light"/>
              <a:sym typeface="Roboto Light"/>
            </a:endParaRPr>
          </a:p>
          <a:p>
            <a:pPr indent="0" lvl="0" marL="139700" marR="0" rtl="0" algn="l">
              <a:lnSpc>
                <a:spcPct val="100000"/>
              </a:lnSpc>
              <a:spcBef>
                <a:spcPts val="0"/>
              </a:spcBef>
              <a:spcAft>
                <a:spcPts val="0"/>
              </a:spcAft>
              <a:buClr>
                <a:srgbClr val="000000"/>
              </a:buClr>
              <a:buSzPts val="1400"/>
              <a:buFont typeface="Arial"/>
              <a:buNone/>
            </a:pPr>
            <a:r>
              <a:t/>
            </a:r>
            <a:endParaRPr i="0" sz="1100">
              <a:solidFill>
                <a:srgbClr val="FF0000"/>
              </a:solidFill>
              <a:latin typeface="Roboto Light"/>
              <a:ea typeface="Roboto Light"/>
              <a:cs typeface="Roboto Light"/>
              <a:sym typeface="Roboto Light"/>
            </a:endParaRPr>
          </a:p>
          <a:p>
            <a:pPr indent="0" lvl="0" marL="139700" marR="0" rtl="0" algn="l">
              <a:lnSpc>
                <a:spcPct val="100000"/>
              </a:lnSpc>
              <a:spcBef>
                <a:spcPts val="0"/>
              </a:spcBef>
              <a:spcAft>
                <a:spcPts val="0"/>
              </a:spcAft>
              <a:buClr>
                <a:srgbClr val="000000"/>
              </a:buClr>
              <a:buSzPts val="1400"/>
              <a:buFont typeface="Arial"/>
              <a:buNone/>
            </a:pPr>
            <a:r>
              <a:rPr i="0" lang="en-US" sz="1100">
                <a:solidFill>
                  <a:srgbClr val="FF0000"/>
                </a:solidFill>
                <a:latin typeface="Roboto Light"/>
                <a:ea typeface="Roboto Light"/>
                <a:cs typeface="Roboto Light"/>
                <a:sym typeface="Roboto Light"/>
              </a:rPr>
              <a:t>Network Plugins – CNI stands for container network interface and includes popular plugins like multus, weave.net, flannel, calico, canal, cilium, kube-router, romana,  It is what Kubernetes uses as kubernetes does not manage pod to pod communication and expect the plugin to handle that.  CNM which stands for Container Network Model and is what Docker uses.  Docker came up with CNM and CoreOS responsible for rkt came up with CNI. </a:t>
            </a:r>
            <a:endParaRPr/>
          </a:p>
          <a:p>
            <a:pPr indent="0" lvl="0" marL="139700" marR="0" rtl="0" algn="l">
              <a:lnSpc>
                <a:spcPct val="100000"/>
              </a:lnSpc>
              <a:spcBef>
                <a:spcPts val="0"/>
              </a:spcBef>
              <a:spcAft>
                <a:spcPts val="0"/>
              </a:spcAft>
              <a:buClr>
                <a:srgbClr val="000000"/>
              </a:buClr>
              <a:buSzPts val="1400"/>
              <a:buFont typeface="Arial"/>
              <a:buNone/>
            </a:pPr>
            <a:r>
              <a:t/>
            </a:r>
            <a:endParaRPr i="0" sz="1100">
              <a:solidFill>
                <a:srgbClr val="FF0000"/>
              </a:solidFill>
              <a:latin typeface="Roboto Light"/>
              <a:ea typeface="Roboto Light"/>
              <a:cs typeface="Roboto Light"/>
              <a:sym typeface="Roboto Light"/>
            </a:endParaRPr>
          </a:p>
          <a:p>
            <a:pPr indent="0" lvl="0" marL="139700" marR="0" rtl="0" algn="l">
              <a:lnSpc>
                <a:spcPct val="100000"/>
              </a:lnSpc>
              <a:spcBef>
                <a:spcPts val="0"/>
              </a:spcBef>
              <a:spcAft>
                <a:spcPts val="0"/>
              </a:spcAft>
              <a:buClr>
                <a:srgbClr val="000000"/>
              </a:buClr>
              <a:buSzPts val="1400"/>
              <a:buFont typeface="Arial"/>
              <a:buNone/>
            </a:pPr>
            <a:r>
              <a:rPr i="0" lang="en-US" sz="1100">
                <a:solidFill>
                  <a:srgbClr val="FF0000"/>
                </a:solidFill>
                <a:latin typeface="Roboto Light"/>
                <a:ea typeface="Roboto Light"/>
                <a:cs typeface="Roboto Light"/>
                <a:sym typeface="Roboto Light"/>
              </a:rPr>
              <a:t>virtio-scsi – is slightly more complex than virtio-blk and is intended for block based storage</a:t>
            </a:r>
            <a:endParaRPr/>
          </a:p>
          <a:p>
            <a:pPr indent="0" lvl="0" marL="139700" marR="0" rtl="0" algn="l">
              <a:lnSpc>
                <a:spcPct val="100000"/>
              </a:lnSpc>
              <a:spcBef>
                <a:spcPts val="0"/>
              </a:spcBef>
              <a:spcAft>
                <a:spcPts val="0"/>
              </a:spcAft>
              <a:buClr>
                <a:srgbClr val="000000"/>
              </a:buClr>
              <a:buSzPts val="1400"/>
              <a:buFont typeface="Arial"/>
              <a:buNone/>
            </a:pPr>
            <a:r>
              <a:rPr i="0" lang="en-US" sz="1100">
                <a:solidFill>
                  <a:srgbClr val="FF0000"/>
                </a:solidFill>
                <a:latin typeface="Roboto Light"/>
                <a:ea typeface="Roboto Light"/>
                <a:cs typeface="Roboto Light"/>
                <a:sym typeface="Roboto Light"/>
              </a:rPr>
              <a:t>virtio-blk – This links PCI and storage devices in a 1:1 relationship and is the driver for the virtual machine to access block storage</a:t>
            </a:r>
            <a:endParaRPr/>
          </a:p>
          <a:p>
            <a:pPr indent="0" lvl="0" marL="139700" marR="0" rtl="0" algn="l">
              <a:lnSpc>
                <a:spcPct val="100000"/>
              </a:lnSpc>
              <a:spcBef>
                <a:spcPts val="0"/>
              </a:spcBef>
              <a:spcAft>
                <a:spcPts val="0"/>
              </a:spcAft>
              <a:buClr>
                <a:srgbClr val="000000"/>
              </a:buClr>
              <a:buSzPts val="1400"/>
              <a:buFont typeface="Arial"/>
              <a:buNone/>
            </a:pPr>
            <a:r>
              <a:rPr i="0" lang="en-US" sz="1100">
                <a:solidFill>
                  <a:srgbClr val="FF0000"/>
                </a:solidFill>
                <a:latin typeface="Roboto Light"/>
                <a:ea typeface="Roboto Light"/>
                <a:cs typeface="Roboto Light"/>
                <a:sym typeface="Roboto Light"/>
              </a:rPr>
              <a:t>9pfs – This is actually a network protocol used to access an underlying filesystem. It does not perform as well but is easy to use with existing filesystems</a:t>
            </a:r>
            <a:endParaRPr/>
          </a:p>
          <a:p>
            <a:pPr indent="0" lvl="0" marL="139700" marR="0" rtl="0" algn="l">
              <a:lnSpc>
                <a:spcPct val="100000"/>
              </a:lnSpc>
              <a:spcBef>
                <a:spcPts val="0"/>
              </a:spcBef>
              <a:spcAft>
                <a:spcPts val="0"/>
              </a:spcAft>
              <a:buClr>
                <a:srgbClr val="000000"/>
              </a:buClr>
              <a:buSzPts val="1400"/>
              <a:buFont typeface="Arial"/>
              <a:buNone/>
            </a:pPr>
            <a:r>
              <a:rPr i="0" lang="en-US" sz="1100">
                <a:solidFill>
                  <a:srgbClr val="FF0000"/>
                </a:solidFill>
                <a:latin typeface="Roboto Light"/>
                <a:ea typeface="Roboto Light"/>
                <a:cs typeface="Roboto Light"/>
                <a:sym typeface="Roboto Light"/>
              </a:rPr>
              <a:t>Virtio-fs – This is a shared filesystem for virtual machiens developed by Red Hat that can access a directory tree on a host. It is new to Kata containers is looks like a promising alternative to 9pfs</a:t>
            </a:r>
            <a:endParaRPr/>
          </a:p>
          <a:p>
            <a:pPr indent="0" lvl="0" marL="139700" marR="0" rtl="0" algn="l">
              <a:lnSpc>
                <a:spcPct val="100000"/>
              </a:lnSpc>
              <a:spcBef>
                <a:spcPts val="0"/>
              </a:spcBef>
              <a:spcAft>
                <a:spcPts val="0"/>
              </a:spcAft>
              <a:buClr>
                <a:srgbClr val="000000"/>
              </a:buClr>
              <a:buSzPts val="1400"/>
              <a:buFont typeface="Arial"/>
              <a:buNone/>
            </a:pPr>
            <a:r>
              <a:t/>
            </a:r>
            <a:endParaRPr i="0" sz="1100">
              <a:solidFill>
                <a:srgbClr val="FF0000"/>
              </a:solidFill>
              <a:latin typeface="Roboto Light"/>
              <a:ea typeface="Roboto Light"/>
              <a:cs typeface="Roboto Light"/>
              <a:sym typeface="Roboto Light"/>
            </a:endParaRPr>
          </a:p>
          <a:p>
            <a:pPr indent="0" lvl="0" marL="139700" marR="0" rtl="0" algn="l">
              <a:lnSpc>
                <a:spcPct val="100000"/>
              </a:lnSpc>
              <a:spcBef>
                <a:spcPts val="0"/>
              </a:spcBef>
              <a:spcAft>
                <a:spcPts val="0"/>
              </a:spcAft>
              <a:buClr>
                <a:srgbClr val="000000"/>
              </a:buClr>
              <a:buSzPts val="1400"/>
              <a:buFont typeface="Arial"/>
              <a:buNone/>
            </a:pPr>
            <a:r>
              <a:rPr i="0" lang="en-US" sz="1100">
                <a:solidFill>
                  <a:srgbClr val="FF0000"/>
                </a:solidFill>
                <a:latin typeface="Roboto Light"/>
                <a:ea typeface="Roboto Light"/>
                <a:cs typeface="Roboto Light"/>
                <a:sym typeface="Roboto Light"/>
              </a:rPr>
              <a:t>Kernel same page merging – </a:t>
            </a:r>
            <a:r>
              <a:rPr b="0" i="0" lang="en-US" sz="1100" u="none" cap="none" strike="noStrike">
                <a:solidFill>
                  <a:srgbClr val="000000"/>
                </a:solidFill>
                <a:latin typeface="Arial"/>
                <a:ea typeface="Arial"/>
                <a:cs typeface="Arial"/>
                <a:sym typeface="Arial"/>
              </a:rPr>
              <a:t>This is a kernel feature that makes it possible for a hypervisor system to share identical memory pages amongst different processes or virtualized guests. After some time it will deduplicate memory across multiple copies of Virtual Machines running. </a:t>
            </a:r>
            <a:endParaRPr i="0" sz="1100">
              <a:solidFill>
                <a:srgbClr val="FF0000"/>
              </a:solidFill>
              <a:latin typeface="Roboto Light"/>
              <a:ea typeface="Roboto Light"/>
              <a:cs typeface="Roboto Light"/>
              <a:sym typeface="Roboto Light"/>
            </a:endParaRPr>
          </a:p>
          <a:p>
            <a:pPr indent="0" lvl="0" marL="139700" marR="0" rtl="0" algn="l">
              <a:lnSpc>
                <a:spcPct val="100000"/>
              </a:lnSpc>
              <a:spcBef>
                <a:spcPts val="0"/>
              </a:spcBef>
              <a:spcAft>
                <a:spcPts val="0"/>
              </a:spcAft>
              <a:buClr>
                <a:srgbClr val="000000"/>
              </a:buClr>
              <a:buSzPts val="1400"/>
              <a:buFont typeface="Arial"/>
              <a:buNone/>
            </a:pPr>
            <a:r>
              <a:t/>
            </a:r>
            <a:endParaRPr i="0" sz="1100">
              <a:solidFill>
                <a:srgbClr val="FF0000"/>
              </a:solidFill>
              <a:latin typeface="Roboto Light"/>
              <a:ea typeface="Roboto Light"/>
              <a:cs typeface="Roboto Light"/>
              <a:sym typeface="Roboto Light"/>
            </a:endParaRPr>
          </a:p>
          <a:p>
            <a:pPr indent="0" lvl="0" marL="139700" marR="0" rtl="0" algn="l">
              <a:lnSpc>
                <a:spcPct val="100000"/>
              </a:lnSpc>
              <a:spcBef>
                <a:spcPts val="0"/>
              </a:spcBef>
              <a:spcAft>
                <a:spcPts val="0"/>
              </a:spcAft>
              <a:buClr>
                <a:srgbClr val="000000"/>
              </a:buClr>
              <a:buSzPts val="1400"/>
              <a:buFont typeface="Arial"/>
              <a:buNone/>
            </a:pPr>
            <a:r>
              <a:rPr i="0" lang="en-US" sz="1100">
                <a:solidFill>
                  <a:srgbClr val="FF0000"/>
                </a:solidFill>
                <a:latin typeface="Roboto Light"/>
                <a:ea typeface="Roboto Light"/>
                <a:cs typeface="Roboto Light"/>
                <a:sym typeface="Roboto Light"/>
              </a:rPr>
              <a:t>DAX – This was originally introduced in the 4.0 kernel. Before DAX files were first copied from disk to a kernel cache which becomes unnecessary overhead when dealing with a persistent non-volatile memory. DAX removes this extra copy by reading/writing directly to this persistent memory. This helps to remove some of the penalty of using a virtual machine. T</a:t>
            </a:r>
            <a:r>
              <a:rPr b="0" i="0" lang="en-US" sz="1100" u="none" cap="none" strike="noStrike">
                <a:solidFill>
                  <a:srgbClr val="000000"/>
                </a:solidFill>
                <a:latin typeface="Arial"/>
                <a:ea typeface="Arial"/>
                <a:cs typeface="Arial"/>
                <a:sym typeface="Arial"/>
              </a:rPr>
              <a:t>his will enable guest page cache bypass using Direct Access for files in the VM context</a:t>
            </a:r>
            <a:endParaRPr/>
          </a:p>
          <a:p>
            <a:pPr indent="0" lvl="0" marL="13970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 </a:t>
            </a:r>
            <a:endParaRPr i="0" sz="1100">
              <a:solidFill>
                <a:srgbClr val="FF0000"/>
              </a:solidFill>
              <a:latin typeface="Roboto Light"/>
              <a:ea typeface="Roboto Light"/>
              <a:cs typeface="Roboto Light"/>
              <a:sym typeface="Roboto Light"/>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82b2de5086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1" name="Google Shape;621;g82b2de508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Open Container Initiative (OCI) -- Established in June 2015 by Docker and other leaders in the container industry, the OCI currently contains two specifications: the Runtime Specification (</a:t>
            </a:r>
            <a:r>
              <a:rPr b="0" i="0" lang="en-US" sz="1100" u="sng" cap="none" strike="noStrike">
                <a:solidFill>
                  <a:srgbClr val="000000"/>
                </a:solidFill>
                <a:latin typeface="Arial"/>
                <a:ea typeface="Arial"/>
                <a:cs typeface="Arial"/>
                <a:sym typeface="Arial"/>
                <a:hlinkClick r:id="rId2">
                  <a:extLst>
                    <a:ext uri="{A12FA001-AC4F-418D-AE19-62706E023703}">
                      <ahyp:hlinkClr val="tx"/>
                    </a:ext>
                  </a:extLst>
                </a:hlinkClick>
              </a:rPr>
              <a:t>runtime-spec</a:t>
            </a:r>
            <a:r>
              <a:rPr b="0" i="0" lang="en-US" sz="1100" u="none" cap="none" strike="noStrike">
                <a:solidFill>
                  <a:srgbClr val="000000"/>
                </a:solidFill>
                <a:latin typeface="Arial"/>
                <a:ea typeface="Arial"/>
                <a:cs typeface="Arial"/>
                <a:sym typeface="Arial"/>
              </a:rPr>
              <a:t>) and the Image Specification (</a:t>
            </a:r>
            <a:r>
              <a:rPr b="0" i="0" lang="en-US" sz="1100" u="sng" cap="none" strike="noStrike">
                <a:solidFill>
                  <a:srgbClr val="000000"/>
                </a:solidFill>
                <a:latin typeface="Arial"/>
                <a:ea typeface="Arial"/>
                <a:cs typeface="Arial"/>
                <a:sym typeface="Arial"/>
                <a:hlinkClick r:id="rId3">
                  <a:extLst>
                    <a:ext uri="{A12FA001-AC4F-418D-AE19-62706E023703}">
                      <ahyp:hlinkClr val="tx"/>
                    </a:ext>
                  </a:extLst>
                </a:hlinkClick>
              </a:rPr>
              <a:t>image-spec</a:t>
            </a:r>
            <a:r>
              <a:rPr b="0" i="0" lang="en-US" sz="1100" u="none" cap="none" strike="noStrike">
                <a:solidFill>
                  <a:srgbClr val="000000"/>
                </a:solidFill>
                <a:latin typeface="Arial"/>
                <a:ea typeface="Arial"/>
                <a:cs typeface="Arial"/>
                <a:sym typeface="Arial"/>
              </a:rPr>
              <a:t>). The Runtime Specification outlines how to run a “</a:t>
            </a:r>
            <a:r>
              <a:rPr b="0" i="0" lang="en-US" sz="1100" u="sng" cap="none" strike="noStrike">
                <a:solidFill>
                  <a:srgbClr val="000000"/>
                </a:solidFill>
                <a:latin typeface="Arial"/>
                <a:ea typeface="Arial"/>
                <a:cs typeface="Arial"/>
                <a:sym typeface="Arial"/>
                <a:hlinkClick r:id="rId4">
                  <a:extLst>
                    <a:ext uri="{A12FA001-AC4F-418D-AE19-62706E023703}">
                      <ahyp:hlinkClr val="tx"/>
                    </a:ext>
                  </a:extLst>
                </a:hlinkClick>
              </a:rPr>
              <a:t>filesystem bundle</a:t>
            </a:r>
            <a:r>
              <a:rPr b="0" i="0" lang="en-US" sz="1100" u="none" cap="none" strike="noStrike">
                <a:solidFill>
                  <a:srgbClr val="000000"/>
                </a:solidFill>
                <a:latin typeface="Arial"/>
                <a:ea typeface="Arial"/>
                <a:cs typeface="Arial"/>
                <a:sym typeface="Arial"/>
              </a:rPr>
              <a:t>” that is unpacked on disk. At a high-level an OCI implementation would download an OCI Image then unpack that image into an OCI Runtime filesystem bundle. At this point the OCI Runtime Bundle would be run by an OCI Runtime.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82b2de5086_1_3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2" name="Google Shape;692;g82b2de5086_1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82b2de5086_1_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69" name="Google Shape;769;g82b2de5086_1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82b2de5086_1_6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41" name="Google Shape;841;g82b2de5086_1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82b2de5086_1_6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13" name="Google Shape;913;g82b2de5086_1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82b2de5086_1_7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85" name="Google Shape;985;g82b2de5086_1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82b2de5086_1_8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t>Add OpenTracing support</a:t>
            </a:r>
            <a:br>
              <a:rPr lang="en-US"/>
            </a:br>
            <a:r>
              <a:rPr lang="en-US"/>
              <a:t>This release includes changes to support OpenTracing, but note that the feature should be considered a preview as it is not yet integrated into the runtime. See </a:t>
            </a:r>
            <a:r>
              <a:rPr lang="en-US" u="sng">
                <a:solidFill>
                  <a:schemeClr val="hlink"/>
                </a:solidFill>
                <a:hlinkClick r:id="rId2"/>
              </a:rPr>
              <a:t>TRACING.md</a:t>
            </a:r>
            <a:r>
              <a:rPr lang="en-US"/>
              <a:t> and </a:t>
            </a:r>
            <a:r>
              <a:rPr lang="en-US" u="sng">
                <a:solidFill>
                  <a:schemeClr val="hlink"/>
                </a:solidFill>
                <a:hlinkClick r:id="rId3"/>
              </a:rPr>
              <a:t>#1369</a:t>
            </a:r>
            <a:r>
              <a:rPr lang="en-US"/>
              <a:t> for full details.</a:t>
            </a:r>
            <a:endParaRPr/>
          </a:p>
          <a:p>
            <a:pPr indent="-317500" lvl="0" marL="457200" rtl="0" algn="l">
              <a:lnSpc>
                <a:spcPct val="100000"/>
              </a:lnSpc>
              <a:spcBef>
                <a:spcPts val="0"/>
              </a:spcBef>
              <a:spcAft>
                <a:spcPts val="0"/>
              </a:spcAft>
              <a:buSzPts val="1400"/>
              <a:buChar char="●"/>
            </a:pPr>
            <a:r>
              <a:rPr lang="en-US"/>
              <a:t>mount: add virtio-fs mount driver</a:t>
            </a:r>
            <a:br>
              <a:rPr lang="en-US"/>
            </a:br>
            <a:r>
              <a:rPr lang="en-US"/>
              <a:t>Now the agent can mount virtio-fs shared directories.</a:t>
            </a:r>
            <a:endParaRPr/>
          </a:p>
          <a:p>
            <a:pPr indent="-317500" lvl="0" marL="457200" rtl="0" algn="l">
              <a:lnSpc>
                <a:spcPct val="100000"/>
              </a:lnSpc>
              <a:spcBef>
                <a:spcPts val="0"/>
              </a:spcBef>
              <a:spcAft>
                <a:spcPts val="0"/>
              </a:spcAft>
              <a:buSzPts val="1400"/>
              <a:buChar char="●"/>
            </a:pPr>
            <a:r>
              <a:rPr lang="en-US"/>
              <a:t>Agent allow with cpuset that not match with vcpus in the guest.</a:t>
            </a:r>
            <a:endParaRPr/>
          </a:p>
          <a:p>
            <a:pPr indent="0" lvl="0" marL="0" rtl="0" algn="l">
              <a:lnSpc>
                <a:spcPct val="100000"/>
              </a:lnSpc>
              <a:spcBef>
                <a:spcPts val="0"/>
              </a:spcBef>
              <a:spcAft>
                <a:spcPts val="0"/>
              </a:spcAft>
              <a:buSzPts val="1400"/>
              <a:buNone/>
            </a:pPr>
            <a:r>
              <a:t/>
            </a:r>
            <a:endParaRPr/>
          </a:p>
        </p:txBody>
      </p:sp>
      <p:sp>
        <p:nvSpPr>
          <p:cNvPr id="1057" name="Google Shape;1057;g82b2de5086_1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82b2de5086_1_9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29" name="Google Shape;1129;g82b2de5086_1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82b2de5086_1_10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01" name="Google Shape;1201;g82b2de5086_1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82b2de5086_1_1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ACRN is an open source Type 1 hypervisor that can run a RTOS in a VM. Kata support means that the RTOS VM can launch containers </a:t>
            </a:r>
            <a:endParaRPr/>
          </a:p>
          <a:p>
            <a:pPr indent="0" lvl="0" marL="0" rtl="0" algn="l">
              <a:lnSpc>
                <a:spcPct val="100000"/>
              </a:lnSpc>
              <a:spcBef>
                <a:spcPts val="0"/>
              </a:spcBef>
              <a:spcAft>
                <a:spcPts val="0"/>
              </a:spcAft>
              <a:buSzPts val="1400"/>
              <a:buNone/>
            </a:pPr>
            <a:r>
              <a:rPr lang="en-US"/>
              <a:t>that are secured in a different VM on type of the ACRN hypervisor. </a:t>
            </a:r>
            <a:endParaRPr/>
          </a:p>
          <a:p>
            <a:pPr indent="0" lvl="0" marL="0" rtl="0" algn="l">
              <a:lnSpc>
                <a:spcPct val="100000"/>
              </a:lnSpc>
              <a:spcBef>
                <a:spcPts val="0"/>
              </a:spcBef>
              <a:spcAft>
                <a:spcPts val="0"/>
              </a:spcAft>
              <a:buSzPts val="1400"/>
              <a:buNone/>
            </a:pPr>
            <a:r>
              <a:t/>
            </a:r>
            <a:endParaRPr/>
          </a:p>
        </p:txBody>
      </p:sp>
      <p:sp>
        <p:nvSpPr>
          <p:cNvPr id="1273" name="Google Shape;1273;g82b2de5086_1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82b2de5086_1_1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200">
                <a:solidFill>
                  <a:srgbClr val="24292E"/>
                </a:solidFill>
                <a:highlight>
                  <a:srgbClr val="FFFFFF"/>
                </a:highlight>
              </a:rPr>
              <a:t>Cloud Hypervisor is an open source Virtual Machine Monitor (VMM) that runs on top of </a:t>
            </a:r>
            <a:r>
              <a:rPr lang="en-US" sz="1200">
                <a:solidFill>
                  <a:srgbClr val="0366D6"/>
                </a:solidFill>
                <a:highlight>
                  <a:srgbClr val="FFFFFF"/>
                </a:highlight>
                <a:uFill>
                  <a:noFill/>
                </a:uFill>
                <a:hlinkClick r:id="rId2">
                  <a:extLst>
                    <a:ext uri="{A12FA001-AC4F-418D-AE19-62706E023703}">
                      <ahyp:hlinkClr val="tx"/>
                    </a:ext>
                  </a:extLst>
                </a:hlinkClick>
              </a:rPr>
              <a:t>KVM</a:t>
            </a:r>
            <a:r>
              <a:rPr lang="en-US" sz="1200">
                <a:solidFill>
                  <a:srgbClr val="24292E"/>
                </a:solidFill>
                <a:highlight>
                  <a:srgbClr val="FFFFFF"/>
                </a:highlight>
              </a:rPr>
              <a:t>. The project focuses on exclusively running modern, cloud workloads, on top of a limited set of hardware architectures and platforms. Cloud workloads refers to those that are usually run by customers inside a cloud provider. For our purposes this means modern Linux distributions with most I/O handled by paravirtualised devices (i.e. virtio), no requirement for legacy devices and recent CPUs and KVM.  It is based on Rust</a:t>
            </a:r>
            <a:endParaRPr sz="1200">
              <a:solidFill>
                <a:srgbClr val="24292E"/>
              </a:solidFill>
              <a:highlight>
                <a:srgbClr val="FFFFFF"/>
              </a:highlight>
            </a:endParaRPr>
          </a:p>
          <a:p>
            <a:pPr indent="0" lvl="0" marL="0" rtl="0" algn="l">
              <a:lnSpc>
                <a:spcPct val="100000"/>
              </a:lnSpc>
              <a:spcBef>
                <a:spcPts val="0"/>
              </a:spcBef>
              <a:spcAft>
                <a:spcPts val="0"/>
              </a:spcAft>
              <a:buSzPts val="1400"/>
              <a:buNone/>
            </a:pPr>
            <a:r>
              <a:t/>
            </a:r>
            <a:endParaRPr sz="1200">
              <a:solidFill>
                <a:srgbClr val="24292E"/>
              </a:solidFill>
              <a:highlight>
                <a:srgbClr val="FFFFFF"/>
              </a:highlight>
            </a:endParaRPr>
          </a:p>
          <a:p>
            <a:pPr indent="0" lvl="0" marL="0" rtl="0" algn="l">
              <a:lnSpc>
                <a:spcPct val="100000"/>
              </a:lnSpc>
              <a:spcBef>
                <a:spcPts val="0"/>
              </a:spcBef>
              <a:spcAft>
                <a:spcPts val="0"/>
              </a:spcAft>
              <a:buSzPts val="1400"/>
              <a:buNone/>
            </a:pPr>
            <a:r>
              <a:rPr lang="en-US" sz="1200">
                <a:solidFill>
                  <a:srgbClr val="24292E"/>
                </a:solidFill>
                <a:highlight>
                  <a:srgbClr val="FFFFFF"/>
                </a:highlight>
              </a:rPr>
              <a:t>TC is the traffic controller interface.</a:t>
            </a:r>
            <a:endParaRPr sz="1200">
              <a:solidFill>
                <a:srgbClr val="24292E"/>
              </a:solidFill>
              <a:highlight>
                <a:srgbClr val="FFFFFF"/>
              </a:highlight>
            </a:endParaRPr>
          </a:p>
        </p:txBody>
      </p:sp>
      <p:sp>
        <p:nvSpPr>
          <p:cNvPr id="1345" name="Google Shape;1345;g82b2de5086_1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82b2de5086_1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7" name="Google Shape;1417;g82b2de5086_1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82b2de5086_1_14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9" name="Google Shape;1489;g82b2de5086_1_14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9" name="Shape 1559"/>
        <p:cNvGrpSpPr/>
        <p:nvPr/>
      </p:nvGrpSpPr>
      <p:grpSpPr>
        <a:xfrm>
          <a:off x="0" y="0"/>
          <a:ext cx="0" cy="0"/>
          <a:chOff x="0" y="0"/>
          <a:chExt cx="0" cy="0"/>
        </a:xfrm>
      </p:grpSpPr>
      <p:sp>
        <p:nvSpPr>
          <p:cNvPr id="1560" name="Google Shape;1560;gac242e7999_0_3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1" name="Google Shape;1561;gac242e7999_0_3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rPr>
              <a:t>The Secure Enclave support will include the plumbing for different architecture enclaves to be used with Kata Containers. </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rtl="0" algn="l">
              <a:spcBef>
                <a:spcPts val="0"/>
              </a:spcBef>
              <a:spcAft>
                <a:spcPts val="0"/>
              </a:spcAft>
              <a:buClr>
                <a:schemeClr val="dk1"/>
              </a:buClr>
              <a:buSzPts val="1400"/>
              <a:buFont typeface="Arial"/>
              <a:buNone/>
            </a:pPr>
            <a:r>
              <a:rPr lang="en-US">
                <a:solidFill>
                  <a:schemeClr val="dk1"/>
                </a:solidFill>
              </a:rPr>
              <a:t>Read the Kata Containers 2.0 blog on more information about the new release! </a:t>
            </a:r>
            <a:r>
              <a:rPr lang="en-US" u="sng">
                <a:solidFill>
                  <a:srgbClr val="5E81BE"/>
                </a:solidFill>
                <a:hlinkClick r:id="rId2">
                  <a:extLst>
                    <a:ext uri="{A12FA001-AC4F-418D-AE19-62706E023703}">
                      <ahyp:hlinkClr val="tx"/>
                    </a:ext>
                  </a:extLst>
                </a:hlinkClick>
              </a:rPr>
              <a:t>https://medium.com/kata-containers/kata-containers-version-2-0-e45df4dd328</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g5e2ded137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3" name="Google Shape;1573;g5e2ded137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AWS - </a:t>
            </a:r>
            <a:r>
              <a:rPr b="0" i="0" lang="en-US" sz="1100" u="none" cap="none" strike="noStrike">
                <a:solidFill>
                  <a:srgbClr val="000000"/>
                </a:solidFill>
                <a:latin typeface="Arial"/>
                <a:ea typeface="Arial"/>
                <a:cs typeface="Arial"/>
                <a:sym typeface="Arial"/>
              </a:rPr>
              <a:t>Kata Containers on Amazon Web Services (AWS) makes use of </a:t>
            </a:r>
            <a:r>
              <a:rPr b="0" i="0" lang="en-US" sz="1100" u="sng" cap="none" strike="noStrike">
                <a:solidFill>
                  <a:srgbClr val="000000"/>
                </a:solidFill>
                <a:latin typeface="Arial"/>
                <a:ea typeface="Arial"/>
                <a:cs typeface="Arial"/>
                <a:sym typeface="Arial"/>
                <a:hlinkClick r:id="rId2">
                  <a:extLst>
                    <a:ext uri="{A12FA001-AC4F-418D-AE19-62706E023703}">
                      <ahyp:hlinkClr val="tx"/>
                    </a:ext>
                  </a:extLst>
                </a:hlinkClick>
              </a:rPr>
              <a:t>i3.metal</a:t>
            </a:r>
            <a:r>
              <a:rPr b="0" i="0" lang="en-US" sz="1100" u="none" cap="none" strike="noStrike">
                <a:solidFill>
                  <a:srgbClr val="000000"/>
                </a:solidFill>
                <a:latin typeface="Arial"/>
                <a:ea typeface="Arial"/>
                <a:cs typeface="Arial"/>
                <a:sym typeface="Arial"/>
              </a:rPr>
              <a:t> instances. Most of the installation procedure is identical to that for Kata on your preferred distribution, except that you have to run it on bare metal instances since AWS doesn't support nested virtualization yet. </a:t>
            </a:r>
            <a:endParaRPr/>
          </a:p>
          <a:p>
            <a:pPr indent="0" lvl="0" marL="1397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Azure - Kata Containers on Azure use nested virtualization to provide an identical installation experience to Kata on your preferred Linux distribution.</a:t>
            </a:r>
            <a:endParaRPr/>
          </a:p>
          <a:p>
            <a:pPr indent="0" lvl="0" marL="1397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GCE - Kata Containers on Google Compute Engine (GCE) makes use of </a:t>
            </a:r>
            <a:r>
              <a:rPr b="0" i="0" lang="en-US" sz="1100" u="sng" cap="none" strike="noStrike">
                <a:solidFill>
                  <a:srgbClr val="000000"/>
                </a:solidFill>
                <a:latin typeface="Arial"/>
                <a:ea typeface="Arial"/>
                <a:cs typeface="Arial"/>
                <a:sym typeface="Arial"/>
                <a:hlinkClick r:id="rId3">
                  <a:extLst>
                    <a:ext uri="{A12FA001-AC4F-418D-AE19-62706E023703}">
                      <ahyp:hlinkClr val="tx"/>
                    </a:ext>
                  </a:extLst>
                </a:hlinkClick>
              </a:rPr>
              <a:t>nested virtualization</a:t>
            </a:r>
            <a:r>
              <a:rPr b="0" i="0" lang="en-US" sz="1100" u="none" cap="none" strike="noStrike">
                <a:solidFill>
                  <a:srgbClr val="000000"/>
                </a:solidFill>
                <a:latin typeface="Arial"/>
                <a:ea typeface="Arial"/>
                <a:cs typeface="Arial"/>
                <a:sym typeface="Arial"/>
              </a:rPr>
              <a:t>. Most of the installation procedure is identical to that for Kata on your preferred distribution, but enabling nested virtualization currently requires extra steps on GCE. </a:t>
            </a:r>
            <a:endParaRPr/>
          </a:p>
          <a:p>
            <a:pPr indent="0" lvl="0" marL="1397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VEXXHOST - Kata Containers on VEXXHOST use nested virtualization to provide an identical installation experience to Kata on your preferred Linux distribution.</a:t>
            </a:r>
            <a:endParaRPr/>
          </a:p>
          <a:p>
            <a:pPr indent="0" lvl="0" marL="1397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9edd5aa16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7" name="Google Shape;1587;g9edd5aa16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Kata-manager script – As the name implies this is a script that installs kata containers packages, installs docker, and configures docker to use kata by default. It works across multiple distributions</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rPr lang="en-US"/>
              <a:t>Kata-doc-to-script – This can generate custom install scripts that can be tweaked later.</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rPr lang="en-US"/>
              <a:t>Kata-deploy - </a:t>
            </a:r>
            <a:r>
              <a:rPr b="0" i="0" lang="en-US" sz="1100" u="none" cap="none" strike="noStrike">
                <a:solidFill>
                  <a:srgbClr val="000000"/>
                </a:solidFill>
                <a:latin typeface="Arial"/>
                <a:ea typeface="Arial"/>
                <a:cs typeface="Arial"/>
                <a:sym typeface="Arial"/>
              </a:rPr>
              <a:t>provides a Dockerfile, which contains all of the binaries and artifacts required to run Kata Containers, as well as reference daemonsets, which can be utilized to install Kata Containers for both Docker and on a running Kubernetes cluster.</a:t>
            </a:r>
            <a:endParaRPr/>
          </a:p>
          <a:p>
            <a:pPr indent="0" lvl="0" marL="1397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Kubernetes –  This allows the install of kata through daemonsets on a node only if it uses either containerd or CRIO CRI shims</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     </a:t>
            </a:r>
            <a:r>
              <a:rPr lang="en-US"/>
              <a:t>kubectl apply -f kata-rbac.yaml       </a:t>
            </a:r>
            <a:endParaRPr/>
          </a:p>
          <a:p>
            <a:pPr indent="0" lvl="0" marL="139700" rtl="0" algn="l">
              <a:lnSpc>
                <a:spcPct val="100000"/>
              </a:lnSpc>
              <a:spcBef>
                <a:spcPts val="0"/>
              </a:spcBef>
              <a:spcAft>
                <a:spcPts val="0"/>
              </a:spcAft>
              <a:buSzPts val="1400"/>
              <a:buNone/>
            </a:pPr>
            <a:r>
              <a:rPr lang="en-US"/>
              <a:t>     kubectl apply -f kata-deploy.yaml</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82b2de5086_2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94" name="Google Shape;1594;g82b2de5086_2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2" name="Google Shape;160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ac242e7999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30" name="Google Shape;1630;gac242e7999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3" name="Google Shape;167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5" name="Google Shape;170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S390 refers to the IBM System z architecture which is a mainframe.</a:t>
            </a:r>
            <a:endParaRPr/>
          </a:p>
          <a:p>
            <a:pPr indent="0" lvl="0" marL="139700" rtl="0" algn="l">
              <a:lnSpc>
                <a:spcPct val="100000"/>
              </a:lnSpc>
              <a:spcBef>
                <a:spcPts val="0"/>
              </a:spcBef>
              <a:spcAft>
                <a:spcPts val="0"/>
              </a:spcAft>
              <a:buSzPts val="1400"/>
              <a:buNone/>
            </a:pPr>
            <a:r>
              <a:rPr lang="en-US"/>
              <a:t>PowerPC is the IBM power architecture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2" name="Shape 1722"/>
        <p:cNvGrpSpPr/>
        <p:nvPr/>
      </p:nvGrpSpPr>
      <p:grpSpPr>
        <a:xfrm>
          <a:off x="0" y="0"/>
          <a:ext cx="0" cy="0"/>
          <a:chOff x="0" y="0"/>
          <a:chExt cx="0" cy="0"/>
        </a:xfrm>
      </p:grpSpPr>
      <p:sp>
        <p:nvSpPr>
          <p:cNvPr id="1723" name="Google Shape;1723;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4" name="Google Shape;172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Network interface could be</a:t>
            </a:r>
            <a:endParaRPr/>
          </a:p>
          <a:p>
            <a:pPr indent="-228600" lvl="0" marL="368300" rtl="0" algn="l">
              <a:lnSpc>
                <a:spcPct val="100000"/>
              </a:lnSpc>
              <a:spcBef>
                <a:spcPts val="0"/>
              </a:spcBef>
              <a:spcAft>
                <a:spcPts val="0"/>
              </a:spcAft>
              <a:buSzPts val="1400"/>
              <a:buAutoNum type="arabicPeriod"/>
            </a:pPr>
            <a:r>
              <a:rPr lang="en-US"/>
              <a:t>Virtual interface</a:t>
            </a:r>
            <a:endParaRPr/>
          </a:p>
          <a:p>
            <a:pPr indent="-228600" lvl="0" marL="368300" rtl="0" algn="l">
              <a:lnSpc>
                <a:spcPct val="100000"/>
              </a:lnSpc>
              <a:spcBef>
                <a:spcPts val="0"/>
              </a:spcBef>
              <a:spcAft>
                <a:spcPts val="0"/>
              </a:spcAft>
              <a:buSzPts val="1400"/>
              <a:buAutoNum type="arabicPeriod"/>
            </a:pPr>
            <a:r>
              <a:rPr lang="en-US"/>
              <a:t>Physical interface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1" name="Shape 1741"/>
        <p:cNvGrpSpPr/>
        <p:nvPr/>
      </p:nvGrpSpPr>
      <p:grpSpPr>
        <a:xfrm>
          <a:off x="0" y="0"/>
          <a:ext cx="0" cy="0"/>
          <a:chOff x="0" y="0"/>
          <a:chExt cx="0" cy="0"/>
        </a:xfrm>
      </p:grpSpPr>
      <p:sp>
        <p:nvSpPr>
          <p:cNvPr id="1742" name="Google Shape;174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3" name="Google Shape;174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Aufs - </a:t>
            </a:r>
            <a:r>
              <a:rPr b="0" i="0" lang="en-US" sz="1100" u="none" cap="none" strike="noStrike">
                <a:solidFill>
                  <a:srgbClr val="000000"/>
                </a:solidFill>
                <a:latin typeface="Arial"/>
                <a:ea typeface="Arial"/>
                <a:cs typeface="Arial"/>
                <a:sym typeface="Arial"/>
              </a:rPr>
              <a:t>(short for </a:t>
            </a:r>
            <a:r>
              <a:rPr b="1" i="0" lang="en-US" sz="1100" u="none" cap="none" strike="noStrike">
                <a:solidFill>
                  <a:srgbClr val="000000"/>
                </a:solidFill>
                <a:latin typeface="Arial"/>
                <a:ea typeface="Arial"/>
                <a:cs typeface="Arial"/>
                <a:sym typeface="Arial"/>
              </a:rPr>
              <a:t>advanced multi-layered unification filesystem</a:t>
            </a:r>
            <a:r>
              <a:rPr b="0" i="0" lang="en-US" sz="1100" u="none" cap="none" strike="noStrike">
                <a:solidFill>
                  <a:srgbClr val="000000"/>
                </a:solidFill>
                <a:latin typeface="Arial"/>
                <a:ea typeface="Arial"/>
                <a:cs typeface="Arial"/>
                <a:sym typeface="Arial"/>
              </a:rPr>
              <a:t>) implements a </a:t>
            </a:r>
            <a:r>
              <a:rPr b="0" i="0" lang="en-US" sz="1100" u="sng" cap="none" strike="noStrike">
                <a:solidFill>
                  <a:srgbClr val="000000"/>
                </a:solidFill>
                <a:latin typeface="Arial"/>
                <a:ea typeface="Arial"/>
                <a:cs typeface="Arial"/>
                <a:sym typeface="Arial"/>
                <a:hlinkClick r:id="rId2">
                  <a:extLst>
                    <a:ext uri="{A12FA001-AC4F-418D-AE19-62706E023703}">
                      <ahyp:hlinkClr val="tx"/>
                    </a:ext>
                  </a:extLst>
                </a:hlinkClick>
              </a:rPr>
              <a:t>union mount</a:t>
            </a:r>
            <a:r>
              <a:rPr b="0" i="0" lang="en-US" sz="1100" u="none" cap="none" strike="noStrike">
                <a:solidFill>
                  <a:srgbClr val="000000"/>
                </a:solidFill>
                <a:latin typeface="Arial"/>
                <a:ea typeface="Arial"/>
                <a:cs typeface="Arial"/>
                <a:sym typeface="Arial"/>
              </a:rPr>
              <a:t> for </a:t>
            </a:r>
            <a:r>
              <a:rPr b="0" i="0" lang="en-US" sz="1100" u="sng" cap="none" strike="noStrike">
                <a:solidFill>
                  <a:srgbClr val="000000"/>
                </a:solidFill>
                <a:latin typeface="Arial"/>
                <a:ea typeface="Arial"/>
                <a:cs typeface="Arial"/>
                <a:sym typeface="Arial"/>
                <a:hlinkClick r:id="rId3">
                  <a:extLst>
                    <a:ext uri="{A12FA001-AC4F-418D-AE19-62706E023703}">
                      <ahyp:hlinkClr val="tx"/>
                    </a:ext>
                  </a:extLst>
                </a:hlinkClick>
              </a:rPr>
              <a:t>Linux</a:t>
            </a:r>
            <a:r>
              <a:rPr b="0" i="0" lang="en-US" sz="1100" u="none" cap="none" strike="noStrike">
                <a:solidFill>
                  <a:srgbClr val="000000"/>
                </a:solidFill>
                <a:latin typeface="Arial"/>
                <a:ea typeface="Arial"/>
                <a:cs typeface="Arial"/>
                <a:sym typeface="Arial"/>
              </a:rPr>
              <a:t> </a:t>
            </a:r>
            <a:r>
              <a:rPr b="0" i="0" lang="en-US" sz="1100" u="sng" cap="none" strike="noStrike">
                <a:solidFill>
                  <a:srgbClr val="000000"/>
                </a:solidFill>
                <a:latin typeface="Arial"/>
                <a:ea typeface="Arial"/>
                <a:cs typeface="Arial"/>
                <a:sym typeface="Arial"/>
                <a:hlinkClick r:id="rId4">
                  <a:extLst>
                    <a:ext uri="{A12FA001-AC4F-418D-AE19-62706E023703}">
                      <ahyp:hlinkClr val="tx"/>
                    </a:ext>
                  </a:extLst>
                </a:hlinkClick>
              </a:rPr>
              <a:t>file systems</a:t>
            </a:r>
            <a:r>
              <a:rPr b="0" i="0" lang="en-US" sz="1100" u="none" cap="none" strike="noStrike">
                <a:solidFill>
                  <a:srgbClr val="000000"/>
                </a:solidFill>
                <a:latin typeface="Arial"/>
                <a:ea typeface="Arial"/>
                <a:cs typeface="Arial"/>
                <a:sym typeface="Arial"/>
              </a:rPr>
              <a:t>. The name originally stood for </a:t>
            </a:r>
            <a:r>
              <a:rPr b="1" i="0" lang="en-US" sz="1100" u="none" cap="none" strike="noStrike">
                <a:solidFill>
                  <a:srgbClr val="000000"/>
                </a:solidFill>
                <a:latin typeface="Arial"/>
                <a:ea typeface="Arial"/>
                <a:cs typeface="Arial"/>
                <a:sym typeface="Arial"/>
              </a:rPr>
              <a:t>AnotherUnionFS</a:t>
            </a:r>
            <a:r>
              <a:rPr b="0" i="0" lang="en-US" sz="1100" u="none" cap="none" strike="noStrike">
                <a:solidFill>
                  <a:srgbClr val="000000"/>
                </a:solidFill>
                <a:latin typeface="Arial"/>
                <a:ea typeface="Arial"/>
                <a:cs typeface="Arial"/>
                <a:sym typeface="Arial"/>
              </a:rPr>
              <a:t>until version 2.  </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Docker</a:t>
            </a:r>
            <a:endParaRPr/>
          </a:p>
          <a:p>
            <a:pPr indent="-317500" lvl="0" marL="457200" marR="0" rtl="0" algn="l">
              <a:lnSpc>
                <a:spcPct val="100000"/>
              </a:lnSpc>
              <a:spcBef>
                <a:spcPts val="0"/>
              </a:spcBef>
              <a:spcAft>
                <a:spcPts val="0"/>
              </a:spcAft>
              <a:buClr>
                <a:srgbClr val="000000"/>
              </a:buClr>
              <a:buSzPts val="1400"/>
              <a:buFont typeface="Arial"/>
              <a:buChar char="●"/>
            </a:pPr>
            <a:r>
              <a:rPr b="0" i="0" lang="en-US" sz="1100" u="none" cap="none" strike="noStrike">
                <a:solidFill>
                  <a:srgbClr val="000000"/>
                </a:solidFill>
                <a:latin typeface="Arial"/>
                <a:ea typeface="Arial"/>
                <a:cs typeface="Arial"/>
                <a:sym typeface="Arial"/>
              </a:rPr>
              <a:t>overlay2 is the preferred storage driver, for all currently supported Linux distributions, and requires no extra configuration.</a:t>
            </a:r>
            <a:endParaRPr/>
          </a:p>
          <a:p>
            <a:pPr indent="-317500" lvl="0" marL="457200" marR="0" rtl="0" algn="l">
              <a:lnSpc>
                <a:spcPct val="100000"/>
              </a:lnSpc>
              <a:spcBef>
                <a:spcPts val="0"/>
              </a:spcBef>
              <a:spcAft>
                <a:spcPts val="0"/>
              </a:spcAft>
              <a:buClr>
                <a:srgbClr val="000000"/>
              </a:buClr>
              <a:buSzPts val="1400"/>
              <a:buFont typeface="Arial"/>
              <a:buChar char="●"/>
            </a:pPr>
            <a:r>
              <a:rPr b="0" i="0" lang="en-US" sz="1100" u="none" cap="none" strike="noStrike">
                <a:solidFill>
                  <a:srgbClr val="000000"/>
                </a:solidFill>
                <a:latin typeface="Arial"/>
                <a:ea typeface="Arial"/>
                <a:cs typeface="Arial"/>
                <a:sym typeface="Arial"/>
              </a:rPr>
              <a:t>aufs is the preferred storage driver for Docker 18.06 and older, when running on Ubuntu 14.04 on kernel 3.13 which has no support for overlay2.</a:t>
            </a:r>
            <a:endParaRPr/>
          </a:p>
          <a:p>
            <a:pPr indent="-317500" lvl="0" marL="457200" marR="0" rtl="0" algn="l">
              <a:lnSpc>
                <a:spcPct val="100000"/>
              </a:lnSpc>
              <a:spcBef>
                <a:spcPts val="0"/>
              </a:spcBef>
              <a:spcAft>
                <a:spcPts val="0"/>
              </a:spcAft>
              <a:buClr>
                <a:srgbClr val="000000"/>
              </a:buClr>
              <a:buSzPts val="1400"/>
              <a:buFont typeface="Arial"/>
              <a:buChar char="●"/>
            </a:pPr>
            <a:r>
              <a:rPr lang="en-US"/>
              <a:t>devicemapper</a:t>
            </a:r>
            <a:r>
              <a:rPr b="0" i="0" lang="en-US" sz="1100" u="none" cap="none" strike="noStrike">
                <a:solidFill>
                  <a:srgbClr val="000000"/>
                </a:solidFill>
                <a:latin typeface="Arial"/>
                <a:ea typeface="Arial"/>
                <a:cs typeface="Arial"/>
                <a:sym typeface="Arial"/>
              </a:rPr>
              <a:t> is supported, but requires </a:t>
            </a:r>
            <a:r>
              <a:rPr lang="en-US"/>
              <a:t>direct-lvm</a:t>
            </a:r>
            <a:r>
              <a:rPr b="0" i="0" lang="en-US" sz="1100" u="none" cap="none" strike="noStrike">
                <a:solidFill>
                  <a:srgbClr val="000000"/>
                </a:solidFill>
                <a:latin typeface="Arial"/>
                <a:ea typeface="Arial"/>
                <a:cs typeface="Arial"/>
                <a:sym typeface="Arial"/>
              </a:rPr>
              <a:t> for production environments</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a24c3691b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6" name="Google Shape;1776;ga24c3691b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Aufs - </a:t>
            </a:r>
            <a:r>
              <a:rPr b="0" i="0" lang="en-US" sz="1100" u="none" cap="none" strike="noStrike">
                <a:solidFill>
                  <a:srgbClr val="000000"/>
                </a:solidFill>
                <a:latin typeface="Arial"/>
                <a:ea typeface="Arial"/>
                <a:cs typeface="Arial"/>
                <a:sym typeface="Arial"/>
              </a:rPr>
              <a:t>(short for </a:t>
            </a:r>
            <a:r>
              <a:rPr b="1" i="0" lang="en-US" sz="1100" u="none" cap="none" strike="noStrike">
                <a:solidFill>
                  <a:srgbClr val="000000"/>
                </a:solidFill>
                <a:latin typeface="Arial"/>
                <a:ea typeface="Arial"/>
                <a:cs typeface="Arial"/>
                <a:sym typeface="Arial"/>
              </a:rPr>
              <a:t>advanced multi-layered unification filesystem</a:t>
            </a:r>
            <a:r>
              <a:rPr b="0" i="0" lang="en-US" sz="1100" u="none" cap="none" strike="noStrike">
                <a:solidFill>
                  <a:srgbClr val="000000"/>
                </a:solidFill>
                <a:latin typeface="Arial"/>
                <a:ea typeface="Arial"/>
                <a:cs typeface="Arial"/>
                <a:sym typeface="Arial"/>
              </a:rPr>
              <a:t>) implements a </a:t>
            </a:r>
            <a:r>
              <a:rPr b="0" i="0" lang="en-US" sz="1100" u="sng" cap="none" strike="noStrike">
                <a:solidFill>
                  <a:srgbClr val="000000"/>
                </a:solidFill>
                <a:latin typeface="Arial"/>
                <a:ea typeface="Arial"/>
                <a:cs typeface="Arial"/>
                <a:sym typeface="Arial"/>
                <a:hlinkClick r:id="rId2">
                  <a:extLst>
                    <a:ext uri="{A12FA001-AC4F-418D-AE19-62706E023703}">
                      <ahyp:hlinkClr val="tx"/>
                    </a:ext>
                  </a:extLst>
                </a:hlinkClick>
              </a:rPr>
              <a:t>union mount</a:t>
            </a:r>
            <a:r>
              <a:rPr b="0" i="0" lang="en-US" sz="1100" u="none" cap="none" strike="noStrike">
                <a:solidFill>
                  <a:srgbClr val="000000"/>
                </a:solidFill>
                <a:latin typeface="Arial"/>
                <a:ea typeface="Arial"/>
                <a:cs typeface="Arial"/>
                <a:sym typeface="Arial"/>
              </a:rPr>
              <a:t> for </a:t>
            </a:r>
            <a:r>
              <a:rPr b="0" i="0" lang="en-US" sz="1100" u="sng" cap="none" strike="noStrike">
                <a:solidFill>
                  <a:srgbClr val="000000"/>
                </a:solidFill>
                <a:latin typeface="Arial"/>
                <a:ea typeface="Arial"/>
                <a:cs typeface="Arial"/>
                <a:sym typeface="Arial"/>
                <a:hlinkClick r:id="rId3">
                  <a:extLst>
                    <a:ext uri="{A12FA001-AC4F-418D-AE19-62706E023703}">
                      <ahyp:hlinkClr val="tx"/>
                    </a:ext>
                  </a:extLst>
                </a:hlinkClick>
              </a:rPr>
              <a:t>Linux</a:t>
            </a:r>
            <a:r>
              <a:rPr b="0" i="0" lang="en-US" sz="1100" u="none" cap="none" strike="noStrike">
                <a:solidFill>
                  <a:srgbClr val="000000"/>
                </a:solidFill>
                <a:latin typeface="Arial"/>
                <a:ea typeface="Arial"/>
                <a:cs typeface="Arial"/>
                <a:sym typeface="Arial"/>
              </a:rPr>
              <a:t> </a:t>
            </a:r>
            <a:r>
              <a:rPr b="0" i="0" lang="en-US" sz="1100" u="sng" cap="none" strike="noStrike">
                <a:solidFill>
                  <a:srgbClr val="000000"/>
                </a:solidFill>
                <a:latin typeface="Arial"/>
                <a:ea typeface="Arial"/>
                <a:cs typeface="Arial"/>
                <a:sym typeface="Arial"/>
                <a:hlinkClick r:id="rId4">
                  <a:extLst>
                    <a:ext uri="{A12FA001-AC4F-418D-AE19-62706E023703}">
                      <ahyp:hlinkClr val="tx"/>
                    </a:ext>
                  </a:extLst>
                </a:hlinkClick>
              </a:rPr>
              <a:t>file systems</a:t>
            </a:r>
            <a:r>
              <a:rPr b="0" i="0" lang="en-US" sz="1100" u="none" cap="none" strike="noStrike">
                <a:solidFill>
                  <a:srgbClr val="000000"/>
                </a:solidFill>
                <a:latin typeface="Arial"/>
                <a:ea typeface="Arial"/>
                <a:cs typeface="Arial"/>
                <a:sym typeface="Arial"/>
              </a:rPr>
              <a:t>. The name originally stood for </a:t>
            </a:r>
            <a:r>
              <a:rPr b="1" i="0" lang="en-US" sz="1100" u="none" cap="none" strike="noStrike">
                <a:solidFill>
                  <a:srgbClr val="000000"/>
                </a:solidFill>
                <a:latin typeface="Arial"/>
                <a:ea typeface="Arial"/>
                <a:cs typeface="Arial"/>
                <a:sym typeface="Arial"/>
              </a:rPr>
              <a:t>AnotherUnionFS</a:t>
            </a:r>
            <a:r>
              <a:rPr b="0" i="0" lang="en-US" sz="1100" u="none" cap="none" strike="noStrike">
                <a:solidFill>
                  <a:srgbClr val="000000"/>
                </a:solidFill>
                <a:latin typeface="Arial"/>
                <a:ea typeface="Arial"/>
                <a:cs typeface="Arial"/>
                <a:sym typeface="Arial"/>
              </a:rPr>
              <a:t>until version 2.  </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Docker</a:t>
            </a:r>
            <a:endParaRPr/>
          </a:p>
          <a:p>
            <a:pPr indent="-317500" lvl="0" marL="457200" marR="0" rtl="0" algn="l">
              <a:lnSpc>
                <a:spcPct val="100000"/>
              </a:lnSpc>
              <a:spcBef>
                <a:spcPts val="0"/>
              </a:spcBef>
              <a:spcAft>
                <a:spcPts val="0"/>
              </a:spcAft>
              <a:buClr>
                <a:srgbClr val="000000"/>
              </a:buClr>
              <a:buSzPts val="1400"/>
              <a:buFont typeface="Arial"/>
              <a:buChar char="●"/>
            </a:pPr>
            <a:r>
              <a:rPr b="0" i="0" lang="en-US" sz="1100" u="none" cap="none" strike="noStrike">
                <a:solidFill>
                  <a:srgbClr val="000000"/>
                </a:solidFill>
                <a:latin typeface="Arial"/>
                <a:ea typeface="Arial"/>
                <a:cs typeface="Arial"/>
                <a:sym typeface="Arial"/>
              </a:rPr>
              <a:t>overlay2 is the preferred storage driver, for all currently supported Linux distributions, and requires no extra configuration.</a:t>
            </a:r>
            <a:endParaRPr/>
          </a:p>
          <a:p>
            <a:pPr indent="-317500" lvl="0" marL="457200" marR="0" rtl="0" algn="l">
              <a:lnSpc>
                <a:spcPct val="100000"/>
              </a:lnSpc>
              <a:spcBef>
                <a:spcPts val="0"/>
              </a:spcBef>
              <a:spcAft>
                <a:spcPts val="0"/>
              </a:spcAft>
              <a:buClr>
                <a:srgbClr val="000000"/>
              </a:buClr>
              <a:buSzPts val="1400"/>
              <a:buFont typeface="Arial"/>
              <a:buChar char="●"/>
            </a:pPr>
            <a:r>
              <a:rPr b="0" i="0" lang="en-US" sz="1100" u="none" cap="none" strike="noStrike">
                <a:solidFill>
                  <a:srgbClr val="000000"/>
                </a:solidFill>
                <a:latin typeface="Arial"/>
                <a:ea typeface="Arial"/>
                <a:cs typeface="Arial"/>
                <a:sym typeface="Arial"/>
              </a:rPr>
              <a:t>aufs is the preferred storage driver for Docker 18.06 and older, when running on Ubuntu 14.04 on kernel 3.13 which has no support for overlay2.</a:t>
            </a:r>
            <a:endParaRPr/>
          </a:p>
          <a:p>
            <a:pPr indent="-317500" lvl="0" marL="457200" marR="0" rtl="0" algn="l">
              <a:lnSpc>
                <a:spcPct val="100000"/>
              </a:lnSpc>
              <a:spcBef>
                <a:spcPts val="0"/>
              </a:spcBef>
              <a:spcAft>
                <a:spcPts val="0"/>
              </a:spcAft>
              <a:buClr>
                <a:srgbClr val="000000"/>
              </a:buClr>
              <a:buSzPts val="1400"/>
              <a:buFont typeface="Arial"/>
              <a:buChar char="●"/>
            </a:pPr>
            <a:r>
              <a:rPr lang="en-US"/>
              <a:t>devicemapper</a:t>
            </a:r>
            <a:r>
              <a:rPr b="0" i="0" lang="en-US" sz="1100" u="none" cap="none" strike="noStrike">
                <a:solidFill>
                  <a:srgbClr val="000000"/>
                </a:solidFill>
                <a:latin typeface="Arial"/>
                <a:ea typeface="Arial"/>
                <a:cs typeface="Arial"/>
                <a:sym typeface="Arial"/>
              </a:rPr>
              <a:t> is supported, but requires </a:t>
            </a:r>
            <a:r>
              <a:rPr lang="en-US"/>
              <a:t>direct-lvm</a:t>
            </a:r>
            <a:r>
              <a:rPr b="0" i="0" lang="en-US" sz="1100" u="none" cap="none" strike="noStrike">
                <a:solidFill>
                  <a:srgbClr val="000000"/>
                </a:solidFill>
                <a:latin typeface="Arial"/>
                <a:ea typeface="Arial"/>
                <a:cs typeface="Arial"/>
                <a:sym typeface="Arial"/>
              </a:rPr>
              <a:t> for production environments</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4" name="Google Shape;181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1100"/>
              <a:buFont typeface="Arial"/>
              <a:buNone/>
            </a:pPr>
            <a:r>
              <a:rPr i="0" lang="en-US" sz="1100">
                <a:solidFill>
                  <a:srgbClr val="FF0000"/>
                </a:solidFill>
                <a:latin typeface="Roboto Light"/>
                <a:ea typeface="Roboto Light"/>
                <a:cs typeface="Roboto Light"/>
                <a:sym typeface="Roboto Light"/>
              </a:rPr>
              <a:t>DPDK/VPP  -  Data plane development Kit is a set of data plane libraries and network interface drivers for faster packet processing. VPP is an extensible framework that provides user space switch/router functionality. In the case of Kata containers it can provide better performance for container to container communication on a host.</a:t>
            </a:r>
            <a:endParaRPr i="0" sz="1100">
              <a:solidFill>
                <a:srgbClr val="FF0000"/>
              </a:solidFill>
              <a:latin typeface="Roboto Light"/>
              <a:ea typeface="Roboto Light"/>
              <a:cs typeface="Roboto Light"/>
              <a:sym typeface="Roboto Light"/>
            </a:endParaRPr>
          </a:p>
          <a:p>
            <a:pPr indent="0" lvl="0" marL="0" rtl="0" algn="l">
              <a:lnSpc>
                <a:spcPct val="100000"/>
              </a:lnSpc>
              <a:spcBef>
                <a:spcPts val="0"/>
              </a:spcBef>
              <a:spcAft>
                <a:spcPts val="0"/>
              </a:spcAft>
              <a:buClr>
                <a:schemeClr val="accent1"/>
              </a:buClr>
              <a:buSzPts val="1100"/>
              <a:buFont typeface="Arial"/>
              <a:buNone/>
            </a:pPr>
            <a:r>
              <a:t/>
            </a:r>
            <a:endParaRPr/>
          </a:p>
          <a:p>
            <a:pPr indent="0" lvl="0" marL="0" rtl="0" algn="l">
              <a:lnSpc>
                <a:spcPct val="100000"/>
              </a:lnSpc>
              <a:spcBef>
                <a:spcPts val="0"/>
              </a:spcBef>
              <a:spcAft>
                <a:spcPts val="0"/>
              </a:spcAft>
              <a:buClr>
                <a:schemeClr val="accent1"/>
              </a:buClr>
              <a:buSzPts val="1100"/>
              <a:buFont typeface="Arial"/>
              <a:buNone/>
            </a:pPr>
            <a:r>
              <a:t/>
            </a:r>
            <a:endParaRPr/>
          </a:p>
          <a:p>
            <a:pPr indent="0" lvl="0" marL="0" rtl="0" algn="l">
              <a:lnSpc>
                <a:spcPct val="100000"/>
              </a:lnSpc>
              <a:spcBef>
                <a:spcPts val="0"/>
              </a:spcBef>
              <a:spcAft>
                <a:spcPts val="0"/>
              </a:spcAft>
              <a:buClr>
                <a:schemeClr val="accent1"/>
              </a:buClr>
              <a:buSzPts val="1100"/>
              <a:buFont typeface="Arial"/>
              <a:buNone/>
            </a:pPr>
            <a:r>
              <a:rPr lang="en-US"/>
              <a:t>VPP overview</a:t>
            </a:r>
            <a:endParaRPr/>
          </a:p>
          <a:p>
            <a:pPr indent="-285750" lvl="0" marL="285750" rtl="0" algn="l">
              <a:lnSpc>
                <a:spcPct val="100000"/>
              </a:lnSpc>
              <a:spcBef>
                <a:spcPts val="0"/>
              </a:spcBef>
              <a:spcAft>
                <a:spcPts val="0"/>
              </a:spcAft>
              <a:buClr>
                <a:schemeClr val="accent1"/>
              </a:buClr>
              <a:buSzPts val="1100"/>
              <a:buFont typeface="Arial"/>
              <a:buChar char="•"/>
            </a:pPr>
            <a:r>
              <a:rPr lang="en-US"/>
              <a:t>Built on a packet processing graph.</a:t>
            </a:r>
            <a:endParaRPr/>
          </a:p>
          <a:p>
            <a:pPr indent="-285750" lvl="0" marL="285750" rtl="0" algn="l">
              <a:lnSpc>
                <a:spcPct val="100000"/>
              </a:lnSpc>
              <a:spcBef>
                <a:spcPts val="0"/>
              </a:spcBef>
              <a:spcAft>
                <a:spcPts val="0"/>
              </a:spcAft>
              <a:buClr>
                <a:schemeClr val="accent1"/>
              </a:buClr>
              <a:buSzPts val="1100"/>
              <a:buFont typeface="Arial"/>
              <a:buChar char="•"/>
            </a:pPr>
            <a:r>
              <a:rPr lang="en-US"/>
              <a:t>All user space - makes use of DPDK.</a:t>
            </a:r>
            <a:endParaRPr/>
          </a:p>
          <a:p>
            <a:pPr indent="-285750" lvl="0" marL="285750" rtl="0" algn="l">
              <a:lnSpc>
                <a:spcPct val="100000"/>
              </a:lnSpc>
              <a:spcBef>
                <a:spcPts val="0"/>
              </a:spcBef>
              <a:spcAft>
                <a:spcPts val="0"/>
              </a:spcAft>
              <a:buClr>
                <a:schemeClr val="accent1"/>
              </a:buClr>
              <a:buSzPts val="1100"/>
              <a:buFont typeface="Arial"/>
              <a:buChar char="•"/>
            </a:pPr>
            <a:r>
              <a:rPr lang="en-US"/>
              <a:t>Modular: It is a framework to which you can add your own graph nodes.</a:t>
            </a:r>
            <a:endParaRPr/>
          </a:p>
          <a:p>
            <a:pPr indent="-285750" lvl="0" marL="285750" rtl="0" algn="l">
              <a:lnSpc>
                <a:spcPct val="100000"/>
              </a:lnSpc>
              <a:spcBef>
                <a:spcPts val="0"/>
              </a:spcBef>
              <a:spcAft>
                <a:spcPts val="0"/>
              </a:spcAft>
              <a:buClr>
                <a:schemeClr val="accent1"/>
              </a:buClr>
              <a:buSzPts val="1100"/>
              <a:buFont typeface="Arial"/>
              <a:buChar char="•"/>
            </a:pPr>
            <a:r>
              <a:rPr lang="en-US"/>
              <a:t>Takes in a vector of packets at a time to amortize the cost of a D-cache miss and mitigates read latency. Nodes optimized to keep I-cache hot.</a:t>
            </a:r>
            <a:endParaRPr/>
          </a:p>
          <a:p>
            <a:pPr indent="0" lvl="0" marL="0" rtl="0" algn="l">
              <a:lnSpc>
                <a:spcPct val="100000"/>
              </a:lnSpc>
              <a:spcBef>
                <a:spcPts val="0"/>
              </a:spcBef>
              <a:spcAft>
                <a:spcPts val="0"/>
              </a:spcAft>
              <a:buSzPts val="1400"/>
              <a:buFont typeface="Arial"/>
              <a:buNone/>
            </a:pPr>
            <a:r>
              <a:t/>
            </a:r>
            <a:endParaRPr/>
          </a:p>
          <a:p>
            <a:pPr indent="0" lvl="0" marL="0" rtl="0" algn="l">
              <a:lnSpc>
                <a:spcPct val="100000"/>
              </a:lnSpc>
              <a:spcBef>
                <a:spcPts val="0"/>
              </a:spcBef>
              <a:spcAft>
                <a:spcPts val="0"/>
              </a:spcAft>
              <a:buSzPts val="1400"/>
              <a:buFont typeface="Arial"/>
              <a:buNone/>
            </a:pPr>
            <a:r>
              <a:t/>
            </a:r>
            <a:endParaRPr/>
          </a:p>
          <a:p>
            <a:pPr indent="0" lvl="0" marL="0" rtl="0" algn="l">
              <a:lnSpc>
                <a:spcPct val="100000"/>
              </a:lnSpc>
              <a:spcBef>
                <a:spcPts val="0"/>
              </a:spcBef>
              <a:spcAft>
                <a:spcPts val="0"/>
              </a:spcAft>
              <a:buSzPts val="1400"/>
              <a:buFont typeface="Arial"/>
              <a:buNone/>
            </a:pPr>
            <a:r>
              <a:t/>
            </a:r>
            <a:endParaRPr/>
          </a:p>
          <a:p>
            <a:pPr indent="0" lvl="0" marL="0" rtl="0" algn="l">
              <a:lnSpc>
                <a:spcPct val="100000"/>
              </a:lnSpc>
              <a:spcBef>
                <a:spcPts val="0"/>
              </a:spcBef>
              <a:spcAft>
                <a:spcPts val="0"/>
              </a:spcAft>
              <a:buSzPts val="1400"/>
              <a:buFont typeface="Arial"/>
              <a:buNone/>
            </a:pPr>
            <a:r>
              <a:rPr lang="en-US"/>
              <a:t>Vhost-user</a:t>
            </a:r>
            <a:endParaRPr/>
          </a:p>
          <a:p>
            <a:pPr indent="-342900" lvl="0" marL="342900" rtl="0" algn="l">
              <a:lnSpc>
                <a:spcPct val="100000"/>
              </a:lnSpc>
              <a:spcBef>
                <a:spcPts val="0"/>
              </a:spcBef>
              <a:spcAft>
                <a:spcPts val="0"/>
              </a:spcAft>
              <a:buSzPts val="1400"/>
              <a:buFont typeface="Arial"/>
              <a:buChar char="•"/>
            </a:pPr>
            <a:r>
              <a:rPr lang="en-US"/>
              <a:t>-mem-path to allocate guest RAM as memory that can be shared with another process.</a:t>
            </a:r>
            <a:endParaRPr/>
          </a:p>
          <a:p>
            <a:pPr indent="-342900" lvl="0" marL="342900" rtl="0" algn="l">
              <a:lnSpc>
                <a:spcPct val="100000"/>
              </a:lnSpc>
              <a:spcBef>
                <a:spcPts val="0"/>
              </a:spcBef>
              <a:spcAft>
                <a:spcPts val="0"/>
              </a:spcAft>
              <a:buSzPts val="1400"/>
              <a:buFont typeface="Arial"/>
              <a:buChar char="•"/>
            </a:pPr>
            <a:r>
              <a:rPr lang="en-US"/>
              <a:t>Unix domain socket to communicate between QEMU and the user space vhost implementation</a:t>
            </a:r>
            <a:endParaRPr/>
          </a:p>
          <a:p>
            <a:pPr indent="-342900" lvl="0" marL="342900" rtl="0" algn="l">
              <a:lnSpc>
                <a:spcPct val="100000"/>
              </a:lnSpc>
              <a:spcBef>
                <a:spcPts val="0"/>
              </a:spcBef>
              <a:spcAft>
                <a:spcPts val="0"/>
              </a:spcAft>
              <a:buSzPts val="1400"/>
              <a:buFont typeface="Arial"/>
              <a:buChar char="•"/>
            </a:pPr>
            <a:r>
              <a:rPr lang="en-US"/>
              <a:t>user space application will receive file descriptors for the pre-allocated shared guest RAM. It will directly access the related vrings in the guest's memory space.</a:t>
            </a:r>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5" name="Google Shape;1855;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The VFIO-PCI is a kernel module that allows PCIe devices to be dedicated to a virtual machine so the VM can control it directly.  It could be for a USB port, SATA controller, network card, sound card , or even graphics card. </a:t>
            </a:r>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5" name="Shape 1905"/>
        <p:cNvGrpSpPr/>
        <p:nvPr/>
      </p:nvGrpSpPr>
      <p:grpSpPr>
        <a:xfrm>
          <a:off x="0" y="0"/>
          <a:ext cx="0" cy="0"/>
          <a:chOff x="0" y="0"/>
          <a:chExt cx="0" cy="0"/>
        </a:xfrm>
      </p:grpSpPr>
      <p:sp>
        <p:nvSpPr>
          <p:cNvPr id="1906" name="Google Shape;1906;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7" name="Google Shape;190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C32x chipset has 16 vf’s per pf and 2 processing units per vf.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6" name="Google Shape;195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3" name="Google Shape;198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7" name="Shape 2017"/>
        <p:cNvGrpSpPr/>
        <p:nvPr/>
      </p:nvGrpSpPr>
      <p:grpSpPr>
        <a:xfrm>
          <a:off x="0" y="0"/>
          <a:ext cx="0" cy="0"/>
          <a:chOff x="0" y="0"/>
          <a:chExt cx="0" cy="0"/>
        </a:xfrm>
      </p:grpSpPr>
      <p:sp>
        <p:nvSpPr>
          <p:cNvPr id="2018" name="Google Shape;201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19" name="Google Shape;2019;p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7" name="Google Shape;2027;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c242e7999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ac242e7999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b="1"/>
          </a:p>
          <a:p>
            <a:pPr indent="0" lvl="0" marL="139700" rtl="0" algn="l">
              <a:lnSpc>
                <a:spcPct val="100000"/>
              </a:lnSpc>
              <a:spcBef>
                <a:spcPts val="0"/>
              </a:spcBef>
              <a:spcAft>
                <a:spcPts val="0"/>
              </a:spcAft>
              <a:buSzPts val="1400"/>
              <a:buNone/>
            </a:pPr>
            <a:r>
              <a:t/>
            </a:r>
            <a:endParaRPr b="1"/>
          </a:p>
          <a:p>
            <a:pPr indent="0" lvl="0" marL="139700" rtl="0" algn="l">
              <a:lnSpc>
                <a:spcPct val="100000"/>
              </a:lnSpc>
              <a:spcBef>
                <a:spcPts val="0"/>
              </a:spcBef>
              <a:spcAft>
                <a:spcPts val="0"/>
              </a:spcAft>
              <a:buSzPts val="1400"/>
              <a:buNone/>
            </a:pPr>
            <a:r>
              <a:t/>
            </a:r>
            <a:endParaRPr b="1"/>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3" name="Shape 2033"/>
        <p:cNvGrpSpPr/>
        <p:nvPr/>
      </p:nvGrpSpPr>
      <p:grpSpPr>
        <a:xfrm>
          <a:off x="0" y="0"/>
          <a:ext cx="0" cy="0"/>
          <a:chOff x="0" y="0"/>
          <a:chExt cx="0" cy="0"/>
        </a:xfrm>
      </p:grpSpPr>
      <p:sp>
        <p:nvSpPr>
          <p:cNvPr id="2034" name="Google Shape;2034;g9edd5aa16f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35" name="Google Shape;2035;g9edd5aa16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1" name="Shape 2041"/>
        <p:cNvGrpSpPr/>
        <p:nvPr/>
      </p:nvGrpSpPr>
      <p:grpSpPr>
        <a:xfrm>
          <a:off x="0" y="0"/>
          <a:ext cx="0" cy="0"/>
          <a:chOff x="0" y="0"/>
          <a:chExt cx="0" cy="0"/>
        </a:xfrm>
      </p:grpSpPr>
      <p:sp>
        <p:nvSpPr>
          <p:cNvPr id="2042" name="Google Shape;2042;g9edd5aa16f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3" name="Google Shape;2043;g9edd5aa16f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9" name="Shape 2049"/>
        <p:cNvGrpSpPr/>
        <p:nvPr/>
      </p:nvGrpSpPr>
      <p:grpSpPr>
        <a:xfrm>
          <a:off x="0" y="0"/>
          <a:ext cx="0" cy="0"/>
          <a:chOff x="0" y="0"/>
          <a:chExt cx="0" cy="0"/>
        </a:xfrm>
      </p:grpSpPr>
      <p:sp>
        <p:nvSpPr>
          <p:cNvPr id="2050" name="Google Shape;2050;g9edd5aa16f_0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1" name="Google Shape;2051;g9edd5aa16f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7" name="Shape 2057"/>
        <p:cNvGrpSpPr/>
        <p:nvPr/>
      </p:nvGrpSpPr>
      <p:grpSpPr>
        <a:xfrm>
          <a:off x="0" y="0"/>
          <a:ext cx="0" cy="0"/>
          <a:chOff x="0" y="0"/>
          <a:chExt cx="0" cy="0"/>
        </a:xfrm>
      </p:grpSpPr>
      <p:sp>
        <p:nvSpPr>
          <p:cNvPr id="2058" name="Google Shape;2058;g9edd5aa16f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9" name="Google Shape;2059;g9edd5aa16f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9edd5aa16f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67" name="Google Shape;2067;g9edd5aa16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5" name="Google Shape;2075;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1" name="Shape 2081"/>
        <p:cNvGrpSpPr/>
        <p:nvPr/>
      </p:nvGrpSpPr>
      <p:grpSpPr>
        <a:xfrm>
          <a:off x="0" y="0"/>
          <a:ext cx="0" cy="0"/>
          <a:chOff x="0" y="0"/>
          <a:chExt cx="0" cy="0"/>
        </a:xfrm>
      </p:grpSpPr>
      <p:sp>
        <p:nvSpPr>
          <p:cNvPr id="2082" name="Google Shape;2082;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3" name="Google Shape;2083;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9" name="Google Shape;199;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S390 refers to the IBM System z architecture which is a mainframe.</a:t>
            </a:r>
            <a:endParaRPr/>
          </a:p>
          <a:p>
            <a:pPr indent="0" lvl="0" marL="139700" rtl="0" algn="l">
              <a:lnSpc>
                <a:spcPct val="100000"/>
              </a:lnSpc>
              <a:spcBef>
                <a:spcPts val="0"/>
              </a:spcBef>
              <a:spcAft>
                <a:spcPts val="0"/>
              </a:spcAft>
              <a:buSzPts val="1400"/>
              <a:buNone/>
            </a:pPr>
            <a:r>
              <a:rPr lang="en-US"/>
              <a:t>PowerPC is the IBM power architecture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5b9d829278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0" name="Google Shape;220;g5b9d82927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5400b57640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5400b57640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US"/>
              <a:t>Check out the project’s Infrastructure donors and the companies supporting Kata Containers: </a:t>
            </a:r>
            <a:r>
              <a:rPr lang="en-US" u="sng">
                <a:solidFill>
                  <a:schemeClr val="hlink"/>
                </a:solidFill>
                <a:hlinkClick r:id="rId2"/>
              </a:rPr>
              <a:t>https://katacontainers.io/supporters/</a:t>
            </a:r>
            <a:endParaRPr/>
          </a:p>
          <a:p>
            <a:pPr indent="-317500" lvl="0" marL="457200" marR="0" rtl="0" algn="l">
              <a:lnSpc>
                <a:spcPct val="100000"/>
              </a:lnSpc>
              <a:spcBef>
                <a:spcPts val="0"/>
              </a:spcBef>
              <a:spcAft>
                <a:spcPts val="0"/>
              </a:spcAft>
              <a:buSzPts val="1400"/>
              <a:buChar char="-"/>
            </a:pPr>
            <a:r>
              <a:rPr lang="en-US"/>
              <a:t>Find the Kata Containers </a:t>
            </a:r>
            <a:r>
              <a:rPr lang="en-US"/>
              <a:t>community contributor metrics on </a:t>
            </a:r>
            <a:r>
              <a:rPr lang="en-US" u="sng">
                <a:solidFill>
                  <a:schemeClr val="hlink"/>
                </a:solidFill>
                <a:hlinkClick r:id="rId3"/>
              </a:rPr>
              <a:t>Kata Bitergia</a:t>
            </a:r>
            <a:r>
              <a:rPr lang="en-US"/>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5">
    <p:bg>
      <p:bgPr>
        <a:solidFill>
          <a:srgbClr val="5E81BE"/>
        </a:solidFill>
      </p:bgPr>
    </p:bg>
    <p:spTree>
      <p:nvGrpSpPr>
        <p:cNvPr id="41" name="Shape 41"/>
        <p:cNvGrpSpPr/>
        <p:nvPr/>
      </p:nvGrpSpPr>
      <p:grpSpPr>
        <a:xfrm>
          <a:off x="0" y="0"/>
          <a:ext cx="0" cy="0"/>
          <a:chOff x="0" y="0"/>
          <a:chExt cx="0" cy="0"/>
        </a:xfrm>
      </p:grpSpPr>
      <p:pic>
        <p:nvPicPr>
          <p:cNvPr id="42" name="Google Shape;42;p71"/>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
        <p:nvSpPr>
          <p:cNvPr id="43" name="Google Shape;43;p7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71"/>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g5400b57640_0_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3">
    <p:bg>
      <p:bgPr>
        <a:solidFill>
          <a:srgbClr val="1F2A3C">
            <a:alpha val="9019"/>
          </a:srgbClr>
        </a:solidFill>
      </p:bgPr>
    </p:bg>
    <p:spTree>
      <p:nvGrpSpPr>
        <p:cNvPr id="48" name="Shape 48"/>
        <p:cNvGrpSpPr/>
        <p:nvPr/>
      </p:nvGrpSpPr>
      <p:grpSpPr>
        <a:xfrm>
          <a:off x="0" y="0"/>
          <a:ext cx="0" cy="0"/>
          <a:chOff x="0" y="0"/>
          <a:chExt cx="0" cy="0"/>
        </a:xfrm>
      </p:grpSpPr>
      <p:sp>
        <p:nvSpPr>
          <p:cNvPr id="49" name="Google Shape;49;g5e81a1757e_0_2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g5e81a1757e_0_220"/>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rgbClr val="1F2A3D"/>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pic>
        <p:nvPicPr>
          <p:cNvPr id="51" name="Google Shape;51;g5e81a1757e_0_220"/>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p:bg>
      <p:bgPr>
        <a:solidFill>
          <a:srgbClr val="F15B3E"/>
        </a:solidFill>
      </p:bgPr>
    </p:bg>
    <p:spTree>
      <p:nvGrpSpPr>
        <p:cNvPr id="53" name="Shape 53"/>
        <p:cNvGrpSpPr/>
        <p:nvPr/>
      </p:nvGrpSpPr>
      <p:grpSpPr>
        <a:xfrm>
          <a:off x="0" y="0"/>
          <a:ext cx="0" cy="0"/>
          <a:chOff x="0" y="0"/>
          <a:chExt cx="0" cy="0"/>
        </a:xfrm>
      </p:grpSpPr>
      <p:pic>
        <p:nvPicPr>
          <p:cNvPr id="54" name="Google Shape;54;g5e81a1757e_0_203"/>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
        <p:nvSpPr>
          <p:cNvPr id="55" name="Google Shape;55;g5e81a1757e_0_203"/>
          <p:cNvSpPr txBox="1"/>
          <p:nvPr>
            <p:ph type="title"/>
          </p:nvPr>
        </p:nvSpPr>
        <p:spPr>
          <a:xfrm>
            <a:off x="457200" y="109728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2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56" name="Shape 56"/>
        <p:cNvGrpSpPr/>
        <p:nvPr/>
      </p:nvGrpSpPr>
      <p:grpSpPr>
        <a:xfrm>
          <a:off x="0" y="0"/>
          <a:ext cx="0" cy="0"/>
          <a:chOff x="0" y="0"/>
          <a:chExt cx="0" cy="0"/>
        </a:xfrm>
      </p:grpSpPr>
      <p:sp>
        <p:nvSpPr>
          <p:cNvPr id="57" name="Google Shape;57;g5e81a1757e_0_206"/>
          <p:cNvSpPr/>
          <p:nvPr/>
        </p:nvSpPr>
        <p:spPr>
          <a:xfrm flipH="1" rot="10800000">
            <a:off x="0" y="938099"/>
            <a:ext cx="9144000" cy="4205400"/>
          </a:xfrm>
          <a:prstGeom prst="rect">
            <a:avLst/>
          </a:prstGeom>
          <a:solidFill>
            <a:srgbClr val="1F2A3C">
              <a:alpha val="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5e81a1757e_0_206"/>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rgbClr val="1F2A3C"/>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59" name="Google Shape;59;g5e81a1757e_0_206"/>
          <p:cNvSpPr txBox="1"/>
          <p:nvPr>
            <p:ph idx="1" type="body"/>
          </p:nvPr>
        </p:nvSpPr>
        <p:spPr>
          <a:xfrm>
            <a:off x="457200" y="1188720"/>
            <a:ext cx="4270800" cy="3391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lt2"/>
              </a:buClr>
              <a:buSzPts val="1800"/>
              <a:buFont typeface="Roboto"/>
              <a:buNone/>
              <a:defRPr b="0" i="0" sz="1800" u="none" cap="none" strike="noStrike">
                <a:solidFill>
                  <a:srgbClr val="1F2A3D"/>
                </a:solidFill>
                <a:latin typeface="Roboto"/>
                <a:ea typeface="Roboto"/>
                <a:cs typeface="Roboto"/>
                <a:sym typeface="Roboto"/>
              </a:defRPr>
            </a:lvl1pPr>
            <a:lvl2pPr indent="-317500" lvl="1" marL="914400" marR="0" rtl="0" algn="l">
              <a:lnSpc>
                <a:spcPct val="100000"/>
              </a:lnSpc>
              <a:spcBef>
                <a:spcPts val="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60" name="Google Shape;60;g5e81a1757e_0_20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61" name="Google Shape;61;g5e81a1757e_0_206"/>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2">
    <p:bg>
      <p:bgPr>
        <a:solidFill>
          <a:schemeClr val="lt1"/>
        </a:solidFill>
      </p:bgPr>
    </p:bg>
    <p:spTree>
      <p:nvGrpSpPr>
        <p:cNvPr id="62" name="Shape 62"/>
        <p:cNvGrpSpPr/>
        <p:nvPr/>
      </p:nvGrpSpPr>
      <p:grpSpPr>
        <a:xfrm>
          <a:off x="0" y="0"/>
          <a:ext cx="0" cy="0"/>
          <a:chOff x="0" y="0"/>
          <a:chExt cx="0" cy="0"/>
        </a:xfrm>
      </p:grpSpPr>
      <p:sp>
        <p:nvSpPr>
          <p:cNvPr id="63" name="Google Shape;63;g5e81a1757e_0_2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g5e81a1757e_0_212"/>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rgbClr val="1F2A3D"/>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pic>
        <p:nvPicPr>
          <p:cNvPr id="65" name="Google Shape;65;g5e81a1757e_0_212"/>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1F2A3C"/>
        </a:solidFill>
      </p:bgPr>
    </p:bg>
    <p:spTree>
      <p:nvGrpSpPr>
        <p:cNvPr id="66" name="Shape 66"/>
        <p:cNvGrpSpPr/>
        <p:nvPr/>
      </p:nvGrpSpPr>
      <p:grpSpPr>
        <a:xfrm>
          <a:off x="0" y="0"/>
          <a:ext cx="0" cy="0"/>
          <a:chOff x="0" y="0"/>
          <a:chExt cx="0" cy="0"/>
        </a:xfrm>
      </p:grpSpPr>
      <p:sp>
        <p:nvSpPr>
          <p:cNvPr id="67" name="Google Shape;67;g5e81a1757e_0_2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g5e81a1757e_0_216"/>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pic>
        <p:nvPicPr>
          <p:cNvPr id="69" name="Google Shape;69;g5e81a1757e_0_216"/>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 2">
    <p:bg>
      <p:bgPr>
        <a:solidFill>
          <a:srgbClr val="1F2A3C"/>
        </a:solidFill>
      </p:bgPr>
    </p:bg>
    <p:spTree>
      <p:nvGrpSpPr>
        <p:cNvPr id="70" name="Shape 70"/>
        <p:cNvGrpSpPr/>
        <p:nvPr/>
      </p:nvGrpSpPr>
      <p:grpSpPr>
        <a:xfrm>
          <a:off x="0" y="0"/>
          <a:ext cx="0" cy="0"/>
          <a:chOff x="0" y="0"/>
          <a:chExt cx="0" cy="0"/>
        </a:xfrm>
      </p:grpSpPr>
      <p:sp>
        <p:nvSpPr>
          <p:cNvPr id="71" name="Google Shape;71;g5e81a1757e_0_224"/>
          <p:cNvSpPr/>
          <p:nvPr/>
        </p:nvSpPr>
        <p:spPr>
          <a:xfrm flipH="1" rot="10800000">
            <a:off x="0" y="938099"/>
            <a:ext cx="9144000" cy="420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5e81a1757e_0_224"/>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3" name="Google Shape;73;g5e81a1757e_0_224"/>
          <p:cNvSpPr txBox="1"/>
          <p:nvPr>
            <p:ph idx="1" type="body"/>
          </p:nvPr>
        </p:nvSpPr>
        <p:spPr>
          <a:xfrm>
            <a:off x="457200" y="1188720"/>
            <a:ext cx="4270800" cy="3391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lt2"/>
              </a:buClr>
              <a:buSzPts val="1800"/>
              <a:buFont typeface="Roboto"/>
              <a:buNone/>
              <a:defRPr b="0" i="0" sz="1800" u="none" cap="none" strike="noStrike">
                <a:solidFill>
                  <a:srgbClr val="1F2A3D"/>
                </a:solidFill>
                <a:latin typeface="Roboto"/>
                <a:ea typeface="Roboto"/>
                <a:cs typeface="Roboto"/>
                <a:sym typeface="Roboto"/>
              </a:defRPr>
            </a:lvl1pPr>
            <a:lvl2pPr indent="-317500" lvl="1" marL="914400" marR="0" rtl="0" algn="l">
              <a:lnSpc>
                <a:spcPct val="100000"/>
              </a:lnSpc>
              <a:spcBef>
                <a:spcPts val="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74" name="Google Shape;74;g5e81a1757e_0_2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75" name="Google Shape;75;g5e81a1757e_0_224"/>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4">
    <p:bg>
      <p:bgPr>
        <a:solidFill>
          <a:srgbClr val="1F2A3D"/>
        </a:solidFill>
      </p:bgPr>
    </p:bg>
    <p:spTree>
      <p:nvGrpSpPr>
        <p:cNvPr id="76" name="Shape 76"/>
        <p:cNvGrpSpPr/>
        <p:nvPr/>
      </p:nvGrpSpPr>
      <p:grpSpPr>
        <a:xfrm>
          <a:off x="0" y="0"/>
          <a:ext cx="0" cy="0"/>
          <a:chOff x="0" y="0"/>
          <a:chExt cx="0" cy="0"/>
        </a:xfrm>
      </p:grpSpPr>
      <p:pic>
        <p:nvPicPr>
          <p:cNvPr id="77" name="Google Shape;77;g5e81a1757e_0_230"/>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
        <p:nvSpPr>
          <p:cNvPr id="78" name="Google Shape;78;g5e81a1757e_0_230"/>
          <p:cNvSpPr txBox="1"/>
          <p:nvPr>
            <p:ph type="title"/>
          </p:nvPr>
        </p:nvSpPr>
        <p:spPr>
          <a:xfrm>
            <a:off x="457200" y="109728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2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p:bg>
      <p:bgPr>
        <a:solidFill>
          <a:srgbClr val="F15B3E"/>
        </a:solidFill>
      </p:bgPr>
    </p:bg>
    <p:spTree>
      <p:nvGrpSpPr>
        <p:cNvPr id="7" name="Shape 7"/>
        <p:cNvGrpSpPr/>
        <p:nvPr/>
      </p:nvGrpSpPr>
      <p:grpSpPr>
        <a:xfrm>
          <a:off x="0" y="0"/>
          <a:ext cx="0" cy="0"/>
          <a:chOff x="0" y="0"/>
          <a:chExt cx="0" cy="0"/>
        </a:xfrm>
      </p:grpSpPr>
      <p:pic>
        <p:nvPicPr>
          <p:cNvPr id="8" name="Google Shape;8;p63"/>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
        <p:nvSpPr>
          <p:cNvPr id="9" name="Google Shape;9;p63"/>
          <p:cNvSpPr txBox="1"/>
          <p:nvPr>
            <p:ph type="title"/>
          </p:nvPr>
        </p:nvSpPr>
        <p:spPr>
          <a:xfrm>
            <a:off x="457200" y="1097280"/>
            <a:ext cx="5852386"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2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1_Title and body">
    <p:bg>
      <p:bgPr>
        <a:solidFill>
          <a:srgbClr val="F15B3E"/>
        </a:solidFill>
      </p:bgPr>
    </p:bg>
    <p:spTree>
      <p:nvGrpSpPr>
        <p:cNvPr id="79" name="Shape 79"/>
        <p:cNvGrpSpPr/>
        <p:nvPr/>
      </p:nvGrpSpPr>
      <p:grpSpPr>
        <a:xfrm>
          <a:off x="0" y="0"/>
          <a:ext cx="0" cy="0"/>
          <a:chOff x="0" y="0"/>
          <a:chExt cx="0" cy="0"/>
        </a:xfrm>
      </p:grpSpPr>
      <p:sp>
        <p:nvSpPr>
          <p:cNvPr id="80" name="Google Shape;80;g5e81a1757e_0_233"/>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81" name="Google Shape;81;g5e81a1757e_0_23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82" name="Google Shape;82;g5e81a1757e_0_233"/>
          <p:cNvPicPr preferRelativeResize="0"/>
          <p:nvPr/>
        </p:nvPicPr>
        <p:blipFill rotWithShape="1">
          <a:blip r:embed="rId2">
            <a:alphaModFix/>
          </a:blip>
          <a:srcRect b="0" l="0" r="0" t="0"/>
          <a:stretch/>
        </p:blipFill>
        <p:spPr>
          <a:xfrm>
            <a:off x="8467344" y="274320"/>
            <a:ext cx="294640" cy="36576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5">
    <p:bg>
      <p:bgPr>
        <a:solidFill>
          <a:srgbClr val="5E81BE"/>
        </a:solidFill>
      </p:bgPr>
    </p:bg>
    <p:spTree>
      <p:nvGrpSpPr>
        <p:cNvPr id="83" name="Shape 83"/>
        <p:cNvGrpSpPr/>
        <p:nvPr/>
      </p:nvGrpSpPr>
      <p:grpSpPr>
        <a:xfrm>
          <a:off x="0" y="0"/>
          <a:ext cx="0" cy="0"/>
          <a:chOff x="0" y="0"/>
          <a:chExt cx="0" cy="0"/>
        </a:xfrm>
      </p:grpSpPr>
      <p:pic>
        <p:nvPicPr>
          <p:cNvPr id="84" name="Google Shape;84;g5e81a1757e_0_237"/>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
        <p:nvSpPr>
          <p:cNvPr id="85" name="Google Shape;85;g5e81a1757e_0_23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g5e81a1757e_0_237"/>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3">
    <p:bg>
      <p:bgPr>
        <a:solidFill>
          <a:srgbClr val="1F2A3C">
            <a:alpha val="9411"/>
          </a:srgbClr>
        </a:solidFill>
      </p:bgPr>
    </p:bg>
    <p:spTree>
      <p:nvGrpSpPr>
        <p:cNvPr id="88" name="Shape 88"/>
        <p:cNvGrpSpPr/>
        <p:nvPr/>
      </p:nvGrpSpPr>
      <p:grpSpPr>
        <a:xfrm>
          <a:off x="0" y="0"/>
          <a:ext cx="0" cy="0"/>
          <a:chOff x="0" y="0"/>
          <a:chExt cx="0" cy="0"/>
        </a:xfrm>
      </p:grpSpPr>
      <p:sp>
        <p:nvSpPr>
          <p:cNvPr id="89" name="Google Shape;89;g5e2ded1371_0_2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g5e2ded1371_0_27"/>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rgbClr val="1F2A3D"/>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pic>
        <p:nvPicPr>
          <p:cNvPr id="91" name="Google Shape;91;g5e2ded1371_0_27"/>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p:bg>
      <p:bgPr>
        <a:solidFill>
          <a:srgbClr val="F15B3E"/>
        </a:solidFill>
      </p:bgPr>
    </p:bg>
    <p:spTree>
      <p:nvGrpSpPr>
        <p:cNvPr id="93" name="Shape 93"/>
        <p:cNvGrpSpPr/>
        <p:nvPr/>
      </p:nvGrpSpPr>
      <p:grpSpPr>
        <a:xfrm>
          <a:off x="0" y="0"/>
          <a:ext cx="0" cy="0"/>
          <a:chOff x="0" y="0"/>
          <a:chExt cx="0" cy="0"/>
        </a:xfrm>
      </p:grpSpPr>
      <p:pic>
        <p:nvPicPr>
          <p:cNvPr id="94" name="Google Shape;94;g5e2ded1371_0_16"/>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
        <p:nvSpPr>
          <p:cNvPr id="95" name="Google Shape;95;g5e2ded1371_0_16"/>
          <p:cNvSpPr txBox="1"/>
          <p:nvPr>
            <p:ph type="title"/>
          </p:nvPr>
        </p:nvSpPr>
        <p:spPr>
          <a:xfrm>
            <a:off x="457200" y="109728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2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2">
    <p:bg>
      <p:bgPr>
        <a:solidFill>
          <a:schemeClr val="lt1"/>
        </a:solidFill>
      </p:bgPr>
    </p:bg>
    <p:spTree>
      <p:nvGrpSpPr>
        <p:cNvPr id="96" name="Shape 96"/>
        <p:cNvGrpSpPr/>
        <p:nvPr/>
      </p:nvGrpSpPr>
      <p:grpSpPr>
        <a:xfrm>
          <a:off x="0" y="0"/>
          <a:ext cx="0" cy="0"/>
          <a:chOff x="0" y="0"/>
          <a:chExt cx="0" cy="0"/>
        </a:xfrm>
      </p:grpSpPr>
      <p:sp>
        <p:nvSpPr>
          <p:cNvPr id="97" name="Google Shape;97;g5e2ded1371_0_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g5e2ded1371_0_19"/>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rgbClr val="1F2A3D"/>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pic>
        <p:nvPicPr>
          <p:cNvPr id="99" name="Google Shape;99;g5e2ded1371_0_19"/>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1F2A3C"/>
        </a:solidFill>
      </p:bgPr>
    </p:bg>
    <p:spTree>
      <p:nvGrpSpPr>
        <p:cNvPr id="100" name="Shape 100"/>
        <p:cNvGrpSpPr/>
        <p:nvPr/>
      </p:nvGrpSpPr>
      <p:grpSpPr>
        <a:xfrm>
          <a:off x="0" y="0"/>
          <a:ext cx="0" cy="0"/>
          <a:chOff x="0" y="0"/>
          <a:chExt cx="0" cy="0"/>
        </a:xfrm>
      </p:grpSpPr>
      <p:sp>
        <p:nvSpPr>
          <p:cNvPr id="101" name="Google Shape;101;g5e2ded1371_0_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g5e2ded1371_0_23"/>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pic>
        <p:nvPicPr>
          <p:cNvPr id="103" name="Google Shape;103;g5e2ded1371_0_23"/>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1F2A3C"/>
        </a:solidFill>
      </p:bgPr>
    </p:bg>
    <p:spTree>
      <p:nvGrpSpPr>
        <p:cNvPr id="104" name="Shape 104"/>
        <p:cNvGrpSpPr/>
        <p:nvPr/>
      </p:nvGrpSpPr>
      <p:grpSpPr>
        <a:xfrm>
          <a:off x="0" y="0"/>
          <a:ext cx="0" cy="0"/>
          <a:chOff x="0" y="0"/>
          <a:chExt cx="0" cy="0"/>
        </a:xfrm>
      </p:grpSpPr>
      <p:sp>
        <p:nvSpPr>
          <p:cNvPr id="105" name="Google Shape;105;g5e2ded1371_0_31"/>
          <p:cNvSpPr/>
          <p:nvPr/>
        </p:nvSpPr>
        <p:spPr>
          <a:xfrm flipH="1" rot="10800000">
            <a:off x="0" y="938099"/>
            <a:ext cx="9144000" cy="420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5e2ded1371_0_31"/>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07" name="Google Shape;107;g5e2ded1371_0_31"/>
          <p:cNvSpPr txBox="1"/>
          <p:nvPr>
            <p:ph idx="1" type="body"/>
          </p:nvPr>
        </p:nvSpPr>
        <p:spPr>
          <a:xfrm>
            <a:off x="457200" y="1188720"/>
            <a:ext cx="4270800" cy="3391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lt2"/>
              </a:buClr>
              <a:buSzPts val="1800"/>
              <a:buFont typeface="Roboto"/>
              <a:buNone/>
              <a:defRPr b="0" i="0" sz="1800" u="none" cap="none" strike="noStrike">
                <a:solidFill>
                  <a:srgbClr val="1F2A3D"/>
                </a:solidFill>
                <a:latin typeface="Roboto"/>
                <a:ea typeface="Roboto"/>
                <a:cs typeface="Roboto"/>
                <a:sym typeface="Roboto"/>
              </a:defRPr>
            </a:lvl1pPr>
            <a:lvl2pPr indent="-317500" lvl="1" marL="914400" marR="0" rtl="0" algn="l">
              <a:lnSpc>
                <a:spcPct val="100000"/>
              </a:lnSpc>
              <a:spcBef>
                <a:spcPts val="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08" name="Google Shape;108;g5e2ded1371_0_3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109" name="Google Shape;109;g5e2ded1371_0_31"/>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4">
    <p:bg>
      <p:bgPr>
        <a:solidFill>
          <a:srgbClr val="1F2A3D"/>
        </a:solidFill>
      </p:bgPr>
    </p:bg>
    <p:spTree>
      <p:nvGrpSpPr>
        <p:cNvPr id="110" name="Shape 110"/>
        <p:cNvGrpSpPr/>
        <p:nvPr/>
      </p:nvGrpSpPr>
      <p:grpSpPr>
        <a:xfrm>
          <a:off x="0" y="0"/>
          <a:ext cx="0" cy="0"/>
          <a:chOff x="0" y="0"/>
          <a:chExt cx="0" cy="0"/>
        </a:xfrm>
      </p:grpSpPr>
      <p:pic>
        <p:nvPicPr>
          <p:cNvPr id="111" name="Google Shape;111;g5e2ded1371_0_37"/>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
        <p:nvSpPr>
          <p:cNvPr id="112" name="Google Shape;112;g5e2ded1371_0_37"/>
          <p:cNvSpPr txBox="1"/>
          <p:nvPr>
            <p:ph type="title"/>
          </p:nvPr>
        </p:nvSpPr>
        <p:spPr>
          <a:xfrm>
            <a:off x="457200" y="109728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2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1_Title and body">
    <p:bg>
      <p:bgPr>
        <a:solidFill>
          <a:schemeClr val="lt1"/>
        </a:solidFill>
      </p:bgPr>
    </p:bg>
    <p:spTree>
      <p:nvGrpSpPr>
        <p:cNvPr id="113" name="Shape 113"/>
        <p:cNvGrpSpPr/>
        <p:nvPr/>
      </p:nvGrpSpPr>
      <p:grpSpPr>
        <a:xfrm>
          <a:off x="0" y="0"/>
          <a:ext cx="0" cy="0"/>
          <a:chOff x="0" y="0"/>
          <a:chExt cx="0" cy="0"/>
        </a:xfrm>
      </p:grpSpPr>
      <p:sp>
        <p:nvSpPr>
          <p:cNvPr id="114" name="Google Shape;114;g5e2ded1371_0_40"/>
          <p:cNvSpPr/>
          <p:nvPr/>
        </p:nvSpPr>
        <p:spPr>
          <a:xfrm flipH="1" rot="10800000">
            <a:off x="0" y="938099"/>
            <a:ext cx="9144000" cy="4205400"/>
          </a:xfrm>
          <a:prstGeom prst="rect">
            <a:avLst/>
          </a:prstGeom>
          <a:solidFill>
            <a:srgbClr val="1F2A3C">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5e2ded1371_0_40"/>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rgbClr val="1F2A3C"/>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16" name="Google Shape;116;g5e2ded1371_0_40"/>
          <p:cNvSpPr txBox="1"/>
          <p:nvPr>
            <p:ph idx="1" type="body"/>
          </p:nvPr>
        </p:nvSpPr>
        <p:spPr>
          <a:xfrm>
            <a:off x="457200" y="1188720"/>
            <a:ext cx="4270800" cy="3391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lt2"/>
              </a:buClr>
              <a:buSzPts val="1800"/>
              <a:buFont typeface="Roboto"/>
              <a:buNone/>
              <a:defRPr b="0" i="0" sz="1800" u="none" cap="none" strike="noStrike">
                <a:solidFill>
                  <a:srgbClr val="1F2A3D"/>
                </a:solidFill>
                <a:latin typeface="Roboto"/>
                <a:ea typeface="Roboto"/>
                <a:cs typeface="Roboto"/>
                <a:sym typeface="Roboto"/>
              </a:defRPr>
            </a:lvl1pPr>
            <a:lvl2pPr indent="-317500" lvl="1" marL="914400" marR="0" rtl="0" algn="l">
              <a:lnSpc>
                <a:spcPct val="100000"/>
              </a:lnSpc>
              <a:spcBef>
                <a:spcPts val="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17" name="Google Shape;117;g5e2ded1371_0_4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118" name="Google Shape;118;g5e2ded1371_0_40"/>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0" name="Shape 10"/>
        <p:cNvGrpSpPr/>
        <p:nvPr/>
      </p:nvGrpSpPr>
      <p:grpSpPr>
        <a:xfrm>
          <a:off x="0" y="0"/>
          <a:ext cx="0" cy="0"/>
          <a:chOff x="0" y="0"/>
          <a:chExt cx="0" cy="0"/>
        </a:xfrm>
      </p:grpSpPr>
      <p:sp>
        <p:nvSpPr>
          <p:cNvPr id="11" name="Google Shape;11;p64"/>
          <p:cNvSpPr/>
          <p:nvPr/>
        </p:nvSpPr>
        <p:spPr>
          <a:xfrm flipH="1" rot="10800000">
            <a:off x="0" y="938015"/>
            <a:ext cx="9144000" cy="4205484"/>
          </a:xfrm>
          <a:prstGeom prst="rect">
            <a:avLst/>
          </a:prstGeom>
          <a:solidFill>
            <a:srgbClr val="1F2A3C">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64"/>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rgbClr val="1F2A3C"/>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3" name="Google Shape;13;p64"/>
          <p:cNvSpPr txBox="1"/>
          <p:nvPr>
            <p:ph idx="1" type="body"/>
          </p:nvPr>
        </p:nvSpPr>
        <p:spPr>
          <a:xfrm>
            <a:off x="457200" y="1188720"/>
            <a:ext cx="4270917" cy="339114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lt2"/>
              </a:buClr>
              <a:buSzPts val="1800"/>
              <a:buFont typeface="Roboto"/>
              <a:buNone/>
              <a:defRPr b="0" i="0" sz="1800" u="none" cap="none" strike="noStrike">
                <a:solidFill>
                  <a:srgbClr val="1F2A3D"/>
                </a:solidFill>
                <a:latin typeface="Roboto"/>
                <a:ea typeface="Roboto"/>
                <a:cs typeface="Roboto"/>
                <a:sym typeface="Roboto"/>
              </a:defRPr>
            </a:lvl1pPr>
            <a:lvl2pPr indent="-317500" lvl="1" marL="914400" marR="0" rtl="0" algn="l">
              <a:lnSpc>
                <a:spcPct val="100000"/>
              </a:lnSpc>
              <a:spcBef>
                <a:spcPts val="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4" name="Google Shape;14;p6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64"/>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1_Title and body 2">
    <p:bg>
      <p:bgPr>
        <a:solidFill>
          <a:srgbClr val="F15B3E"/>
        </a:solidFill>
      </p:bgPr>
    </p:bg>
    <p:spTree>
      <p:nvGrpSpPr>
        <p:cNvPr id="119" name="Shape 119"/>
        <p:cNvGrpSpPr/>
        <p:nvPr/>
      </p:nvGrpSpPr>
      <p:grpSpPr>
        <a:xfrm>
          <a:off x="0" y="0"/>
          <a:ext cx="0" cy="0"/>
          <a:chOff x="0" y="0"/>
          <a:chExt cx="0" cy="0"/>
        </a:xfrm>
      </p:grpSpPr>
      <p:sp>
        <p:nvSpPr>
          <p:cNvPr id="120" name="Google Shape;120;g5e2ded1371_0_46"/>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21" name="Google Shape;121;g5e2ded1371_0_4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122" name="Google Shape;122;g5e2ded1371_0_46"/>
          <p:cNvPicPr preferRelativeResize="0"/>
          <p:nvPr/>
        </p:nvPicPr>
        <p:blipFill rotWithShape="1">
          <a:blip r:embed="rId2">
            <a:alphaModFix/>
          </a:blip>
          <a:srcRect b="0" l="0" r="0" t="0"/>
          <a:stretch/>
        </p:blipFill>
        <p:spPr>
          <a:xfrm>
            <a:off x="8467344" y="274320"/>
            <a:ext cx="294640" cy="36576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5">
    <p:bg>
      <p:bgPr>
        <a:solidFill>
          <a:srgbClr val="5E81BE"/>
        </a:solidFill>
      </p:bgPr>
    </p:bg>
    <p:spTree>
      <p:nvGrpSpPr>
        <p:cNvPr id="123" name="Shape 123"/>
        <p:cNvGrpSpPr/>
        <p:nvPr/>
      </p:nvGrpSpPr>
      <p:grpSpPr>
        <a:xfrm>
          <a:off x="0" y="0"/>
          <a:ext cx="0" cy="0"/>
          <a:chOff x="0" y="0"/>
          <a:chExt cx="0" cy="0"/>
        </a:xfrm>
      </p:grpSpPr>
      <p:pic>
        <p:nvPicPr>
          <p:cNvPr id="124" name="Google Shape;124;g5e2ded1371_0_50"/>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
        <p:nvSpPr>
          <p:cNvPr id="125" name="Google Shape;125;g5e2ded1371_0_5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g5e2ded1371_0_50"/>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2">
    <p:bg>
      <p:bgPr>
        <a:solidFill>
          <a:schemeClr val="lt1"/>
        </a:solidFill>
      </p:bgPr>
    </p:bg>
    <p:spTree>
      <p:nvGrpSpPr>
        <p:cNvPr id="16" name="Shape 16"/>
        <p:cNvGrpSpPr/>
        <p:nvPr/>
      </p:nvGrpSpPr>
      <p:grpSpPr>
        <a:xfrm>
          <a:off x="0" y="0"/>
          <a:ext cx="0" cy="0"/>
          <a:chOff x="0" y="0"/>
          <a:chExt cx="0" cy="0"/>
        </a:xfrm>
      </p:grpSpPr>
      <p:sp>
        <p:nvSpPr>
          <p:cNvPr id="17" name="Google Shape;17;p6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65"/>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rgbClr val="1F2A3D"/>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pic>
        <p:nvPicPr>
          <p:cNvPr id="19" name="Google Shape;19;p65"/>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1F2A3C"/>
        </a:solidFill>
      </p:bgPr>
    </p:bg>
    <p:spTree>
      <p:nvGrpSpPr>
        <p:cNvPr id="20" name="Shape 20"/>
        <p:cNvGrpSpPr/>
        <p:nvPr/>
      </p:nvGrpSpPr>
      <p:grpSpPr>
        <a:xfrm>
          <a:off x="0" y="0"/>
          <a:ext cx="0" cy="0"/>
          <a:chOff x="0" y="0"/>
          <a:chExt cx="0" cy="0"/>
        </a:xfrm>
      </p:grpSpPr>
      <p:sp>
        <p:nvSpPr>
          <p:cNvPr id="21" name="Google Shape;21;p6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66"/>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pic>
        <p:nvPicPr>
          <p:cNvPr id="23" name="Google Shape;23;p66"/>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3">
    <p:bg>
      <p:bgPr>
        <a:solidFill>
          <a:srgbClr val="1F2A3C">
            <a:alpha val="9411"/>
          </a:srgbClr>
        </a:solidFill>
      </p:bgPr>
    </p:bg>
    <p:spTree>
      <p:nvGrpSpPr>
        <p:cNvPr id="24" name="Shape 24"/>
        <p:cNvGrpSpPr/>
        <p:nvPr/>
      </p:nvGrpSpPr>
      <p:grpSpPr>
        <a:xfrm>
          <a:off x="0" y="0"/>
          <a:ext cx="0" cy="0"/>
          <a:chOff x="0" y="0"/>
          <a:chExt cx="0" cy="0"/>
        </a:xfrm>
      </p:grpSpPr>
      <p:sp>
        <p:nvSpPr>
          <p:cNvPr id="25" name="Google Shape;25;p6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67"/>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rgbClr val="1F2A3D"/>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pic>
        <p:nvPicPr>
          <p:cNvPr id="27" name="Google Shape;27;p67"/>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 2">
    <p:bg>
      <p:bgPr>
        <a:solidFill>
          <a:srgbClr val="1F2A3C"/>
        </a:solidFill>
      </p:bgPr>
    </p:bg>
    <p:spTree>
      <p:nvGrpSpPr>
        <p:cNvPr id="28" name="Shape 28"/>
        <p:cNvGrpSpPr/>
        <p:nvPr/>
      </p:nvGrpSpPr>
      <p:grpSpPr>
        <a:xfrm>
          <a:off x="0" y="0"/>
          <a:ext cx="0" cy="0"/>
          <a:chOff x="0" y="0"/>
          <a:chExt cx="0" cy="0"/>
        </a:xfrm>
      </p:grpSpPr>
      <p:sp>
        <p:nvSpPr>
          <p:cNvPr id="29" name="Google Shape;29;p68"/>
          <p:cNvSpPr/>
          <p:nvPr/>
        </p:nvSpPr>
        <p:spPr>
          <a:xfrm flipH="1" rot="10800000">
            <a:off x="0" y="938015"/>
            <a:ext cx="9144000" cy="420548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68"/>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31" name="Google Shape;31;p68"/>
          <p:cNvSpPr txBox="1"/>
          <p:nvPr>
            <p:ph idx="1" type="body"/>
          </p:nvPr>
        </p:nvSpPr>
        <p:spPr>
          <a:xfrm>
            <a:off x="457200" y="1188720"/>
            <a:ext cx="4270917" cy="339114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lt2"/>
              </a:buClr>
              <a:buSzPts val="1800"/>
              <a:buFont typeface="Roboto"/>
              <a:buNone/>
              <a:defRPr b="0" i="0" sz="1800" u="none" cap="none" strike="noStrike">
                <a:solidFill>
                  <a:srgbClr val="1F2A3D"/>
                </a:solidFill>
                <a:latin typeface="Roboto"/>
                <a:ea typeface="Roboto"/>
                <a:cs typeface="Roboto"/>
                <a:sym typeface="Roboto"/>
              </a:defRPr>
            </a:lvl1pPr>
            <a:lvl2pPr indent="-317500" lvl="1" marL="914400" marR="0" rtl="0" algn="l">
              <a:lnSpc>
                <a:spcPct val="100000"/>
              </a:lnSpc>
              <a:spcBef>
                <a:spcPts val="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32" name="Google Shape;32;p6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33" name="Google Shape;33;p68"/>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4">
    <p:bg>
      <p:bgPr>
        <a:solidFill>
          <a:srgbClr val="1F2A3D"/>
        </a:solidFill>
      </p:bgPr>
    </p:bg>
    <p:spTree>
      <p:nvGrpSpPr>
        <p:cNvPr id="34" name="Shape 34"/>
        <p:cNvGrpSpPr/>
        <p:nvPr/>
      </p:nvGrpSpPr>
      <p:grpSpPr>
        <a:xfrm>
          <a:off x="0" y="0"/>
          <a:ext cx="0" cy="0"/>
          <a:chOff x="0" y="0"/>
          <a:chExt cx="0" cy="0"/>
        </a:xfrm>
      </p:grpSpPr>
      <p:pic>
        <p:nvPicPr>
          <p:cNvPr id="35" name="Google Shape;35;p69"/>
          <p:cNvPicPr preferRelativeResize="0"/>
          <p:nvPr/>
        </p:nvPicPr>
        <p:blipFill rotWithShape="1">
          <a:blip r:embed="rId2">
            <a:alphaModFix/>
          </a:blip>
          <a:srcRect b="0" l="0" r="0" t="0"/>
          <a:stretch/>
        </p:blipFill>
        <p:spPr>
          <a:xfrm>
            <a:off x="8463068" y="277766"/>
            <a:ext cx="294640" cy="365760"/>
          </a:xfrm>
          <a:prstGeom prst="rect">
            <a:avLst/>
          </a:prstGeom>
          <a:noFill/>
          <a:ln>
            <a:noFill/>
          </a:ln>
        </p:spPr>
      </p:pic>
      <p:sp>
        <p:nvSpPr>
          <p:cNvPr id="36" name="Google Shape;36;p69"/>
          <p:cNvSpPr txBox="1"/>
          <p:nvPr>
            <p:ph type="title"/>
          </p:nvPr>
        </p:nvSpPr>
        <p:spPr>
          <a:xfrm>
            <a:off x="457200" y="1097280"/>
            <a:ext cx="5852386"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2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1_Title and body">
    <p:bg>
      <p:bgPr>
        <a:solidFill>
          <a:srgbClr val="F15B3E"/>
        </a:solidFill>
      </p:bgPr>
    </p:bg>
    <p:spTree>
      <p:nvGrpSpPr>
        <p:cNvPr id="37" name="Shape 37"/>
        <p:cNvGrpSpPr/>
        <p:nvPr/>
      </p:nvGrpSpPr>
      <p:grpSpPr>
        <a:xfrm>
          <a:off x="0" y="0"/>
          <a:ext cx="0" cy="0"/>
          <a:chOff x="0" y="0"/>
          <a:chExt cx="0" cy="0"/>
        </a:xfrm>
      </p:grpSpPr>
      <p:sp>
        <p:nvSpPr>
          <p:cNvPr id="38" name="Google Shape;38;p70"/>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1800" u="none" cap="none" strike="noStrike">
                <a:solidFill>
                  <a:schemeClr val="lt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39" name="Google Shape;39;p7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40" name="Google Shape;40;p70"/>
          <p:cNvPicPr preferRelativeResize="0"/>
          <p:nvPr/>
        </p:nvPicPr>
        <p:blipFill rotWithShape="1">
          <a:blip r:embed="rId2">
            <a:alphaModFix/>
          </a:blip>
          <a:srcRect b="0" l="0" r="0" t="0"/>
          <a:stretch/>
        </p:blipFill>
        <p:spPr>
          <a:xfrm>
            <a:off x="8467344" y="274320"/>
            <a:ext cx="294640" cy="36576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11" Type="http://schemas.openxmlformats.org/officeDocument/2006/relationships/theme" Target="../theme/theme1.xml"/><Relationship Id="rId10" Type="http://schemas.openxmlformats.org/officeDocument/2006/relationships/slideLayout" Target="../slideLayouts/slideLayout31.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1F2A3D"/>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1F2A3D"/>
        </a:solidFill>
      </p:bgPr>
    </p:bg>
    <p:spTree>
      <p:nvGrpSpPr>
        <p:cNvPr id="47" name="Shape 4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1F2A3D"/>
        </a:solidFill>
      </p:bgPr>
    </p:bg>
    <p:spTree>
      <p:nvGrpSpPr>
        <p:cNvPr id="87" name="Shape 8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jp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s://github.com/kata-containers/kata-containers/releases/tag/2.0.0"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30.png"/></Relationships>
</file>

<file path=ppt/slides/_rels/slide34.xml.rels><?xml version="1.0" encoding="UTF-8" standalone="yes"?><Relationships xmlns="http://schemas.openxmlformats.org/package/2006/relationships"><Relationship Id="rId11" Type="http://schemas.openxmlformats.org/officeDocument/2006/relationships/hyperlink" Target="https://github.com/kata-containers/documentation/blob/master/install/azure-installation-guide.md" TargetMode="External"/><Relationship Id="rId10" Type="http://schemas.openxmlformats.org/officeDocument/2006/relationships/hyperlink" Target="https://github.com/kata-containers/documentation/blob/master/install/azure-installation-guide.md" TargetMode="External"/><Relationship Id="rId13" Type="http://schemas.openxmlformats.org/officeDocument/2006/relationships/hyperlink" Target="https://github.com/kata-containers/documentation/blob/master/install/gce-installation-guide.md" TargetMode="External"/><Relationship Id="rId12" Type="http://schemas.openxmlformats.org/officeDocument/2006/relationships/hyperlink" Target="https://github.com/kata-containers/documentation/blob/master/install/azure-installation-guide.md" TargetMode="External"/><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hyperlink" Target="https://github.com/kata-containers/documentation/blob/5a9bdc864d356f88cbe71bd033b1b53be79c0cdb/install/installing-with-kata-manager.md" TargetMode="External"/><Relationship Id="rId4" Type="http://schemas.openxmlformats.org/officeDocument/2006/relationships/hyperlink" Target="https://github.com/kata-containers/documentation/blob/1d6c2966494e24af8d478db824c1d9c40501dd84/install/installing-with-kata-doc-to-script.md" TargetMode="External"/><Relationship Id="rId9" Type="http://schemas.openxmlformats.org/officeDocument/2006/relationships/hyperlink" Target="https://github.com/kata-containers/documentation/blob/master/install/aws-installation-guide.md" TargetMode="External"/><Relationship Id="rId15" Type="http://schemas.openxmlformats.org/officeDocument/2006/relationships/hyperlink" Target="https://github.com/kata-containers/packaging/blob/master/kata-deploy/README.md#kata-deploy" TargetMode="External"/><Relationship Id="rId14" Type="http://schemas.openxmlformats.org/officeDocument/2006/relationships/hyperlink" Target="https://github.com/kata-containers/documentation/blob/master/install/vexxhost-installation-guide.md" TargetMode="External"/><Relationship Id="rId16" Type="http://schemas.openxmlformats.org/officeDocument/2006/relationships/hyperlink" Target="https://github.com/kata-containers/packaging/blob/master/kata-deploy/README.md#kata-deploy-details" TargetMode="External"/><Relationship Id="rId5" Type="http://schemas.openxmlformats.org/officeDocument/2006/relationships/hyperlink" Target="https://github.com/kata-containers/documentation/tree/master/install" TargetMode="External"/><Relationship Id="rId6" Type="http://schemas.openxmlformats.org/officeDocument/2006/relationships/hyperlink" Target="https://github.com/kata-containers/runtime/releases" TargetMode="External"/><Relationship Id="rId7" Type="http://schemas.openxmlformats.org/officeDocument/2006/relationships/hyperlink" Target="https://github.com/kata-containers/documentation/blob/master/Developer-Guide.md#build-and-install-the-kata-containers-runtime" TargetMode="External"/><Relationship Id="rId8" Type="http://schemas.openxmlformats.org/officeDocument/2006/relationships/hyperlink" Target="https://github.com/kata-containers/documentation/blob/4cd5f2cbb8f680bd9436250ff415a5eeaf8752e6/install/snap-installation-guide.m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jp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2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32.jp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hyperlink" Target="https://github.com/kata-containers/runtime" TargetMode="External"/><Relationship Id="rId4" Type="http://schemas.openxmlformats.org/officeDocument/2006/relationships/hyperlink" Target="https://github.com/kata-containers/documentation/blob/master/install/README.md" TargetMode="External"/><Relationship Id="rId9" Type="http://schemas.openxmlformats.org/officeDocument/2006/relationships/image" Target="../media/image22.jpg"/><Relationship Id="rId5" Type="http://schemas.openxmlformats.org/officeDocument/2006/relationships/hyperlink" Target="https://github.com/kata-containers/documentation/blob/master/architecture.md" TargetMode="External"/><Relationship Id="rId6" Type="http://schemas.openxmlformats.org/officeDocument/2006/relationships/hyperlink" Target="https://github.com/kata-containers/documentation/blob/master/architecture.md" TargetMode="External"/><Relationship Id="rId7" Type="http://schemas.openxmlformats.org/officeDocument/2006/relationships/hyperlink" Target="https://github.com/kata-containers/documentation/blob/master/Developer-Guide.md" TargetMode="External"/><Relationship Id="rId8" Type="http://schemas.openxmlformats.org/officeDocument/2006/relationships/hyperlink" Target="https://katacontainers.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6.jp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2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2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6.jp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11" Type="http://schemas.openxmlformats.org/officeDocument/2006/relationships/image" Target="../media/image22.jpg"/><Relationship Id="rId10" Type="http://schemas.openxmlformats.org/officeDocument/2006/relationships/hyperlink" Target="https://twitter.com/KataContainers" TargetMode="External"/><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hyperlink" Target="https://etherpad.opendev.org/p/Kata_Containers_2020_Architecture_Committee_Mtgs" TargetMode="External"/><Relationship Id="rId4" Type="http://schemas.openxmlformats.org/officeDocument/2006/relationships/hyperlink" Target="https://github.com/kata-containers/" TargetMode="External"/><Relationship Id="rId9" Type="http://schemas.openxmlformats.org/officeDocument/2006/relationships/hyperlink" Target="http://bit.ly/katacontainersslack" TargetMode="External"/><Relationship Id="rId5" Type="http://schemas.openxmlformats.org/officeDocument/2006/relationships/hyperlink" Target="http://lists.katacontainers.io/cgi-bin/mailman/listinfo" TargetMode="External"/><Relationship Id="rId6" Type="http://schemas.openxmlformats.org/officeDocument/2006/relationships/hyperlink" Target="https://webchat.freenode.net/#kata-dev" TargetMode="External"/><Relationship Id="rId7" Type="http://schemas.openxmlformats.org/officeDocument/2006/relationships/hyperlink" Target="https://www.surveymonkey.com/r/KataContainers" TargetMode="External"/><Relationship Id="rId8" Type="http://schemas.openxmlformats.org/officeDocument/2006/relationships/hyperlink" Target="https://www.openstack.org/ptg/#:~:text=The%20Project%20Teams%20Gathering%20(PTG,done%20in%20a%20productive%20setting."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20" Type="http://schemas.openxmlformats.org/officeDocument/2006/relationships/image" Target="../media/image23.png"/><Relationship Id="rId11" Type="http://schemas.openxmlformats.org/officeDocument/2006/relationships/image" Target="../media/image12.png"/><Relationship Id="rId10" Type="http://schemas.openxmlformats.org/officeDocument/2006/relationships/image" Target="../media/image34.png"/><Relationship Id="rId21" Type="http://schemas.openxmlformats.org/officeDocument/2006/relationships/image" Target="../media/image27.png"/><Relationship Id="rId13" Type="http://schemas.openxmlformats.org/officeDocument/2006/relationships/image" Target="../media/image9.png"/><Relationship Id="rId12" Type="http://schemas.openxmlformats.org/officeDocument/2006/relationships/image" Target="../media/image31.png"/><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14.png"/><Relationship Id="rId9" Type="http://schemas.openxmlformats.org/officeDocument/2006/relationships/image" Target="../media/image17.png"/><Relationship Id="rId15" Type="http://schemas.openxmlformats.org/officeDocument/2006/relationships/image" Target="../media/image10.png"/><Relationship Id="rId14" Type="http://schemas.openxmlformats.org/officeDocument/2006/relationships/image" Target="../media/image16.png"/><Relationship Id="rId17" Type="http://schemas.openxmlformats.org/officeDocument/2006/relationships/image" Target="../media/image35.png"/><Relationship Id="rId16" Type="http://schemas.openxmlformats.org/officeDocument/2006/relationships/image" Target="../media/image13.png"/><Relationship Id="rId5" Type="http://schemas.openxmlformats.org/officeDocument/2006/relationships/image" Target="../media/image15.png"/><Relationship Id="rId19" Type="http://schemas.openxmlformats.org/officeDocument/2006/relationships/image" Target="../media/image28.png"/><Relationship Id="rId6" Type="http://schemas.openxmlformats.org/officeDocument/2006/relationships/image" Target="../media/image8.png"/><Relationship Id="rId18" Type="http://schemas.openxmlformats.org/officeDocument/2006/relationships/image" Target="../media/image19.png"/><Relationship Id="rId7" Type="http://schemas.openxmlformats.org/officeDocument/2006/relationships/image" Target="../media/image7.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
          <p:cNvPicPr preferRelativeResize="0"/>
          <p:nvPr/>
        </p:nvPicPr>
        <p:blipFill rotWithShape="1">
          <a:blip r:embed="rId3">
            <a:alphaModFix/>
          </a:blip>
          <a:srcRect b="0" l="0" r="0" t="0"/>
          <a:stretch/>
        </p:blipFill>
        <p:spPr>
          <a:xfrm>
            <a:off x="1931342" y="1149949"/>
            <a:ext cx="5281324" cy="1272000"/>
          </a:xfrm>
          <a:prstGeom prst="rect">
            <a:avLst/>
          </a:prstGeom>
          <a:noFill/>
          <a:ln>
            <a:noFill/>
          </a:ln>
        </p:spPr>
      </p:pic>
      <p:sp>
        <p:nvSpPr>
          <p:cNvPr id="132" name="Google Shape;132;p1"/>
          <p:cNvSpPr txBox="1"/>
          <p:nvPr/>
        </p:nvSpPr>
        <p:spPr>
          <a:xfrm>
            <a:off x="3056648" y="2421949"/>
            <a:ext cx="3399300" cy="9267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0"/>
              </a:spcBef>
              <a:spcAft>
                <a:spcPts val="0"/>
              </a:spcAft>
              <a:buClr>
                <a:schemeClr val="lt1"/>
              </a:buClr>
              <a:buSzPts val="1800"/>
              <a:buFont typeface="Roboto"/>
              <a:buNone/>
            </a:pPr>
            <a:r>
              <a:rPr b="1" i="0" lang="en-US" sz="2000" u="none" cap="none" strike="noStrike">
                <a:solidFill>
                  <a:srgbClr val="F15B3E"/>
                </a:solidFill>
                <a:latin typeface="Roboto"/>
                <a:ea typeface="Roboto"/>
                <a:cs typeface="Roboto"/>
                <a:sym typeface="Roboto"/>
              </a:rPr>
              <a:t>The speed of containers, </a:t>
            </a:r>
            <a:r>
              <a:rPr b="1" i="0" lang="en-US" sz="2000" u="none" cap="none" strike="noStrike">
                <a:solidFill>
                  <a:schemeClr val="lt1"/>
                </a:solidFill>
                <a:latin typeface="Roboto"/>
                <a:ea typeface="Roboto"/>
                <a:cs typeface="Roboto"/>
                <a:sym typeface="Roboto"/>
              </a:rPr>
              <a:t>the security of VMs.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55" name="Google Shape;255;p9"/>
          <p:cNvSpPr/>
          <p:nvPr/>
        </p:nvSpPr>
        <p:spPr>
          <a:xfrm>
            <a:off x="0" y="0"/>
            <a:ext cx="9144001" cy="5143500"/>
          </a:xfrm>
          <a:prstGeom prst="rect">
            <a:avLst/>
          </a:prstGeom>
          <a:solidFill>
            <a:srgbClr val="1F2A3D">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6" name="Google Shape;256;p9"/>
          <p:cNvSpPr txBox="1"/>
          <p:nvPr>
            <p:ph type="title"/>
          </p:nvPr>
        </p:nvSpPr>
        <p:spPr>
          <a:xfrm>
            <a:off x="457200" y="1097279"/>
            <a:ext cx="6009587" cy="2424854"/>
          </a:xfrm>
          <a:prstGeom prst="rect">
            <a:avLst/>
          </a:prstGeom>
          <a:noFill/>
          <a:ln>
            <a:noFill/>
          </a:ln>
        </p:spPr>
        <p:txBody>
          <a:bodyPr anchorCtr="0" anchor="t" bIns="91425" lIns="91425" spcFirstLastPara="1" rIns="91425" wrap="square" tIns="91425">
            <a:noAutofit/>
          </a:bodyPr>
          <a:lstStyle/>
          <a:p>
            <a:pPr indent="0" lvl="0" marL="0" rtl="0" algn="l">
              <a:lnSpc>
                <a:spcPct val="137857"/>
              </a:lnSpc>
              <a:spcBef>
                <a:spcPts val="0"/>
              </a:spcBef>
              <a:spcAft>
                <a:spcPts val="0"/>
              </a:spcAft>
              <a:buSzPts val="3200"/>
              <a:buNone/>
            </a:pPr>
            <a:r>
              <a:rPr b="0" lang="en-US">
                <a:solidFill>
                  <a:schemeClr val="lt1"/>
                </a:solidFill>
                <a:latin typeface="Roboto Light"/>
                <a:ea typeface="Roboto Light"/>
                <a:cs typeface="Roboto Light"/>
                <a:sym typeface="Roboto Light"/>
              </a:rPr>
              <a:t>How does </a:t>
            </a:r>
            <a:r>
              <a:rPr b="0" lang="en-US">
                <a:latin typeface="Roboto Light"/>
                <a:ea typeface="Roboto Light"/>
                <a:cs typeface="Roboto Light"/>
                <a:sym typeface="Roboto Light"/>
              </a:rPr>
              <a:t>Kata Containers</a:t>
            </a:r>
            <a:r>
              <a:rPr b="0" lang="en-US">
                <a:solidFill>
                  <a:schemeClr val="lt1"/>
                </a:solidFill>
                <a:latin typeface="Roboto Light"/>
                <a:ea typeface="Roboto Light"/>
                <a:cs typeface="Roboto Light"/>
                <a:sym typeface="Roboto Light"/>
              </a:rPr>
              <a:t> work?</a:t>
            </a:r>
            <a:endParaRPr>
              <a:solidFill>
                <a:schemeClr val="lt1"/>
              </a:solidFill>
              <a:latin typeface="Roboto"/>
              <a:ea typeface="Roboto"/>
              <a:cs typeface="Roboto"/>
              <a:sym typeface="Roboto"/>
            </a:endParaRPr>
          </a:p>
        </p:txBody>
      </p:sp>
      <p:pic>
        <p:nvPicPr>
          <p:cNvPr id="257" name="Google Shape;257;p9"/>
          <p:cNvPicPr preferRelativeResize="0"/>
          <p:nvPr/>
        </p:nvPicPr>
        <p:blipFill rotWithShape="1">
          <a:blip r:embed="rId4">
            <a:alphaModFix/>
          </a:blip>
          <a:srcRect b="0" l="0" r="0" t="0"/>
          <a:stretch/>
        </p:blipFill>
        <p:spPr>
          <a:xfrm>
            <a:off x="8463068" y="277766"/>
            <a:ext cx="294640" cy="365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2A3C">
            <a:alpha val="9019"/>
          </a:srgbClr>
        </a:solidFill>
      </p:bgPr>
    </p:bg>
    <p:spTree>
      <p:nvGrpSpPr>
        <p:cNvPr id="261" name="Shape 261"/>
        <p:cNvGrpSpPr/>
        <p:nvPr/>
      </p:nvGrpSpPr>
      <p:grpSpPr>
        <a:xfrm>
          <a:off x="0" y="0"/>
          <a:ext cx="0" cy="0"/>
          <a:chOff x="0" y="0"/>
          <a:chExt cx="0" cy="0"/>
        </a:xfrm>
      </p:grpSpPr>
      <p:sp>
        <p:nvSpPr>
          <p:cNvPr id="262" name="Google Shape;262;g5e81a1757e_0_54"/>
          <p:cNvSpPr/>
          <p:nvPr/>
        </p:nvSpPr>
        <p:spPr>
          <a:xfrm>
            <a:off x="4615950" y="3728475"/>
            <a:ext cx="4104000" cy="461700"/>
          </a:xfrm>
          <a:prstGeom prst="rect">
            <a:avLst/>
          </a:prstGeom>
          <a:solidFill>
            <a:srgbClr val="A5A5A5"/>
          </a:solidFill>
          <a:ln>
            <a:noFill/>
          </a:ln>
        </p:spPr>
        <p:txBody>
          <a:bodyPr anchorCtr="0" anchor="ctr" bIns="182875" lIns="274300" spcFirstLastPara="1" rIns="274300" wrap="square" tIns="18287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Roboto"/>
                <a:ea typeface="Roboto"/>
                <a:cs typeface="Roboto"/>
                <a:sym typeface="Roboto"/>
              </a:rPr>
              <a:t>HOST LINUX KERNEL</a:t>
            </a:r>
            <a:endParaRPr b="1" i="0" sz="1000" u="none" cap="none" strike="noStrike">
              <a:solidFill>
                <a:schemeClr val="lt1"/>
              </a:solidFill>
              <a:latin typeface="Arial"/>
              <a:ea typeface="Arial"/>
              <a:cs typeface="Arial"/>
              <a:sym typeface="Arial"/>
            </a:endParaRPr>
          </a:p>
        </p:txBody>
      </p:sp>
      <p:sp>
        <p:nvSpPr>
          <p:cNvPr id="263" name="Google Shape;263;g5e81a1757e_0_54"/>
          <p:cNvSpPr/>
          <p:nvPr/>
        </p:nvSpPr>
        <p:spPr>
          <a:xfrm>
            <a:off x="4547875" y="1717550"/>
            <a:ext cx="1243500" cy="1639200"/>
          </a:xfrm>
          <a:prstGeom prst="rect">
            <a:avLst/>
          </a:prstGeom>
          <a:solidFill>
            <a:schemeClr val="lt1"/>
          </a:solidFill>
          <a:ln cap="flat" cmpd="sng" w="28575">
            <a:solidFill>
              <a:srgbClr val="A1D4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4" name="Google Shape;264;g5e81a1757e_0_54"/>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How it works</a:t>
            </a:r>
            <a:endParaRPr b="0" i="1">
              <a:latin typeface="Roboto"/>
              <a:ea typeface="Roboto"/>
              <a:cs typeface="Roboto"/>
              <a:sym typeface="Roboto"/>
            </a:endParaRPr>
          </a:p>
        </p:txBody>
      </p:sp>
      <p:sp>
        <p:nvSpPr>
          <p:cNvPr id="265" name="Google Shape;265;g5e81a1757e_0_54"/>
          <p:cNvSpPr/>
          <p:nvPr/>
        </p:nvSpPr>
        <p:spPr>
          <a:xfrm>
            <a:off x="4639311" y="1965028"/>
            <a:ext cx="1060800" cy="652500"/>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6" name="Google Shape;266;g5e81a1757e_0_54"/>
          <p:cNvSpPr/>
          <p:nvPr/>
        </p:nvSpPr>
        <p:spPr>
          <a:xfrm>
            <a:off x="4712463" y="2087440"/>
            <a:ext cx="914400" cy="215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PROCESS A</a:t>
            </a:r>
            <a:endParaRPr b="1" i="0" sz="800" u="none" cap="none" strike="noStrike">
              <a:solidFill>
                <a:srgbClr val="1F2A3D"/>
              </a:solidFill>
              <a:latin typeface="Arial"/>
              <a:ea typeface="Arial"/>
              <a:cs typeface="Arial"/>
              <a:sym typeface="Arial"/>
            </a:endParaRPr>
          </a:p>
        </p:txBody>
      </p:sp>
      <p:sp>
        <p:nvSpPr>
          <p:cNvPr id="267" name="Google Shape;267;g5e81a1757e_0_54"/>
          <p:cNvSpPr/>
          <p:nvPr/>
        </p:nvSpPr>
        <p:spPr>
          <a:xfrm>
            <a:off x="4621024" y="2338334"/>
            <a:ext cx="10974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1F2A3D"/>
                </a:solidFill>
                <a:latin typeface="Roboto"/>
                <a:ea typeface="Roboto"/>
                <a:cs typeface="Roboto"/>
                <a:sym typeface="Roboto"/>
              </a:rPr>
              <a:t>namespaces</a:t>
            </a:r>
            <a:endParaRPr b="0" i="0" sz="1000" u="none" cap="none" strike="noStrike">
              <a:solidFill>
                <a:srgbClr val="1F2A3D"/>
              </a:solidFill>
              <a:latin typeface="Arial"/>
              <a:ea typeface="Arial"/>
              <a:cs typeface="Arial"/>
              <a:sym typeface="Arial"/>
            </a:endParaRPr>
          </a:p>
        </p:txBody>
      </p:sp>
      <p:sp>
        <p:nvSpPr>
          <p:cNvPr id="268" name="Google Shape;268;g5e81a1757e_0_54"/>
          <p:cNvSpPr/>
          <p:nvPr/>
        </p:nvSpPr>
        <p:spPr>
          <a:xfrm>
            <a:off x="4450169" y="968482"/>
            <a:ext cx="398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200" u="none" cap="none" strike="noStrike">
                <a:solidFill>
                  <a:srgbClr val="1F2A3D"/>
                </a:solidFill>
                <a:latin typeface="Roboto"/>
                <a:ea typeface="Roboto"/>
                <a:cs typeface="Roboto"/>
                <a:sym typeface="Roboto"/>
              </a:rPr>
              <a:t>Kata Containers</a:t>
            </a:r>
            <a:endParaRPr b="1" i="0" sz="1200" u="none" cap="none" strike="noStrike">
              <a:solidFill>
                <a:srgbClr val="1F2A3D"/>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1F2A3D"/>
                </a:solidFill>
                <a:latin typeface="Roboto"/>
                <a:ea typeface="Roboto"/>
                <a:cs typeface="Roboto"/>
                <a:sym typeface="Roboto"/>
              </a:rPr>
              <a:t>Each container or pod is more isolated in its own lightweight VM</a:t>
            </a:r>
            <a:endParaRPr b="0" i="0" sz="1000" u="none" cap="none" strike="noStrike">
              <a:solidFill>
                <a:srgbClr val="1F2A3D"/>
              </a:solidFill>
              <a:latin typeface="Roboto"/>
              <a:ea typeface="Roboto"/>
              <a:cs typeface="Roboto"/>
              <a:sym typeface="Roboto"/>
            </a:endParaRPr>
          </a:p>
        </p:txBody>
      </p:sp>
      <p:sp>
        <p:nvSpPr>
          <p:cNvPr id="269" name="Google Shape;269;g5e81a1757e_0_54"/>
          <p:cNvSpPr/>
          <p:nvPr/>
        </p:nvSpPr>
        <p:spPr>
          <a:xfrm>
            <a:off x="4637510" y="2681730"/>
            <a:ext cx="1064400" cy="338700"/>
          </a:xfrm>
          <a:prstGeom prst="rect">
            <a:avLst/>
          </a:prstGeom>
          <a:solidFill>
            <a:srgbClr val="5E81BE">
              <a:alpha val="29019"/>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GUEST LINUX KERNEL A</a:t>
            </a:r>
            <a:endParaRPr b="1" i="0" sz="800" u="none" cap="none" strike="noStrike">
              <a:solidFill>
                <a:srgbClr val="1F2A3D"/>
              </a:solidFill>
              <a:latin typeface="Arial"/>
              <a:ea typeface="Arial"/>
              <a:cs typeface="Arial"/>
              <a:sym typeface="Arial"/>
            </a:endParaRPr>
          </a:p>
        </p:txBody>
      </p:sp>
      <p:sp>
        <p:nvSpPr>
          <p:cNvPr id="270" name="Google Shape;270;g5e81a1757e_0_54"/>
          <p:cNvSpPr/>
          <p:nvPr/>
        </p:nvSpPr>
        <p:spPr>
          <a:xfrm>
            <a:off x="4573503" y="1752568"/>
            <a:ext cx="11922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VIRTUAL MACHINE</a:t>
            </a:r>
            <a:endParaRPr b="1" i="0" sz="800" u="none" cap="none" strike="noStrike">
              <a:solidFill>
                <a:srgbClr val="1F2A3D"/>
              </a:solidFill>
              <a:latin typeface="Arial"/>
              <a:ea typeface="Arial"/>
              <a:cs typeface="Arial"/>
              <a:sym typeface="Arial"/>
            </a:endParaRPr>
          </a:p>
        </p:txBody>
      </p:sp>
      <p:sp>
        <p:nvSpPr>
          <p:cNvPr id="271" name="Google Shape;271;g5e81a1757e_0_54"/>
          <p:cNvSpPr/>
          <p:nvPr/>
        </p:nvSpPr>
        <p:spPr>
          <a:xfrm>
            <a:off x="5962900" y="1723100"/>
            <a:ext cx="1243500" cy="1639200"/>
          </a:xfrm>
          <a:prstGeom prst="rect">
            <a:avLst/>
          </a:prstGeom>
          <a:solidFill>
            <a:schemeClr val="lt1"/>
          </a:solidFill>
          <a:ln cap="flat" cmpd="sng" w="28575">
            <a:solidFill>
              <a:srgbClr val="F15B3E">
                <a:alpha val="34509"/>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2" name="Google Shape;272;g5e81a1757e_0_54"/>
          <p:cNvSpPr/>
          <p:nvPr/>
        </p:nvSpPr>
        <p:spPr>
          <a:xfrm>
            <a:off x="6054324" y="1969740"/>
            <a:ext cx="1060800" cy="652500"/>
          </a:xfrm>
          <a:prstGeom prst="rect">
            <a:avLst/>
          </a:prstGeom>
          <a:solidFill>
            <a:srgbClr val="F15B3E">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3" name="Google Shape;273;g5e81a1757e_0_54"/>
          <p:cNvSpPr/>
          <p:nvPr/>
        </p:nvSpPr>
        <p:spPr>
          <a:xfrm>
            <a:off x="6127476" y="2092152"/>
            <a:ext cx="914400" cy="215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PROCESS B</a:t>
            </a:r>
            <a:endParaRPr b="1" i="0" sz="800" u="none" cap="none" strike="noStrike">
              <a:solidFill>
                <a:srgbClr val="1F2A3D"/>
              </a:solidFill>
              <a:latin typeface="Arial"/>
              <a:ea typeface="Arial"/>
              <a:cs typeface="Arial"/>
              <a:sym typeface="Arial"/>
            </a:endParaRPr>
          </a:p>
        </p:txBody>
      </p:sp>
      <p:sp>
        <p:nvSpPr>
          <p:cNvPr id="274" name="Google Shape;274;g5e81a1757e_0_54"/>
          <p:cNvSpPr/>
          <p:nvPr/>
        </p:nvSpPr>
        <p:spPr>
          <a:xfrm>
            <a:off x="6036037" y="2343046"/>
            <a:ext cx="10974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1F2A3D"/>
                </a:solidFill>
                <a:latin typeface="Roboto"/>
                <a:ea typeface="Roboto"/>
                <a:cs typeface="Roboto"/>
                <a:sym typeface="Roboto"/>
              </a:rPr>
              <a:t>namespaces</a:t>
            </a:r>
            <a:endParaRPr b="0" i="0" sz="1000" u="none" cap="none" strike="noStrike">
              <a:solidFill>
                <a:srgbClr val="1F2A3D"/>
              </a:solidFill>
              <a:latin typeface="Arial"/>
              <a:ea typeface="Arial"/>
              <a:cs typeface="Arial"/>
              <a:sym typeface="Arial"/>
            </a:endParaRPr>
          </a:p>
        </p:txBody>
      </p:sp>
      <p:sp>
        <p:nvSpPr>
          <p:cNvPr id="275" name="Google Shape;275;g5e81a1757e_0_54"/>
          <p:cNvSpPr/>
          <p:nvPr/>
        </p:nvSpPr>
        <p:spPr>
          <a:xfrm>
            <a:off x="6052523" y="2686442"/>
            <a:ext cx="1064400" cy="338700"/>
          </a:xfrm>
          <a:prstGeom prst="rect">
            <a:avLst/>
          </a:prstGeom>
          <a:solidFill>
            <a:srgbClr val="5E81BE">
              <a:alpha val="29019"/>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GUEST LINUX KERNEL B</a:t>
            </a:r>
            <a:endParaRPr b="1" i="0" sz="800" u="none" cap="none" strike="noStrike">
              <a:solidFill>
                <a:srgbClr val="1F2A3D"/>
              </a:solidFill>
              <a:latin typeface="Arial"/>
              <a:ea typeface="Arial"/>
              <a:cs typeface="Arial"/>
              <a:sym typeface="Arial"/>
            </a:endParaRPr>
          </a:p>
        </p:txBody>
      </p:sp>
      <p:sp>
        <p:nvSpPr>
          <p:cNvPr id="276" name="Google Shape;276;g5e81a1757e_0_54"/>
          <p:cNvSpPr/>
          <p:nvPr/>
        </p:nvSpPr>
        <p:spPr>
          <a:xfrm>
            <a:off x="5988516" y="1757280"/>
            <a:ext cx="11922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VIRTUAL MACHINE</a:t>
            </a:r>
            <a:endParaRPr b="1" i="0" sz="800" u="none" cap="none" strike="noStrike">
              <a:solidFill>
                <a:srgbClr val="1F2A3D"/>
              </a:solidFill>
              <a:latin typeface="Arial"/>
              <a:ea typeface="Arial"/>
              <a:cs typeface="Arial"/>
              <a:sym typeface="Arial"/>
            </a:endParaRPr>
          </a:p>
        </p:txBody>
      </p:sp>
      <p:sp>
        <p:nvSpPr>
          <p:cNvPr id="277" name="Google Shape;277;g5e81a1757e_0_54"/>
          <p:cNvSpPr/>
          <p:nvPr/>
        </p:nvSpPr>
        <p:spPr>
          <a:xfrm>
            <a:off x="7395075" y="1713025"/>
            <a:ext cx="1243500" cy="1639200"/>
          </a:xfrm>
          <a:prstGeom prst="rect">
            <a:avLst/>
          </a:prstGeom>
          <a:solidFill>
            <a:schemeClr val="lt1"/>
          </a:solidFill>
          <a:ln cap="flat" cmpd="sng" w="28575">
            <a:solidFill>
              <a:srgbClr val="42AC70">
                <a:alpha val="4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8" name="Google Shape;278;g5e81a1757e_0_54"/>
          <p:cNvSpPr/>
          <p:nvPr/>
        </p:nvSpPr>
        <p:spPr>
          <a:xfrm>
            <a:off x="7486512" y="1961177"/>
            <a:ext cx="1060800" cy="652500"/>
          </a:xfrm>
          <a:prstGeom prst="rect">
            <a:avLst/>
          </a:prstGeom>
          <a:solidFill>
            <a:srgbClr val="42AC70">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9" name="Google Shape;279;g5e81a1757e_0_54"/>
          <p:cNvSpPr/>
          <p:nvPr/>
        </p:nvSpPr>
        <p:spPr>
          <a:xfrm>
            <a:off x="7559664" y="2083589"/>
            <a:ext cx="914400" cy="215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PROCESS C</a:t>
            </a:r>
            <a:endParaRPr b="1" i="0" sz="800" u="none" cap="none" strike="noStrike">
              <a:solidFill>
                <a:srgbClr val="1F2A3D"/>
              </a:solidFill>
              <a:latin typeface="Arial"/>
              <a:ea typeface="Arial"/>
              <a:cs typeface="Arial"/>
              <a:sym typeface="Arial"/>
            </a:endParaRPr>
          </a:p>
        </p:txBody>
      </p:sp>
      <p:sp>
        <p:nvSpPr>
          <p:cNvPr id="280" name="Google Shape;280;g5e81a1757e_0_54"/>
          <p:cNvSpPr/>
          <p:nvPr/>
        </p:nvSpPr>
        <p:spPr>
          <a:xfrm>
            <a:off x="7468225" y="2334483"/>
            <a:ext cx="10974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1F2A3D"/>
                </a:solidFill>
                <a:latin typeface="Roboto"/>
                <a:ea typeface="Roboto"/>
                <a:cs typeface="Roboto"/>
                <a:sym typeface="Roboto"/>
              </a:rPr>
              <a:t>namespaces</a:t>
            </a:r>
            <a:endParaRPr b="0" i="0" sz="1000" u="none" cap="none" strike="noStrike">
              <a:solidFill>
                <a:srgbClr val="1F2A3D"/>
              </a:solidFill>
              <a:latin typeface="Arial"/>
              <a:ea typeface="Arial"/>
              <a:cs typeface="Arial"/>
              <a:sym typeface="Arial"/>
            </a:endParaRPr>
          </a:p>
        </p:txBody>
      </p:sp>
      <p:sp>
        <p:nvSpPr>
          <p:cNvPr id="281" name="Google Shape;281;g5e81a1757e_0_54"/>
          <p:cNvSpPr/>
          <p:nvPr/>
        </p:nvSpPr>
        <p:spPr>
          <a:xfrm>
            <a:off x="7467411" y="2680066"/>
            <a:ext cx="1064400" cy="338700"/>
          </a:xfrm>
          <a:prstGeom prst="rect">
            <a:avLst/>
          </a:prstGeom>
          <a:solidFill>
            <a:srgbClr val="5E81BE">
              <a:alpha val="29019"/>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GUEST LINUX KERNEL C</a:t>
            </a:r>
            <a:endParaRPr b="1" i="0" sz="800" u="none" cap="none" strike="noStrike">
              <a:solidFill>
                <a:srgbClr val="1F2A3D"/>
              </a:solidFill>
              <a:latin typeface="Arial"/>
              <a:ea typeface="Arial"/>
              <a:cs typeface="Arial"/>
              <a:sym typeface="Arial"/>
            </a:endParaRPr>
          </a:p>
        </p:txBody>
      </p:sp>
      <p:sp>
        <p:nvSpPr>
          <p:cNvPr id="282" name="Google Shape;282;g5e81a1757e_0_54"/>
          <p:cNvSpPr/>
          <p:nvPr/>
        </p:nvSpPr>
        <p:spPr>
          <a:xfrm>
            <a:off x="7420704" y="1748717"/>
            <a:ext cx="11922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VIRTUAL MACHINE</a:t>
            </a:r>
            <a:endParaRPr b="1" i="0" sz="800" u="none" cap="none" strike="noStrike">
              <a:solidFill>
                <a:srgbClr val="1F2A3D"/>
              </a:solidFill>
              <a:latin typeface="Arial"/>
              <a:ea typeface="Arial"/>
              <a:cs typeface="Arial"/>
              <a:sym typeface="Arial"/>
            </a:endParaRPr>
          </a:p>
        </p:txBody>
      </p:sp>
      <p:sp>
        <p:nvSpPr>
          <p:cNvPr id="283" name="Google Shape;283;g5e81a1757e_0_54"/>
          <p:cNvSpPr/>
          <p:nvPr/>
        </p:nvSpPr>
        <p:spPr>
          <a:xfrm>
            <a:off x="613300" y="1766525"/>
            <a:ext cx="1188600" cy="1639200"/>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4" name="Google Shape;284;g5e81a1757e_0_54"/>
          <p:cNvSpPr/>
          <p:nvPr/>
        </p:nvSpPr>
        <p:spPr>
          <a:xfrm>
            <a:off x="752056" y="1834688"/>
            <a:ext cx="914400" cy="215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PROCESS A</a:t>
            </a:r>
            <a:endParaRPr b="1" i="0" sz="800" u="none" cap="none" strike="noStrike">
              <a:solidFill>
                <a:srgbClr val="1F2A3D"/>
              </a:solidFill>
              <a:latin typeface="Arial"/>
              <a:ea typeface="Arial"/>
              <a:cs typeface="Arial"/>
              <a:sym typeface="Arial"/>
            </a:endParaRPr>
          </a:p>
        </p:txBody>
      </p:sp>
      <p:sp>
        <p:nvSpPr>
          <p:cNvPr id="285" name="Google Shape;285;g5e81a1757e_0_54"/>
          <p:cNvSpPr/>
          <p:nvPr/>
        </p:nvSpPr>
        <p:spPr>
          <a:xfrm>
            <a:off x="613310" y="2789635"/>
            <a:ext cx="1191900" cy="255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1F2A3D"/>
                </a:solidFill>
                <a:latin typeface="Roboto"/>
                <a:ea typeface="Roboto"/>
                <a:cs typeface="Roboto"/>
                <a:sym typeface="Roboto"/>
              </a:rPr>
              <a:t>namespaces</a:t>
            </a:r>
            <a:endParaRPr b="0" i="0" sz="1000" u="none" cap="none" strike="noStrike">
              <a:solidFill>
                <a:srgbClr val="1F2A3D"/>
              </a:solidFill>
              <a:latin typeface="Arial"/>
              <a:ea typeface="Arial"/>
              <a:cs typeface="Arial"/>
              <a:sym typeface="Arial"/>
            </a:endParaRPr>
          </a:p>
        </p:txBody>
      </p:sp>
      <p:sp>
        <p:nvSpPr>
          <p:cNvPr id="286" name="Google Shape;286;g5e81a1757e_0_54"/>
          <p:cNvSpPr/>
          <p:nvPr/>
        </p:nvSpPr>
        <p:spPr>
          <a:xfrm>
            <a:off x="1837442" y="1766525"/>
            <a:ext cx="1134000" cy="1639200"/>
          </a:xfrm>
          <a:prstGeom prst="rect">
            <a:avLst/>
          </a:prstGeom>
          <a:solidFill>
            <a:srgbClr val="F15B3E">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7" name="Google Shape;287;g5e81a1757e_0_54"/>
          <p:cNvSpPr/>
          <p:nvPr/>
        </p:nvSpPr>
        <p:spPr>
          <a:xfrm>
            <a:off x="1947654" y="1834688"/>
            <a:ext cx="914400" cy="215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PROCESS B</a:t>
            </a:r>
            <a:endParaRPr b="1" i="0" sz="800" u="none" cap="none" strike="noStrike">
              <a:solidFill>
                <a:srgbClr val="1F2A3D"/>
              </a:solidFill>
              <a:latin typeface="Arial"/>
              <a:ea typeface="Arial"/>
              <a:cs typeface="Arial"/>
              <a:sym typeface="Arial"/>
            </a:endParaRPr>
          </a:p>
        </p:txBody>
      </p:sp>
      <p:sp>
        <p:nvSpPr>
          <p:cNvPr id="288" name="Google Shape;288;g5e81a1757e_0_54"/>
          <p:cNvSpPr/>
          <p:nvPr/>
        </p:nvSpPr>
        <p:spPr>
          <a:xfrm>
            <a:off x="1837185" y="2789635"/>
            <a:ext cx="1137600" cy="255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1F2A3D"/>
                </a:solidFill>
                <a:latin typeface="Roboto"/>
                <a:ea typeface="Roboto"/>
                <a:cs typeface="Roboto"/>
                <a:sym typeface="Roboto"/>
              </a:rPr>
              <a:t>namespaces</a:t>
            </a:r>
            <a:endParaRPr b="0" i="0" sz="1000" u="none" cap="none" strike="noStrike">
              <a:solidFill>
                <a:srgbClr val="1F2A3D"/>
              </a:solidFill>
              <a:latin typeface="Arial"/>
              <a:ea typeface="Arial"/>
              <a:cs typeface="Arial"/>
              <a:sym typeface="Arial"/>
            </a:endParaRPr>
          </a:p>
        </p:txBody>
      </p:sp>
      <p:sp>
        <p:nvSpPr>
          <p:cNvPr id="289" name="Google Shape;289;g5e81a1757e_0_54"/>
          <p:cNvSpPr/>
          <p:nvPr/>
        </p:nvSpPr>
        <p:spPr>
          <a:xfrm>
            <a:off x="3003399" y="1766525"/>
            <a:ext cx="1097400" cy="1639200"/>
          </a:xfrm>
          <a:prstGeom prst="rect">
            <a:avLst/>
          </a:prstGeom>
          <a:solidFill>
            <a:srgbClr val="42AC70">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0" name="Google Shape;290;g5e81a1757e_0_54"/>
          <p:cNvSpPr/>
          <p:nvPr/>
        </p:nvSpPr>
        <p:spPr>
          <a:xfrm>
            <a:off x="3091226" y="1834688"/>
            <a:ext cx="914400" cy="215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PROCESS C</a:t>
            </a:r>
            <a:endParaRPr b="1" i="0" sz="800" u="none" cap="none" strike="noStrike">
              <a:solidFill>
                <a:srgbClr val="1F2A3D"/>
              </a:solidFill>
              <a:latin typeface="Arial"/>
              <a:ea typeface="Arial"/>
              <a:cs typeface="Arial"/>
              <a:sym typeface="Arial"/>
            </a:endParaRPr>
          </a:p>
        </p:txBody>
      </p:sp>
      <p:sp>
        <p:nvSpPr>
          <p:cNvPr id="291" name="Google Shape;291;g5e81a1757e_0_54"/>
          <p:cNvSpPr/>
          <p:nvPr/>
        </p:nvSpPr>
        <p:spPr>
          <a:xfrm>
            <a:off x="3006462" y="2789635"/>
            <a:ext cx="1094100" cy="255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1F2A3D"/>
                </a:solidFill>
                <a:latin typeface="Roboto"/>
                <a:ea typeface="Roboto"/>
                <a:cs typeface="Roboto"/>
                <a:sym typeface="Roboto"/>
              </a:rPr>
              <a:t>namespaces</a:t>
            </a:r>
            <a:endParaRPr b="0" i="0" sz="1000" u="none" cap="none" strike="noStrike">
              <a:solidFill>
                <a:srgbClr val="1F2A3D"/>
              </a:solidFill>
              <a:latin typeface="Arial"/>
              <a:ea typeface="Arial"/>
              <a:cs typeface="Arial"/>
              <a:sym typeface="Arial"/>
            </a:endParaRPr>
          </a:p>
        </p:txBody>
      </p:sp>
      <p:sp>
        <p:nvSpPr>
          <p:cNvPr id="292" name="Google Shape;292;g5e81a1757e_0_54"/>
          <p:cNvSpPr/>
          <p:nvPr/>
        </p:nvSpPr>
        <p:spPr>
          <a:xfrm>
            <a:off x="530165" y="3469392"/>
            <a:ext cx="3666000" cy="523200"/>
          </a:xfrm>
          <a:prstGeom prst="rect">
            <a:avLst/>
          </a:prstGeom>
          <a:solidFill>
            <a:srgbClr val="A5A5A5"/>
          </a:solidFill>
          <a:ln>
            <a:noFill/>
          </a:ln>
        </p:spPr>
        <p:txBody>
          <a:bodyPr anchorCtr="0" anchor="ctr" bIns="182875" lIns="274300" spcFirstLastPara="1" rIns="274300" wrap="square" tIns="18287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Roboto"/>
                <a:ea typeface="Roboto"/>
                <a:cs typeface="Roboto"/>
                <a:sym typeface="Roboto"/>
              </a:rPr>
              <a:t>HOST LINUX KERNEL</a:t>
            </a:r>
            <a:endParaRPr b="1" i="0" sz="1000" u="none" cap="none" strike="noStrike">
              <a:solidFill>
                <a:schemeClr val="lt1"/>
              </a:solidFill>
              <a:latin typeface="Arial"/>
              <a:ea typeface="Arial"/>
              <a:cs typeface="Arial"/>
              <a:sym typeface="Arial"/>
            </a:endParaRPr>
          </a:p>
        </p:txBody>
      </p:sp>
      <p:sp>
        <p:nvSpPr>
          <p:cNvPr id="293" name="Google Shape;293;g5e81a1757e_0_54"/>
          <p:cNvSpPr/>
          <p:nvPr/>
        </p:nvSpPr>
        <p:spPr>
          <a:xfrm flipH="1" rot="10800000">
            <a:off x="1039444" y="2855475"/>
            <a:ext cx="1295700" cy="972600"/>
          </a:xfrm>
          <a:prstGeom prst="arc">
            <a:avLst>
              <a:gd fmla="val 11064668" name="adj1"/>
              <a:gd fmla="val 212864" name="adj2"/>
            </a:avLst>
          </a:prstGeom>
          <a:noFill/>
          <a:ln cap="flat" cmpd="sng" w="28575">
            <a:solidFill>
              <a:srgbClr val="1F2A3D"/>
            </a:solidFill>
            <a:prstDash val="dot"/>
            <a:round/>
            <a:headEnd len="sm" w="sm" type="none"/>
            <a:tailEnd len="med" w="med" type="triangl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294" name="Google Shape;294;g5e81a1757e_0_54"/>
          <p:cNvPicPr preferRelativeResize="0"/>
          <p:nvPr/>
        </p:nvPicPr>
        <p:blipFill rotWithShape="1">
          <a:blip r:embed="rId3">
            <a:alphaModFix/>
          </a:blip>
          <a:srcRect b="0" l="0" r="0" t="0"/>
          <a:stretch/>
        </p:blipFill>
        <p:spPr>
          <a:xfrm>
            <a:off x="845995" y="3058324"/>
            <a:ext cx="434654" cy="338550"/>
          </a:xfrm>
          <a:prstGeom prst="rect">
            <a:avLst/>
          </a:prstGeom>
          <a:noFill/>
          <a:ln>
            <a:noFill/>
          </a:ln>
        </p:spPr>
      </p:pic>
      <p:cxnSp>
        <p:nvCxnSpPr>
          <p:cNvPr id="295" name="Google Shape;295;g5e81a1757e_0_54"/>
          <p:cNvCxnSpPr/>
          <p:nvPr/>
        </p:nvCxnSpPr>
        <p:spPr>
          <a:xfrm>
            <a:off x="783500" y="2800362"/>
            <a:ext cx="841500" cy="0"/>
          </a:xfrm>
          <a:prstGeom prst="straightConnector1">
            <a:avLst/>
          </a:prstGeom>
          <a:noFill/>
          <a:ln cap="flat" cmpd="sng" w="9525">
            <a:solidFill>
              <a:schemeClr val="dk2"/>
            </a:solidFill>
            <a:prstDash val="solid"/>
            <a:round/>
            <a:headEnd len="sm" w="sm" type="none"/>
            <a:tailEnd len="sm" w="sm" type="none"/>
          </a:ln>
        </p:spPr>
      </p:cxnSp>
      <p:cxnSp>
        <p:nvCxnSpPr>
          <p:cNvPr id="296" name="Google Shape;296;g5e81a1757e_0_54"/>
          <p:cNvCxnSpPr/>
          <p:nvPr/>
        </p:nvCxnSpPr>
        <p:spPr>
          <a:xfrm>
            <a:off x="1984226" y="2811510"/>
            <a:ext cx="841500" cy="0"/>
          </a:xfrm>
          <a:prstGeom prst="straightConnector1">
            <a:avLst/>
          </a:prstGeom>
          <a:noFill/>
          <a:ln cap="flat" cmpd="sng" w="9525">
            <a:solidFill>
              <a:schemeClr val="dk2"/>
            </a:solidFill>
            <a:prstDash val="solid"/>
            <a:round/>
            <a:headEnd len="sm" w="sm" type="none"/>
            <a:tailEnd len="sm" w="sm" type="none"/>
          </a:ln>
        </p:spPr>
      </p:cxnSp>
      <p:cxnSp>
        <p:nvCxnSpPr>
          <p:cNvPr id="297" name="Google Shape;297;g5e81a1757e_0_54"/>
          <p:cNvCxnSpPr/>
          <p:nvPr/>
        </p:nvCxnSpPr>
        <p:spPr>
          <a:xfrm>
            <a:off x="3127677" y="2800349"/>
            <a:ext cx="841500" cy="0"/>
          </a:xfrm>
          <a:prstGeom prst="straightConnector1">
            <a:avLst/>
          </a:prstGeom>
          <a:noFill/>
          <a:ln cap="flat" cmpd="sng" w="9525">
            <a:solidFill>
              <a:schemeClr val="dk2"/>
            </a:solidFill>
            <a:prstDash val="solid"/>
            <a:round/>
            <a:headEnd len="sm" w="sm" type="none"/>
            <a:tailEnd len="sm" w="sm" type="none"/>
          </a:ln>
        </p:spPr>
      </p:cxnSp>
      <p:sp>
        <p:nvSpPr>
          <p:cNvPr id="298" name="Google Shape;298;g5e81a1757e_0_54"/>
          <p:cNvSpPr/>
          <p:nvPr/>
        </p:nvSpPr>
        <p:spPr>
          <a:xfrm>
            <a:off x="716075" y="2128813"/>
            <a:ext cx="1094100" cy="652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2A3D"/>
                </a:solidFill>
                <a:latin typeface="Roboto"/>
                <a:ea typeface="Roboto"/>
                <a:cs typeface="Roboto"/>
                <a:sym typeface="Roboto"/>
              </a:rPr>
              <a:t>Filter</a:t>
            </a:r>
            <a:r>
              <a:rPr b="0" i="0" lang="en-US" sz="1000" u="none" cap="none" strike="noStrike">
                <a:solidFill>
                  <a:srgbClr val="1F2A3D"/>
                </a:solidFill>
                <a:latin typeface="Roboto"/>
                <a:ea typeface="Roboto"/>
                <a:cs typeface="Roboto"/>
                <a:sym typeface="Roboto"/>
              </a:rPr>
              <a:t>:</a:t>
            </a:r>
            <a:endParaRPr b="0" i="0" sz="1000" u="none" cap="none" strike="noStrike">
              <a:solidFill>
                <a:srgbClr val="1F2A3D"/>
              </a:solidFill>
              <a:latin typeface="Roboto"/>
              <a:ea typeface="Roboto"/>
              <a:cs typeface="Roboto"/>
              <a:sym typeface="Roboto"/>
            </a:endParaRPr>
          </a:p>
          <a:p>
            <a:pPr indent="-171450" lvl="0" marL="228600" marR="0" rtl="0" algn="l">
              <a:lnSpc>
                <a:spcPct val="100000"/>
              </a:lnSpc>
              <a:spcBef>
                <a:spcPts val="0"/>
              </a:spcBef>
              <a:spcAft>
                <a:spcPts val="0"/>
              </a:spcAft>
              <a:buClr>
                <a:srgbClr val="1F2A3D"/>
              </a:buClr>
              <a:buSzPts val="900"/>
              <a:buFont typeface="Roboto"/>
              <a:buChar char="●"/>
            </a:pPr>
            <a:r>
              <a:rPr b="0" i="0" lang="en-US" sz="900" u="none" cap="none" strike="noStrike">
                <a:solidFill>
                  <a:srgbClr val="1F2A3D"/>
                </a:solidFill>
                <a:latin typeface="Roboto"/>
                <a:ea typeface="Roboto"/>
                <a:cs typeface="Roboto"/>
                <a:sym typeface="Roboto"/>
              </a:rPr>
              <a:t>Seccomp</a:t>
            </a:r>
            <a:endParaRPr b="0" i="0" sz="900" u="none" cap="none" strike="noStrike">
              <a:solidFill>
                <a:srgbClr val="1F2A3D"/>
              </a:solidFill>
              <a:latin typeface="Roboto"/>
              <a:ea typeface="Roboto"/>
              <a:cs typeface="Roboto"/>
              <a:sym typeface="Roboto"/>
            </a:endParaRPr>
          </a:p>
          <a:p>
            <a:pPr indent="-171450" lvl="0" marL="228600" marR="0" rtl="0" algn="l">
              <a:lnSpc>
                <a:spcPct val="100000"/>
              </a:lnSpc>
              <a:spcBef>
                <a:spcPts val="0"/>
              </a:spcBef>
              <a:spcAft>
                <a:spcPts val="0"/>
              </a:spcAft>
              <a:buClr>
                <a:srgbClr val="1F2A3D"/>
              </a:buClr>
              <a:buSzPts val="900"/>
              <a:buFont typeface="Roboto"/>
              <a:buChar char="●"/>
            </a:pPr>
            <a:r>
              <a:rPr b="0" i="0" lang="en-US" sz="900" u="none" cap="none" strike="noStrike">
                <a:solidFill>
                  <a:srgbClr val="1F2A3D"/>
                </a:solidFill>
                <a:latin typeface="Roboto"/>
                <a:ea typeface="Roboto"/>
                <a:cs typeface="Roboto"/>
                <a:sym typeface="Roboto"/>
              </a:rPr>
              <a:t>MAC</a:t>
            </a:r>
            <a:endParaRPr b="0" i="0" sz="900" u="none" cap="none" strike="noStrike">
              <a:solidFill>
                <a:srgbClr val="1F2A3D"/>
              </a:solidFill>
              <a:latin typeface="Roboto"/>
              <a:ea typeface="Roboto"/>
              <a:cs typeface="Roboto"/>
              <a:sym typeface="Roboto"/>
            </a:endParaRPr>
          </a:p>
          <a:p>
            <a:pPr indent="-171450" lvl="0" marL="228600" marR="0" rtl="0" algn="l">
              <a:lnSpc>
                <a:spcPct val="100000"/>
              </a:lnSpc>
              <a:spcBef>
                <a:spcPts val="0"/>
              </a:spcBef>
              <a:spcAft>
                <a:spcPts val="0"/>
              </a:spcAft>
              <a:buClr>
                <a:srgbClr val="1F2A3D"/>
              </a:buClr>
              <a:buSzPts val="900"/>
              <a:buFont typeface="Roboto"/>
              <a:buChar char="●"/>
            </a:pPr>
            <a:r>
              <a:rPr b="0" i="0" lang="en-US" sz="900" u="none" cap="none" strike="noStrike">
                <a:solidFill>
                  <a:srgbClr val="1F2A3D"/>
                </a:solidFill>
                <a:latin typeface="Roboto"/>
                <a:ea typeface="Roboto"/>
                <a:cs typeface="Roboto"/>
                <a:sym typeface="Roboto"/>
              </a:rPr>
              <a:t>CAPS</a:t>
            </a:r>
            <a:endParaRPr b="0" i="0" sz="900" u="none" cap="none" strike="noStrike">
              <a:solidFill>
                <a:srgbClr val="1F2A3D"/>
              </a:solidFill>
              <a:latin typeface="Roboto"/>
              <a:ea typeface="Roboto"/>
              <a:cs typeface="Roboto"/>
              <a:sym typeface="Roboto"/>
            </a:endParaRPr>
          </a:p>
        </p:txBody>
      </p:sp>
      <p:sp>
        <p:nvSpPr>
          <p:cNvPr id="299" name="Google Shape;299;g5e81a1757e_0_54"/>
          <p:cNvSpPr/>
          <p:nvPr/>
        </p:nvSpPr>
        <p:spPr>
          <a:xfrm>
            <a:off x="1868900" y="2139975"/>
            <a:ext cx="1094100" cy="652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2A3D"/>
                </a:solidFill>
                <a:latin typeface="Roboto"/>
                <a:ea typeface="Roboto"/>
                <a:cs typeface="Roboto"/>
                <a:sym typeface="Roboto"/>
              </a:rPr>
              <a:t>Filter</a:t>
            </a:r>
            <a:r>
              <a:rPr b="0" i="0" lang="en-US" sz="1000" u="none" cap="none" strike="noStrike">
                <a:solidFill>
                  <a:srgbClr val="1F2A3D"/>
                </a:solidFill>
                <a:latin typeface="Roboto"/>
                <a:ea typeface="Roboto"/>
                <a:cs typeface="Roboto"/>
                <a:sym typeface="Roboto"/>
              </a:rPr>
              <a:t>:</a:t>
            </a:r>
            <a:endParaRPr b="0" i="0" sz="1000" u="none" cap="none" strike="noStrike">
              <a:solidFill>
                <a:srgbClr val="1F2A3D"/>
              </a:solidFill>
              <a:latin typeface="Roboto"/>
              <a:ea typeface="Roboto"/>
              <a:cs typeface="Roboto"/>
              <a:sym typeface="Roboto"/>
            </a:endParaRPr>
          </a:p>
          <a:p>
            <a:pPr indent="-171450" lvl="0" marL="228600" marR="0" rtl="0" algn="l">
              <a:lnSpc>
                <a:spcPct val="100000"/>
              </a:lnSpc>
              <a:spcBef>
                <a:spcPts val="0"/>
              </a:spcBef>
              <a:spcAft>
                <a:spcPts val="0"/>
              </a:spcAft>
              <a:buClr>
                <a:srgbClr val="1F2A3D"/>
              </a:buClr>
              <a:buSzPts val="900"/>
              <a:buFont typeface="Roboto"/>
              <a:buChar char="●"/>
            </a:pPr>
            <a:r>
              <a:rPr b="0" i="0" lang="en-US" sz="900" u="none" cap="none" strike="noStrike">
                <a:solidFill>
                  <a:srgbClr val="1F2A3D"/>
                </a:solidFill>
                <a:latin typeface="Roboto"/>
                <a:ea typeface="Roboto"/>
                <a:cs typeface="Roboto"/>
                <a:sym typeface="Roboto"/>
              </a:rPr>
              <a:t>Seccomp</a:t>
            </a:r>
            <a:endParaRPr b="0" i="0" sz="900" u="none" cap="none" strike="noStrike">
              <a:solidFill>
                <a:srgbClr val="1F2A3D"/>
              </a:solidFill>
              <a:latin typeface="Roboto"/>
              <a:ea typeface="Roboto"/>
              <a:cs typeface="Roboto"/>
              <a:sym typeface="Roboto"/>
            </a:endParaRPr>
          </a:p>
          <a:p>
            <a:pPr indent="-171450" lvl="0" marL="228600" marR="0" rtl="0" algn="l">
              <a:lnSpc>
                <a:spcPct val="100000"/>
              </a:lnSpc>
              <a:spcBef>
                <a:spcPts val="0"/>
              </a:spcBef>
              <a:spcAft>
                <a:spcPts val="0"/>
              </a:spcAft>
              <a:buClr>
                <a:srgbClr val="1F2A3D"/>
              </a:buClr>
              <a:buSzPts val="900"/>
              <a:buFont typeface="Roboto"/>
              <a:buChar char="●"/>
            </a:pPr>
            <a:r>
              <a:rPr b="0" i="0" lang="en-US" sz="900" u="none" cap="none" strike="noStrike">
                <a:solidFill>
                  <a:srgbClr val="1F2A3D"/>
                </a:solidFill>
                <a:latin typeface="Roboto"/>
                <a:ea typeface="Roboto"/>
                <a:cs typeface="Roboto"/>
                <a:sym typeface="Roboto"/>
              </a:rPr>
              <a:t>MAC</a:t>
            </a:r>
            <a:endParaRPr b="0" i="0" sz="900" u="none" cap="none" strike="noStrike">
              <a:solidFill>
                <a:srgbClr val="1F2A3D"/>
              </a:solidFill>
              <a:latin typeface="Roboto"/>
              <a:ea typeface="Roboto"/>
              <a:cs typeface="Roboto"/>
              <a:sym typeface="Roboto"/>
            </a:endParaRPr>
          </a:p>
          <a:p>
            <a:pPr indent="-171450" lvl="0" marL="228600" marR="0" rtl="0" algn="l">
              <a:lnSpc>
                <a:spcPct val="100000"/>
              </a:lnSpc>
              <a:spcBef>
                <a:spcPts val="0"/>
              </a:spcBef>
              <a:spcAft>
                <a:spcPts val="0"/>
              </a:spcAft>
              <a:buClr>
                <a:srgbClr val="1F2A3D"/>
              </a:buClr>
              <a:buSzPts val="900"/>
              <a:buFont typeface="Roboto"/>
              <a:buChar char="●"/>
            </a:pPr>
            <a:r>
              <a:rPr b="0" i="0" lang="en-US" sz="900" u="none" cap="none" strike="noStrike">
                <a:solidFill>
                  <a:srgbClr val="1F2A3D"/>
                </a:solidFill>
                <a:latin typeface="Roboto"/>
                <a:ea typeface="Roboto"/>
                <a:cs typeface="Roboto"/>
                <a:sym typeface="Roboto"/>
              </a:rPr>
              <a:t>CAPS</a:t>
            </a:r>
            <a:endParaRPr b="0" i="0" sz="900" u="none" cap="none" strike="noStrike">
              <a:solidFill>
                <a:srgbClr val="1F2A3D"/>
              </a:solidFill>
              <a:latin typeface="Roboto"/>
              <a:ea typeface="Roboto"/>
              <a:cs typeface="Roboto"/>
              <a:sym typeface="Roboto"/>
            </a:endParaRPr>
          </a:p>
        </p:txBody>
      </p:sp>
      <p:sp>
        <p:nvSpPr>
          <p:cNvPr id="300" name="Google Shape;300;g5e81a1757e_0_54"/>
          <p:cNvSpPr/>
          <p:nvPr/>
        </p:nvSpPr>
        <p:spPr>
          <a:xfrm>
            <a:off x="2998713" y="2069125"/>
            <a:ext cx="1094100" cy="652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2A3D"/>
                </a:solidFill>
                <a:latin typeface="Roboto"/>
                <a:ea typeface="Roboto"/>
                <a:cs typeface="Roboto"/>
                <a:sym typeface="Roboto"/>
              </a:rPr>
              <a:t>Filter</a:t>
            </a:r>
            <a:r>
              <a:rPr b="0" i="0" lang="en-US" sz="1000" u="none" cap="none" strike="noStrike">
                <a:solidFill>
                  <a:srgbClr val="1F2A3D"/>
                </a:solidFill>
                <a:latin typeface="Roboto"/>
                <a:ea typeface="Roboto"/>
                <a:cs typeface="Roboto"/>
                <a:sym typeface="Roboto"/>
              </a:rPr>
              <a:t>:</a:t>
            </a:r>
            <a:endParaRPr b="0" i="0" sz="1000" u="none" cap="none" strike="noStrike">
              <a:solidFill>
                <a:srgbClr val="1F2A3D"/>
              </a:solidFill>
              <a:latin typeface="Roboto"/>
              <a:ea typeface="Roboto"/>
              <a:cs typeface="Roboto"/>
              <a:sym typeface="Roboto"/>
            </a:endParaRPr>
          </a:p>
          <a:p>
            <a:pPr indent="-171450" lvl="0" marL="228600" marR="0" rtl="0" algn="l">
              <a:lnSpc>
                <a:spcPct val="100000"/>
              </a:lnSpc>
              <a:spcBef>
                <a:spcPts val="0"/>
              </a:spcBef>
              <a:spcAft>
                <a:spcPts val="0"/>
              </a:spcAft>
              <a:buClr>
                <a:srgbClr val="1F2A3D"/>
              </a:buClr>
              <a:buSzPts val="900"/>
              <a:buFont typeface="Roboto"/>
              <a:buChar char="●"/>
            </a:pPr>
            <a:r>
              <a:rPr b="0" i="0" lang="en-US" sz="900" u="none" cap="none" strike="noStrike">
                <a:solidFill>
                  <a:srgbClr val="1F2A3D"/>
                </a:solidFill>
                <a:latin typeface="Roboto"/>
                <a:ea typeface="Roboto"/>
                <a:cs typeface="Roboto"/>
                <a:sym typeface="Roboto"/>
              </a:rPr>
              <a:t>Seccomp</a:t>
            </a:r>
            <a:endParaRPr b="0" i="0" sz="900" u="none" cap="none" strike="noStrike">
              <a:solidFill>
                <a:srgbClr val="1F2A3D"/>
              </a:solidFill>
              <a:latin typeface="Roboto"/>
              <a:ea typeface="Roboto"/>
              <a:cs typeface="Roboto"/>
              <a:sym typeface="Roboto"/>
            </a:endParaRPr>
          </a:p>
          <a:p>
            <a:pPr indent="-171450" lvl="0" marL="228600" marR="0" rtl="0" algn="l">
              <a:lnSpc>
                <a:spcPct val="100000"/>
              </a:lnSpc>
              <a:spcBef>
                <a:spcPts val="0"/>
              </a:spcBef>
              <a:spcAft>
                <a:spcPts val="0"/>
              </a:spcAft>
              <a:buClr>
                <a:srgbClr val="1F2A3D"/>
              </a:buClr>
              <a:buSzPts val="900"/>
              <a:buFont typeface="Roboto"/>
              <a:buChar char="●"/>
            </a:pPr>
            <a:r>
              <a:rPr b="0" i="0" lang="en-US" sz="900" u="none" cap="none" strike="noStrike">
                <a:solidFill>
                  <a:srgbClr val="1F2A3D"/>
                </a:solidFill>
                <a:latin typeface="Roboto"/>
                <a:ea typeface="Roboto"/>
                <a:cs typeface="Roboto"/>
                <a:sym typeface="Roboto"/>
              </a:rPr>
              <a:t>MAC</a:t>
            </a:r>
            <a:endParaRPr b="0" i="0" sz="900" u="none" cap="none" strike="noStrike">
              <a:solidFill>
                <a:srgbClr val="1F2A3D"/>
              </a:solidFill>
              <a:latin typeface="Roboto"/>
              <a:ea typeface="Roboto"/>
              <a:cs typeface="Roboto"/>
              <a:sym typeface="Roboto"/>
            </a:endParaRPr>
          </a:p>
          <a:p>
            <a:pPr indent="-171450" lvl="0" marL="228600" marR="0" rtl="0" algn="l">
              <a:lnSpc>
                <a:spcPct val="100000"/>
              </a:lnSpc>
              <a:spcBef>
                <a:spcPts val="0"/>
              </a:spcBef>
              <a:spcAft>
                <a:spcPts val="0"/>
              </a:spcAft>
              <a:buClr>
                <a:srgbClr val="1F2A3D"/>
              </a:buClr>
              <a:buSzPts val="900"/>
              <a:buFont typeface="Roboto"/>
              <a:buChar char="●"/>
            </a:pPr>
            <a:r>
              <a:rPr b="0" i="0" lang="en-US" sz="900" u="none" cap="none" strike="noStrike">
                <a:solidFill>
                  <a:srgbClr val="1F2A3D"/>
                </a:solidFill>
                <a:latin typeface="Roboto"/>
                <a:ea typeface="Roboto"/>
                <a:cs typeface="Roboto"/>
                <a:sym typeface="Roboto"/>
              </a:rPr>
              <a:t>CAPS</a:t>
            </a:r>
            <a:endParaRPr b="0" i="0" sz="900" u="none" cap="none" strike="noStrike">
              <a:solidFill>
                <a:srgbClr val="1F2A3D"/>
              </a:solidFill>
              <a:latin typeface="Roboto"/>
              <a:ea typeface="Roboto"/>
              <a:cs typeface="Roboto"/>
              <a:sym typeface="Roboto"/>
            </a:endParaRPr>
          </a:p>
        </p:txBody>
      </p:sp>
      <p:sp>
        <p:nvSpPr>
          <p:cNvPr id="301" name="Google Shape;301;g5e81a1757e_0_54"/>
          <p:cNvSpPr txBox="1"/>
          <p:nvPr/>
        </p:nvSpPr>
        <p:spPr>
          <a:xfrm>
            <a:off x="530175" y="1012538"/>
            <a:ext cx="3562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200" u="none" cap="none" strike="noStrike">
                <a:solidFill>
                  <a:srgbClr val="1F2A3D"/>
                </a:solidFill>
                <a:latin typeface="Roboto"/>
                <a:ea typeface="Roboto"/>
                <a:cs typeface="Roboto"/>
                <a:sym typeface="Roboto"/>
              </a:rPr>
              <a:t>Traditional Containers</a:t>
            </a:r>
            <a:endParaRPr b="1" i="0" sz="1200" u="none" cap="none" strike="noStrike">
              <a:solidFill>
                <a:srgbClr val="1F2A3D"/>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100" u="none" cap="none" strike="noStrike">
                <a:solidFill>
                  <a:srgbClr val="1F2A3D"/>
                </a:solidFill>
                <a:latin typeface="Roboto"/>
                <a:ea typeface="Roboto"/>
                <a:cs typeface="Roboto"/>
                <a:sym typeface="Roboto"/>
              </a:rPr>
              <a:t>Isolation by namespaces, cgroups with shared kernel</a:t>
            </a:r>
            <a:endParaRPr b="0" i="0" sz="1100" u="none" cap="none" strike="noStrike">
              <a:solidFill>
                <a:srgbClr val="1F2A3D"/>
              </a:solidFill>
              <a:latin typeface="Roboto"/>
              <a:ea typeface="Roboto"/>
              <a:cs typeface="Roboto"/>
              <a:sym typeface="Roboto"/>
            </a:endParaRPr>
          </a:p>
        </p:txBody>
      </p:sp>
      <p:grpSp>
        <p:nvGrpSpPr>
          <p:cNvPr id="302" name="Google Shape;302;g5e81a1757e_0_54"/>
          <p:cNvGrpSpPr/>
          <p:nvPr/>
        </p:nvGrpSpPr>
        <p:grpSpPr>
          <a:xfrm>
            <a:off x="689397" y="4050243"/>
            <a:ext cx="534900" cy="385656"/>
            <a:chOff x="689397" y="3974043"/>
            <a:chExt cx="534900" cy="385656"/>
          </a:xfrm>
        </p:grpSpPr>
        <p:sp>
          <p:nvSpPr>
            <p:cNvPr id="303" name="Google Shape;303;g5e81a1757e_0_54"/>
            <p:cNvSpPr txBox="1"/>
            <p:nvPr/>
          </p:nvSpPr>
          <p:spPr>
            <a:xfrm>
              <a:off x="689397" y="4207599"/>
              <a:ext cx="534900" cy="1521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rPr b="1" i="0" lang="en-US" sz="1000" u="none" cap="none" strike="noStrike">
                  <a:solidFill>
                    <a:srgbClr val="2D394B"/>
                  </a:solidFill>
                  <a:latin typeface="Helvetica Neue"/>
                  <a:ea typeface="Helvetica Neue"/>
                  <a:cs typeface="Helvetica Neue"/>
                  <a:sym typeface="Helvetica Neue"/>
                </a:rPr>
                <a:t>CPU</a:t>
              </a:r>
              <a:endParaRPr b="1" i="0" sz="1000" u="none" cap="none" strike="noStrike">
                <a:solidFill>
                  <a:srgbClr val="000000"/>
                </a:solidFill>
                <a:latin typeface="Arial"/>
                <a:ea typeface="Arial"/>
                <a:cs typeface="Arial"/>
                <a:sym typeface="Arial"/>
              </a:endParaRPr>
            </a:p>
          </p:txBody>
        </p:sp>
        <p:grpSp>
          <p:nvGrpSpPr>
            <p:cNvPr id="304" name="Google Shape;304;g5e81a1757e_0_54"/>
            <p:cNvGrpSpPr/>
            <p:nvPr/>
          </p:nvGrpSpPr>
          <p:grpSpPr>
            <a:xfrm>
              <a:off x="689406" y="3974043"/>
              <a:ext cx="534881" cy="271481"/>
              <a:chOff x="606375" y="4018825"/>
              <a:chExt cx="748818" cy="423461"/>
            </a:xfrm>
          </p:grpSpPr>
          <p:grpSp>
            <p:nvGrpSpPr>
              <p:cNvPr id="305" name="Google Shape;305;g5e81a1757e_0_54"/>
              <p:cNvGrpSpPr/>
              <p:nvPr/>
            </p:nvGrpSpPr>
            <p:grpSpPr>
              <a:xfrm>
                <a:off x="606375" y="4018825"/>
                <a:ext cx="748818" cy="423461"/>
                <a:chOff x="0" y="0"/>
                <a:chExt cx="2390100" cy="1851600"/>
              </a:xfrm>
            </p:grpSpPr>
            <p:sp>
              <p:nvSpPr>
                <p:cNvPr id="306" name="Google Shape;306;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07" name="Google Shape;307;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sp>
            <p:nvSpPr>
              <p:cNvPr id="308" name="Google Shape;308;g5e81a1757e_0_54"/>
              <p:cNvSpPr/>
              <p:nvPr/>
            </p:nvSpPr>
            <p:spPr>
              <a:xfrm>
                <a:off x="809583" y="4042061"/>
                <a:ext cx="102073" cy="377012"/>
              </a:xfrm>
              <a:prstGeom prst="rect">
                <a:avLst/>
              </a:prstGeom>
              <a:solidFill>
                <a:srgbClr val="A1D4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09" name="Google Shape;309;g5e81a1757e_0_54"/>
              <p:cNvSpPr/>
              <p:nvPr/>
            </p:nvSpPr>
            <p:spPr>
              <a:xfrm>
                <a:off x="1006591" y="4042061"/>
                <a:ext cx="159219" cy="377012"/>
              </a:xfrm>
              <a:prstGeom prst="rect">
                <a:avLst/>
              </a:prstGeom>
              <a:solidFill>
                <a:srgbClr val="E6B8A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10" name="Google Shape;310;g5e81a1757e_0_54"/>
              <p:cNvSpPr/>
              <p:nvPr/>
            </p:nvSpPr>
            <p:spPr>
              <a:xfrm>
                <a:off x="1251968" y="4042061"/>
                <a:ext cx="71056" cy="377012"/>
              </a:xfrm>
              <a:prstGeom prst="rect">
                <a:avLst/>
              </a:prstGeom>
              <a:solidFill>
                <a:srgbClr val="B6D7A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grpSp>
        <p:nvGrpSpPr>
          <p:cNvPr id="311" name="Google Shape;311;g5e81a1757e_0_54"/>
          <p:cNvGrpSpPr/>
          <p:nvPr/>
        </p:nvGrpSpPr>
        <p:grpSpPr>
          <a:xfrm>
            <a:off x="1491516" y="4050243"/>
            <a:ext cx="685200" cy="391731"/>
            <a:chOff x="1643916" y="3974043"/>
            <a:chExt cx="685200" cy="391731"/>
          </a:xfrm>
        </p:grpSpPr>
        <p:sp>
          <p:nvSpPr>
            <p:cNvPr id="312" name="Google Shape;312;g5e81a1757e_0_54"/>
            <p:cNvSpPr txBox="1"/>
            <p:nvPr/>
          </p:nvSpPr>
          <p:spPr>
            <a:xfrm>
              <a:off x="1643916" y="4213674"/>
              <a:ext cx="685200" cy="1521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rPr b="1" i="0" lang="en-US" sz="1000" u="none" cap="none" strike="noStrike">
                  <a:solidFill>
                    <a:srgbClr val="2D394B"/>
                  </a:solidFill>
                  <a:latin typeface="Helvetica Neue"/>
                  <a:ea typeface="Helvetica Neue"/>
                  <a:cs typeface="Helvetica Neue"/>
                  <a:sym typeface="Helvetica Neue"/>
                </a:rPr>
                <a:t>Memory</a:t>
              </a:r>
              <a:endParaRPr b="1" i="0" sz="1000" u="none" cap="none" strike="noStrike">
                <a:solidFill>
                  <a:srgbClr val="000000"/>
                </a:solidFill>
                <a:latin typeface="Arial"/>
                <a:ea typeface="Arial"/>
                <a:cs typeface="Arial"/>
                <a:sym typeface="Arial"/>
              </a:endParaRPr>
            </a:p>
          </p:txBody>
        </p:sp>
        <p:grpSp>
          <p:nvGrpSpPr>
            <p:cNvPr id="313" name="Google Shape;313;g5e81a1757e_0_54"/>
            <p:cNvGrpSpPr/>
            <p:nvPr/>
          </p:nvGrpSpPr>
          <p:grpSpPr>
            <a:xfrm>
              <a:off x="1719076" y="3974043"/>
              <a:ext cx="534881" cy="278044"/>
              <a:chOff x="1546953" y="4018825"/>
              <a:chExt cx="748818" cy="423461"/>
            </a:xfrm>
          </p:grpSpPr>
          <p:grpSp>
            <p:nvGrpSpPr>
              <p:cNvPr id="314" name="Google Shape;314;g5e81a1757e_0_54"/>
              <p:cNvGrpSpPr/>
              <p:nvPr/>
            </p:nvGrpSpPr>
            <p:grpSpPr>
              <a:xfrm>
                <a:off x="1546953" y="4018825"/>
                <a:ext cx="748818" cy="423461"/>
                <a:chOff x="0" y="0"/>
                <a:chExt cx="2390100" cy="1851600"/>
              </a:xfrm>
            </p:grpSpPr>
            <p:sp>
              <p:nvSpPr>
                <p:cNvPr id="315" name="Google Shape;315;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16" name="Google Shape;316;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sp>
            <p:nvSpPr>
              <p:cNvPr id="317" name="Google Shape;317;g5e81a1757e_0_54"/>
              <p:cNvSpPr/>
              <p:nvPr/>
            </p:nvSpPr>
            <p:spPr>
              <a:xfrm>
                <a:off x="1663464" y="4042061"/>
                <a:ext cx="159219" cy="377012"/>
              </a:xfrm>
              <a:prstGeom prst="rect">
                <a:avLst/>
              </a:prstGeom>
              <a:solidFill>
                <a:srgbClr val="A1D4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18" name="Google Shape;318;g5e81a1757e_0_54"/>
              <p:cNvSpPr/>
              <p:nvPr/>
            </p:nvSpPr>
            <p:spPr>
              <a:xfrm>
                <a:off x="1974222" y="4042061"/>
                <a:ext cx="71056" cy="377012"/>
              </a:xfrm>
              <a:prstGeom prst="rect">
                <a:avLst/>
              </a:prstGeom>
              <a:solidFill>
                <a:srgbClr val="E6B8A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19" name="Google Shape;319;g5e81a1757e_0_54"/>
              <p:cNvSpPr/>
              <p:nvPr/>
            </p:nvSpPr>
            <p:spPr>
              <a:xfrm>
                <a:off x="2115238" y="4042061"/>
                <a:ext cx="71056" cy="377012"/>
              </a:xfrm>
              <a:prstGeom prst="rect">
                <a:avLst/>
              </a:prstGeom>
              <a:solidFill>
                <a:srgbClr val="B6D7A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grpSp>
        <p:nvGrpSpPr>
          <p:cNvPr id="320" name="Google Shape;320;g5e81a1757e_0_54"/>
          <p:cNvGrpSpPr/>
          <p:nvPr/>
        </p:nvGrpSpPr>
        <p:grpSpPr>
          <a:xfrm>
            <a:off x="2443936" y="4048968"/>
            <a:ext cx="748800" cy="393006"/>
            <a:chOff x="2520136" y="3972768"/>
            <a:chExt cx="748800" cy="393006"/>
          </a:xfrm>
        </p:grpSpPr>
        <p:sp>
          <p:nvSpPr>
            <p:cNvPr id="321" name="Google Shape;321;g5e81a1757e_0_54"/>
            <p:cNvSpPr txBox="1"/>
            <p:nvPr/>
          </p:nvSpPr>
          <p:spPr>
            <a:xfrm>
              <a:off x="2520136" y="4213674"/>
              <a:ext cx="748800" cy="1521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rPr b="1" i="0" lang="en-US" sz="1000" u="none" cap="none" strike="noStrike">
                  <a:solidFill>
                    <a:srgbClr val="2D394B"/>
                  </a:solidFill>
                  <a:latin typeface="Helvetica Neue"/>
                  <a:ea typeface="Helvetica Neue"/>
                  <a:cs typeface="Helvetica Neue"/>
                  <a:sym typeface="Helvetica Neue"/>
                </a:rPr>
                <a:t>Network</a:t>
              </a:r>
              <a:endParaRPr b="1" i="0" sz="1000" u="none" cap="none" strike="noStrike">
                <a:solidFill>
                  <a:srgbClr val="000000"/>
                </a:solidFill>
                <a:latin typeface="Arial"/>
                <a:ea typeface="Arial"/>
                <a:cs typeface="Arial"/>
                <a:sym typeface="Arial"/>
              </a:endParaRPr>
            </a:p>
          </p:txBody>
        </p:sp>
        <p:grpSp>
          <p:nvGrpSpPr>
            <p:cNvPr id="322" name="Google Shape;322;g5e81a1757e_0_54"/>
            <p:cNvGrpSpPr/>
            <p:nvPr/>
          </p:nvGrpSpPr>
          <p:grpSpPr>
            <a:xfrm>
              <a:off x="2628706" y="3972768"/>
              <a:ext cx="531661" cy="281432"/>
              <a:chOff x="2487530" y="4018825"/>
              <a:chExt cx="748818" cy="423461"/>
            </a:xfrm>
          </p:grpSpPr>
          <p:grpSp>
            <p:nvGrpSpPr>
              <p:cNvPr id="323" name="Google Shape;323;g5e81a1757e_0_54"/>
              <p:cNvGrpSpPr/>
              <p:nvPr/>
            </p:nvGrpSpPr>
            <p:grpSpPr>
              <a:xfrm>
                <a:off x="2487530" y="4018825"/>
                <a:ext cx="748818" cy="423461"/>
                <a:chOff x="0" y="0"/>
                <a:chExt cx="2390100" cy="1851600"/>
              </a:xfrm>
            </p:grpSpPr>
            <p:sp>
              <p:nvSpPr>
                <p:cNvPr id="324" name="Google Shape;324;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25" name="Google Shape;325;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sp>
            <p:nvSpPr>
              <p:cNvPr id="326" name="Google Shape;326;g5e81a1757e_0_54"/>
              <p:cNvSpPr/>
              <p:nvPr/>
            </p:nvSpPr>
            <p:spPr>
              <a:xfrm>
                <a:off x="2701165" y="4042061"/>
                <a:ext cx="71056" cy="377012"/>
              </a:xfrm>
              <a:prstGeom prst="rect">
                <a:avLst/>
              </a:prstGeom>
              <a:solidFill>
                <a:srgbClr val="B6D7A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sp>
        <p:nvSpPr>
          <p:cNvPr id="327" name="Google Shape;327;g5e81a1757e_0_54"/>
          <p:cNvSpPr/>
          <p:nvPr/>
        </p:nvSpPr>
        <p:spPr>
          <a:xfrm>
            <a:off x="4627725" y="3322175"/>
            <a:ext cx="1060800" cy="338400"/>
          </a:xfrm>
          <a:prstGeom prst="rect">
            <a:avLst/>
          </a:prstGeom>
          <a:solidFill>
            <a:srgbClr val="3C78D8"/>
          </a:solidFill>
          <a:ln>
            <a:noFill/>
          </a:ln>
        </p:spPr>
        <p:txBody>
          <a:bodyPr anchorCtr="0" anchor="ctr" bIns="182875" lIns="0" spcFirstLastPara="1" rIns="0" wrap="square" tIns="182875">
            <a:noAutofit/>
          </a:bodyPr>
          <a:lstStyle/>
          <a:p>
            <a:pPr indent="0" lvl="0" marL="0" marR="0" rtl="0" algn="ctr">
              <a:lnSpc>
                <a:spcPct val="100000"/>
              </a:lnSpc>
              <a:spcBef>
                <a:spcPts val="0"/>
              </a:spcBef>
              <a:spcAft>
                <a:spcPts val="0"/>
              </a:spcAft>
              <a:buClr>
                <a:srgbClr val="000000"/>
              </a:buClr>
              <a:buSzPts val="1000"/>
              <a:buFont typeface="Arial"/>
              <a:buNone/>
            </a:pPr>
            <a:r>
              <a:rPr b="1" i="0" lang="en-US" sz="800" u="none" cap="none" strike="noStrike">
                <a:solidFill>
                  <a:schemeClr val="lt1"/>
                </a:solidFill>
                <a:latin typeface="Roboto"/>
                <a:ea typeface="Roboto"/>
                <a:cs typeface="Roboto"/>
                <a:sym typeface="Roboto"/>
              </a:rPr>
              <a:t>HARDWARE VIRTUALIZATION</a:t>
            </a:r>
            <a:endParaRPr b="1" i="0" sz="800" u="none" cap="none" strike="noStrike">
              <a:solidFill>
                <a:schemeClr val="lt1"/>
              </a:solidFill>
              <a:latin typeface="Arial"/>
              <a:ea typeface="Arial"/>
              <a:cs typeface="Arial"/>
              <a:sym typeface="Arial"/>
            </a:endParaRPr>
          </a:p>
        </p:txBody>
      </p:sp>
      <p:sp>
        <p:nvSpPr>
          <p:cNvPr id="328" name="Google Shape;328;g5e81a1757e_0_54"/>
          <p:cNvSpPr/>
          <p:nvPr/>
        </p:nvSpPr>
        <p:spPr>
          <a:xfrm>
            <a:off x="6127475" y="3324967"/>
            <a:ext cx="976500" cy="338400"/>
          </a:xfrm>
          <a:prstGeom prst="rect">
            <a:avLst/>
          </a:prstGeom>
          <a:solidFill>
            <a:srgbClr val="3C78D8"/>
          </a:solidFill>
          <a:ln>
            <a:noFill/>
          </a:ln>
        </p:spPr>
        <p:txBody>
          <a:bodyPr anchorCtr="0" anchor="ctr" bIns="182875" lIns="0" spcFirstLastPara="1" rIns="0" wrap="square" tIns="182875">
            <a:noAutofit/>
          </a:bodyPr>
          <a:lstStyle/>
          <a:p>
            <a:pPr indent="0" lvl="0" marL="0" marR="0" rtl="0" algn="ctr">
              <a:lnSpc>
                <a:spcPct val="100000"/>
              </a:lnSpc>
              <a:spcBef>
                <a:spcPts val="0"/>
              </a:spcBef>
              <a:spcAft>
                <a:spcPts val="0"/>
              </a:spcAft>
              <a:buClr>
                <a:srgbClr val="000000"/>
              </a:buClr>
              <a:buSzPts val="1000"/>
              <a:buFont typeface="Arial"/>
              <a:buNone/>
            </a:pPr>
            <a:r>
              <a:rPr b="1" i="0" lang="en-US" sz="800" u="none" cap="none" strike="noStrike">
                <a:solidFill>
                  <a:schemeClr val="lt1"/>
                </a:solidFill>
                <a:latin typeface="Roboto"/>
                <a:ea typeface="Roboto"/>
                <a:cs typeface="Roboto"/>
                <a:sym typeface="Roboto"/>
              </a:rPr>
              <a:t>HARDWARE VIRTUALIZATION</a:t>
            </a:r>
            <a:endParaRPr b="1" i="0" sz="800" u="none" cap="none" strike="noStrike">
              <a:solidFill>
                <a:schemeClr val="lt1"/>
              </a:solidFill>
              <a:latin typeface="Arial"/>
              <a:ea typeface="Arial"/>
              <a:cs typeface="Arial"/>
              <a:sym typeface="Arial"/>
            </a:endParaRPr>
          </a:p>
        </p:txBody>
      </p:sp>
      <p:sp>
        <p:nvSpPr>
          <p:cNvPr id="329" name="Google Shape;329;g5e81a1757e_0_54"/>
          <p:cNvSpPr/>
          <p:nvPr/>
        </p:nvSpPr>
        <p:spPr>
          <a:xfrm>
            <a:off x="7432775" y="3318740"/>
            <a:ext cx="1188600" cy="338400"/>
          </a:xfrm>
          <a:prstGeom prst="rect">
            <a:avLst/>
          </a:prstGeom>
          <a:solidFill>
            <a:srgbClr val="3C78D8"/>
          </a:solidFill>
          <a:ln>
            <a:noFill/>
          </a:ln>
        </p:spPr>
        <p:txBody>
          <a:bodyPr anchorCtr="0" anchor="ctr" bIns="182875" lIns="0" spcFirstLastPara="1" rIns="0" wrap="square" tIns="182875">
            <a:noAutofit/>
          </a:bodyPr>
          <a:lstStyle/>
          <a:p>
            <a:pPr indent="0" lvl="0" marL="0" marR="0" rtl="0" algn="ctr">
              <a:lnSpc>
                <a:spcPct val="100000"/>
              </a:lnSpc>
              <a:spcBef>
                <a:spcPts val="0"/>
              </a:spcBef>
              <a:spcAft>
                <a:spcPts val="0"/>
              </a:spcAft>
              <a:buClr>
                <a:srgbClr val="000000"/>
              </a:buClr>
              <a:buSzPts val="1000"/>
              <a:buFont typeface="Arial"/>
              <a:buNone/>
            </a:pPr>
            <a:r>
              <a:rPr b="1" i="0" lang="en-US" sz="800" u="none" cap="none" strike="noStrike">
                <a:solidFill>
                  <a:schemeClr val="lt1"/>
                </a:solidFill>
                <a:latin typeface="Roboto"/>
                <a:ea typeface="Roboto"/>
                <a:cs typeface="Roboto"/>
                <a:sym typeface="Roboto"/>
              </a:rPr>
              <a:t>HARDWARE VIRTUALIZATION</a:t>
            </a:r>
            <a:endParaRPr b="1" i="0" sz="800" u="none" cap="none" strike="noStrike">
              <a:solidFill>
                <a:schemeClr val="lt1"/>
              </a:solidFill>
              <a:latin typeface="Arial"/>
              <a:ea typeface="Arial"/>
              <a:cs typeface="Arial"/>
              <a:sym typeface="Arial"/>
            </a:endParaRPr>
          </a:p>
        </p:txBody>
      </p:sp>
      <p:grpSp>
        <p:nvGrpSpPr>
          <p:cNvPr id="330" name="Google Shape;330;g5e81a1757e_0_54"/>
          <p:cNvGrpSpPr/>
          <p:nvPr/>
        </p:nvGrpSpPr>
        <p:grpSpPr>
          <a:xfrm>
            <a:off x="4895312" y="3100150"/>
            <a:ext cx="222757" cy="246204"/>
            <a:chOff x="0" y="0"/>
            <a:chExt cx="2390100" cy="2641679"/>
          </a:xfrm>
        </p:grpSpPr>
        <p:sp>
          <p:nvSpPr>
            <p:cNvPr id="331" name="Google Shape;331;g5e81a1757e_0_54"/>
            <p:cNvSpPr txBox="1"/>
            <p:nvPr/>
          </p:nvSpPr>
          <p:spPr>
            <a:xfrm>
              <a:off x="187204" y="1976279"/>
              <a:ext cx="2187000" cy="6654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t/>
              </a:r>
              <a:endParaRPr b="0" i="0" sz="1100" u="none" cap="none" strike="noStrike">
                <a:solidFill>
                  <a:srgbClr val="000000"/>
                </a:solidFill>
                <a:latin typeface="Arial"/>
                <a:ea typeface="Arial"/>
                <a:cs typeface="Arial"/>
                <a:sym typeface="Arial"/>
              </a:endParaRPr>
            </a:p>
          </p:txBody>
        </p:sp>
        <p:grpSp>
          <p:nvGrpSpPr>
            <p:cNvPr id="332" name="Google Shape;332;g5e81a1757e_0_54"/>
            <p:cNvGrpSpPr/>
            <p:nvPr/>
          </p:nvGrpSpPr>
          <p:grpSpPr>
            <a:xfrm>
              <a:off x="0" y="0"/>
              <a:ext cx="2390100" cy="1851600"/>
              <a:chOff x="0" y="0"/>
              <a:chExt cx="2390100" cy="1851600"/>
            </a:xfrm>
          </p:grpSpPr>
          <p:sp>
            <p:nvSpPr>
              <p:cNvPr id="333" name="Google Shape;333;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34" name="Google Shape;334;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sp>
          <p:nvSpPr>
            <p:cNvPr id="335" name="Google Shape;335;g5e81a1757e_0_54"/>
            <p:cNvSpPr/>
            <p:nvPr/>
          </p:nvSpPr>
          <p:spPr>
            <a:xfrm>
              <a:off x="371885" y="101600"/>
              <a:ext cx="508200" cy="1648500"/>
            </a:xfrm>
            <a:prstGeom prst="rect">
              <a:avLst/>
            </a:prstGeom>
            <a:solidFill>
              <a:srgbClr val="A1D4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nvGrpSpPr>
          <p:cNvPr id="336" name="Google Shape;336;g5e81a1757e_0_54"/>
          <p:cNvGrpSpPr/>
          <p:nvPr/>
        </p:nvGrpSpPr>
        <p:grpSpPr>
          <a:xfrm>
            <a:off x="5174686" y="3100150"/>
            <a:ext cx="232231" cy="246204"/>
            <a:chOff x="0" y="0"/>
            <a:chExt cx="2491753" cy="2641679"/>
          </a:xfrm>
        </p:grpSpPr>
        <p:sp>
          <p:nvSpPr>
            <p:cNvPr id="337" name="Google Shape;337;g5e81a1757e_0_54"/>
            <p:cNvSpPr txBox="1"/>
            <p:nvPr/>
          </p:nvSpPr>
          <p:spPr>
            <a:xfrm>
              <a:off x="101653" y="1976279"/>
              <a:ext cx="2390100" cy="6654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t/>
              </a:r>
              <a:endParaRPr b="0" i="0" sz="1100" u="none" cap="none" strike="noStrike">
                <a:solidFill>
                  <a:srgbClr val="000000"/>
                </a:solidFill>
                <a:latin typeface="Arial"/>
                <a:ea typeface="Arial"/>
                <a:cs typeface="Arial"/>
                <a:sym typeface="Arial"/>
              </a:endParaRPr>
            </a:p>
          </p:txBody>
        </p:sp>
        <p:grpSp>
          <p:nvGrpSpPr>
            <p:cNvPr id="338" name="Google Shape;338;g5e81a1757e_0_54"/>
            <p:cNvGrpSpPr/>
            <p:nvPr/>
          </p:nvGrpSpPr>
          <p:grpSpPr>
            <a:xfrm>
              <a:off x="0" y="0"/>
              <a:ext cx="2390100" cy="1851600"/>
              <a:chOff x="0" y="0"/>
              <a:chExt cx="2390100" cy="1851600"/>
            </a:xfrm>
          </p:grpSpPr>
          <p:sp>
            <p:nvSpPr>
              <p:cNvPr id="339" name="Google Shape;339;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40" name="Google Shape;340;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grpSp>
        <p:nvGrpSpPr>
          <p:cNvPr id="341" name="Google Shape;341;g5e81a1757e_0_54"/>
          <p:cNvGrpSpPr/>
          <p:nvPr/>
        </p:nvGrpSpPr>
        <p:grpSpPr>
          <a:xfrm>
            <a:off x="5454059" y="3100150"/>
            <a:ext cx="222757" cy="246204"/>
            <a:chOff x="0" y="0"/>
            <a:chExt cx="2390100" cy="2641679"/>
          </a:xfrm>
        </p:grpSpPr>
        <p:sp>
          <p:nvSpPr>
            <p:cNvPr id="342" name="Google Shape;342;g5e81a1757e_0_54"/>
            <p:cNvSpPr txBox="1"/>
            <p:nvPr/>
          </p:nvSpPr>
          <p:spPr>
            <a:xfrm>
              <a:off x="101655" y="1976279"/>
              <a:ext cx="2187000" cy="6654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t/>
              </a:r>
              <a:endParaRPr b="0" i="0" sz="1100" u="none" cap="none" strike="noStrike">
                <a:solidFill>
                  <a:srgbClr val="000000"/>
                </a:solidFill>
                <a:latin typeface="Arial"/>
                <a:ea typeface="Arial"/>
                <a:cs typeface="Arial"/>
                <a:sym typeface="Arial"/>
              </a:endParaRPr>
            </a:p>
          </p:txBody>
        </p:sp>
        <p:grpSp>
          <p:nvGrpSpPr>
            <p:cNvPr id="343" name="Google Shape;343;g5e81a1757e_0_54"/>
            <p:cNvGrpSpPr/>
            <p:nvPr/>
          </p:nvGrpSpPr>
          <p:grpSpPr>
            <a:xfrm>
              <a:off x="0" y="0"/>
              <a:ext cx="2390100" cy="1851600"/>
              <a:chOff x="0" y="0"/>
              <a:chExt cx="2390100" cy="1851600"/>
            </a:xfrm>
          </p:grpSpPr>
          <p:sp>
            <p:nvSpPr>
              <p:cNvPr id="344" name="Google Shape;344;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45" name="Google Shape;345;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sp>
          <p:nvSpPr>
            <p:cNvPr id="346" name="Google Shape;346;g5e81a1757e_0_54"/>
            <p:cNvSpPr/>
            <p:nvPr/>
          </p:nvSpPr>
          <p:spPr>
            <a:xfrm>
              <a:off x="342087" y="101600"/>
              <a:ext cx="226800" cy="1648500"/>
            </a:xfrm>
            <a:prstGeom prst="rect">
              <a:avLst/>
            </a:prstGeom>
            <a:solidFill>
              <a:srgbClr val="A1D4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nvGrpSpPr>
          <p:cNvPr id="347" name="Google Shape;347;g5e81a1757e_0_54"/>
          <p:cNvGrpSpPr/>
          <p:nvPr/>
        </p:nvGrpSpPr>
        <p:grpSpPr>
          <a:xfrm>
            <a:off x="4615938" y="3100150"/>
            <a:ext cx="222757" cy="246204"/>
            <a:chOff x="0" y="0"/>
            <a:chExt cx="2390100" cy="2641676"/>
          </a:xfrm>
        </p:grpSpPr>
        <p:sp>
          <p:nvSpPr>
            <p:cNvPr id="348" name="Google Shape;348;g5e81a1757e_0_54"/>
            <p:cNvSpPr txBox="1"/>
            <p:nvPr/>
          </p:nvSpPr>
          <p:spPr>
            <a:xfrm>
              <a:off x="352970" y="1976276"/>
              <a:ext cx="1707600" cy="6654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t/>
              </a:r>
              <a:endParaRPr b="0" i="0" sz="1100" u="none" cap="none" strike="noStrike">
                <a:solidFill>
                  <a:srgbClr val="000000"/>
                </a:solidFill>
                <a:latin typeface="Arial"/>
                <a:ea typeface="Arial"/>
                <a:cs typeface="Arial"/>
                <a:sym typeface="Arial"/>
              </a:endParaRPr>
            </a:p>
          </p:txBody>
        </p:sp>
        <p:grpSp>
          <p:nvGrpSpPr>
            <p:cNvPr id="349" name="Google Shape;349;g5e81a1757e_0_54"/>
            <p:cNvGrpSpPr/>
            <p:nvPr/>
          </p:nvGrpSpPr>
          <p:grpSpPr>
            <a:xfrm>
              <a:off x="0" y="0"/>
              <a:ext cx="2390100" cy="1851600"/>
              <a:chOff x="0" y="0"/>
              <a:chExt cx="2390100" cy="1851600"/>
            </a:xfrm>
          </p:grpSpPr>
          <p:sp>
            <p:nvSpPr>
              <p:cNvPr id="350" name="Google Shape;350;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51" name="Google Shape;351;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sp>
          <p:nvSpPr>
            <p:cNvPr id="352" name="Google Shape;352;g5e81a1757e_0_54"/>
            <p:cNvSpPr/>
            <p:nvPr/>
          </p:nvSpPr>
          <p:spPr>
            <a:xfrm>
              <a:off x="648605" y="101600"/>
              <a:ext cx="325800" cy="1648500"/>
            </a:xfrm>
            <a:prstGeom prst="rect">
              <a:avLst/>
            </a:prstGeom>
            <a:solidFill>
              <a:srgbClr val="A1D4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nvGrpSpPr>
          <p:cNvPr id="353" name="Google Shape;353;g5e81a1757e_0_54"/>
          <p:cNvGrpSpPr/>
          <p:nvPr/>
        </p:nvGrpSpPr>
        <p:grpSpPr>
          <a:xfrm>
            <a:off x="6332439" y="3094367"/>
            <a:ext cx="222757" cy="246204"/>
            <a:chOff x="0" y="0"/>
            <a:chExt cx="2390100" cy="2641679"/>
          </a:xfrm>
        </p:grpSpPr>
        <p:sp>
          <p:nvSpPr>
            <p:cNvPr id="354" name="Google Shape;354;g5e81a1757e_0_54"/>
            <p:cNvSpPr txBox="1"/>
            <p:nvPr/>
          </p:nvSpPr>
          <p:spPr>
            <a:xfrm>
              <a:off x="187204" y="1976279"/>
              <a:ext cx="2187000" cy="6654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t/>
              </a:r>
              <a:endParaRPr b="0" i="0" sz="1100" u="none" cap="none" strike="noStrike">
                <a:solidFill>
                  <a:srgbClr val="000000"/>
                </a:solidFill>
                <a:latin typeface="Arial"/>
                <a:ea typeface="Arial"/>
                <a:cs typeface="Arial"/>
                <a:sym typeface="Arial"/>
              </a:endParaRPr>
            </a:p>
          </p:txBody>
        </p:sp>
        <p:grpSp>
          <p:nvGrpSpPr>
            <p:cNvPr id="355" name="Google Shape;355;g5e81a1757e_0_54"/>
            <p:cNvGrpSpPr/>
            <p:nvPr/>
          </p:nvGrpSpPr>
          <p:grpSpPr>
            <a:xfrm>
              <a:off x="0" y="0"/>
              <a:ext cx="2390100" cy="1851600"/>
              <a:chOff x="0" y="0"/>
              <a:chExt cx="2390100" cy="1851600"/>
            </a:xfrm>
          </p:grpSpPr>
          <p:sp>
            <p:nvSpPr>
              <p:cNvPr id="356" name="Google Shape;356;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57" name="Google Shape;357;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sp>
          <p:nvSpPr>
            <p:cNvPr id="358" name="Google Shape;358;g5e81a1757e_0_54"/>
            <p:cNvSpPr/>
            <p:nvPr/>
          </p:nvSpPr>
          <p:spPr>
            <a:xfrm>
              <a:off x="1189482" y="101600"/>
              <a:ext cx="508200" cy="1648500"/>
            </a:xfrm>
            <a:prstGeom prst="rect">
              <a:avLst/>
            </a:prstGeom>
            <a:solidFill>
              <a:srgbClr val="EA999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nvGrpSpPr>
          <p:cNvPr id="359" name="Google Shape;359;g5e81a1757e_0_54"/>
          <p:cNvGrpSpPr/>
          <p:nvPr/>
        </p:nvGrpSpPr>
        <p:grpSpPr>
          <a:xfrm>
            <a:off x="6602103" y="3094367"/>
            <a:ext cx="232231" cy="246204"/>
            <a:chOff x="0" y="0"/>
            <a:chExt cx="2491753" cy="2641679"/>
          </a:xfrm>
        </p:grpSpPr>
        <p:sp>
          <p:nvSpPr>
            <p:cNvPr id="360" name="Google Shape;360;g5e81a1757e_0_54"/>
            <p:cNvSpPr txBox="1"/>
            <p:nvPr/>
          </p:nvSpPr>
          <p:spPr>
            <a:xfrm>
              <a:off x="101653" y="1976279"/>
              <a:ext cx="2390100" cy="6654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t/>
              </a:r>
              <a:endParaRPr b="0" i="0" sz="1100" u="none" cap="none" strike="noStrike">
                <a:solidFill>
                  <a:srgbClr val="000000"/>
                </a:solidFill>
                <a:latin typeface="Arial"/>
                <a:ea typeface="Arial"/>
                <a:cs typeface="Arial"/>
                <a:sym typeface="Arial"/>
              </a:endParaRPr>
            </a:p>
          </p:txBody>
        </p:sp>
        <p:grpSp>
          <p:nvGrpSpPr>
            <p:cNvPr id="361" name="Google Shape;361;g5e81a1757e_0_54"/>
            <p:cNvGrpSpPr/>
            <p:nvPr/>
          </p:nvGrpSpPr>
          <p:grpSpPr>
            <a:xfrm>
              <a:off x="0" y="0"/>
              <a:ext cx="2390100" cy="1851600"/>
              <a:chOff x="0" y="0"/>
              <a:chExt cx="2390100" cy="1851600"/>
            </a:xfrm>
          </p:grpSpPr>
          <p:sp>
            <p:nvSpPr>
              <p:cNvPr id="362" name="Google Shape;362;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63" name="Google Shape;363;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grpSp>
        <p:nvGrpSpPr>
          <p:cNvPr id="364" name="Google Shape;364;g5e81a1757e_0_54"/>
          <p:cNvGrpSpPr/>
          <p:nvPr/>
        </p:nvGrpSpPr>
        <p:grpSpPr>
          <a:xfrm>
            <a:off x="6881241" y="3094367"/>
            <a:ext cx="235186" cy="246204"/>
            <a:chOff x="0" y="0"/>
            <a:chExt cx="2390100" cy="2641679"/>
          </a:xfrm>
        </p:grpSpPr>
        <p:sp>
          <p:nvSpPr>
            <p:cNvPr id="365" name="Google Shape;365;g5e81a1757e_0_54"/>
            <p:cNvSpPr txBox="1"/>
            <p:nvPr/>
          </p:nvSpPr>
          <p:spPr>
            <a:xfrm>
              <a:off x="101655" y="1976279"/>
              <a:ext cx="2187000" cy="6654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t/>
              </a:r>
              <a:endParaRPr b="0" i="0" sz="1100" u="none" cap="none" strike="noStrike">
                <a:solidFill>
                  <a:srgbClr val="000000"/>
                </a:solidFill>
                <a:latin typeface="Arial"/>
                <a:ea typeface="Arial"/>
                <a:cs typeface="Arial"/>
                <a:sym typeface="Arial"/>
              </a:endParaRPr>
            </a:p>
          </p:txBody>
        </p:sp>
        <p:grpSp>
          <p:nvGrpSpPr>
            <p:cNvPr id="366" name="Google Shape;366;g5e81a1757e_0_54"/>
            <p:cNvGrpSpPr/>
            <p:nvPr/>
          </p:nvGrpSpPr>
          <p:grpSpPr>
            <a:xfrm>
              <a:off x="0" y="0"/>
              <a:ext cx="2390100" cy="1851600"/>
              <a:chOff x="0" y="0"/>
              <a:chExt cx="2390100" cy="1851600"/>
            </a:xfrm>
          </p:grpSpPr>
          <p:sp>
            <p:nvSpPr>
              <p:cNvPr id="367" name="Google Shape;367;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68" name="Google Shape;368;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sp>
          <p:nvSpPr>
            <p:cNvPr id="369" name="Google Shape;369;g5e81a1757e_0_54"/>
            <p:cNvSpPr/>
            <p:nvPr/>
          </p:nvSpPr>
          <p:spPr>
            <a:xfrm>
              <a:off x="342087" y="101600"/>
              <a:ext cx="226800" cy="1648500"/>
            </a:xfrm>
            <a:prstGeom prst="rect">
              <a:avLst/>
            </a:prstGeom>
            <a:solidFill>
              <a:srgbClr val="F4CCCC"/>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nvGrpSpPr>
          <p:cNvPr id="370" name="Google Shape;370;g5e81a1757e_0_54"/>
          <p:cNvGrpSpPr/>
          <p:nvPr/>
        </p:nvGrpSpPr>
        <p:grpSpPr>
          <a:xfrm>
            <a:off x="6062775" y="3094367"/>
            <a:ext cx="222757" cy="246204"/>
            <a:chOff x="0" y="0"/>
            <a:chExt cx="2390100" cy="2641676"/>
          </a:xfrm>
        </p:grpSpPr>
        <p:sp>
          <p:nvSpPr>
            <p:cNvPr id="371" name="Google Shape;371;g5e81a1757e_0_54"/>
            <p:cNvSpPr txBox="1"/>
            <p:nvPr/>
          </p:nvSpPr>
          <p:spPr>
            <a:xfrm>
              <a:off x="352970" y="1976276"/>
              <a:ext cx="1707600" cy="6654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t/>
              </a:r>
              <a:endParaRPr b="0" i="0" sz="1100" u="none" cap="none" strike="noStrike">
                <a:solidFill>
                  <a:srgbClr val="000000"/>
                </a:solidFill>
                <a:latin typeface="Arial"/>
                <a:ea typeface="Arial"/>
                <a:cs typeface="Arial"/>
                <a:sym typeface="Arial"/>
              </a:endParaRPr>
            </a:p>
          </p:txBody>
        </p:sp>
        <p:grpSp>
          <p:nvGrpSpPr>
            <p:cNvPr id="372" name="Google Shape;372;g5e81a1757e_0_54"/>
            <p:cNvGrpSpPr/>
            <p:nvPr/>
          </p:nvGrpSpPr>
          <p:grpSpPr>
            <a:xfrm>
              <a:off x="0" y="0"/>
              <a:ext cx="2390100" cy="1851600"/>
              <a:chOff x="0" y="0"/>
              <a:chExt cx="2390100" cy="1851600"/>
            </a:xfrm>
          </p:grpSpPr>
          <p:sp>
            <p:nvSpPr>
              <p:cNvPr id="373" name="Google Shape;373;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74" name="Google Shape;374;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sp>
          <p:nvSpPr>
            <p:cNvPr id="375" name="Google Shape;375;g5e81a1757e_0_54"/>
            <p:cNvSpPr/>
            <p:nvPr/>
          </p:nvSpPr>
          <p:spPr>
            <a:xfrm flipH="1">
              <a:off x="974181" y="101529"/>
              <a:ext cx="537600" cy="1648500"/>
            </a:xfrm>
            <a:prstGeom prst="rect">
              <a:avLst/>
            </a:prstGeom>
            <a:solidFill>
              <a:srgbClr val="E6B8A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nvGrpSpPr>
          <p:cNvPr id="376" name="Google Shape;376;g5e81a1757e_0_54"/>
          <p:cNvGrpSpPr/>
          <p:nvPr/>
        </p:nvGrpSpPr>
        <p:grpSpPr>
          <a:xfrm>
            <a:off x="8042681" y="3085138"/>
            <a:ext cx="222757" cy="246204"/>
            <a:chOff x="0" y="0"/>
            <a:chExt cx="2390100" cy="2641679"/>
          </a:xfrm>
        </p:grpSpPr>
        <p:sp>
          <p:nvSpPr>
            <p:cNvPr id="377" name="Google Shape;377;g5e81a1757e_0_54"/>
            <p:cNvSpPr txBox="1"/>
            <p:nvPr/>
          </p:nvSpPr>
          <p:spPr>
            <a:xfrm>
              <a:off x="187204" y="1976279"/>
              <a:ext cx="2187000" cy="6654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t/>
              </a:r>
              <a:endParaRPr b="0" i="0" sz="1100" u="none" cap="none" strike="noStrike">
                <a:solidFill>
                  <a:srgbClr val="000000"/>
                </a:solidFill>
                <a:latin typeface="Arial"/>
                <a:ea typeface="Arial"/>
                <a:cs typeface="Arial"/>
                <a:sym typeface="Arial"/>
              </a:endParaRPr>
            </a:p>
          </p:txBody>
        </p:sp>
        <p:grpSp>
          <p:nvGrpSpPr>
            <p:cNvPr id="378" name="Google Shape;378;g5e81a1757e_0_54"/>
            <p:cNvGrpSpPr/>
            <p:nvPr/>
          </p:nvGrpSpPr>
          <p:grpSpPr>
            <a:xfrm>
              <a:off x="0" y="0"/>
              <a:ext cx="2390100" cy="1851600"/>
              <a:chOff x="0" y="0"/>
              <a:chExt cx="2390100" cy="1851600"/>
            </a:xfrm>
          </p:grpSpPr>
          <p:sp>
            <p:nvSpPr>
              <p:cNvPr id="379" name="Google Shape;379;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80" name="Google Shape;380;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sp>
          <p:nvSpPr>
            <p:cNvPr id="381" name="Google Shape;381;g5e81a1757e_0_54"/>
            <p:cNvSpPr/>
            <p:nvPr/>
          </p:nvSpPr>
          <p:spPr>
            <a:xfrm>
              <a:off x="1189482" y="101600"/>
              <a:ext cx="508200" cy="1648500"/>
            </a:xfrm>
            <a:prstGeom prst="rect">
              <a:avLst/>
            </a:prstGeom>
            <a:solidFill>
              <a:srgbClr val="B6D7A8"/>
            </a:solidFill>
            <a:ln cap="flat" cmpd="sng" w="9525">
              <a:solidFill>
                <a:srgbClr val="B6D7A8"/>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nvGrpSpPr>
          <p:cNvPr id="382" name="Google Shape;382;g5e81a1757e_0_54"/>
          <p:cNvGrpSpPr/>
          <p:nvPr/>
        </p:nvGrpSpPr>
        <p:grpSpPr>
          <a:xfrm>
            <a:off x="7756991" y="3085138"/>
            <a:ext cx="232231" cy="246204"/>
            <a:chOff x="0" y="0"/>
            <a:chExt cx="2491753" cy="2641679"/>
          </a:xfrm>
        </p:grpSpPr>
        <p:sp>
          <p:nvSpPr>
            <p:cNvPr id="383" name="Google Shape;383;g5e81a1757e_0_54"/>
            <p:cNvSpPr txBox="1"/>
            <p:nvPr/>
          </p:nvSpPr>
          <p:spPr>
            <a:xfrm>
              <a:off x="101653" y="1976279"/>
              <a:ext cx="2390100" cy="6654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t/>
              </a:r>
              <a:endParaRPr b="0" i="0" sz="1100" u="none" cap="none" strike="noStrike">
                <a:solidFill>
                  <a:srgbClr val="000000"/>
                </a:solidFill>
                <a:latin typeface="Arial"/>
                <a:ea typeface="Arial"/>
                <a:cs typeface="Arial"/>
                <a:sym typeface="Arial"/>
              </a:endParaRPr>
            </a:p>
          </p:txBody>
        </p:sp>
        <p:grpSp>
          <p:nvGrpSpPr>
            <p:cNvPr id="384" name="Google Shape;384;g5e81a1757e_0_54"/>
            <p:cNvGrpSpPr/>
            <p:nvPr/>
          </p:nvGrpSpPr>
          <p:grpSpPr>
            <a:xfrm>
              <a:off x="0" y="0"/>
              <a:ext cx="2390100" cy="1851600"/>
              <a:chOff x="0" y="0"/>
              <a:chExt cx="2390100" cy="1851600"/>
            </a:xfrm>
          </p:grpSpPr>
          <p:sp>
            <p:nvSpPr>
              <p:cNvPr id="385" name="Google Shape;385;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86" name="Google Shape;386;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grpSp>
        <p:nvGrpSpPr>
          <p:cNvPr id="387" name="Google Shape;387;g5e81a1757e_0_54"/>
          <p:cNvGrpSpPr/>
          <p:nvPr/>
        </p:nvGrpSpPr>
        <p:grpSpPr>
          <a:xfrm>
            <a:off x="8318897" y="3085138"/>
            <a:ext cx="222757" cy="246204"/>
            <a:chOff x="0" y="0"/>
            <a:chExt cx="2390100" cy="2641679"/>
          </a:xfrm>
        </p:grpSpPr>
        <p:sp>
          <p:nvSpPr>
            <p:cNvPr id="388" name="Google Shape;388;g5e81a1757e_0_54"/>
            <p:cNvSpPr txBox="1"/>
            <p:nvPr/>
          </p:nvSpPr>
          <p:spPr>
            <a:xfrm>
              <a:off x="101655" y="1976279"/>
              <a:ext cx="2187000" cy="6654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t/>
              </a:r>
              <a:endParaRPr b="0" i="0" sz="1100" u="none" cap="none" strike="noStrike">
                <a:solidFill>
                  <a:srgbClr val="000000"/>
                </a:solidFill>
                <a:latin typeface="Arial"/>
                <a:ea typeface="Arial"/>
                <a:cs typeface="Arial"/>
                <a:sym typeface="Arial"/>
              </a:endParaRPr>
            </a:p>
          </p:txBody>
        </p:sp>
        <p:grpSp>
          <p:nvGrpSpPr>
            <p:cNvPr id="389" name="Google Shape;389;g5e81a1757e_0_54"/>
            <p:cNvGrpSpPr/>
            <p:nvPr/>
          </p:nvGrpSpPr>
          <p:grpSpPr>
            <a:xfrm>
              <a:off x="0" y="0"/>
              <a:ext cx="2390100" cy="1851600"/>
              <a:chOff x="0" y="0"/>
              <a:chExt cx="2390100" cy="1851600"/>
            </a:xfrm>
          </p:grpSpPr>
          <p:sp>
            <p:nvSpPr>
              <p:cNvPr id="390" name="Google Shape;390;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91" name="Google Shape;391;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sp>
          <p:nvSpPr>
            <p:cNvPr id="392" name="Google Shape;392;g5e81a1757e_0_54"/>
            <p:cNvSpPr/>
            <p:nvPr/>
          </p:nvSpPr>
          <p:spPr>
            <a:xfrm>
              <a:off x="1159684" y="101600"/>
              <a:ext cx="226800" cy="1648500"/>
            </a:xfrm>
            <a:prstGeom prst="rect">
              <a:avLst/>
            </a:prstGeom>
            <a:solidFill>
              <a:srgbClr val="B6D7A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nvGrpSpPr>
          <p:cNvPr id="393" name="Google Shape;393;g5e81a1757e_0_54"/>
          <p:cNvGrpSpPr/>
          <p:nvPr/>
        </p:nvGrpSpPr>
        <p:grpSpPr>
          <a:xfrm>
            <a:off x="7480775" y="3085138"/>
            <a:ext cx="222757" cy="246204"/>
            <a:chOff x="0" y="0"/>
            <a:chExt cx="2390100" cy="2641676"/>
          </a:xfrm>
        </p:grpSpPr>
        <p:sp>
          <p:nvSpPr>
            <p:cNvPr id="394" name="Google Shape;394;g5e81a1757e_0_54"/>
            <p:cNvSpPr txBox="1"/>
            <p:nvPr/>
          </p:nvSpPr>
          <p:spPr>
            <a:xfrm>
              <a:off x="352970" y="1976276"/>
              <a:ext cx="1707600" cy="6654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t/>
              </a:r>
              <a:endParaRPr b="0" i="0" sz="1100" u="none" cap="none" strike="noStrike">
                <a:solidFill>
                  <a:srgbClr val="000000"/>
                </a:solidFill>
                <a:latin typeface="Arial"/>
                <a:ea typeface="Arial"/>
                <a:cs typeface="Arial"/>
                <a:sym typeface="Arial"/>
              </a:endParaRPr>
            </a:p>
          </p:txBody>
        </p:sp>
        <p:grpSp>
          <p:nvGrpSpPr>
            <p:cNvPr id="395" name="Google Shape;395;g5e81a1757e_0_54"/>
            <p:cNvGrpSpPr/>
            <p:nvPr/>
          </p:nvGrpSpPr>
          <p:grpSpPr>
            <a:xfrm>
              <a:off x="0" y="0"/>
              <a:ext cx="2390100" cy="1851600"/>
              <a:chOff x="0" y="0"/>
              <a:chExt cx="2390100" cy="1851600"/>
            </a:xfrm>
          </p:grpSpPr>
          <p:sp>
            <p:nvSpPr>
              <p:cNvPr id="396" name="Google Shape;396;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397" name="Google Shape;397;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sp>
          <p:nvSpPr>
            <p:cNvPr id="398" name="Google Shape;398;g5e81a1757e_0_54"/>
            <p:cNvSpPr/>
            <p:nvPr/>
          </p:nvSpPr>
          <p:spPr>
            <a:xfrm>
              <a:off x="1466202" y="101600"/>
              <a:ext cx="325800" cy="1648500"/>
            </a:xfrm>
            <a:prstGeom prst="rect">
              <a:avLst/>
            </a:prstGeom>
            <a:solidFill>
              <a:srgbClr val="B6D7A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nvGrpSpPr>
          <p:cNvPr id="399" name="Google Shape;399;g5e81a1757e_0_54"/>
          <p:cNvGrpSpPr/>
          <p:nvPr/>
        </p:nvGrpSpPr>
        <p:grpSpPr>
          <a:xfrm>
            <a:off x="3459956" y="4052454"/>
            <a:ext cx="685200" cy="389520"/>
            <a:chOff x="3459956" y="3976254"/>
            <a:chExt cx="685200" cy="389520"/>
          </a:xfrm>
        </p:grpSpPr>
        <p:sp>
          <p:nvSpPr>
            <p:cNvPr id="400" name="Google Shape;400;g5e81a1757e_0_54"/>
            <p:cNvSpPr txBox="1"/>
            <p:nvPr/>
          </p:nvSpPr>
          <p:spPr>
            <a:xfrm>
              <a:off x="3459956" y="4213674"/>
              <a:ext cx="685200" cy="1521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2D394B"/>
                </a:buClr>
                <a:buSzPts val="1200"/>
                <a:buFont typeface="Helvetica Neue"/>
                <a:buNone/>
              </a:pPr>
              <a:r>
                <a:rPr b="1" i="0" lang="en-US" sz="1000" u="none" cap="none" strike="noStrike">
                  <a:solidFill>
                    <a:srgbClr val="2D394B"/>
                  </a:solidFill>
                  <a:latin typeface="Helvetica Neue"/>
                  <a:ea typeface="Helvetica Neue"/>
                  <a:cs typeface="Helvetica Neue"/>
                  <a:sym typeface="Helvetica Neue"/>
                </a:rPr>
                <a:t>Storage</a:t>
              </a:r>
              <a:endParaRPr b="1" i="0" sz="1000" u="none" cap="none" strike="noStrike">
                <a:solidFill>
                  <a:srgbClr val="000000"/>
                </a:solidFill>
                <a:latin typeface="Arial"/>
                <a:ea typeface="Arial"/>
                <a:cs typeface="Arial"/>
                <a:sym typeface="Arial"/>
              </a:endParaRPr>
            </a:p>
          </p:txBody>
        </p:sp>
        <p:grpSp>
          <p:nvGrpSpPr>
            <p:cNvPr id="401" name="Google Shape;401;g5e81a1757e_0_54"/>
            <p:cNvGrpSpPr/>
            <p:nvPr/>
          </p:nvGrpSpPr>
          <p:grpSpPr>
            <a:xfrm>
              <a:off x="3536323" y="3976254"/>
              <a:ext cx="532410" cy="281729"/>
              <a:chOff x="3428107" y="4018825"/>
              <a:chExt cx="748818" cy="423461"/>
            </a:xfrm>
          </p:grpSpPr>
          <p:grpSp>
            <p:nvGrpSpPr>
              <p:cNvPr id="402" name="Google Shape;402;g5e81a1757e_0_54"/>
              <p:cNvGrpSpPr/>
              <p:nvPr/>
            </p:nvGrpSpPr>
            <p:grpSpPr>
              <a:xfrm>
                <a:off x="3428107" y="4018825"/>
                <a:ext cx="748818" cy="423461"/>
                <a:chOff x="0" y="0"/>
                <a:chExt cx="2390100" cy="1851600"/>
              </a:xfrm>
            </p:grpSpPr>
            <p:sp>
              <p:nvSpPr>
                <p:cNvPr id="403" name="Google Shape;403;g5e81a1757e_0_54"/>
                <p:cNvSpPr/>
                <p:nvPr/>
              </p:nvSpPr>
              <p:spPr>
                <a:xfrm>
                  <a:off x="0" y="0"/>
                  <a:ext cx="2390100" cy="1851600"/>
                </a:xfrm>
                <a:prstGeom prst="rect">
                  <a:avLst/>
                </a:prstGeom>
                <a:solidFill>
                  <a:srgbClr val="2A394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404" name="Google Shape;404;g5e81a1757e_0_54"/>
                <p:cNvSpPr/>
                <p:nvPr/>
              </p:nvSpPr>
              <p:spPr>
                <a:xfrm>
                  <a:off x="101600" y="101600"/>
                  <a:ext cx="2187000" cy="16485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sp>
            <p:nvSpPr>
              <p:cNvPr id="405" name="Google Shape;405;g5e81a1757e_0_54"/>
              <p:cNvSpPr/>
              <p:nvPr/>
            </p:nvSpPr>
            <p:spPr>
              <a:xfrm>
                <a:off x="3535283" y="4042061"/>
                <a:ext cx="71056" cy="377012"/>
              </a:xfrm>
              <a:prstGeom prst="rect">
                <a:avLst/>
              </a:prstGeom>
              <a:solidFill>
                <a:srgbClr val="A1D4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406" name="Google Shape;406;g5e81a1757e_0_54"/>
              <p:cNvSpPr/>
              <p:nvPr/>
            </p:nvSpPr>
            <p:spPr>
              <a:xfrm>
                <a:off x="3847702" y="4042061"/>
                <a:ext cx="131022" cy="377012"/>
              </a:xfrm>
              <a:prstGeom prst="rect">
                <a:avLst/>
              </a:prstGeom>
              <a:solidFill>
                <a:srgbClr val="B6D7A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407" name="Google Shape;407;g5e81a1757e_0_54"/>
              <p:cNvSpPr/>
              <p:nvPr/>
            </p:nvSpPr>
            <p:spPr>
              <a:xfrm>
                <a:off x="3717750" y="4042011"/>
                <a:ext cx="72900" cy="377100"/>
              </a:xfrm>
              <a:prstGeom prst="rect">
                <a:avLst/>
              </a:prstGeom>
              <a:solidFill>
                <a:srgbClr val="E6B8A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grpSp>
      </p:grpSp>
      <p:sp>
        <p:nvSpPr>
          <p:cNvPr id="408" name="Google Shape;408;g5e81a1757e_0_54"/>
          <p:cNvSpPr/>
          <p:nvPr/>
        </p:nvSpPr>
        <p:spPr>
          <a:xfrm>
            <a:off x="7899900" y="3085138"/>
            <a:ext cx="30300" cy="153600"/>
          </a:xfrm>
          <a:prstGeom prst="rect">
            <a:avLst/>
          </a:prstGeom>
          <a:solidFill>
            <a:srgbClr val="B6D7A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t/>
            </a:r>
            <a:endParaRPr b="0" i="0" sz="1100" u="none" cap="none" strike="noStrike">
              <a:solidFill>
                <a:srgbClr val="FFFFFF"/>
              </a:solidFill>
              <a:latin typeface="Helvetica Neue"/>
              <a:ea typeface="Helvetica Neue"/>
              <a:cs typeface="Helvetica Neue"/>
              <a:sym typeface="Helvetica Neue"/>
            </a:endParaRPr>
          </a:p>
        </p:txBody>
      </p:sp>
      <p:sp>
        <p:nvSpPr>
          <p:cNvPr id="409" name="Google Shape;409;g5e81a1757e_0_54"/>
          <p:cNvSpPr/>
          <p:nvPr/>
        </p:nvSpPr>
        <p:spPr>
          <a:xfrm>
            <a:off x="716081" y="1540563"/>
            <a:ext cx="9144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Container A</a:t>
            </a:r>
            <a:endParaRPr b="1" i="0" sz="800" u="none" cap="none" strike="noStrike">
              <a:solidFill>
                <a:srgbClr val="1F2A3D"/>
              </a:solidFill>
              <a:latin typeface="Arial"/>
              <a:ea typeface="Arial"/>
              <a:cs typeface="Arial"/>
              <a:sym typeface="Arial"/>
            </a:endParaRPr>
          </a:p>
        </p:txBody>
      </p:sp>
      <p:sp>
        <p:nvSpPr>
          <p:cNvPr id="410" name="Google Shape;410;g5e81a1757e_0_54"/>
          <p:cNvSpPr/>
          <p:nvPr/>
        </p:nvSpPr>
        <p:spPr>
          <a:xfrm>
            <a:off x="1984231" y="1540563"/>
            <a:ext cx="9144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Container B</a:t>
            </a:r>
            <a:endParaRPr b="1" i="0" sz="800" u="none" cap="none" strike="noStrike">
              <a:solidFill>
                <a:srgbClr val="1F2A3D"/>
              </a:solidFill>
              <a:latin typeface="Arial"/>
              <a:ea typeface="Arial"/>
              <a:cs typeface="Arial"/>
              <a:sym typeface="Arial"/>
            </a:endParaRPr>
          </a:p>
        </p:txBody>
      </p:sp>
      <p:sp>
        <p:nvSpPr>
          <p:cNvPr id="411" name="Google Shape;411;g5e81a1757e_0_54"/>
          <p:cNvSpPr/>
          <p:nvPr/>
        </p:nvSpPr>
        <p:spPr>
          <a:xfrm>
            <a:off x="3096306" y="1540563"/>
            <a:ext cx="9144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Container C</a:t>
            </a:r>
            <a:endParaRPr b="1" i="0" sz="800" u="none" cap="none" strike="noStrike">
              <a:solidFill>
                <a:srgbClr val="1F2A3D"/>
              </a:solidFill>
              <a:latin typeface="Arial"/>
              <a:ea typeface="Arial"/>
              <a:cs typeface="Arial"/>
              <a:sym typeface="Arial"/>
            </a:endParaRPr>
          </a:p>
        </p:txBody>
      </p:sp>
      <p:sp>
        <p:nvSpPr>
          <p:cNvPr id="412" name="Google Shape;412;g5e81a1757e_0_54"/>
          <p:cNvSpPr/>
          <p:nvPr/>
        </p:nvSpPr>
        <p:spPr>
          <a:xfrm>
            <a:off x="4639306" y="1494013"/>
            <a:ext cx="9144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Container A</a:t>
            </a:r>
            <a:endParaRPr b="1" i="0" sz="800" u="none" cap="none" strike="noStrike">
              <a:solidFill>
                <a:srgbClr val="1F2A3D"/>
              </a:solidFill>
              <a:latin typeface="Arial"/>
              <a:ea typeface="Arial"/>
              <a:cs typeface="Arial"/>
              <a:sym typeface="Arial"/>
            </a:endParaRPr>
          </a:p>
        </p:txBody>
      </p:sp>
      <p:sp>
        <p:nvSpPr>
          <p:cNvPr id="413" name="Google Shape;413;g5e81a1757e_0_54"/>
          <p:cNvSpPr/>
          <p:nvPr/>
        </p:nvSpPr>
        <p:spPr>
          <a:xfrm>
            <a:off x="6059906" y="1494013"/>
            <a:ext cx="9144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Container B</a:t>
            </a:r>
            <a:endParaRPr b="1" i="0" sz="800" u="none" cap="none" strike="noStrike">
              <a:solidFill>
                <a:srgbClr val="1F2A3D"/>
              </a:solidFill>
              <a:latin typeface="Arial"/>
              <a:ea typeface="Arial"/>
              <a:cs typeface="Arial"/>
              <a:sym typeface="Arial"/>
            </a:endParaRPr>
          </a:p>
        </p:txBody>
      </p:sp>
      <p:sp>
        <p:nvSpPr>
          <p:cNvPr id="414" name="Google Shape;414;g5e81a1757e_0_54"/>
          <p:cNvSpPr/>
          <p:nvPr/>
        </p:nvSpPr>
        <p:spPr>
          <a:xfrm>
            <a:off x="7480506" y="1474238"/>
            <a:ext cx="9144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Container C</a:t>
            </a:r>
            <a:endParaRPr b="1" i="0" sz="800" u="none" cap="none" strike="noStrike">
              <a:solidFill>
                <a:srgbClr val="1F2A3D"/>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ac242e7999_0_97"/>
          <p:cNvSpPr/>
          <p:nvPr/>
        </p:nvSpPr>
        <p:spPr>
          <a:xfrm>
            <a:off x="381825" y="803400"/>
            <a:ext cx="8386200" cy="1884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0" name="Google Shape;420;gac242e7999_0_97"/>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Seamless integration</a:t>
            </a:r>
            <a:endParaRPr/>
          </a:p>
        </p:txBody>
      </p:sp>
      <p:sp>
        <p:nvSpPr>
          <p:cNvPr id="421" name="Google Shape;421;gac242e7999_0_97"/>
          <p:cNvSpPr/>
          <p:nvPr/>
        </p:nvSpPr>
        <p:spPr>
          <a:xfrm>
            <a:off x="457199" y="951925"/>
            <a:ext cx="1712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2A3D"/>
                </a:solidFill>
                <a:latin typeface="Roboto"/>
                <a:ea typeface="Roboto"/>
                <a:cs typeface="Roboto"/>
                <a:sym typeface="Roboto"/>
              </a:rPr>
              <a:t>Standard container initiation</a:t>
            </a:r>
            <a:endParaRPr b="1" i="0" sz="1400" u="none" cap="none" strike="noStrike">
              <a:solidFill>
                <a:srgbClr val="1F2A3D"/>
              </a:solidFill>
              <a:latin typeface="Roboto"/>
              <a:ea typeface="Roboto"/>
              <a:cs typeface="Roboto"/>
              <a:sym typeface="Roboto"/>
            </a:endParaRPr>
          </a:p>
        </p:txBody>
      </p:sp>
      <p:sp>
        <p:nvSpPr>
          <p:cNvPr id="422" name="Google Shape;422;gac242e7999_0_97"/>
          <p:cNvSpPr/>
          <p:nvPr/>
        </p:nvSpPr>
        <p:spPr>
          <a:xfrm>
            <a:off x="2174199" y="1011748"/>
            <a:ext cx="1199400" cy="307800"/>
          </a:xfrm>
          <a:prstGeom prst="rect">
            <a:avLst/>
          </a:prstGeom>
          <a:solidFill>
            <a:srgbClr val="5E81BE">
              <a:alpha val="4000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OPENSTACK</a:t>
            </a:r>
            <a:endParaRPr b="1" i="0" sz="800" u="none" cap="none" strike="noStrike">
              <a:solidFill>
                <a:srgbClr val="1F2A3D"/>
              </a:solidFill>
              <a:latin typeface="Arial"/>
              <a:ea typeface="Arial"/>
              <a:cs typeface="Arial"/>
              <a:sym typeface="Arial"/>
            </a:endParaRPr>
          </a:p>
        </p:txBody>
      </p:sp>
      <p:sp>
        <p:nvSpPr>
          <p:cNvPr id="423" name="Google Shape;423;gac242e7999_0_97"/>
          <p:cNvSpPr/>
          <p:nvPr/>
        </p:nvSpPr>
        <p:spPr>
          <a:xfrm>
            <a:off x="3844654" y="1024444"/>
            <a:ext cx="914400" cy="307800"/>
          </a:xfrm>
          <a:prstGeom prst="rect">
            <a:avLst/>
          </a:prstGeom>
          <a:solidFill>
            <a:srgbClr val="5E81BE">
              <a:alpha val="4000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DOCKER</a:t>
            </a:r>
            <a:endParaRPr b="1" i="0" sz="800" u="none" cap="none" strike="noStrike">
              <a:solidFill>
                <a:srgbClr val="1F2A3D"/>
              </a:solidFill>
              <a:latin typeface="Arial"/>
              <a:ea typeface="Arial"/>
              <a:cs typeface="Arial"/>
              <a:sym typeface="Arial"/>
            </a:endParaRPr>
          </a:p>
        </p:txBody>
      </p:sp>
      <p:sp>
        <p:nvSpPr>
          <p:cNvPr id="424" name="Google Shape;424;gac242e7999_0_97"/>
          <p:cNvSpPr/>
          <p:nvPr/>
        </p:nvSpPr>
        <p:spPr>
          <a:xfrm>
            <a:off x="5230182" y="1383022"/>
            <a:ext cx="914400" cy="307800"/>
          </a:xfrm>
          <a:prstGeom prst="rect">
            <a:avLst/>
          </a:prstGeom>
          <a:solidFill>
            <a:srgbClr val="42AC70">
              <a:alpha val="29409"/>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OCI</a:t>
            </a:r>
            <a:endParaRPr b="1" i="0" sz="800" u="none" cap="none" strike="noStrike">
              <a:solidFill>
                <a:srgbClr val="1F2A3D"/>
              </a:solidFill>
              <a:latin typeface="Arial"/>
              <a:ea typeface="Arial"/>
              <a:cs typeface="Arial"/>
              <a:sym typeface="Arial"/>
            </a:endParaRPr>
          </a:p>
        </p:txBody>
      </p:sp>
      <p:sp>
        <p:nvSpPr>
          <p:cNvPr id="425" name="Google Shape;425;gac242e7999_0_97"/>
          <p:cNvSpPr/>
          <p:nvPr/>
        </p:nvSpPr>
        <p:spPr>
          <a:xfrm>
            <a:off x="5230182" y="1673125"/>
            <a:ext cx="914400" cy="323100"/>
          </a:xfrm>
          <a:prstGeom prst="rect">
            <a:avLst/>
          </a:prstGeom>
          <a:solidFill>
            <a:srgbClr val="1F2A3D"/>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runc</a:t>
            </a:r>
            <a:endParaRPr b="1" i="0" sz="900" u="none" cap="none" strike="noStrike">
              <a:solidFill>
                <a:schemeClr val="lt1"/>
              </a:solidFill>
              <a:latin typeface="Arial"/>
              <a:ea typeface="Arial"/>
              <a:cs typeface="Arial"/>
              <a:sym typeface="Arial"/>
            </a:endParaRPr>
          </a:p>
        </p:txBody>
      </p:sp>
      <p:sp>
        <p:nvSpPr>
          <p:cNvPr id="426" name="Google Shape;426;gac242e7999_0_97"/>
          <p:cNvSpPr/>
          <p:nvPr/>
        </p:nvSpPr>
        <p:spPr>
          <a:xfrm>
            <a:off x="7045728" y="1378842"/>
            <a:ext cx="1243500" cy="652500"/>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7" name="Google Shape;427;gac242e7999_0_97"/>
          <p:cNvSpPr/>
          <p:nvPr/>
        </p:nvSpPr>
        <p:spPr>
          <a:xfrm>
            <a:off x="7110198" y="1501254"/>
            <a:ext cx="1107900" cy="215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PROCESS</a:t>
            </a:r>
            <a:endParaRPr b="1" i="0" sz="800" u="none" cap="none" strike="noStrike">
              <a:solidFill>
                <a:srgbClr val="1F2A3D"/>
              </a:solidFill>
              <a:latin typeface="Arial"/>
              <a:ea typeface="Arial"/>
              <a:cs typeface="Arial"/>
              <a:sym typeface="Arial"/>
            </a:endParaRPr>
          </a:p>
        </p:txBody>
      </p:sp>
      <p:sp>
        <p:nvSpPr>
          <p:cNvPr id="428" name="Google Shape;428;gac242e7999_0_97"/>
          <p:cNvSpPr/>
          <p:nvPr/>
        </p:nvSpPr>
        <p:spPr>
          <a:xfrm>
            <a:off x="7110198" y="1751554"/>
            <a:ext cx="1097400" cy="23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container</a:t>
            </a:r>
            <a:endParaRPr b="0" i="0" sz="900" u="none" cap="none" strike="noStrike">
              <a:solidFill>
                <a:srgbClr val="1F2A3D"/>
              </a:solidFill>
              <a:latin typeface="Arial"/>
              <a:ea typeface="Arial"/>
              <a:cs typeface="Arial"/>
              <a:sym typeface="Arial"/>
            </a:endParaRPr>
          </a:p>
        </p:txBody>
      </p:sp>
      <p:sp>
        <p:nvSpPr>
          <p:cNvPr id="429" name="Google Shape;429;gac242e7999_0_97"/>
          <p:cNvSpPr/>
          <p:nvPr/>
        </p:nvSpPr>
        <p:spPr>
          <a:xfrm>
            <a:off x="3844654" y="1478085"/>
            <a:ext cx="914400" cy="430800"/>
          </a:xfrm>
          <a:prstGeom prst="rect">
            <a:avLst/>
          </a:prstGeom>
          <a:solidFill>
            <a:srgbClr val="F15B3E">
              <a:alpha val="29409"/>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CRI-O or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Containerd</a:t>
            </a:r>
            <a:endParaRPr b="1" i="0" sz="800" u="none" cap="none" strike="noStrike">
              <a:solidFill>
                <a:srgbClr val="1F2A3D"/>
              </a:solidFill>
              <a:latin typeface="Roboto"/>
              <a:ea typeface="Roboto"/>
              <a:cs typeface="Roboto"/>
              <a:sym typeface="Roboto"/>
            </a:endParaRPr>
          </a:p>
        </p:txBody>
      </p:sp>
      <p:cxnSp>
        <p:nvCxnSpPr>
          <p:cNvPr id="430" name="Google Shape;430;gac242e7999_0_97"/>
          <p:cNvCxnSpPr/>
          <p:nvPr/>
        </p:nvCxnSpPr>
        <p:spPr>
          <a:xfrm>
            <a:off x="3446779" y="1159000"/>
            <a:ext cx="324300" cy="6600"/>
          </a:xfrm>
          <a:prstGeom prst="straightConnector1">
            <a:avLst/>
          </a:prstGeom>
          <a:noFill/>
          <a:ln cap="flat" cmpd="sng" w="12700">
            <a:solidFill>
              <a:srgbClr val="1F2A3D"/>
            </a:solidFill>
            <a:prstDash val="dot"/>
            <a:round/>
            <a:headEnd len="sm" w="sm" type="none"/>
            <a:tailEnd len="med" w="med" type="triangle"/>
          </a:ln>
        </p:spPr>
      </p:cxnSp>
      <p:cxnSp>
        <p:nvCxnSpPr>
          <p:cNvPr id="431" name="Google Shape;431;gac242e7999_0_97"/>
          <p:cNvCxnSpPr/>
          <p:nvPr/>
        </p:nvCxnSpPr>
        <p:spPr>
          <a:xfrm>
            <a:off x="6222456" y="1690799"/>
            <a:ext cx="702300" cy="0"/>
          </a:xfrm>
          <a:prstGeom prst="straightConnector1">
            <a:avLst/>
          </a:prstGeom>
          <a:noFill/>
          <a:ln cap="flat" cmpd="sng" w="12700">
            <a:solidFill>
              <a:srgbClr val="1F2A3D"/>
            </a:solidFill>
            <a:prstDash val="dot"/>
            <a:round/>
            <a:headEnd len="sm" w="sm" type="none"/>
            <a:tailEnd len="med" w="med" type="triangle"/>
          </a:ln>
        </p:spPr>
      </p:cxnSp>
      <p:cxnSp>
        <p:nvCxnSpPr>
          <p:cNvPr id="432" name="Google Shape;432;gac242e7999_0_97"/>
          <p:cNvCxnSpPr/>
          <p:nvPr/>
        </p:nvCxnSpPr>
        <p:spPr>
          <a:xfrm>
            <a:off x="3446779" y="1686704"/>
            <a:ext cx="324300" cy="6600"/>
          </a:xfrm>
          <a:prstGeom prst="straightConnector1">
            <a:avLst/>
          </a:prstGeom>
          <a:noFill/>
          <a:ln cap="flat" cmpd="sng" w="12700">
            <a:solidFill>
              <a:srgbClr val="1F2A3D"/>
            </a:solidFill>
            <a:prstDash val="dot"/>
            <a:round/>
            <a:headEnd len="sm" w="sm" type="none"/>
            <a:tailEnd len="med" w="med" type="triangle"/>
          </a:ln>
        </p:spPr>
      </p:cxnSp>
      <p:sp>
        <p:nvSpPr>
          <p:cNvPr id="433" name="Google Shape;433;gac242e7999_0_97"/>
          <p:cNvSpPr/>
          <p:nvPr/>
        </p:nvSpPr>
        <p:spPr>
          <a:xfrm>
            <a:off x="381825" y="2923600"/>
            <a:ext cx="8386200" cy="1884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4" name="Google Shape;434;gac242e7999_0_97"/>
          <p:cNvSpPr/>
          <p:nvPr/>
        </p:nvSpPr>
        <p:spPr>
          <a:xfrm>
            <a:off x="2401445" y="4065679"/>
            <a:ext cx="913500" cy="313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5" name="Google Shape;435;gac242e7999_0_97"/>
          <p:cNvSpPr/>
          <p:nvPr/>
        </p:nvSpPr>
        <p:spPr>
          <a:xfrm>
            <a:off x="457199" y="3121630"/>
            <a:ext cx="16581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2A3D"/>
                </a:solidFill>
                <a:latin typeface="Roboto"/>
                <a:ea typeface="Roboto"/>
                <a:cs typeface="Roboto"/>
                <a:sym typeface="Roboto"/>
              </a:rPr>
              <a:t>Kata Containers initiation</a:t>
            </a:r>
            <a:endParaRPr b="1" i="0" sz="1400" u="none" cap="none" strike="noStrike">
              <a:solidFill>
                <a:srgbClr val="1F2A3D"/>
              </a:solidFill>
              <a:latin typeface="Roboto"/>
              <a:ea typeface="Roboto"/>
              <a:cs typeface="Roboto"/>
              <a:sym typeface="Roboto"/>
            </a:endParaRPr>
          </a:p>
        </p:txBody>
      </p:sp>
      <p:sp>
        <p:nvSpPr>
          <p:cNvPr id="436" name="Google Shape;436;gac242e7999_0_97"/>
          <p:cNvSpPr/>
          <p:nvPr/>
        </p:nvSpPr>
        <p:spPr>
          <a:xfrm>
            <a:off x="3844654" y="3194149"/>
            <a:ext cx="914400" cy="307800"/>
          </a:xfrm>
          <a:prstGeom prst="rect">
            <a:avLst/>
          </a:prstGeom>
          <a:solidFill>
            <a:srgbClr val="5E81BE">
              <a:alpha val="4000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DOCKER</a:t>
            </a:r>
            <a:endParaRPr b="1" i="0" sz="800" u="none" cap="none" strike="noStrike">
              <a:solidFill>
                <a:srgbClr val="1F2A3D"/>
              </a:solidFill>
              <a:latin typeface="Arial"/>
              <a:ea typeface="Arial"/>
              <a:cs typeface="Arial"/>
              <a:sym typeface="Arial"/>
            </a:endParaRPr>
          </a:p>
        </p:txBody>
      </p:sp>
      <p:sp>
        <p:nvSpPr>
          <p:cNvPr id="437" name="Google Shape;437;gac242e7999_0_97"/>
          <p:cNvSpPr/>
          <p:nvPr/>
        </p:nvSpPr>
        <p:spPr>
          <a:xfrm>
            <a:off x="5230182" y="3533366"/>
            <a:ext cx="914400" cy="307800"/>
          </a:xfrm>
          <a:prstGeom prst="rect">
            <a:avLst/>
          </a:prstGeom>
          <a:solidFill>
            <a:srgbClr val="42AC70">
              <a:alpha val="29409"/>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OCI</a:t>
            </a:r>
            <a:endParaRPr b="1" i="0" sz="800" u="none" cap="none" strike="noStrike">
              <a:solidFill>
                <a:srgbClr val="1F2A3D"/>
              </a:solidFill>
              <a:latin typeface="Arial"/>
              <a:ea typeface="Arial"/>
              <a:cs typeface="Arial"/>
              <a:sym typeface="Arial"/>
            </a:endParaRPr>
          </a:p>
        </p:txBody>
      </p:sp>
      <p:sp>
        <p:nvSpPr>
          <p:cNvPr id="438" name="Google Shape;438;gac242e7999_0_97"/>
          <p:cNvSpPr/>
          <p:nvPr/>
        </p:nvSpPr>
        <p:spPr>
          <a:xfrm>
            <a:off x="5230182" y="3823469"/>
            <a:ext cx="914400" cy="323100"/>
          </a:xfrm>
          <a:prstGeom prst="rect">
            <a:avLst/>
          </a:prstGeom>
          <a:solidFill>
            <a:srgbClr val="F15B3E"/>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Kata-runtime</a:t>
            </a:r>
            <a:endParaRPr b="1" i="0" sz="900" u="none" cap="none" strike="noStrike">
              <a:solidFill>
                <a:schemeClr val="lt1"/>
              </a:solidFill>
              <a:latin typeface="Arial"/>
              <a:ea typeface="Arial"/>
              <a:cs typeface="Arial"/>
              <a:sym typeface="Arial"/>
            </a:endParaRPr>
          </a:p>
        </p:txBody>
      </p:sp>
      <p:sp>
        <p:nvSpPr>
          <p:cNvPr id="439" name="Google Shape;439;gac242e7999_0_97"/>
          <p:cNvSpPr/>
          <p:nvPr/>
        </p:nvSpPr>
        <p:spPr>
          <a:xfrm>
            <a:off x="3844654" y="3647790"/>
            <a:ext cx="914400" cy="430800"/>
          </a:xfrm>
          <a:prstGeom prst="rect">
            <a:avLst/>
          </a:prstGeom>
          <a:solidFill>
            <a:srgbClr val="F15B3E">
              <a:alpha val="29409"/>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CRI-O or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Containerd</a:t>
            </a:r>
            <a:endParaRPr b="1" i="0" sz="800" u="none" cap="none" strike="noStrike">
              <a:solidFill>
                <a:srgbClr val="1F2A3D"/>
              </a:solidFill>
              <a:latin typeface="Roboto"/>
              <a:ea typeface="Roboto"/>
              <a:cs typeface="Roboto"/>
              <a:sym typeface="Roboto"/>
            </a:endParaRPr>
          </a:p>
        </p:txBody>
      </p:sp>
      <p:cxnSp>
        <p:nvCxnSpPr>
          <p:cNvPr id="440" name="Google Shape;440;gac242e7999_0_97"/>
          <p:cNvCxnSpPr/>
          <p:nvPr/>
        </p:nvCxnSpPr>
        <p:spPr>
          <a:xfrm>
            <a:off x="3451500" y="3335300"/>
            <a:ext cx="319500" cy="0"/>
          </a:xfrm>
          <a:prstGeom prst="straightConnector1">
            <a:avLst/>
          </a:prstGeom>
          <a:noFill/>
          <a:ln cap="flat" cmpd="sng" w="12700">
            <a:solidFill>
              <a:srgbClr val="1F2A3D"/>
            </a:solidFill>
            <a:prstDash val="dot"/>
            <a:round/>
            <a:headEnd len="sm" w="sm" type="none"/>
            <a:tailEnd len="med" w="med" type="triangle"/>
          </a:ln>
        </p:spPr>
      </p:cxnSp>
      <p:cxnSp>
        <p:nvCxnSpPr>
          <p:cNvPr id="441" name="Google Shape;441;gac242e7999_0_97"/>
          <p:cNvCxnSpPr/>
          <p:nvPr/>
        </p:nvCxnSpPr>
        <p:spPr>
          <a:xfrm>
            <a:off x="6222456" y="3816572"/>
            <a:ext cx="702300" cy="0"/>
          </a:xfrm>
          <a:prstGeom prst="straightConnector1">
            <a:avLst/>
          </a:prstGeom>
          <a:noFill/>
          <a:ln cap="flat" cmpd="sng" w="12700">
            <a:solidFill>
              <a:srgbClr val="1F2A3D"/>
            </a:solidFill>
            <a:prstDash val="dot"/>
            <a:round/>
            <a:headEnd len="sm" w="sm" type="none"/>
            <a:tailEnd len="med" w="med" type="triangle"/>
          </a:ln>
        </p:spPr>
      </p:cxnSp>
      <p:cxnSp>
        <p:nvCxnSpPr>
          <p:cNvPr id="442" name="Google Shape;442;gac242e7999_0_97"/>
          <p:cNvCxnSpPr/>
          <p:nvPr/>
        </p:nvCxnSpPr>
        <p:spPr>
          <a:xfrm>
            <a:off x="4832206" y="3348037"/>
            <a:ext cx="324900" cy="153900"/>
          </a:xfrm>
          <a:prstGeom prst="straightConnector1">
            <a:avLst/>
          </a:prstGeom>
          <a:noFill/>
          <a:ln cap="flat" cmpd="sng" w="12700">
            <a:solidFill>
              <a:srgbClr val="1F2A3D"/>
            </a:solidFill>
            <a:prstDash val="dot"/>
            <a:round/>
            <a:headEnd len="sm" w="sm" type="none"/>
            <a:tailEnd len="med" w="med" type="triangle"/>
          </a:ln>
        </p:spPr>
      </p:cxnSp>
      <p:cxnSp>
        <p:nvCxnSpPr>
          <p:cNvPr id="443" name="Google Shape;443;gac242e7999_0_97"/>
          <p:cNvCxnSpPr/>
          <p:nvPr/>
        </p:nvCxnSpPr>
        <p:spPr>
          <a:xfrm flipH="1" rot="10800000">
            <a:off x="3435350" y="3863000"/>
            <a:ext cx="335700" cy="2100"/>
          </a:xfrm>
          <a:prstGeom prst="straightConnector1">
            <a:avLst/>
          </a:prstGeom>
          <a:noFill/>
          <a:ln cap="flat" cmpd="sng" w="12700">
            <a:solidFill>
              <a:srgbClr val="1F2A3D"/>
            </a:solidFill>
            <a:prstDash val="dot"/>
            <a:round/>
            <a:headEnd len="sm" w="sm" type="none"/>
            <a:tailEnd len="med" w="med" type="triangle"/>
          </a:ln>
        </p:spPr>
      </p:cxnSp>
      <p:cxnSp>
        <p:nvCxnSpPr>
          <p:cNvPr id="444" name="Google Shape;444;gac242e7999_0_97"/>
          <p:cNvCxnSpPr/>
          <p:nvPr/>
        </p:nvCxnSpPr>
        <p:spPr>
          <a:xfrm>
            <a:off x="4835775" y="3866000"/>
            <a:ext cx="344100" cy="0"/>
          </a:xfrm>
          <a:prstGeom prst="straightConnector1">
            <a:avLst/>
          </a:prstGeom>
          <a:noFill/>
          <a:ln cap="flat" cmpd="sng" w="12700">
            <a:solidFill>
              <a:srgbClr val="1F2A3D"/>
            </a:solidFill>
            <a:prstDash val="dot"/>
            <a:round/>
            <a:headEnd len="sm" w="sm" type="none"/>
            <a:tailEnd len="med" w="med" type="triangle"/>
          </a:ln>
        </p:spPr>
      </p:cxnSp>
      <p:sp>
        <p:nvSpPr>
          <p:cNvPr id="445" name="Google Shape;445;gac242e7999_0_97"/>
          <p:cNvSpPr/>
          <p:nvPr/>
        </p:nvSpPr>
        <p:spPr>
          <a:xfrm>
            <a:off x="402403" y="3651967"/>
            <a:ext cx="1470000" cy="800100"/>
          </a:xfrm>
          <a:prstGeom prst="rect">
            <a:avLst/>
          </a:prstGeom>
          <a:noFill/>
          <a:ln>
            <a:noFill/>
          </a:ln>
        </p:spPr>
        <p:txBody>
          <a:bodyPr anchorCtr="0" anchor="t" bIns="91425" lIns="182875" spcFirstLastPara="1" rIns="18287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1F2A3D"/>
                </a:solidFill>
                <a:latin typeface="Roboto"/>
                <a:ea typeface="Roboto"/>
                <a:cs typeface="Roboto"/>
                <a:sym typeface="Roboto"/>
              </a:rPr>
              <a:t>Looks and acts like a container using K8s, Docker, or OpenStack Zun</a:t>
            </a:r>
            <a:endParaRPr b="0" i="0" sz="1000" u="none" cap="none" strike="noStrike">
              <a:solidFill>
                <a:srgbClr val="1F2A3D"/>
              </a:solidFill>
              <a:latin typeface="Roboto"/>
              <a:ea typeface="Roboto"/>
              <a:cs typeface="Roboto"/>
              <a:sym typeface="Roboto"/>
            </a:endParaRPr>
          </a:p>
        </p:txBody>
      </p:sp>
      <p:sp>
        <p:nvSpPr>
          <p:cNvPr id="446" name="Google Shape;446;gac242e7999_0_97"/>
          <p:cNvSpPr/>
          <p:nvPr/>
        </p:nvSpPr>
        <p:spPr>
          <a:xfrm>
            <a:off x="7045728" y="3189913"/>
            <a:ext cx="1243500" cy="1430400"/>
          </a:xfrm>
          <a:prstGeom prst="rect">
            <a:avLst/>
          </a:prstGeom>
          <a:solidFill>
            <a:schemeClr val="lt1"/>
          </a:solidFill>
          <a:ln cap="flat" cmpd="sng" w="28575">
            <a:solidFill>
              <a:srgbClr val="A1D4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7" name="Google Shape;447;gac242e7999_0_97"/>
          <p:cNvSpPr/>
          <p:nvPr/>
        </p:nvSpPr>
        <p:spPr>
          <a:xfrm>
            <a:off x="7137168" y="3438069"/>
            <a:ext cx="1060800" cy="652500"/>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8" name="Google Shape;448;gac242e7999_0_97"/>
          <p:cNvSpPr/>
          <p:nvPr/>
        </p:nvSpPr>
        <p:spPr>
          <a:xfrm>
            <a:off x="7210320" y="3560481"/>
            <a:ext cx="914400" cy="215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PROCESS</a:t>
            </a:r>
            <a:endParaRPr b="1" i="0" sz="800" u="none" cap="none" strike="noStrike">
              <a:solidFill>
                <a:srgbClr val="1F2A3D"/>
              </a:solidFill>
              <a:latin typeface="Arial"/>
              <a:ea typeface="Arial"/>
              <a:cs typeface="Arial"/>
              <a:sym typeface="Arial"/>
            </a:endParaRPr>
          </a:p>
        </p:txBody>
      </p:sp>
      <p:sp>
        <p:nvSpPr>
          <p:cNvPr id="449" name="Google Shape;449;gac242e7999_0_97"/>
          <p:cNvSpPr/>
          <p:nvPr/>
        </p:nvSpPr>
        <p:spPr>
          <a:xfrm>
            <a:off x="7118881" y="3811375"/>
            <a:ext cx="1097400" cy="23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container</a:t>
            </a:r>
            <a:endParaRPr b="0" i="0" sz="900" u="none" cap="none" strike="noStrike">
              <a:solidFill>
                <a:srgbClr val="1F2A3D"/>
              </a:solidFill>
              <a:latin typeface="Arial"/>
              <a:ea typeface="Arial"/>
              <a:cs typeface="Arial"/>
              <a:sym typeface="Arial"/>
            </a:endParaRPr>
          </a:p>
        </p:txBody>
      </p:sp>
      <p:sp>
        <p:nvSpPr>
          <p:cNvPr id="450" name="Google Shape;450;gac242e7999_0_97"/>
          <p:cNvSpPr/>
          <p:nvPr/>
        </p:nvSpPr>
        <p:spPr>
          <a:xfrm>
            <a:off x="7135367" y="4154771"/>
            <a:ext cx="1064400" cy="338700"/>
          </a:xfrm>
          <a:prstGeom prst="rect">
            <a:avLst/>
          </a:prstGeom>
          <a:solidFill>
            <a:srgbClr val="5E81BE">
              <a:alpha val="29409"/>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GUEST LINUX</a:t>
            </a:r>
            <a:r>
              <a:rPr b="1" lang="en-US" sz="800">
                <a:solidFill>
                  <a:srgbClr val="1F2A3D"/>
                </a:solidFill>
                <a:latin typeface="Roboto"/>
                <a:ea typeface="Roboto"/>
                <a:cs typeface="Roboto"/>
                <a:sym typeface="Roboto"/>
              </a:rPr>
              <a:t> </a:t>
            </a:r>
            <a:r>
              <a:rPr b="1" i="0" lang="en-US" sz="800" u="none" cap="none" strike="noStrike">
                <a:solidFill>
                  <a:srgbClr val="1F2A3D"/>
                </a:solidFill>
                <a:latin typeface="Roboto"/>
                <a:ea typeface="Roboto"/>
                <a:cs typeface="Roboto"/>
                <a:sym typeface="Roboto"/>
              </a:rPr>
              <a:t>KERNEL</a:t>
            </a:r>
            <a:endParaRPr b="1" i="0" sz="800" u="none" cap="none" strike="noStrike">
              <a:solidFill>
                <a:srgbClr val="1F2A3D"/>
              </a:solidFill>
              <a:latin typeface="Arial"/>
              <a:ea typeface="Arial"/>
              <a:cs typeface="Arial"/>
              <a:sym typeface="Arial"/>
            </a:endParaRPr>
          </a:p>
        </p:txBody>
      </p:sp>
      <p:sp>
        <p:nvSpPr>
          <p:cNvPr id="451" name="Google Shape;451;gac242e7999_0_97"/>
          <p:cNvSpPr/>
          <p:nvPr/>
        </p:nvSpPr>
        <p:spPr>
          <a:xfrm>
            <a:off x="7071360" y="3225609"/>
            <a:ext cx="11922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VM</a:t>
            </a:r>
            <a:endParaRPr b="1" i="0" sz="800" u="none" cap="none" strike="noStrike">
              <a:solidFill>
                <a:srgbClr val="1F2A3D"/>
              </a:solidFill>
              <a:latin typeface="Arial"/>
              <a:ea typeface="Arial"/>
              <a:cs typeface="Arial"/>
              <a:sym typeface="Arial"/>
            </a:endParaRPr>
          </a:p>
        </p:txBody>
      </p:sp>
      <p:grpSp>
        <p:nvGrpSpPr>
          <p:cNvPr id="452" name="Google Shape;452;gac242e7999_0_97"/>
          <p:cNvGrpSpPr/>
          <p:nvPr/>
        </p:nvGrpSpPr>
        <p:grpSpPr>
          <a:xfrm>
            <a:off x="2169995" y="1535152"/>
            <a:ext cx="1212977" cy="307800"/>
            <a:chOff x="2329293" y="1900912"/>
            <a:chExt cx="1053663" cy="307800"/>
          </a:xfrm>
        </p:grpSpPr>
        <p:sp>
          <p:nvSpPr>
            <p:cNvPr id="453" name="Google Shape;453;gac242e7999_0_97"/>
            <p:cNvSpPr/>
            <p:nvPr/>
          </p:nvSpPr>
          <p:spPr>
            <a:xfrm>
              <a:off x="2329293" y="1900912"/>
              <a:ext cx="817800" cy="307800"/>
            </a:xfrm>
            <a:prstGeom prst="rect">
              <a:avLst/>
            </a:prstGeom>
            <a:solidFill>
              <a:srgbClr val="5E81BE">
                <a:alpha val="29409"/>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KUBERNETES</a:t>
              </a:r>
              <a:endParaRPr b="1" i="0" sz="800" u="none" cap="none" strike="noStrike">
                <a:solidFill>
                  <a:srgbClr val="1F2A3D"/>
                </a:solidFill>
                <a:latin typeface="Arial"/>
                <a:ea typeface="Arial"/>
                <a:cs typeface="Arial"/>
                <a:sym typeface="Arial"/>
              </a:endParaRPr>
            </a:p>
          </p:txBody>
        </p:sp>
        <p:sp>
          <p:nvSpPr>
            <p:cNvPr id="454" name="Google Shape;454;gac242e7999_0_97"/>
            <p:cNvSpPr/>
            <p:nvPr/>
          </p:nvSpPr>
          <p:spPr>
            <a:xfrm>
              <a:off x="3128256" y="1900912"/>
              <a:ext cx="254700" cy="307800"/>
            </a:xfrm>
            <a:prstGeom prst="rect">
              <a:avLst/>
            </a:prstGeom>
            <a:solidFill>
              <a:srgbClr val="42AC70">
                <a:alpha val="29409"/>
              </a:srgbClr>
            </a:solidFill>
            <a:ln>
              <a:noFill/>
            </a:ln>
          </p:spPr>
          <p:txBody>
            <a:bodyPr anchorCtr="0" anchor="t" bIns="91425" lIns="0" spcFirstLastPara="1" rIns="0"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CRI</a:t>
              </a:r>
              <a:endParaRPr b="1" i="0" sz="800" u="none" cap="none" strike="noStrike">
                <a:solidFill>
                  <a:srgbClr val="1F2A3D"/>
                </a:solidFill>
                <a:latin typeface="Arial"/>
                <a:ea typeface="Arial"/>
                <a:cs typeface="Arial"/>
                <a:sym typeface="Arial"/>
              </a:endParaRPr>
            </a:p>
          </p:txBody>
        </p:sp>
      </p:grpSp>
      <p:grpSp>
        <p:nvGrpSpPr>
          <p:cNvPr id="455" name="Google Shape;455;gac242e7999_0_97"/>
          <p:cNvGrpSpPr/>
          <p:nvPr/>
        </p:nvGrpSpPr>
        <p:grpSpPr>
          <a:xfrm>
            <a:off x="2169995" y="3711471"/>
            <a:ext cx="1212977" cy="307800"/>
            <a:chOff x="2329293" y="1900912"/>
            <a:chExt cx="1053663" cy="307800"/>
          </a:xfrm>
        </p:grpSpPr>
        <p:sp>
          <p:nvSpPr>
            <p:cNvPr id="456" name="Google Shape;456;gac242e7999_0_97"/>
            <p:cNvSpPr/>
            <p:nvPr/>
          </p:nvSpPr>
          <p:spPr>
            <a:xfrm>
              <a:off x="2329293" y="1900912"/>
              <a:ext cx="817800" cy="307800"/>
            </a:xfrm>
            <a:prstGeom prst="rect">
              <a:avLst/>
            </a:prstGeom>
            <a:solidFill>
              <a:srgbClr val="5E81BE">
                <a:alpha val="29409"/>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KUBERNETES</a:t>
              </a:r>
              <a:endParaRPr b="1" i="0" sz="800" u="none" cap="none" strike="noStrike">
                <a:solidFill>
                  <a:srgbClr val="1F2A3D"/>
                </a:solidFill>
                <a:latin typeface="Arial"/>
                <a:ea typeface="Arial"/>
                <a:cs typeface="Arial"/>
                <a:sym typeface="Arial"/>
              </a:endParaRPr>
            </a:p>
          </p:txBody>
        </p:sp>
        <p:sp>
          <p:nvSpPr>
            <p:cNvPr id="457" name="Google Shape;457;gac242e7999_0_97"/>
            <p:cNvSpPr/>
            <p:nvPr/>
          </p:nvSpPr>
          <p:spPr>
            <a:xfrm>
              <a:off x="3128256" y="1900912"/>
              <a:ext cx="254700" cy="307800"/>
            </a:xfrm>
            <a:prstGeom prst="rect">
              <a:avLst/>
            </a:prstGeom>
            <a:solidFill>
              <a:srgbClr val="42AC70">
                <a:alpha val="29409"/>
              </a:srgbClr>
            </a:solidFill>
            <a:ln>
              <a:noFill/>
            </a:ln>
          </p:spPr>
          <p:txBody>
            <a:bodyPr anchorCtr="0" anchor="t" bIns="91425" lIns="0" spcFirstLastPara="1" rIns="0"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CRI</a:t>
              </a:r>
              <a:endParaRPr b="1" i="0" sz="800" u="none" cap="none" strike="noStrike">
                <a:solidFill>
                  <a:srgbClr val="1F2A3D"/>
                </a:solidFill>
                <a:latin typeface="Arial"/>
                <a:ea typeface="Arial"/>
                <a:cs typeface="Arial"/>
                <a:sym typeface="Arial"/>
              </a:endParaRPr>
            </a:p>
          </p:txBody>
        </p:sp>
      </p:grpSp>
      <p:sp>
        <p:nvSpPr>
          <p:cNvPr id="458" name="Google Shape;458;gac242e7999_0_97"/>
          <p:cNvSpPr/>
          <p:nvPr/>
        </p:nvSpPr>
        <p:spPr>
          <a:xfrm>
            <a:off x="2174199" y="3185741"/>
            <a:ext cx="1199400" cy="307800"/>
          </a:xfrm>
          <a:prstGeom prst="rect">
            <a:avLst/>
          </a:prstGeom>
          <a:solidFill>
            <a:srgbClr val="5E81BE">
              <a:alpha val="4000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OPENSTACK</a:t>
            </a:r>
            <a:endParaRPr b="1" i="0" sz="800" u="none" cap="none" strike="noStrike">
              <a:solidFill>
                <a:srgbClr val="1F2A3D"/>
              </a:solidFill>
              <a:latin typeface="Arial"/>
              <a:ea typeface="Arial"/>
              <a:cs typeface="Arial"/>
              <a:sym typeface="Arial"/>
            </a:endParaRPr>
          </a:p>
        </p:txBody>
      </p:sp>
      <p:sp>
        <p:nvSpPr>
          <p:cNvPr id="459" name="Google Shape;459;gac242e7999_0_97"/>
          <p:cNvSpPr/>
          <p:nvPr/>
        </p:nvSpPr>
        <p:spPr>
          <a:xfrm>
            <a:off x="3844650" y="4245577"/>
            <a:ext cx="914400" cy="368700"/>
          </a:xfrm>
          <a:prstGeom prst="rect">
            <a:avLst/>
          </a:prstGeom>
          <a:solidFill>
            <a:srgbClr val="5E81BE">
              <a:alpha val="4000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PodMAN</a:t>
            </a:r>
            <a:br>
              <a:rPr b="1" i="0" lang="en-US" sz="800" u="none" cap="none" strike="noStrike">
                <a:solidFill>
                  <a:srgbClr val="1F2A3D"/>
                </a:solidFill>
                <a:latin typeface="Roboto"/>
                <a:ea typeface="Roboto"/>
                <a:cs typeface="Roboto"/>
                <a:sym typeface="Roboto"/>
              </a:rPr>
            </a:br>
            <a:r>
              <a:rPr b="0" i="0" lang="en-US" sz="600" u="none" cap="none" strike="noStrike">
                <a:solidFill>
                  <a:srgbClr val="1F2A3D"/>
                </a:solidFill>
                <a:latin typeface="Roboto"/>
                <a:ea typeface="Roboto"/>
                <a:cs typeface="Roboto"/>
                <a:sym typeface="Roboto"/>
              </a:rPr>
              <a:t>(Rootless)  </a:t>
            </a:r>
            <a:endParaRPr b="0" i="0" sz="600" u="none" cap="none" strike="noStrike">
              <a:solidFill>
                <a:srgbClr val="1F2A3D"/>
              </a:solidFill>
              <a:latin typeface="Arial"/>
              <a:ea typeface="Arial"/>
              <a:cs typeface="Arial"/>
              <a:sym typeface="Arial"/>
            </a:endParaRPr>
          </a:p>
        </p:txBody>
      </p:sp>
      <p:cxnSp>
        <p:nvCxnSpPr>
          <p:cNvPr id="460" name="Google Shape;460;gac242e7999_0_97"/>
          <p:cNvCxnSpPr/>
          <p:nvPr/>
        </p:nvCxnSpPr>
        <p:spPr>
          <a:xfrm flipH="1" rot="10800000">
            <a:off x="4842970" y="4175468"/>
            <a:ext cx="317700" cy="197400"/>
          </a:xfrm>
          <a:prstGeom prst="straightConnector1">
            <a:avLst/>
          </a:prstGeom>
          <a:noFill/>
          <a:ln cap="flat" cmpd="sng" w="12700">
            <a:solidFill>
              <a:srgbClr val="1F2A3D"/>
            </a:solidFill>
            <a:prstDash val="dot"/>
            <a:round/>
            <a:headEnd len="sm" w="sm" type="none"/>
            <a:tailEnd len="med" w="med" type="triangle"/>
          </a:ln>
        </p:spPr>
      </p:cxnSp>
      <p:sp>
        <p:nvSpPr>
          <p:cNvPr id="461" name="Google Shape;461;gac242e7999_0_97"/>
          <p:cNvSpPr/>
          <p:nvPr/>
        </p:nvSpPr>
        <p:spPr>
          <a:xfrm>
            <a:off x="3844650" y="2054702"/>
            <a:ext cx="914400" cy="368700"/>
          </a:xfrm>
          <a:prstGeom prst="rect">
            <a:avLst/>
          </a:prstGeom>
          <a:solidFill>
            <a:srgbClr val="5E81BE">
              <a:alpha val="4000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PodMAN</a:t>
            </a:r>
            <a:br>
              <a:rPr b="1" i="0" lang="en-US" sz="800" u="none" cap="none" strike="noStrike">
                <a:solidFill>
                  <a:srgbClr val="1F2A3D"/>
                </a:solidFill>
                <a:latin typeface="Roboto"/>
                <a:ea typeface="Roboto"/>
                <a:cs typeface="Roboto"/>
                <a:sym typeface="Roboto"/>
              </a:rPr>
            </a:br>
            <a:r>
              <a:rPr b="0" i="0" lang="en-US" sz="600" u="none" cap="none" strike="noStrike">
                <a:solidFill>
                  <a:srgbClr val="1F2A3D"/>
                </a:solidFill>
                <a:latin typeface="Roboto"/>
                <a:ea typeface="Roboto"/>
                <a:cs typeface="Roboto"/>
                <a:sym typeface="Roboto"/>
              </a:rPr>
              <a:t>(Rootless)  </a:t>
            </a:r>
            <a:endParaRPr b="0" i="0" sz="600" u="none" cap="none" strike="noStrike">
              <a:solidFill>
                <a:srgbClr val="1F2A3D"/>
              </a:solidFill>
              <a:latin typeface="Arial"/>
              <a:ea typeface="Arial"/>
              <a:cs typeface="Arial"/>
              <a:sym typeface="Arial"/>
            </a:endParaRPr>
          </a:p>
        </p:txBody>
      </p:sp>
      <p:cxnSp>
        <p:nvCxnSpPr>
          <p:cNvPr id="462" name="Google Shape;462;gac242e7999_0_97"/>
          <p:cNvCxnSpPr/>
          <p:nvPr/>
        </p:nvCxnSpPr>
        <p:spPr>
          <a:xfrm>
            <a:off x="4832206" y="1178362"/>
            <a:ext cx="324900" cy="153900"/>
          </a:xfrm>
          <a:prstGeom prst="straightConnector1">
            <a:avLst/>
          </a:prstGeom>
          <a:noFill/>
          <a:ln cap="flat" cmpd="sng" w="12700">
            <a:solidFill>
              <a:srgbClr val="1F2A3D"/>
            </a:solidFill>
            <a:prstDash val="dot"/>
            <a:round/>
            <a:headEnd len="sm" w="sm" type="none"/>
            <a:tailEnd len="med" w="med" type="triangle"/>
          </a:ln>
        </p:spPr>
      </p:cxnSp>
      <p:cxnSp>
        <p:nvCxnSpPr>
          <p:cNvPr id="463" name="Google Shape;463;gac242e7999_0_97"/>
          <p:cNvCxnSpPr/>
          <p:nvPr/>
        </p:nvCxnSpPr>
        <p:spPr>
          <a:xfrm>
            <a:off x="4835775" y="1689050"/>
            <a:ext cx="344100" cy="0"/>
          </a:xfrm>
          <a:prstGeom prst="straightConnector1">
            <a:avLst/>
          </a:prstGeom>
          <a:noFill/>
          <a:ln cap="flat" cmpd="sng" w="12700">
            <a:solidFill>
              <a:srgbClr val="1F2A3D"/>
            </a:solidFill>
            <a:prstDash val="dot"/>
            <a:round/>
            <a:headEnd len="sm" w="sm" type="none"/>
            <a:tailEnd len="med" w="med" type="triangle"/>
          </a:ln>
        </p:spPr>
      </p:cxnSp>
      <p:cxnSp>
        <p:nvCxnSpPr>
          <p:cNvPr id="464" name="Google Shape;464;gac242e7999_0_97"/>
          <p:cNvCxnSpPr/>
          <p:nvPr/>
        </p:nvCxnSpPr>
        <p:spPr>
          <a:xfrm flipH="1" rot="10800000">
            <a:off x="4842970" y="2045843"/>
            <a:ext cx="317700" cy="197400"/>
          </a:xfrm>
          <a:prstGeom prst="straightConnector1">
            <a:avLst/>
          </a:prstGeom>
          <a:noFill/>
          <a:ln cap="flat" cmpd="sng" w="12700">
            <a:solidFill>
              <a:srgbClr val="1F2A3D"/>
            </a:solidFill>
            <a:prstDash val="dot"/>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12"/>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sz="2400"/>
              <a:t>Multi-tenant Kubernetes example</a:t>
            </a:r>
            <a:endParaRPr/>
          </a:p>
        </p:txBody>
      </p:sp>
      <p:sp>
        <p:nvSpPr>
          <p:cNvPr id="470" name="Google Shape;470;p12"/>
          <p:cNvSpPr/>
          <p:nvPr/>
        </p:nvSpPr>
        <p:spPr>
          <a:xfrm>
            <a:off x="2127918" y="1531691"/>
            <a:ext cx="801000" cy="75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471" name="Google Shape;471;p12"/>
          <p:cNvSpPr/>
          <p:nvPr/>
        </p:nvSpPr>
        <p:spPr>
          <a:xfrm>
            <a:off x="3426779" y="2780927"/>
            <a:ext cx="801041" cy="121883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472" name="Google Shape;472;p12"/>
          <p:cNvSpPr/>
          <p:nvPr/>
        </p:nvSpPr>
        <p:spPr>
          <a:xfrm>
            <a:off x="2492487" y="2781028"/>
            <a:ext cx="801041" cy="121883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473" name="Google Shape;473;p12"/>
          <p:cNvSpPr/>
          <p:nvPr/>
        </p:nvSpPr>
        <p:spPr>
          <a:xfrm>
            <a:off x="233662" y="2776698"/>
            <a:ext cx="2133978" cy="121883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474" name="Google Shape;474;p12"/>
          <p:cNvSpPr/>
          <p:nvPr/>
        </p:nvSpPr>
        <p:spPr>
          <a:xfrm>
            <a:off x="315521" y="3663112"/>
            <a:ext cx="1982310" cy="261610"/>
          </a:xfrm>
          <a:prstGeom prst="rect">
            <a:avLst/>
          </a:prstGeom>
          <a:solidFill>
            <a:srgbClr val="1F2A3D"/>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
              <a:buFont typeface="Arial"/>
              <a:buNone/>
            </a:pPr>
            <a:r>
              <a:rPr b="1" i="0" lang="en-US" sz="500" u="none" cap="none" strike="noStrike">
                <a:solidFill>
                  <a:schemeClr val="lt1"/>
                </a:solidFill>
                <a:latin typeface="Roboto"/>
                <a:ea typeface="Roboto"/>
                <a:cs typeface="Roboto"/>
                <a:sym typeface="Roboto"/>
              </a:rPr>
              <a:t>KERNEL</a:t>
            </a:r>
            <a:endParaRPr b="1" i="0" sz="500" u="none" cap="none" strike="noStrike">
              <a:solidFill>
                <a:schemeClr val="lt1"/>
              </a:solidFill>
              <a:latin typeface="Arial"/>
              <a:ea typeface="Arial"/>
              <a:cs typeface="Arial"/>
              <a:sym typeface="Arial"/>
            </a:endParaRPr>
          </a:p>
        </p:txBody>
      </p:sp>
      <p:sp>
        <p:nvSpPr>
          <p:cNvPr id="475" name="Google Shape;475;p12"/>
          <p:cNvSpPr/>
          <p:nvPr/>
        </p:nvSpPr>
        <p:spPr>
          <a:xfrm>
            <a:off x="327574" y="2869906"/>
            <a:ext cx="622272" cy="748078"/>
          </a:xfrm>
          <a:prstGeom prst="rect">
            <a:avLst/>
          </a:prstGeom>
          <a:solidFill>
            <a:srgbClr val="5E81BE">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76" name="Google Shape;476;p12"/>
          <p:cNvSpPr/>
          <p:nvPr/>
        </p:nvSpPr>
        <p:spPr>
          <a:xfrm>
            <a:off x="370777" y="3055955"/>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477" name="Google Shape;477;p12"/>
          <p:cNvSpPr/>
          <p:nvPr/>
        </p:nvSpPr>
        <p:spPr>
          <a:xfrm>
            <a:off x="284276" y="2870783"/>
            <a:ext cx="750427"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1F2A3D"/>
                </a:solidFill>
                <a:latin typeface="Roboto"/>
                <a:ea typeface="Roboto"/>
                <a:cs typeface="Roboto"/>
                <a:sym typeface="Roboto"/>
              </a:rPr>
              <a:t>POD</a:t>
            </a:r>
            <a:endParaRPr b="1" i="0" sz="500" u="none" cap="none" strike="noStrike">
              <a:solidFill>
                <a:srgbClr val="1F2A3D"/>
              </a:solidFill>
              <a:latin typeface="Roboto"/>
              <a:ea typeface="Roboto"/>
              <a:cs typeface="Roboto"/>
              <a:sym typeface="Roboto"/>
            </a:endParaRPr>
          </a:p>
        </p:txBody>
      </p:sp>
      <p:sp>
        <p:nvSpPr>
          <p:cNvPr id="478" name="Google Shape;478;p12"/>
          <p:cNvSpPr/>
          <p:nvPr/>
        </p:nvSpPr>
        <p:spPr>
          <a:xfrm>
            <a:off x="370777" y="3238844"/>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479" name="Google Shape;479;p12"/>
          <p:cNvSpPr/>
          <p:nvPr/>
        </p:nvSpPr>
        <p:spPr>
          <a:xfrm>
            <a:off x="370777" y="3421730"/>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480" name="Google Shape;480;p12"/>
          <p:cNvSpPr/>
          <p:nvPr/>
        </p:nvSpPr>
        <p:spPr>
          <a:xfrm>
            <a:off x="1001567" y="2869906"/>
            <a:ext cx="622272" cy="748078"/>
          </a:xfrm>
          <a:prstGeom prst="rect">
            <a:avLst/>
          </a:prstGeom>
          <a:solidFill>
            <a:srgbClr val="5E81BE">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81" name="Google Shape;481;p12"/>
          <p:cNvSpPr/>
          <p:nvPr/>
        </p:nvSpPr>
        <p:spPr>
          <a:xfrm>
            <a:off x="1044770" y="3055955"/>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482" name="Google Shape;482;p12"/>
          <p:cNvSpPr/>
          <p:nvPr/>
        </p:nvSpPr>
        <p:spPr>
          <a:xfrm>
            <a:off x="2586399" y="3667443"/>
            <a:ext cx="622272" cy="261610"/>
          </a:xfrm>
          <a:prstGeom prst="rect">
            <a:avLst/>
          </a:prstGeom>
          <a:solidFill>
            <a:srgbClr val="1F2A3D"/>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
              <a:buFont typeface="Arial"/>
              <a:buNone/>
            </a:pPr>
            <a:r>
              <a:rPr b="1" i="0" lang="en-US" sz="500" u="none" cap="none" strike="noStrike">
                <a:solidFill>
                  <a:schemeClr val="lt1"/>
                </a:solidFill>
                <a:latin typeface="Roboto"/>
                <a:ea typeface="Roboto"/>
                <a:cs typeface="Roboto"/>
                <a:sym typeface="Roboto"/>
              </a:rPr>
              <a:t>KERNEL</a:t>
            </a:r>
            <a:endParaRPr b="1" i="0" sz="500" u="none" cap="none" strike="noStrike">
              <a:solidFill>
                <a:schemeClr val="lt1"/>
              </a:solidFill>
              <a:latin typeface="Arial"/>
              <a:ea typeface="Arial"/>
              <a:cs typeface="Arial"/>
              <a:sym typeface="Arial"/>
            </a:endParaRPr>
          </a:p>
        </p:txBody>
      </p:sp>
      <p:sp>
        <p:nvSpPr>
          <p:cNvPr id="483" name="Google Shape;483;p12"/>
          <p:cNvSpPr/>
          <p:nvPr/>
        </p:nvSpPr>
        <p:spPr>
          <a:xfrm>
            <a:off x="2586399" y="2874236"/>
            <a:ext cx="622272" cy="748078"/>
          </a:xfrm>
          <a:prstGeom prst="rect">
            <a:avLst/>
          </a:prstGeom>
          <a:solidFill>
            <a:srgbClr val="F15B3E">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84" name="Google Shape;484;p12"/>
          <p:cNvSpPr/>
          <p:nvPr/>
        </p:nvSpPr>
        <p:spPr>
          <a:xfrm>
            <a:off x="2629602" y="3060285"/>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485" name="Google Shape;485;p12"/>
          <p:cNvSpPr/>
          <p:nvPr/>
        </p:nvSpPr>
        <p:spPr>
          <a:xfrm>
            <a:off x="2629602" y="3243173"/>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486" name="Google Shape;486;p12"/>
          <p:cNvSpPr/>
          <p:nvPr/>
        </p:nvSpPr>
        <p:spPr>
          <a:xfrm>
            <a:off x="2629602" y="3426060"/>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487" name="Google Shape;487;p12"/>
          <p:cNvSpPr/>
          <p:nvPr/>
        </p:nvSpPr>
        <p:spPr>
          <a:xfrm>
            <a:off x="3520691" y="3667341"/>
            <a:ext cx="622272" cy="261610"/>
          </a:xfrm>
          <a:prstGeom prst="rect">
            <a:avLst/>
          </a:prstGeom>
          <a:solidFill>
            <a:srgbClr val="1F2A3D"/>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
              <a:buFont typeface="Arial"/>
              <a:buNone/>
            </a:pPr>
            <a:r>
              <a:rPr b="1" i="0" lang="en-US" sz="500" u="none" cap="none" strike="noStrike">
                <a:solidFill>
                  <a:schemeClr val="lt1"/>
                </a:solidFill>
                <a:latin typeface="Roboto"/>
                <a:ea typeface="Roboto"/>
                <a:cs typeface="Roboto"/>
                <a:sym typeface="Roboto"/>
              </a:rPr>
              <a:t>KERNEL</a:t>
            </a:r>
            <a:endParaRPr b="1" i="0" sz="500" u="none" cap="none" strike="noStrike">
              <a:solidFill>
                <a:schemeClr val="lt1"/>
              </a:solidFill>
              <a:latin typeface="Arial"/>
              <a:ea typeface="Arial"/>
              <a:cs typeface="Arial"/>
              <a:sym typeface="Arial"/>
            </a:endParaRPr>
          </a:p>
        </p:txBody>
      </p:sp>
      <p:sp>
        <p:nvSpPr>
          <p:cNvPr id="488" name="Google Shape;488;p12"/>
          <p:cNvSpPr/>
          <p:nvPr/>
        </p:nvSpPr>
        <p:spPr>
          <a:xfrm>
            <a:off x="3520691" y="2874135"/>
            <a:ext cx="622272" cy="748078"/>
          </a:xfrm>
          <a:prstGeom prst="rect">
            <a:avLst/>
          </a:prstGeom>
          <a:solidFill>
            <a:srgbClr val="F15B3E">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89" name="Google Shape;489;p12"/>
          <p:cNvSpPr/>
          <p:nvPr/>
        </p:nvSpPr>
        <p:spPr>
          <a:xfrm>
            <a:off x="3563894" y="3060184"/>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490" name="Google Shape;490;p12"/>
          <p:cNvSpPr/>
          <p:nvPr/>
        </p:nvSpPr>
        <p:spPr>
          <a:xfrm>
            <a:off x="3563894" y="3243073"/>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491" name="Google Shape;491;p12"/>
          <p:cNvSpPr/>
          <p:nvPr/>
        </p:nvSpPr>
        <p:spPr>
          <a:xfrm>
            <a:off x="1675560" y="2869906"/>
            <a:ext cx="622272" cy="748078"/>
          </a:xfrm>
          <a:prstGeom prst="rect">
            <a:avLst/>
          </a:prstGeom>
          <a:solidFill>
            <a:srgbClr val="5E81BE">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92" name="Google Shape;492;p12"/>
          <p:cNvSpPr/>
          <p:nvPr/>
        </p:nvSpPr>
        <p:spPr>
          <a:xfrm>
            <a:off x="1718763" y="3055955"/>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493" name="Google Shape;493;p12"/>
          <p:cNvSpPr/>
          <p:nvPr/>
        </p:nvSpPr>
        <p:spPr>
          <a:xfrm>
            <a:off x="1718763" y="3238844"/>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494" name="Google Shape;494;p12"/>
          <p:cNvSpPr/>
          <p:nvPr/>
        </p:nvSpPr>
        <p:spPr>
          <a:xfrm>
            <a:off x="2221831" y="1957142"/>
            <a:ext cx="622272" cy="261610"/>
          </a:xfrm>
          <a:prstGeom prst="rect">
            <a:avLst/>
          </a:prstGeom>
          <a:solidFill>
            <a:srgbClr val="1F2A3D"/>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
              <a:buFont typeface="Arial"/>
              <a:buNone/>
            </a:pPr>
            <a:r>
              <a:rPr b="1" i="0" lang="en-US" sz="500" u="none" cap="none" strike="noStrike">
                <a:solidFill>
                  <a:schemeClr val="lt1"/>
                </a:solidFill>
                <a:latin typeface="Roboto"/>
                <a:ea typeface="Roboto"/>
                <a:cs typeface="Roboto"/>
                <a:sym typeface="Roboto"/>
              </a:rPr>
              <a:t>KERNEL</a:t>
            </a:r>
            <a:endParaRPr b="1" i="0" sz="500" u="none" cap="none" strike="noStrike">
              <a:solidFill>
                <a:schemeClr val="lt1"/>
              </a:solidFill>
              <a:latin typeface="Arial"/>
              <a:ea typeface="Arial"/>
              <a:cs typeface="Arial"/>
              <a:sym typeface="Arial"/>
            </a:endParaRPr>
          </a:p>
        </p:txBody>
      </p:sp>
      <p:sp>
        <p:nvSpPr>
          <p:cNvPr id="495" name="Google Shape;495;p12"/>
          <p:cNvSpPr/>
          <p:nvPr/>
        </p:nvSpPr>
        <p:spPr>
          <a:xfrm>
            <a:off x="2221830" y="1642384"/>
            <a:ext cx="622272" cy="269629"/>
          </a:xfrm>
          <a:prstGeom prst="rect">
            <a:avLst/>
          </a:prstGeom>
          <a:solidFill>
            <a:srgbClr val="42AC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96" name="Google Shape;496;p12"/>
          <p:cNvSpPr/>
          <p:nvPr/>
        </p:nvSpPr>
        <p:spPr>
          <a:xfrm>
            <a:off x="2127900" y="1707025"/>
            <a:ext cx="801000" cy="169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00"/>
              <a:buFont typeface="Arial"/>
              <a:buNone/>
            </a:pPr>
            <a:r>
              <a:rPr b="1" i="0" lang="en-US" sz="500" u="none" cap="none" strike="noStrike">
                <a:solidFill>
                  <a:schemeClr val="lt1"/>
                </a:solidFill>
                <a:latin typeface="Roboto"/>
                <a:ea typeface="Roboto"/>
                <a:cs typeface="Roboto"/>
                <a:sym typeface="Roboto"/>
              </a:rPr>
              <a:t>KUBERNETES</a:t>
            </a:r>
            <a:endParaRPr b="1" i="0" sz="500" u="none" cap="none" strike="noStrike">
              <a:solidFill>
                <a:schemeClr val="lt1"/>
              </a:solidFill>
              <a:latin typeface="Roboto"/>
              <a:ea typeface="Roboto"/>
              <a:cs typeface="Roboto"/>
              <a:sym typeface="Roboto"/>
            </a:endParaRPr>
          </a:p>
        </p:txBody>
      </p:sp>
      <p:sp>
        <p:nvSpPr>
          <p:cNvPr id="497" name="Google Shape;497;p12"/>
          <p:cNvSpPr/>
          <p:nvPr/>
        </p:nvSpPr>
        <p:spPr>
          <a:xfrm>
            <a:off x="2219358" y="1309673"/>
            <a:ext cx="622273"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NODE 1</a:t>
            </a:r>
            <a:endParaRPr b="1" i="0" sz="900" u="none" cap="none" strike="noStrike">
              <a:solidFill>
                <a:srgbClr val="1F2A3D"/>
              </a:solidFill>
              <a:latin typeface="Roboto"/>
              <a:ea typeface="Roboto"/>
              <a:cs typeface="Roboto"/>
              <a:sym typeface="Roboto"/>
            </a:endParaRPr>
          </a:p>
        </p:txBody>
      </p:sp>
      <p:sp>
        <p:nvSpPr>
          <p:cNvPr id="498" name="Google Shape;498;p12"/>
          <p:cNvSpPr/>
          <p:nvPr/>
        </p:nvSpPr>
        <p:spPr>
          <a:xfrm>
            <a:off x="968329" y="4043136"/>
            <a:ext cx="622273"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NODE 2</a:t>
            </a:r>
            <a:endParaRPr b="1" i="0" sz="900" u="none" cap="none" strike="noStrike">
              <a:solidFill>
                <a:srgbClr val="1F2A3D"/>
              </a:solidFill>
              <a:latin typeface="Roboto"/>
              <a:ea typeface="Roboto"/>
              <a:cs typeface="Roboto"/>
              <a:sym typeface="Roboto"/>
            </a:endParaRPr>
          </a:p>
        </p:txBody>
      </p:sp>
      <p:sp>
        <p:nvSpPr>
          <p:cNvPr id="499" name="Google Shape;499;p12"/>
          <p:cNvSpPr/>
          <p:nvPr/>
        </p:nvSpPr>
        <p:spPr>
          <a:xfrm>
            <a:off x="2645944" y="4043136"/>
            <a:ext cx="622273"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NODE 3</a:t>
            </a:r>
            <a:endParaRPr b="1" i="0" sz="900" u="none" cap="none" strike="noStrike">
              <a:solidFill>
                <a:srgbClr val="1F2A3D"/>
              </a:solidFill>
              <a:latin typeface="Roboto"/>
              <a:ea typeface="Roboto"/>
              <a:cs typeface="Roboto"/>
              <a:sym typeface="Roboto"/>
            </a:endParaRPr>
          </a:p>
        </p:txBody>
      </p:sp>
      <p:sp>
        <p:nvSpPr>
          <p:cNvPr id="500" name="Google Shape;500;p12"/>
          <p:cNvSpPr/>
          <p:nvPr/>
        </p:nvSpPr>
        <p:spPr>
          <a:xfrm>
            <a:off x="3563894" y="4043136"/>
            <a:ext cx="622273"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NODE 4</a:t>
            </a:r>
            <a:endParaRPr b="1" i="0" sz="900" u="none" cap="none" strike="noStrike">
              <a:solidFill>
                <a:srgbClr val="1F2A3D"/>
              </a:solidFill>
              <a:latin typeface="Roboto"/>
              <a:ea typeface="Roboto"/>
              <a:cs typeface="Roboto"/>
              <a:sym typeface="Roboto"/>
            </a:endParaRPr>
          </a:p>
        </p:txBody>
      </p:sp>
      <p:cxnSp>
        <p:nvCxnSpPr>
          <p:cNvPr id="501" name="Google Shape;501;p12"/>
          <p:cNvCxnSpPr/>
          <p:nvPr/>
        </p:nvCxnSpPr>
        <p:spPr>
          <a:xfrm>
            <a:off x="646457" y="2602344"/>
            <a:ext cx="0" cy="260813"/>
          </a:xfrm>
          <a:prstGeom prst="straightConnector1">
            <a:avLst/>
          </a:prstGeom>
          <a:noFill/>
          <a:ln cap="flat" cmpd="sng" w="12700">
            <a:solidFill>
              <a:srgbClr val="1F2A3D"/>
            </a:solidFill>
            <a:prstDash val="dot"/>
            <a:round/>
            <a:headEnd len="sm" w="sm" type="none"/>
            <a:tailEnd len="med" w="med" type="triangle"/>
          </a:ln>
        </p:spPr>
      </p:cxnSp>
      <p:cxnSp>
        <p:nvCxnSpPr>
          <p:cNvPr id="502" name="Google Shape;502;p12"/>
          <p:cNvCxnSpPr/>
          <p:nvPr/>
        </p:nvCxnSpPr>
        <p:spPr>
          <a:xfrm rot="10800000">
            <a:off x="2527605" y="2291955"/>
            <a:ext cx="0" cy="301444"/>
          </a:xfrm>
          <a:prstGeom prst="straightConnector1">
            <a:avLst/>
          </a:prstGeom>
          <a:noFill/>
          <a:ln cap="flat" cmpd="sng" w="12700">
            <a:solidFill>
              <a:srgbClr val="1F2A3D"/>
            </a:solidFill>
            <a:prstDash val="dot"/>
            <a:round/>
            <a:headEnd len="sm" w="sm" type="none"/>
            <a:tailEnd len="sm" w="sm" type="none"/>
          </a:ln>
        </p:spPr>
      </p:cxnSp>
      <p:cxnSp>
        <p:nvCxnSpPr>
          <p:cNvPr id="503" name="Google Shape;503;p12"/>
          <p:cNvCxnSpPr/>
          <p:nvPr/>
        </p:nvCxnSpPr>
        <p:spPr>
          <a:xfrm flipH="1" rot="10800000">
            <a:off x="638709" y="2593400"/>
            <a:ext cx="3188590" cy="1"/>
          </a:xfrm>
          <a:prstGeom prst="straightConnector1">
            <a:avLst/>
          </a:prstGeom>
          <a:noFill/>
          <a:ln cap="flat" cmpd="sng" w="12700">
            <a:solidFill>
              <a:srgbClr val="1F2A3D"/>
            </a:solidFill>
            <a:prstDash val="dot"/>
            <a:round/>
            <a:headEnd len="sm" w="sm" type="none"/>
            <a:tailEnd len="sm" w="sm" type="none"/>
          </a:ln>
        </p:spPr>
      </p:cxnSp>
      <p:cxnSp>
        <p:nvCxnSpPr>
          <p:cNvPr id="504" name="Google Shape;504;p12"/>
          <p:cNvCxnSpPr/>
          <p:nvPr/>
        </p:nvCxnSpPr>
        <p:spPr>
          <a:xfrm>
            <a:off x="1304773" y="2609093"/>
            <a:ext cx="0" cy="260813"/>
          </a:xfrm>
          <a:prstGeom prst="straightConnector1">
            <a:avLst/>
          </a:prstGeom>
          <a:noFill/>
          <a:ln cap="flat" cmpd="sng" w="12700">
            <a:solidFill>
              <a:srgbClr val="1F2A3D"/>
            </a:solidFill>
            <a:prstDash val="dot"/>
            <a:round/>
            <a:headEnd len="sm" w="sm" type="none"/>
            <a:tailEnd len="med" w="med" type="triangle"/>
          </a:ln>
        </p:spPr>
      </p:cxnSp>
      <p:cxnSp>
        <p:nvCxnSpPr>
          <p:cNvPr id="505" name="Google Shape;505;p12"/>
          <p:cNvCxnSpPr/>
          <p:nvPr/>
        </p:nvCxnSpPr>
        <p:spPr>
          <a:xfrm>
            <a:off x="1986054" y="2602344"/>
            <a:ext cx="0" cy="260813"/>
          </a:xfrm>
          <a:prstGeom prst="straightConnector1">
            <a:avLst/>
          </a:prstGeom>
          <a:noFill/>
          <a:ln cap="flat" cmpd="sng" w="12700">
            <a:solidFill>
              <a:srgbClr val="1F2A3D"/>
            </a:solidFill>
            <a:prstDash val="dot"/>
            <a:round/>
            <a:headEnd len="sm" w="sm" type="none"/>
            <a:tailEnd len="med" w="med" type="triangle"/>
          </a:ln>
        </p:spPr>
      </p:cxnSp>
      <p:cxnSp>
        <p:nvCxnSpPr>
          <p:cNvPr id="506" name="Google Shape;506;p12"/>
          <p:cNvCxnSpPr/>
          <p:nvPr/>
        </p:nvCxnSpPr>
        <p:spPr>
          <a:xfrm>
            <a:off x="2890171" y="2602344"/>
            <a:ext cx="0" cy="260813"/>
          </a:xfrm>
          <a:prstGeom prst="straightConnector1">
            <a:avLst/>
          </a:prstGeom>
          <a:noFill/>
          <a:ln cap="flat" cmpd="sng" w="12700">
            <a:solidFill>
              <a:srgbClr val="1F2A3D"/>
            </a:solidFill>
            <a:prstDash val="dot"/>
            <a:round/>
            <a:headEnd len="sm" w="sm" type="none"/>
            <a:tailEnd len="med" w="med" type="triangle"/>
          </a:ln>
        </p:spPr>
      </p:cxnSp>
      <p:cxnSp>
        <p:nvCxnSpPr>
          <p:cNvPr id="507" name="Google Shape;507;p12"/>
          <p:cNvCxnSpPr/>
          <p:nvPr/>
        </p:nvCxnSpPr>
        <p:spPr>
          <a:xfrm>
            <a:off x="3827645" y="2602344"/>
            <a:ext cx="0" cy="260813"/>
          </a:xfrm>
          <a:prstGeom prst="straightConnector1">
            <a:avLst/>
          </a:prstGeom>
          <a:noFill/>
          <a:ln cap="flat" cmpd="sng" w="12700">
            <a:solidFill>
              <a:srgbClr val="1F2A3D"/>
            </a:solidFill>
            <a:prstDash val="dot"/>
            <a:round/>
            <a:headEnd len="sm" w="sm" type="none"/>
            <a:tailEnd len="med" w="med" type="triangle"/>
          </a:ln>
        </p:spPr>
      </p:cxnSp>
      <p:sp>
        <p:nvSpPr>
          <p:cNvPr id="508" name="Google Shape;508;p12"/>
          <p:cNvSpPr/>
          <p:nvPr/>
        </p:nvSpPr>
        <p:spPr>
          <a:xfrm>
            <a:off x="4826126" y="2540487"/>
            <a:ext cx="4136972" cy="14587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509" name="Google Shape;509;p12"/>
          <p:cNvSpPr/>
          <p:nvPr/>
        </p:nvSpPr>
        <p:spPr>
          <a:xfrm>
            <a:off x="4909511" y="2664435"/>
            <a:ext cx="662004" cy="982391"/>
          </a:xfrm>
          <a:prstGeom prst="rect">
            <a:avLst/>
          </a:prstGeom>
          <a:solidFill>
            <a:schemeClr val="lt1"/>
          </a:solidFill>
          <a:ln cap="flat" cmpd="sng" w="28575">
            <a:solidFill>
              <a:srgbClr val="A1D4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1" i="0" sz="1050" u="none" cap="none" strike="noStrike">
              <a:solidFill>
                <a:schemeClr val="lt1"/>
              </a:solidFill>
              <a:latin typeface="Roboto"/>
              <a:ea typeface="Roboto"/>
              <a:cs typeface="Roboto"/>
              <a:sym typeface="Roboto"/>
            </a:endParaRPr>
          </a:p>
        </p:txBody>
      </p:sp>
      <p:sp>
        <p:nvSpPr>
          <p:cNvPr id="510" name="Google Shape;510;p12"/>
          <p:cNvSpPr/>
          <p:nvPr/>
        </p:nvSpPr>
        <p:spPr>
          <a:xfrm>
            <a:off x="4938253" y="2875356"/>
            <a:ext cx="610260" cy="739903"/>
          </a:xfrm>
          <a:prstGeom prst="rect">
            <a:avLst/>
          </a:prstGeom>
          <a:solidFill>
            <a:srgbClr val="5E81BE">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1" i="0" sz="1050" u="none" cap="none" strike="noStrike">
              <a:solidFill>
                <a:schemeClr val="lt1"/>
              </a:solidFill>
              <a:latin typeface="Roboto"/>
              <a:ea typeface="Roboto"/>
              <a:cs typeface="Roboto"/>
              <a:sym typeface="Roboto"/>
            </a:endParaRPr>
          </a:p>
        </p:txBody>
      </p:sp>
      <p:sp>
        <p:nvSpPr>
          <p:cNvPr id="511" name="Google Shape;511;p12"/>
          <p:cNvSpPr/>
          <p:nvPr/>
        </p:nvSpPr>
        <p:spPr>
          <a:xfrm>
            <a:off x="4905952" y="3696035"/>
            <a:ext cx="3974397" cy="261610"/>
          </a:xfrm>
          <a:prstGeom prst="rect">
            <a:avLst/>
          </a:prstGeom>
          <a:solidFill>
            <a:srgbClr val="1F2A3D"/>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
              <a:buFont typeface="Arial"/>
              <a:buNone/>
            </a:pPr>
            <a:r>
              <a:rPr b="1" i="0" lang="en-US" sz="500" u="none" cap="none" strike="noStrike">
                <a:solidFill>
                  <a:schemeClr val="lt1"/>
                </a:solidFill>
                <a:latin typeface="Roboto"/>
                <a:ea typeface="Roboto"/>
                <a:cs typeface="Roboto"/>
                <a:sym typeface="Roboto"/>
              </a:rPr>
              <a:t>KERNEL</a:t>
            </a:r>
            <a:endParaRPr b="1" i="0" sz="500" u="none" cap="none" strike="noStrike">
              <a:solidFill>
                <a:schemeClr val="lt1"/>
              </a:solidFill>
              <a:latin typeface="Arial"/>
              <a:ea typeface="Arial"/>
              <a:cs typeface="Arial"/>
              <a:sym typeface="Arial"/>
            </a:endParaRPr>
          </a:p>
        </p:txBody>
      </p:sp>
      <p:sp>
        <p:nvSpPr>
          <p:cNvPr id="512" name="Google Shape;512;p12"/>
          <p:cNvSpPr/>
          <p:nvPr/>
        </p:nvSpPr>
        <p:spPr>
          <a:xfrm>
            <a:off x="4938254" y="2696027"/>
            <a:ext cx="610259"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1F2A3D"/>
                </a:solidFill>
                <a:latin typeface="Roboto"/>
                <a:ea typeface="Roboto"/>
                <a:cs typeface="Roboto"/>
                <a:sym typeface="Roboto"/>
              </a:rPr>
              <a:t>KATA VM</a:t>
            </a:r>
            <a:endParaRPr b="1" i="0" sz="700" u="none" cap="none" strike="noStrike">
              <a:solidFill>
                <a:srgbClr val="1F2A3D"/>
              </a:solidFill>
              <a:latin typeface="Roboto"/>
              <a:ea typeface="Roboto"/>
              <a:cs typeface="Roboto"/>
              <a:sym typeface="Roboto"/>
            </a:endParaRPr>
          </a:p>
        </p:txBody>
      </p:sp>
      <p:sp>
        <p:nvSpPr>
          <p:cNvPr id="513" name="Google Shape;513;p12"/>
          <p:cNvSpPr/>
          <p:nvPr/>
        </p:nvSpPr>
        <p:spPr>
          <a:xfrm>
            <a:off x="6981701" y="4046775"/>
            <a:ext cx="7503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NODE 2</a:t>
            </a:r>
            <a:endParaRPr b="1" i="0" sz="900" u="none" cap="none" strike="noStrike">
              <a:solidFill>
                <a:srgbClr val="1F2A3D"/>
              </a:solidFill>
              <a:latin typeface="Roboto"/>
              <a:ea typeface="Roboto"/>
              <a:cs typeface="Roboto"/>
              <a:sym typeface="Roboto"/>
            </a:endParaRPr>
          </a:p>
        </p:txBody>
      </p:sp>
      <p:cxnSp>
        <p:nvCxnSpPr>
          <p:cNvPr id="514" name="Google Shape;514;p12"/>
          <p:cNvCxnSpPr/>
          <p:nvPr/>
        </p:nvCxnSpPr>
        <p:spPr>
          <a:xfrm>
            <a:off x="5228668" y="2377783"/>
            <a:ext cx="0" cy="254335"/>
          </a:xfrm>
          <a:prstGeom prst="straightConnector1">
            <a:avLst/>
          </a:prstGeom>
          <a:noFill/>
          <a:ln cap="flat" cmpd="sng" w="12700">
            <a:solidFill>
              <a:srgbClr val="1F2A3D"/>
            </a:solidFill>
            <a:prstDash val="dot"/>
            <a:round/>
            <a:headEnd len="sm" w="sm" type="none"/>
            <a:tailEnd len="med" w="med" type="triangle"/>
          </a:ln>
        </p:spPr>
      </p:cxnSp>
      <p:cxnSp>
        <p:nvCxnSpPr>
          <p:cNvPr id="515" name="Google Shape;515;p12"/>
          <p:cNvCxnSpPr/>
          <p:nvPr/>
        </p:nvCxnSpPr>
        <p:spPr>
          <a:xfrm rot="10800000">
            <a:off x="7298756" y="2256417"/>
            <a:ext cx="0" cy="121366"/>
          </a:xfrm>
          <a:prstGeom prst="straightConnector1">
            <a:avLst/>
          </a:prstGeom>
          <a:noFill/>
          <a:ln cap="flat" cmpd="sng" w="12700">
            <a:solidFill>
              <a:srgbClr val="1F2A3D"/>
            </a:solidFill>
            <a:prstDash val="dot"/>
            <a:round/>
            <a:headEnd len="sm" w="sm" type="none"/>
            <a:tailEnd len="sm" w="sm" type="none"/>
          </a:ln>
        </p:spPr>
      </p:cxnSp>
      <p:cxnSp>
        <p:nvCxnSpPr>
          <p:cNvPr id="516" name="Google Shape;516;p12"/>
          <p:cNvCxnSpPr/>
          <p:nvPr/>
        </p:nvCxnSpPr>
        <p:spPr>
          <a:xfrm flipH="1" rot="10800000">
            <a:off x="5221113" y="2376614"/>
            <a:ext cx="3355828" cy="1"/>
          </a:xfrm>
          <a:prstGeom prst="straightConnector1">
            <a:avLst/>
          </a:prstGeom>
          <a:noFill/>
          <a:ln cap="flat" cmpd="sng" w="12700">
            <a:solidFill>
              <a:srgbClr val="1F2A3D"/>
            </a:solidFill>
            <a:prstDash val="dot"/>
            <a:round/>
            <a:headEnd len="sm" w="sm" type="none"/>
            <a:tailEnd len="sm" w="sm" type="none"/>
          </a:ln>
        </p:spPr>
      </p:cxnSp>
      <p:cxnSp>
        <p:nvCxnSpPr>
          <p:cNvPr id="517" name="Google Shape;517;p12"/>
          <p:cNvCxnSpPr/>
          <p:nvPr/>
        </p:nvCxnSpPr>
        <p:spPr>
          <a:xfrm>
            <a:off x="6055273" y="2384364"/>
            <a:ext cx="0" cy="254335"/>
          </a:xfrm>
          <a:prstGeom prst="straightConnector1">
            <a:avLst/>
          </a:prstGeom>
          <a:noFill/>
          <a:ln cap="flat" cmpd="sng" w="12700">
            <a:solidFill>
              <a:srgbClr val="1F2A3D"/>
            </a:solidFill>
            <a:prstDash val="dot"/>
            <a:round/>
            <a:headEnd len="sm" w="sm" type="none"/>
            <a:tailEnd len="med" w="med" type="triangle"/>
          </a:ln>
        </p:spPr>
      </p:cxnSp>
      <p:cxnSp>
        <p:nvCxnSpPr>
          <p:cNvPr id="518" name="Google Shape;518;p12"/>
          <p:cNvCxnSpPr/>
          <p:nvPr/>
        </p:nvCxnSpPr>
        <p:spPr>
          <a:xfrm>
            <a:off x="6881879" y="2377783"/>
            <a:ext cx="0" cy="254335"/>
          </a:xfrm>
          <a:prstGeom prst="straightConnector1">
            <a:avLst/>
          </a:prstGeom>
          <a:noFill/>
          <a:ln cap="flat" cmpd="sng" w="12700">
            <a:solidFill>
              <a:srgbClr val="1F2A3D"/>
            </a:solidFill>
            <a:prstDash val="dot"/>
            <a:round/>
            <a:headEnd len="sm" w="sm" type="none"/>
            <a:tailEnd len="med" w="med" type="triangle"/>
          </a:ln>
        </p:spPr>
      </p:cxnSp>
      <p:cxnSp>
        <p:nvCxnSpPr>
          <p:cNvPr id="519" name="Google Shape;519;p12"/>
          <p:cNvCxnSpPr/>
          <p:nvPr/>
        </p:nvCxnSpPr>
        <p:spPr>
          <a:xfrm>
            <a:off x="7708484" y="2377783"/>
            <a:ext cx="0" cy="254335"/>
          </a:xfrm>
          <a:prstGeom prst="straightConnector1">
            <a:avLst/>
          </a:prstGeom>
          <a:noFill/>
          <a:ln cap="flat" cmpd="sng" w="12700">
            <a:solidFill>
              <a:srgbClr val="1F2A3D"/>
            </a:solidFill>
            <a:prstDash val="dot"/>
            <a:round/>
            <a:headEnd len="sm" w="sm" type="none"/>
            <a:tailEnd len="med" w="med" type="triangle"/>
          </a:ln>
        </p:spPr>
      </p:cxnSp>
      <p:cxnSp>
        <p:nvCxnSpPr>
          <p:cNvPr id="520" name="Google Shape;520;p12"/>
          <p:cNvCxnSpPr/>
          <p:nvPr/>
        </p:nvCxnSpPr>
        <p:spPr>
          <a:xfrm>
            <a:off x="8557752" y="2377783"/>
            <a:ext cx="0" cy="254335"/>
          </a:xfrm>
          <a:prstGeom prst="straightConnector1">
            <a:avLst/>
          </a:prstGeom>
          <a:noFill/>
          <a:ln cap="flat" cmpd="sng" w="12700">
            <a:solidFill>
              <a:srgbClr val="1F2A3D"/>
            </a:solidFill>
            <a:prstDash val="dot"/>
            <a:round/>
            <a:headEnd len="sm" w="sm" type="none"/>
            <a:tailEnd len="med" w="med" type="triangle"/>
          </a:ln>
        </p:spPr>
      </p:cxnSp>
      <p:sp>
        <p:nvSpPr>
          <p:cNvPr id="521" name="Google Shape;521;p12"/>
          <p:cNvSpPr/>
          <p:nvPr/>
        </p:nvSpPr>
        <p:spPr>
          <a:xfrm>
            <a:off x="5714798" y="2662413"/>
            <a:ext cx="662004" cy="982391"/>
          </a:xfrm>
          <a:prstGeom prst="rect">
            <a:avLst/>
          </a:prstGeom>
          <a:solidFill>
            <a:schemeClr val="lt1"/>
          </a:solidFill>
          <a:ln cap="flat" cmpd="sng" w="28575">
            <a:solidFill>
              <a:srgbClr val="A1D4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1" i="0" sz="1050" u="none" cap="none" strike="noStrike">
              <a:solidFill>
                <a:schemeClr val="lt1"/>
              </a:solidFill>
              <a:latin typeface="Roboto"/>
              <a:ea typeface="Roboto"/>
              <a:cs typeface="Roboto"/>
              <a:sym typeface="Roboto"/>
            </a:endParaRPr>
          </a:p>
        </p:txBody>
      </p:sp>
      <p:sp>
        <p:nvSpPr>
          <p:cNvPr id="522" name="Google Shape;522;p12"/>
          <p:cNvSpPr/>
          <p:nvPr/>
        </p:nvSpPr>
        <p:spPr>
          <a:xfrm>
            <a:off x="5743540" y="2873333"/>
            <a:ext cx="608225" cy="739903"/>
          </a:xfrm>
          <a:prstGeom prst="rect">
            <a:avLst/>
          </a:prstGeom>
          <a:solidFill>
            <a:srgbClr val="5E81BE">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1" i="0" sz="1050" u="none" cap="none" strike="noStrike">
              <a:solidFill>
                <a:schemeClr val="lt1"/>
              </a:solidFill>
              <a:latin typeface="Roboto"/>
              <a:ea typeface="Roboto"/>
              <a:cs typeface="Roboto"/>
              <a:sym typeface="Roboto"/>
            </a:endParaRPr>
          </a:p>
        </p:txBody>
      </p:sp>
      <p:sp>
        <p:nvSpPr>
          <p:cNvPr id="523" name="Google Shape;523;p12"/>
          <p:cNvSpPr/>
          <p:nvPr/>
        </p:nvSpPr>
        <p:spPr>
          <a:xfrm>
            <a:off x="5743540" y="2694005"/>
            <a:ext cx="610259"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1F2A3D"/>
                </a:solidFill>
                <a:latin typeface="Roboto"/>
                <a:ea typeface="Roboto"/>
                <a:cs typeface="Roboto"/>
                <a:sym typeface="Roboto"/>
              </a:rPr>
              <a:t>KATA VM</a:t>
            </a:r>
            <a:endParaRPr b="1" i="0" sz="700" u="none" cap="none" strike="noStrike">
              <a:solidFill>
                <a:srgbClr val="1F2A3D"/>
              </a:solidFill>
              <a:latin typeface="Roboto"/>
              <a:ea typeface="Roboto"/>
              <a:cs typeface="Roboto"/>
              <a:sym typeface="Roboto"/>
            </a:endParaRPr>
          </a:p>
        </p:txBody>
      </p:sp>
      <p:sp>
        <p:nvSpPr>
          <p:cNvPr id="524" name="Google Shape;524;p12"/>
          <p:cNvSpPr/>
          <p:nvPr/>
        </p:nvSpPr>
        <p:spPr>
          <a:xfrm>
            <a:off x="6519356" y="2662413"/>
            <a:ext cx="662004" cy="982391"/>
          </a:xfrm>
          <a:prstGeom prst="rect">
            <a:avLst/>
          </a:prstGeom>
          <a:solidFill>
            <a:schemeClr val="lt1"/>
          </a:solidFill>
          <a:ln cap="flat" cmpd="sng" w="28575">
            <a:solidFill>
              <a:srgbClr val="A1D4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1" i="0" sz="1050" u="none" cap="none" strike="noStrike">
              <a:solidFill>
                <a:schemeClr val="lt1"/>
              </a:solidFill>
              <a:latin typeface="Roboto"/>
              <a:ea typeface="Roboto"/>
              <a:cs typeface="Roboto"/>
              <a:sym typeface="Roboto"/>
            </a:endParaRPr>
          </a:p>
        </p:txBody>
      </p:sp>
      <p:sp>
        <p:nvSpPr>
          <p:cNvPr id="525" name="Google Shape;525;p12"/>
          <p:cNvSpPr/>
          <p:nvPr/>
        </p:nvSpPr>
        <p:spPr>
          <a:xfrm>
            <a:off x="6548098" y="2873333"/>
            <a:ext cx="610260" cy="739903"/>
          </a:xfrm>
          <a:prstGeom prst="rect">
            <a:avLst/>
          </a:prstGeom>
          <a:solidFill>
            <a:srgbClr val="5E81BE">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1" i="0" sz="1050" u="none" cap="none" strike="noStrike">
              <a:solidFill>
                <a:schemeClr val="lt1"/>
              </a:solidFill>
              <a:latin typeface="Roboto"/>
              <a:ea typeface="Roboto"/>
              <a:cs typeface="Roboto"/>
              <a:sym typeface="Roboto"/>
            </a:endParaRPr>
          </a:p>
        </p:txBody>
      </p:sp>
      <p:sp>
        <p:nvSpPr>
          <p:cNvPr id="526" name="Google Shape;526;p12"/>
          <p:cNvSpPr/>
          <p:nvPr/>
        </p:nvSpPr>
        <p:spPr>
          <a:xfrm>
            <a:off x="6548099" y="2694005"/>
            <a:ext cx="610259"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1F2A3D"/>
                </a:solidFill>
                <a:latin typeface="Roboto"/>
                <a:ea typeface="Roboto"/>
                <a:cs typeface="Roboto"/>
                <a:sym typeface="Roboto"/>
              </a:rPr>
              <a:t>KATA VM</a:t>
            </a:r>
            <a:endParaRPr b="1" i="0" sz="700" u="none" cap="none" strike="noStrike">
              <a:solidFill>
                <a:srgbClr val="1F2A3D"/>
              </a:solidFill>
              <a:latin typeface="Roboto"/>
              <a:ea typeface="Roboto"/>
              <a:cs typeface="Roboto"/>
              <a:sym typeface="Roboto"/>
            </a:endParaRPr>
          </a:p>
        </p:txBody>
      </p:sp>
      <p:sp>
        <p:nvSpPr>
          <p:cNvPr id="527" name="Google Shape;527;p12"/>
          <p:cNvSpPr/>
          <p:nvPr/>
        </p:nvSpPr>
        <p:spPr>
          <a:xfrm>
            <a:off x="7343194" y="2656819"/>
            <a:ext cx="662004" cy="982391"/>
          </a:xfrm>
          <a:prstGeom prst="rect">
            <a:avLst/>
          </a:prstGeom>
          <a:solidFill>
            <a:schemeClr val="lt1"/>
          </a:solidFill>
          <a:ln cap="flat" cmpd="sng" w="28575">
            <a:solidFill>
              <a:srgbClr val="F15B3E">
                <a:alpha val="4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1" i="0" sz="1050" u="none" cap="none" strike="noStrike">
              <a:solidFill>
                <a:schemeClr val="lt1"/>
              </a:solidFill>
              <a:latin typeface="Roboto"/>
              <a:ea typeface="Roboto"/>
              <a:cs typeface="Roboto"/>
              <a:sym typeface="Roboto"/>
            </a:endParaRPr>
          </a:p>
        </p:txBody>
      </p:sp>
      <p:sp>
        <p:nvSpPr>
          <p:cNvPr id="528" name="Google Shape;528;p12"/>
          <p:cNvSpPr/>
          <p:nvPr/>
        </p:nvSpPr>
        <p:spPr>
          <a:xfrm>
            <a:off x="7371936" y="2867739"/>
            <a:ext cx="610260" cy="739903"/>
          </a:xfrm>
          <a:prstGeom prst="rect">
            <a:avLst/>
          </a:prstGeom>
          <a:solidFill>
            <a:srgbClr val="5E81BE">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1" i="0" sz="1050" u="none" cap="none" strike="noStrike">
              <a:solidFill>
                <a:schemeClr val="lt1"/>
              </a:solidFill>
              <a:latin typeface="Roboto"/>
              <a:ea typeface="Roboto"/>
              <a:cs typeface="Roboto"/>
              <a:sym typeface="Roboto"/>
            </a:endParaRPr>
          </a:p>
        </p:txBody>
      </p:sp>
      <p:sp>
        <p:nvSpPr>
          <p:cNvPr id="529" name="Google Shape;529;p12"/>
          <p:cNvSpPr/>
          <p:nvPr/>
        </p:nvSpPr>
        <p:spPr>
          <a:xfrm>
            <a:off x="7371937" y="2688410"/>
            <a:ext cx="610259"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1F2A3D"/>
                </a:solidFill>
                <a:latin typeface="Roboto"/>
                <a:ea typeface="Roboto"/>
                <a:cs typeface="Roboto"/>
                <a:sym typeface="Roboto"/>
              </a:rPr>
              <a:t>KATA VM</a:t>
            </a:r>
            <a:endParaRPr b="1" i="0" sz="700" u="none" cap="none" strike="noStrike">
              <a:solidFill>
                <a:srgbClr val="1F2A3D"/>
              </a:solidFill>
              <a:latin typeface="Roboto"/>
              <a:ea typeface="Roboto"/>
              <a:cs typeface="Roboto"/>
              <a:sym typeface="Roboto"/>
            </a:endParaRPr>
          </a:p>
        </p:txBody>
      </p:sp>
      <p:sp>
        <p:nvSpPr>
          <p:cNvPr id="530" name="Google Shape;530;p12"/>
          <p:cNvSpPr/>
          <p:nvPr/>
        </p:nvSpPr>
        <p:spPr>
          <a:xfrm>
            <a:off x="8197084" y="2656819"/>
            <a:ext cx="662004" cy="982391"/>
          </a:xfrm>
          <a:prstGeom prst="rect">
            <a:avLst/>
          </a:prstGeom>
          <a:solidFill>
            <a:schemeClr val="lt1"/>
          </a:solidFill>
          <a:ln cap="flat" cmpd="sng" w="28575">
            <a:solidFill>
              <a:srgbClr val="F15B3E">
                <a:alpha val="49411"/>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1" i="0" sz="1050" u="none" cap="none" strike="noStrike">
              <a:solidFill>
                <a:schemeClr val="lt1"/>
              </a:solidFill>
              <a:latin typeface="Roboto"/>
              <a:ea typeface="Roboto"/>
              <a:cs typeface="Roboto"/>
              <a:sym typeface="Roboto"/>
            </a:endParaRPr>
          </a:p>
        </p:txBody>
      </p:sp>
      <p:sp>
        <p:nvSpPr>
          <p:cNvPr id="531" name="Google Shape;531;p12"/>
          <p:cNvSpPr/>
          <p:nvPr/>
        </p:nvSpPr>
        <p:spPr>
          <a:xfrm>
            <a:off x="8225826" y="2867739"/>
            <a:ext cx="610260" cy="739903"/>
          </a:xfrm>
          <a:prstGeom prst="rect">
            <a:avLst/>
          </a:prstGeom>
          <a:solidFill>
            <a:srgbClr val="5E81BE">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1" i="0" sz="1050" u="none" cap="none" strike="noStrike">
              <a:solidFill>
                <a:schemeClr val="lt1"/>
              </a:solidFill>
              <a:latin typeface="Roboto"/>
              <a:ea typeface="Roboto"/>
              <a:cs typeface="Roboto"/>
              <a:sym typeface="Roboto"/>
            </a:endParaRPr>
          </a:p>
        </p:txBody>
      </p:sp>
      <p:sp>
        <p:nvSpPr>
          <p:cNvPr id="532" name="Google Shape;532;p12"/>
          <p:cNvSpPr/>
          <p:nvPr/>
        </p:nvSpPr>
        <p:spPr>
          <a:xfrm>
            <a:off x="8225827" y="2688410"/>
            <a:ext cx="610259"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1F2A3D"/>
                </a:solidFill>
                <a:latin typeface="Roboto"/>
                <a:ea typeface="Roboto"/>
                <a:cs typeface="Roboto"/>
                <a:sym typeface="Roboto"/>
              </a:rPr>
              <a:t>KATA VM</a:t>
            </a:r>
            <a:endParaRPr b="1" i="0" sz="700" u="none" cap="none" strike="noStrike">
              <a:solidFill>
                <a:srgbClr val="1F2A3D"/>
              </a:solidFill>
              <a:latin typeface="Roboto"/>
              <a:ea typeface="Roboto"/>
              <a:cs typeface="Roboto"/>
              <a:sym typeface="Roboto"/>
            </a:endParaRPr>
          </a:p>
        </p:txBody>
      </p:sp>
      <p:sp>
        <p:nvSpPr>
          <p:cNvPr id="533" name="Google Shape;533;p12"/>
          <p:cNvSpPr/>
          <p:nvPr/>
        </p:nvSpPr>
        <p:spPr>
          <a:xfrm>
            <a:off x="4976194" y="3063880"/>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534" name="Google Shape;534;p12"/>
          <p:cNvSpPr/>
          <p:nvPr/>
        </p:nvSpPr>
        <p:spPr>
          <a:xfrm>
            <a:off x="4976194" y="3246768"/>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535" name="Google Shape;535;p12"/>
          <p:cNvSpPr/>
          <p:nvPr/>
        </p:nvSpPr>
        <p:spPr>
          <a:xfrm>
            <a:off x="4976194" y="3429655"/>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536" name="Google Shape;536;p12"/>
          <p:cNvSpPr/>
          <p:nvPr/>
        </p:nvSpPr>
        <p:spPr>
          <a:xfrm>
            <a:off x="7414734" y="3053334"/>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537" name="Google Shape;537;p12"/>
          <p:cNvSpPr/>
          <p:nvPr/>
        </p:nvSpPr>
        <p:spPr>
          <a:xfrm>
            <a:off x="7414734" y="3236222"/>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538" name="Google Shape;538;p12"/>
          <p:cNvSpPr/>
          <p:nvPr/>
        </p:nvSpPr>
        <p:spPr>
          <a:xfrm>
            <a:off x="7414734" y="3419109"/>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539" name="Google Shape;539;p12"/>
          <p:cNvSpPr/>
          <p:nvPr/>
        </p:nvSpPr>
        <p:spPr>
          <a:xfrm>
            <a:off x="8267235" y="3051190"/>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540" name="Google Shape;540;p12"/>
          <p:cNvSpPr/>
          <p:nvPr/>
        </p:nvSpPr>
        <p:spPr>
          <a:xfrm>
            <a:off x="8267235" y="3234078"/>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541" name="Google Shape;541;p12"/>
          <p:cNvSpPr/>
          <p:nvPr/>
        </p:nvSpPr>
        <p:spPr>
          <a:xfrm>
            <a:off x="8267235" y="3416965"/>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542" name="Google Shape;542;p12"/>
          <p:cNvSpPr/>
          <p:nvPr/>
        </p:nvSpPr>
        <p:spPr>
          <a:xfrm>
            <a:off x="6591694" y="3054192"/>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543" name="Google Shape;543;p12"/>
          <p:cNvSpPr/>
          <p:nvPr/>
        </p:nvSpPr>
        <p:spPr>
          <a:xfrm>
            <a:off x="6591694" y="3237080"/>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544" name="Google Shape;544;p12"/>
          <p:cNvSpPr/>
          <p:nvPr/>
        </p:nvSpPr>
        <p:spPr>
          <a:xfrm>
            <a:off x="5777867" y="3063880"/>
            <a:ext cx="535866" cy="169277"/>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
              <a:buFont typeface="Arial"/>
              <a:buNone/>
            </a:pPr>
            <a:r>
              <a:rPr b="0" i="0" lang="en-US" sz="450" u="none" cap="none" strike="noStrike">
                <a:solidFill>
                  <a:srgbClr val="1F2A3D"/>
                </a:solidFill>
                <a:latin typeface="Roboto"/>
                <a:ea typeface="Roboto"/>
                <a:cs typeface="Roboto"/>
                <a:sym typeface="Roboto"/>
              </a:rPr>
              <a:t>CONTAINER</a:t>
            </a:r>
            <a:endParaRPr b="0" i="0" sz="450" u="none" cap="none" strike="noStrike">
              <a:solidFill>
                <a:srgbClr val="1F2A3D"/>
              </a:solidFill>
              <a:latin typeface="Roboto"/>
              <a:ea typeface="Roboto"/>
              <a:cs typeface="Roboto"/>
              <a:sym typeface="Roboto"/>
            </a:endParaRPr>
          </a:p>
        </p:txBody>
      </p:sp>
      <p:sp>
        <p:nvSpPr>
          <p:cNvPr id="545" name="Google Shape;545;p12"/>
          <p:cNvSpPr/>
          <p:nvPr/>
        </p:nvSpPr>
        <p:spPr>
          <a:xfrm>
            <a:off x="952652" y="2870783"/>
            <a:ext cx="750427"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1F2A3D"/>
                </a:solidFill>
                <a:latin typeface="Roboto"/>
                <a:ea typeface="Roboto"/>
                <a:cs typeface="Roboto"/>
                <a:sym typeface="Roboto"/>
              </a:rPr>
              <a:t>POD</a:t>
            </a:r>
            <a:endParaRPr b="1" i="0" sz="500" u="none" cap="none" strike="noStrike">
              <a:solidFill>
                <a:srgbClr val="1F2A3D"/>
              </a:solidFill>
              <a:latin typeface="Roboto"/>
              <a:ea typeface="Roboto"/>
              <a:cs typeface="Roboto"/>
              <a:sym typeface="Roboto"/>
            </a:endParaRPr>
          </a:p>
        </p:txBody>
      </p:sp>
      <p:sp>
        <p:nvSpPr>
          <p:cNvPr id="546" name="Google Shape;546;p12"/>
          <p:cNvSpPr/>
          <p:nvPr/>
        </p:nvSpPr>
        <p:spPr>
          <a:xfrm>
            <a:off x="1618616" y="2870783"/>
            <a:ext cx="750427"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1F2A3D"/>
                </a:solidFill>
                <a:latin typeface="Roboto"/>
                <a:ea typeface="Roboto"/>
                <a:cs typeface="Roboto"/>
                <a:sym typeface="Roboto"/>
              </a:rPr>
              <a:t>POD</a:t>
            </a:r>
            <a:endParaRPr b="1" i="0" sz="500" u="none" cap="none" strike="noStrike">
              <a:solidFill>
                <a:srgbClr val="1F2A3D"/>
              </a:solidFill>
              <a:latin typeface="Roboto"/>
              <a:ea typeface="Roboto"/>
              <a:cs typeface="Roboto"/>
              <a:sym typeface="Roboto"/>
            </a:endParaRPr>
          </a:p>
        </p:txBody>
      </p:sp>
      <p:sp>
        <p:nvSpPr>
          <p:cNvPr id="547" name="Google Shape;547;p12"/>
          <p:cNvSpPr/>
          <p:nvPr/>
        </p:nvSpPr>
        <p:spPr>
          <a:xfrm>
            <a:off x="2526000" y="2870783"/>
            <a:ext cx="750427"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1F2A3D"/>
                </a:solidFill>
                <a:latin typeface="Roboto"/>
                <a:ea typeface="Roboto"/>
                <a:cs typeface="Roboto"/>
                <a:sym typeface="Roboto"/>
              </a:rPr>
              <a:t>POD</a:t>
            </a:r>
            <a:endParaRPr b="1" i="0" sz="500" u="none" cap="none" strike="noStrike">
              <a:solidFill>
                <a:srgbClr val="1F2A3D"/>
              </a:solidFill>
              <a:latin typeface="Roboto"/>
              <a:ea typeface="Roboto"/>
              <a:cs typeface="Roboto"/>
              <a:sym typeface="Roboto"/>
            </a:endParaRPr>
          </a:p>
        </p:txBody>
      </p:sp>
      <p:sp>
        <p:nvSpPr>
          <p:cNvPr id="548" name="Google Shape;548;p12"/>
          <p:cNvSpPr/>
          <p:nvPr/>
        </p:nvSpPr>
        <p:spPr>
          <a:xfrm>
            <a:off x="3454921" y="2870783"/>
            <a:ext cx="750427"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1F2A3D"/>
                </a:solidFill>
                <a:latin typeface="Roboto"/>
                <a:ea typeface="Roboto"/>
                <a:cs typeface="Roboto"/>
                <a:sym typeface="Roboto"/>
              </a:rPr>
              <a:t>POD</a:t>
            </a:r>
            <a:endParaRPr b="1" i="0" sz="500" u="none" cap="none" strike="noStrike">
              <a:solidFill>
                <a:srgbClr val="1F2A3D"/>
              </a:solidFill>
              <a:latin typeface="Roboto"/>
              <a:ea typeface="Roboto"/>
              <a:cs typeface="Roboto"/>
              <a:sym typeface="Roboto"/>
            </a:endParaRPr>
          </a:p>
        </p:txBody>
      </p:sp>
      <p:sp>
        <p:nvSpPr>
          <p:cNvPr id="549" name="Google Shape;549;p12"/>
          <p:cNvSpPr/>
          <p:nvPr/>
        </p:nvSpPr>
        <p:spPr>
          <a:xfrm>
            <a:off x="4989683" y="2870783"/>
            <a:ext cx="510924"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1F2A3D"/>
                </a:solidFill>
                <a:latin typeface="Roboto"/>
                <a:ea typeface="Roboto"/>
                <a:cs typeface="Roboto"/>
                <a:sym typeface="Roboto"/>
              </a:rPr>
              <a:t>POD</a:t>
            </a:r>
            <a:endParaRPr b="1" i="0" sz="500" u="none" cap="none" strike="noStrike">
              <a:solidFill>
                <a:srgbClr val="1F2A3D"/>
              </a:solidFill>
              <a:latin typeface="Roboto"/>
              <a:ea typeface="Roboto"/>
              <a:cs typeface="Roboto"/>
              <a:sym typeface="Roboto"/>
            </a:endParaRPr>
          </a:p>
        </p:txBody>
      </p:sp>
      <p:sp>
        <p:nvSpPr>
          <p:cNvPr id="550" name="Google Shape;550;p12"/>
          <p:cNvSpPr/>
          <p:nvPr/>
        </p:nvSpPr>
        <p:spPr>
          <a:xfrm>
            <a:off x="5789973" y="2870783"/>
            <a:ext cx="510924"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1F2A3D"/>
                </a:solidFill>
                <a:latin typeface="Roboto"/>
                <a:ea typeface="Roboto"/>
                <a:cs typeface="Roboto"/>
                <a:sym typeface="Roboto"/>
              </a:rPr>
              <a:t>POD</a:t>
            </a:r>
            <a:endParaRPr b="1" i="0" sz="500" u="none" cap="none" strike="noStrike">
              <a:solidFill>
                <a:srgbClr val="1F2A3D"/>
              </a:solidFill>
              <a:latin typeface="Roboto"/>
              <a:ea typeface="Roboto"/>
              <a:cs typeface="Roboto"/>
              <a:sym typeface="Roboto"/>
            </a:endParaRPr>
          </a:p>
        </p:txBody>
      </p:sp>
      <p:sp>
        <p:nvSpPr>
          <p:cNvPr id="551" name="Google Shape;551;p12"/>
          <p:cNvSpPr/>
          <p:nvPr/>
        </p:nvSpPr>
        <p:spPr>
          <a:xfrm>
            <a:off x="6604811" y="2870783"/>
            <a:ext cx="510924"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1F2A3D"/>
                </a:solidFill>
                <a:latin typeface="Roboto"/>
                <a:ea typeface="Roboto"/>
                <a:cs typeface="Roboto"/>
                <a:sym typeface="Roboto"/>
              </a:rPr>
              <a:t>POD</a:t>
            </a:r>
            <a:endParaRPr b="1" i="0" sz="500" u="none" cap="none" strike="noStrike">
              <a:solidFill>
                <a:srgbClr val="1F2A3D"/>
              </a:solidFill>
              <a:latin typeface="Roboto"/>
              <a:ea typeface="Roboto"/>
              <a:cs typeface="Roboto"/>
              <a:sym typeface="Roboto"/>
            </a:endParaRPr>
          </a:p>
        </p:txBody>
      </p:sp>
      <p:sp>
        <p:nvSpPr>
          <p:cNvPr id="552" name="Google Shape;552;p12"/>
          <p:cNvSpPr/>
          <p:nvPr/>
        </p:nvSpPr>
        <p:spPr>
          <a:xfrm>
            <a:off x="7427205" y="2870783"/>
            <a:ext cx="510924"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1F2A3D"/>
                </a:solidFill>
                <a:latin typeface="Roboto"/>
                <a:ea typeface="Roboto"/>
                <a:cs typeface="Roboto"/>
                <a:sym typeface="Roboto"/>
              </a:rPr>
              <a:t>POD</a:t>
            </a:r>
            <a:endParaRPr b="1" i="0" sz="500" u="none" cap="none" strike="noStrike">
              <a:solidFill>
                <a:srgbClr val="1F2A3D"/>
              </a:solidFill>
              <a:latin typeface="Roboto"/>
              <a:ea typeface="Roboto"/>
              <a:cs typeface="Roboto"/>
              <a:sym typeface="Roboto"/>
            </a:endParaRPr>
          </a:p>
        </p:txBody>
      </p:sp>
      <p:sp>
        <p:nvSpPr>
          <p:cNvPr id="553" name="Google Shape;553;p12"/>
          <p:cNvSpPr/>
          <p:nvPr/>
        </p:nvSpPr>
        <p:spPr>
          <a:xfrm>
            <a:off x="8279706" y="2870783"/>
            <a:ext cx="510924"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1F2A3D"/>
                </a:solidFill>
                <a:latin typeface="Roboto"/>
                <a:ea typeface="Roboto"/>
                <a:cs typeface="Roboto"/>
                <a:sym typeface="Roboto"/>
              </a:rPr>
              <a:t>POD</a:t>
            </a:r>
            <a:endParaRPr b="1" i="0" sz="500" u="none" cap="none" strike="noStrike">
              <a:solidFill>
                <a:srgbClr val="1F2A3D"/>
              </a:solidFill>
              <a:latin typeface="Roboto"/>
              <a:ea typeface="Roboto"/>
              <a:cs typeface="Roboto"/>
              <a:sym typeface="Roboto"/>
            </a:endParaRPr>
          </a:p>
        </p:txBody>
      </p:sp>
      <p:sp>
        <p:nvSpPr>
          <p:cNvPr id="554" name="Google Shape;554;p12"/>
          <p:cNvSpPr txBox="1"/>
          <p:nvPr/>
        </p:nvSpPr>
        <p:spPr>
          <a:xfrm>
            <a:off x="1547250" y="965500"/>
            <a:ext cx="2280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Medium"/>
                <a:ea typeface="Roboto Medium"/>
                <a:cs typeface="Roboto Medium"/>
                <a:sym typeface="Roboto Medium"/>
              </a:rPr>
              <a:t>Standard Containers</a:t>
            </a:r>
            <a:endParaRPr b="0" i="0" sz="1400" u="none" cap="none" strike="noStrike">
              <a:solidFill>
                <a:srgbClr val="000000"/>
              </a:solidFill>
              <a:latin typeface="Roboto Medium"/>
              <a:ea typeface="Roboto Medium"/>
              <a:cs typeface="Roboto Medium"/>
              <a:sym typeface="Roboto Medium"/>
            </a:endParaRPr>
          </a:p>
        </p:txBody>
      </p:sp>
      <p:sp>
        <p:nvSpPr>
          <p:cNvPr id="555" name="Google Shape;555;p12"/>
          <p:cNvSpPr txBox="1"/>
          <p:nvPr/>
        </p:nvSpPr>
        <p:spPr>
          <a:xfrm>
            <a:off x="6519226" y="965500"/>
            <a:ext cx="2093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Medium"/>
                <a:ea typeface="Roboto Medium"/>
                <a:cs typeface="Roboto Medium"/>
                <a:sym typeface="Roboto Medium"/>
              </a:rPr>
              <a:t>Kata Containers</a:t>
            </a:r>
            <a:endParaRPr b="0" i="0" sz="1400" u="none" cap="none" strike="noStrike">
              <a:solidFill>
                <a:srgbClr val="000000"/>
              </a:solidFill>
              <a:latin typeface="Roboto Medium"/>
              <a:ea typeface="Roboto Medium"/>
              <a:cs typeface="Roboto Medium"/>
              <a:sym typeface="Roboto Medium"/>
            </a:endParaRPr>
          </a:p>
        </p:txBody>
      </p:sp>
      <p:sp>
        <p:nvSpPr>
          <p:cNvPr id="556" name="Google Shape;556;p12"/>
          <p:cNvSpPr txBox="1"/>
          <p:nvPr/>
        </p:nvSpPr>
        <p:spPr>
          <a:xfrm>
            <a:off x="631923" y="4454304"/>
            <a:ext cx="306205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Isolate sensitive workloads by node</a:t>
            </a:r>
            <a:endParaRPr b="0" i="0" sz="1400" u="none" cap="none" strike="noStrike">
              <a:solidFill>
                <a:srgbClr val="000000"/>
              </a:solidFill>
              <a:latin typeface="Roboto"/>
              <a:ea typeface="Roboto"/>
              <a:cs typeface="Roboto"/>
              <a:sym typeface="Roboto"/>
            </a:endParaRPr>
          </a:p>
        </p:txBody>
      </p:sp>
      <p:sp>
        <p:nvSpPr>
          <p:cNvPr id="557" name="Google Shape;557;p12"/>
          <p:cNvSpPr txBox="1"/>
          <p:nvPr/>
        </p:nvSpPr>
        <p:spPr>
          <a:xfrm>
            <a:off x="5151525" y="4454300"/>
            <a:ext cx="3811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Isolate sensitive workloads </a:t>
            </a:r>
            <a:r>
              <a:rPr b="0" i="0" lang="en-US" sz="1400" u="none" cap="none" strike="noStrike">
                <a:solidFill>
                  <a:srgbClr val="000000"/>
                </a:solidFill>
                <a:latin typeface="Roboto Black"/>
                <a:ea typeface="Roboto Black"/>
                <a:cs typeface="Roboto Black"/>
                <a:sym typeface="Roboto Black"/>
              </a:rPr>
              <a:t>within </a:t>
            </a:r>
            <a:r>
              <a:rPr b="0" i="0" lang="en-US" sz="1400" u="none" cap="none" strike="noStrike">
                <a:solidFill>
                  <a:srgbClr val="000000"/>
                </a:solidFill>
                <a:latin typeface="Roboto"/>
                <a:ea typeface="Roboto"/>
                <a:cs typeface="Roboto"/>
                <a:sym typeface="Roboto"/>
              </a:rPr>
              <a:t>a node</a:t>
            </a:r>
            <a:endParaRPr b="0" i="0" sz="1400" u="none" cap="none" strike="noStrike">
              <a:solidFill>
                <a:srgbClr val="000000"/>
              </a:solidFill>
              <a:latin typeface="Roboto"/>
              <a:ea typeface="Roboto"/>
              <a:cs typeface="Roboto"/>
              <a:sym typeface="Roboto"/>
            </a:endParaRPr>
          </a:p>
        </p:txBody>
      </p:sp>
      <p:grpSp>
        <p:nvGrpSpPr>
          <p:cNvPr id="558" name="Google Shape;558;p12"/>
          <p:cNvGrpSpPr/>
          <p:nvPr/>
        </p:nvGrpSpPr>
        <p:grpSpPr>
          <a:xfrm>
            <a:off x="6884575" y="1308231"/>
            <a:ext cx="839700" cy="979887"/>
            <a:chOff x="4895762" y="830248"/>
            <a:chExt cx="839700" cy="979887"/>
          </a:xfrm>
        </p:grpSpPr>
        <p:sp>
          <p:nvSpPr>
            <p:cNvPr id="559" name="Google Shape;559;p12"/>
            <p:cNvSpPr/>
            <p:nvPr/>
          </p:nvSpPr>
          <p:spPr>
            <a:xfrm>
              <a:off x="4895771" y="1052266"/>
              <a:ext cx="801041" cy="75786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560" name="Google Shape;560;p12"/>
            <p:cNvSpPr/>
            <p:nvPr/>
          </p:nvSpPr>
          <p:spPr>
            <a:xfrm>
              <a:off x="4989684" y="1477717"/>
              <a:ext cx="622272" cy="261610"/>
            </a:xfrm>
            <a:prstGeom prst="rect">
              <a:avLst/>
            </a:prstGeom>
            <a:solidFill>
              <a:srgbClr val="1F2A3D"/>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
                <a:buFont typeface="Arial"/>
                <a:buNone/>
              </a:pPr>
              <a:r>
                <a:rPr b="1" i="0" lang="en-US" sz="500" u="none" cap="none" strike="noStrike">
                  <a:solidFill>
                    <a:schemeClr val="lt1"/>
                  </a:solidFill>
                  <a:latin typeface="Roboto"/>
                  <a:ea typeface="Roboto"/>
                  <a:cs typeface="Roboto"/>
                  <a:sym typeface="Roboto"/>
                </a:rPr>
                <a:t>KERNEL</a:t>
              </a:r>
              <a:endParaRPr b="1" i="0" sz="500" u="none" cap="none" strike="noStrike">
                <a:solidFill>
                  <a:schemeClr val="lt1"/>
                </a:solidFill>
                <a:latin typeface="Arial"/>
                <a:ea typeface="Arial"/>
                <a:cs typeface="Arial"/>
                <a:sym typeface="Arial"/>
              </a:endParaRPr>
            </a:p>
          </p:txBody>
        </p:sp>
        <p:sp>
          <p:nvSpPr>
            <p:cNvPr id="561" name="Google Shape;561;p12"/>
            <p:cNvSpPr/>
            <p:nvPr/>
          </p:nvSpPr>
          <p:spPr>
            <a:xfrm>
              <a:off x="4989683" y="1162959"/>
              <a:ext cx="622272" cy="269629"/>
            </a:xfrm>
            <a:prstGeom prst="rect">
              <a:avLst/>
            </a:prstGeom>
            <a:solidFill>
              <a:srgbClr val="42AC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562" name="Google Shape;562;p12"/>
            <p:cNvSpPr/>
            <p:nvPr/>
          </p:nvSpPr>
          <p:spPr>
            <a:xfrm>
              <a:off x="4895762" y="1227592"/>
              <a:ext cx="839700" cy="169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00"/>
                <a:buFont typeface="Arial"/>
                <a:buNone/>
              </a:pPr>
              <a:r>
                <a:rPr b="1" i="0" lang="en-US" sz="500" u="none" cap="none" strike="noStrike">
                  <a:solidFill>
                    <a:schemeClr val="lt1"/>
                  </a:solidFill>
                  <a:latin typeface="Roboto"/>
                  <a:ea typeface="Roboto"/>
                  <a:cs typeface="Roboto"/>
                  <a:sym typeface="Roboto"/>
                </a:rPr>
                <a:t>KUBERNETES</a:t>
              </a:r>
              <a:endParaRPr b="1" i="0" sz="500" u="none" cap="none" strike="noStrike">
                <a:solidFill>
                  <a:schemeClr val="lt1"/>
                </a:solidFill>
                <a:latin typeface="Roboto"/>
                <a:ea typeface="Roboto"/>
                <a:cs typeface="Roboto"/>
                <a:sym typeface="Roboto"/>
              </a:endParaRPr>
            </a:p>
          </p:txBody>
        </p:sp>
        <p:sp>
          <p:nvSpPr>
            <p:cNvPr id="563" name="Google Shape;563;p12"/>
            <p:cNvSpPr/>
            <p:nvPr/>
          </p:nvSpPr>
          <p:spPr>
            <a:xfrm>
              <a:off x="4987211" y="830248"/>
              <a:ext cx="622273"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NODE 1</a:t>
              </a:r>
              <a:endParaRPr b="1" i="0" sz="900" u="none" cap="none" strike="noStrike">
                <a:solidFill>
                  <a:srgbClr val="1F2A3D"/>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pic>
        <p:nvPicPr>
          <p:cNvPr id="568" name="Google Shape;568;p1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69" name="Google Shape;569;p13"/>
          <p:cNvSpPr/>
          <p:nvPr/>
        </p:nvSpPr>
        <p:spPr>
          <a:xfrm>
            <a:off x="0" y="0"/>
            <a:ext cx="9144001" cy="5143500"/>
          </a:xfrm>
          <a:prstGeom prst="rect">
            <a:avLst/>
          </a:prstGeom>
          <a:solidFill>
            <a:srgbClr val="1F2A3D">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70" name="Google Shape;570;p13"/>
          <p:cNvSpPr txBox="1"/>
          <p:nvPr>
            <p:ph type="title"/>
          </p:nvPr>
        </p:nvSpPr>
        <p:spPr>
          <a:xfrm>
            <a:off x="457200" y="1097279"/>
            <a:ext cx="6090105" cy="2424854"/>
          </a:xfrm>
          <a:prstGeom prst="rect">
            <a:avLst/>
          </a:prstGeom>
          <a:noFill/>
          <a:ln>
            <a:noFill/>
          </a:ln>
        </p:spPr>
        <p:txBody>
          <a:bodyPr anchorCtr="0" anchor="t" bIns="91425" lIns="91425" spcFirstLastPara="1" rIns="91425" wrap="square" tIns="91425">
            <a:noAutofit/>
          </a:bodyPr>
          <a:lstStyle/>
          <a:p>
            <a:pPr indent="0" lvl="0" marL="0" rtl="0" algn="l">
              <a:lnSpc>
                <a:spcPct val="137857"/>
              </a:lnSpc>
              <a:spcBef>
                <a:spcPts val="0"/>
              </a:spcBef>
              <a:spcAft>
                <a:spcPts val="0"/>
              </a:spcAft>
              <a:buSzPts val="3200"/>
              <a:buNone/>
            </a:pPr>
            <a:r>
              <a:rPr b="0" lang="en-US">
                <a:solidFill>
                  <a:schemeClr val="lt1"/>
                </a:solidFill>
                <a:latin typeface="Roboto Light"/>
                <a:ea typeface="Roboto Light"/>
                <a:cs typeface="Roboto Light"/>
                <a:sym typeface="Roboto Light"/>
              </a:rPr>
              <a:t>Who benefits from </a:t>
            </a:r>
            <a:r>
              <a:rPr b="0" lang="en-US">
                <a:latin typeface="Roboto Light"/>
                <a:ea typeface="Roboto Light"/>
                <a:cs typeface="Roboto Light"/>
                <a:sym typeface="Roboto Light"/>
              </a:rPr>
              <a:t>Kata Containers</a:t>
            </a:r>
            <a:r>
              <a:rPr b="0" lang="en-US">
                <a:solidFill>
                  <a:schemeClr val="lt1"/>
                </a:solidFill>
                <a:latin typeface="Roboto Light"/>
                <a:ea typeface="Roboto Light"/>
                <a:cs typeface="Roboto Light"/>
                <a:sym typeface="Roboto Light"/>
              </a:rPr>
              <a:t>?</a:t>
            </a:r>
            <a:br>
              <a:rPr lang="en-US">
                <a:solidFill>
                  <a:schemeClr val="lt1"/>
                </a:solidFill>
                <a:latin typeface="Roboto"/>
                <a:ea typeface="Roboto"/>
                <a:cs typeface="Roboto"/>
                <a:sym typeface="Roboto"/>
              </a:rPr>
            </a:br>
            <a:br>
              <a:rPr lang="en-US">
                <a:solidFill>
                  <a:schemeClr val="lt1"/>
                </a:solidFill>
                <a:latin typeface="Roboto"/>
                <a:ea typeface="Roboto"/>
                <a:cs typeface="Roboto"/>
                <a:sym typeface="Roboto"/>
              </a:rPr>
            </a:br>
            <a:endParaRPr>
              <a:solidFill>
                <a:schemeClr val="lt1"/>
              </a:solidFill>
              <a:latin typeface="Roboto"/>
              <a:ea typeface="Roboto"/>
              <a:cs typeface="Roboto"/>
              <a:sym typeface="Roboto"/>
            </a:endParaRPr>
          </a:p>
        </p:txBody>
      </p:sp>
      <p:pic>
        <p:nvPicPr>
          <p:cNvPr id="571" name="Google Shape;571;p13"/>
          <p:cNvPicPr preferRelativeResize="0"/>
          <p:nvPr/>
        </p:nvPicPr>
        <p:blipFill rotWithShape="1">
          <a:blip r:embed="rId4">
            <a:alphaModFix/>
          </a:blip>
          <a:srcRect b="0" l="0" r="0" t="0"/>
          <a:stretch/>
        </p:blipFill>
        <p:spPr>
          <a:xfrm>
            <a:off x="8463068" y="277766"/>
            <a:ext cx="294640" cy="3657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pic>
        <p:nvPicPr>
          <p:cNvPr id="576" name="Google Shape;576;p14"/>
          <p:cNvPicPr preferRelativeResize="0"/>
          <p:nvPr/>
        </p:nvPicPr>
        <p:blipFill rotWithShape="1">
          <a:blip r:embed="rId3">
            <a:alphaModFix/>
          </a:blip>
          <a:srcRect b="0" l="0" r="0" t="0"/>
          <a:stretch/>
        </p:blipFill>
        <p:spPr>
          <a:xfrm>
            <a:off x="0" y="0"/>
            <a:ext cx="9144000" cy="5120640"/>
          </a:xfrm>
          <a:prstGeom prst="rect">
            <a:avLst/>
          </a:prstGeom>
          <a:noFill/>
          <a:ln>
            <a:noFill/>
          </a:ln>
        </p:spPr>
      </p:pic>
      <p:sp>
        <p:nvSpPr>
          <p:cNvPr id="577" name="Google Shape;577;p14"/>
          <p:cNvSpPr/>
          <p:nvPr/>
        </p:nvSpPr>
        <p:spPr>
          <a:xfrm>
            <a:off x="0" y="0"/>
            <a:ext cx="9144001" cy="5143500"/>
          </a:xfrm>
          <a:prstGeom prst="rect">
            <a:avLst/>
          </a:prstGeom>
          <a:solidFill>
            <a:srgbClr val="2A394D">
              <a:alpha val="9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578" name="Google Shape;578;p14"/>
          <p:cNvPicPr preferRelativeResize="0"/>
          <p:nvPr/>
        </p:nvPicPr>
        <p:blipFill rotWithShape="1">
          <a:blip r:embed="rId4">
            <a:alphaModFix/>
          </a:blip>
          <a:srcRect b="0" l="0" r="0" t="0"/>
          <a:stretch/>
        </p:blipFill>
        <p:spPr>
          <a:xfrm>
            <a:off x="8463068" y="277766"/>
            <a:ext cx="294640" cy="365760"/>
          </a:xfrm>
          <a:prstGeom prst="rect">
            <a:avLst/>
          </a:prstGeom>
          <a:noFill/>
          <a:ln>
            <a:noFill/>
          </a:ln>
        </p:spPr>
      </p:pic>
      <p:sp>
        <p:nvSpPr>
          <p:cNvPr id="579" name="Google Shape;579;p14"/>
          <p:cNvSpPr/>
          <p:nvPr/>
        </p:nvSpPr>
        <p:spPr>
          <a:xfrm>
            <a:off x="2219244" y="660818"/>
            <a:ext cx="4368593" cy="4160564"/>
          </a:xfrm>
          <a:prstGeom prst="pentagon">
            <a:avLst>
              <a:gd fmla="val 105146" name="hf"/>
              <a:gd fmla="val 110557" name="vf"/>
            </a:avLst>
          </a:prstGeom>
          <a:solidFill>
            <a:srgbClr val="1F2A3C">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80" name="Google Shape;580;p14"/>
          <p:cNvSpPr/>
          <p:nvPr/>
        </p:nvSpPr>
        <p:spPr>
          <a:xfrm>
            <a:off x="2752967" y="1224658"/>
            <a:ext cx="3366874" cy="3206547"/>
          </a:xfrm>
          <a:prstGeom prst="pentagon">
            <a:avLst>
              <a:gd fmla="val 105146" name="hf"/>
              <a:gd fmla="val 110557" name="vf"/>
            </a:avLst>
          </a:prstGeom>
          <a:noFill/>
          <a:ln cap="flat" cmpd="sng" w="12700">
            <a:solidFill>
              <a:schemeClr val="lt1">
                <a:alpha val="49411"/>
              </a:schemeClr>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81" name="Google Shape;581;p14"/>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Kata Containers “Sweet Spots”</a:t>
            </a:r>
            <a:endParaRPr/>
          </a:p>
        </p:txBody>
      </p:sp>
      <p:sp>
        <p:nvSpPr>
          <p:cNvPr id="582" name="Google Shape;582;p14"/>
          <p:cNvSpPr/>
          <p:nvPr/>
        </p:nvSpPr>
        <p:spPr>
          <a:xfrm>
            <a:off x="3224927" y="2305275"/>
            <a:ext cx="2448107" cy="138499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15B3E"/>
                </a:solidFill>
                <a:latin typeface="Roboto"/>
                <a:ea typeface="Roboto"/>
                <a:cs typeface="Roboto"/>
                <a:sym typeface="Roboto"/>
              </a:rPr>
              <a:t>More Security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15B3E"/>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15B3E"/>
                </a:solidFill>
                <a:latin typeface="Roboto"/>
                <a:ea typeface="Roboto"/>
                <a:cs typeface="Roboto"/>
                <a:sym typeface="Roboto"/>
              </a:rPr>
              <a:t>Flexibility</a:t>
            </a:r>
            <a:endParaRPr b="1" i="0" sz="2800" u="none" cap="none" strike="noStrike">
              <a:solidFill>
                <a:srgbClr val="F15B3E"/>
              </a:solidFill>
              <a:latin typeface="Roboto"/>
              <a:ea typeface="Roboto"/>
              <a:cs typeface="Roboto"/>
              <a:sym typeface="Roboto"/>
            </a:endParaRPr>
          </a:p>
        </p:txBody>
      </p:sp>
      <p:sp>
        <p:nvSpPr>
          <p:cNvPr id="583" name="Google Shape;583;p14"/>
          <p:cNvSpPr/>
          <p:nvPr/>
        </p:nvSpPr>
        <p:spPr>
          <a:xfrm>
            <a:off x="1352500" y="4223587"/>
            <a:ext cx="2006108"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A1D4FF"/>
                </a:solidFill>
                <a:latin typeface="Roboto"/>
                <a:ea typeface="Roboto"/>
                <a:cs typeface="Roboto"/>
                <a:sym typeface="Roboto"/>
              </a:rPr>
              <a:t>Regulated and sensitive production environments</a:t>
            </a:r>
            <a:endParaRPr b="0" i="0" sz="1400" u="none" cap="none" strike="noStrike">
              <a:solidFill>
                <a:srgbClr val="000000"/>
              </a:solidFill>
              <a:latin typeface="Arial"/>
              <a:ea typeface="Arial"/>
              <a:cs typeface="Arial"/>
              <a:sym typeface="Arial"/>
            </a:endParaRPr>
          </a:p>
        </p:txBody>
      </p:sp>
      <p:sp>
        <p:nvSpPr>
          <p:cNvPr id="584" name="Google Shape;584;p14"/>
          <p:cNvSpPr/>
          <p:nvPr/>
        </p:nvSpPr>
        <p:spPr>
          <a:xfrm>
            <a:off x="1263031" y="2146158"/>
            <a:ext cx="160793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A1D4FF"/>
                </a:solidFill>
                <a:latin typeface="Roboto"/>
                <a:ea typeface="Roboto"/>
                <a:cs typeface="Roboto"/>
                <a:sym typeface="Roboto"/>
              </a:rPr>
              <a:t>Mixed workloads production environments</a:t>
            </a:r>
            <a:endParaRPr b="0" i="0" sz="1400" u="none" cap="none" strike="noStrike">
              <a:solidFill>
                <a:srgbClr val="000000"/>
              </a:solidFill>
              <a:latin typeface="Arial"/>
              <a:ea typeface="Arial"/>
              <a:cs typeface="Arial"/>
              <a:sym typeface="Arial"/>
            </a:endParaRPr>
          </a:p>
        </p:txBody>
      </p:sp>
      <p:sp>
        <p:nvSpPr>
          <p:cNvPr id="585" name="Google Shape;585;p14"/>
          <p:cNvSpPr/>
          <p:nvPr/>
        </p:nvSpPr>
        <p:spPr>
          <a:xfrm>
            <a:off x="5858752" y="2146159"/>
            <a:ext cx="1670332"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A1D4FF"/>
                </a:solidFill>
                <a:latin typeface="Roboto"/>
                <a:ea typeface="Roboto"/>
                <a:cs typeface="Roboto"/>
                <a:sym typeface="Roboto"/>
              </a:rPr>
              <a:t>Multi-tenant container</a:t>
            </a:r>
            <a:br>
              <a:rPr b="1" i="0" lang="en-US" sz="1200" u="none" cap="none" strike="noStrike">
                <a:solidFill>
                  <a:srgbClr val="A1D4FF"/>
                </a:solidFill>
                <a:latin typeface="Roboto"/>
                <a:ea typeface="Roboto"/>
                <a:cs typeface="Roboto"/>
                <a:sym typeface="Roboto"/>
              </a:rPr>
            </a:br>
            <a:r>
              <a:rPr b="1" i="0" lang="en-US" sz="1200" u="none" cap="none" strike="noStrike">
                <a:solidFill>
                  <a:srgbClr val="A1D4FF"/>
                </a:solidFill>
                <a:latin typeface="Roboto"/>
                <a:ea typeface="Roboto"/>
                <a:cs typeface="Roboto"/>
                <a:sym typeface="Roboto"/>
              </a:rPr>
              <a:t>clusters</a:t>
            </a:r>
            <a:endParaRPr b="1" i="0" sz="1200" u="none" cap="none" strike="noStrike">
              <a:solidFill>
                <a:srgbClr val="A1D4FF"/>
              </a:solidFill>
              <a:latin typeface="Roboto"/>
              <a:ea typeface="Roboto"/>
              <a:cs typeface="Roboto"/>
              <a:sym typeface="Roboto"/>
            </a:endParaRPr>
          </a:p>
        </p:txBody>
      </p:sp>
      <p:sp>
        <p:nvSpPr>
          <p:cNvPr id="586" name="Google Shape;586;p14"/>
          <p:cNvSpPr/>
          <p:nvPr/>
        </p:nvSpPr>
        <p:spPr>
          <a:xfrm>
            <a:off x="3598231" y="675372"/>
            <a:ext cx="1657254"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A1D4FF"/>
                </a:solidFill>
                <a:latin typeface="Roboto"/>
                <a:ea typeface="Roboto"/>
                <a:cs typeface="Roboto"/>
                <a:sym typeface="Roboto"/>
              </a:rPr>
              <a:t>Bare metal infrastructure</a:t>
            </a:r>
            <a:endParaRPr b="0" i="0" sz="1400" u="none" cap="none" strike="noStrike">
              <a:solidFill>
                <a:srgbClr val="000000"/>
              </a:solidFill>
              <a:latin typeface="Arial"/>
              <a:ea typeface="Arial"/>
              <a:cs typeface="Arial"/>
              <a:sym typeface="Arial"/>
            </a:endParaRPr>
          </a:p>
        </p:txBody>
      </p:sp>
      <p:sp>
        <p:nvSpPr>
          <p:cNvPr id="587" name="Google Shape;587;p14"/>
          <p:cNvSpPr/>
          <p:nvPr/>
        </p:nvSpPr>
        <p:spPr>
          <a:xfrm>
            <a:off x="5579903" y="4198366"/>
            <a:ext cx="2725734"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A1D4FF"/>
                </a:solidFill>
                <a:latin typeface="Roboto"/>
                <a:ea typeface="Roboto"/>
                <a:cs typeface="Roboto"/>
                <a:sym typeface="Roboto"/>
              </a:rPr>
              <a:t>Legacy and cutting edge workloads with kernel-dependent features</a:t>
            </a:r>
            <a:endParaRPr b="0" i="0" sz="1400" u="none" cap="none" strike="noStrike">
              <a:solidFill>
                <a:srgbClr val="000000"/>
              </a:solidFill>
              <a:latin typeface="Arial"/>
              <a:ea typeface="Arial"/>
              <a:cs typeface="Arial"/>
              <a:sym typeface="Arial"/>
            </a:endParaRPr>
          </a:p>
        </p:txBody>
      </p:sp>
      <p:sp>
        <p:nvSpPr>
          <p:cNvPr id="588" name="Google Shape;588;p14"/>
          <p:cNvSpPr/>
          <p:nvPr/>
        </p:nvSpPr>
        <p:spPr>
          <a:xfrm rot="2700000">
            <a:off x="4367823" y="1190872"/>
            <a:ext cx="137160" cy="137160"/>
          </a:xfrm>
          <a:prstGeom prst="rect">
            <a:avLst/>
          </a:prstGeom>
          <a:solidFill>
            <a:srgbClr val="F15B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89" name="Google Shape;589;p14"/>
          <p:cNvSpPr/>
          <p:nvPr/>
        </p:nvSpPr>
        <p:spPr>
          <a:xfrm rot="2700000">
            <a:off x="2704789" y="2400745"/>
            <a:ext cx="137160" cy="137160"/>
          </a:xfrm>
          <a:prstGeom prst="rect">
            <a:avLst/>
          </a:prstGeom>
          <a:solidFill>
            <a:srgbClr val="F15B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90" name="Google Shape;590;p14"/>
          <p:cNvSpPr/>
          <p:nvPr/>
        </p:nvSpPr>
        <p:spPr>
          <a:xfrm rot="2700000">
            <a:off x="3323975" y="4360619"/>
            <a:ext cx="137160" cy="137160"/>
          </a:xfrm>
          <a:prstGeom prst="rect">
            <a:avLst/>
          </a:prstGeom>
          <a:solidFill>
            <a:srgbClr val="F15B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91" name="Google Shape;591;p14"/>
          <p:cNvSpPr/>
          <p:nvPr/>
        </p:nvSpPr>
        <p:spPr>
          <a:xfrm rot="2700000">
            <a:off x="5430883" y="4360827"/>
            <a:ext cx="137160" cy="137160"/>
          </a:xfrm>
          <a:prstGeom prst="rect">
            <a:avLst/>
          </a:prstGeom>
          <a:solidFill>
            <a:srgbClr val="F15B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92" name="Google Shape;592;p14"/>
          <p:cNvSpPr/>
          <p:nvPr/>
        </p:nvSpPr>
        <p:spPr>
          <a:xfrm rot="2700000">
            <a:off x="6051261" y="2404601"/>
            <a:ext cx="137160" cy="137160"/>
          </a:xfrm>
          <a:prstGeom prst="rect">
            <a:avLst/>
          </a:prstGeom>
          <a:solidFill>
            <a:srgbClr val="F15B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9edd5aa16f_0_199"/>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Use </a:t>
            </a:r>
            <a:r>
              <a:rPr lang="en-US"/>
              <a:t>Case: Kata Containers in Ant Group</a:t>
            </a:r>
            <a:endParaRPr/>
          </a:p>
        </p:txBody>
      </p:sp>
      <p:sp>
        <p:nvSpPr>
          <p:cNvPr id="598" name="Google Shape;598;g9edd5aa16f_0_199"/>
          <p:cNvSpPr txBox="1"/>
          <p:nvPr/>
        </p:nvSpPr>
        <p:spPr>
          <a:xfrm>
            <a:off x="217975" y="900325"/>
            <a:ext cx="4663500" cy="3789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1F2A3D"/>
              </a:buClr>
              <a:buSzPts val="1400"/>
              <a:buFont typeface="Roboto"/>
              <a:buChar char="●"/>
            </a:pPr>
            <a:r>
              <a:rPr b="1" lang="en-US">
                <a:solidFill>
                  <a:srgbClr val="1F2A3D"/>
                </a:solidFill>
                <a:latin typeface="Roboto"/>
                <a:ea typeface="Roboto"/>
                <a:cs typeface="Roboto"/>
                <a:sym typeface="Roboto"/>
              </a:rPr>
              <a:t>Kata Containers are running on thousands of node and over 10K cores</a:t>
            </a:r>
            <a:endParaRPr b="1">
              <a:solidFill>
                <a:srgbClr val="1F2A3D"/>
              </a:solidFill>
              <a:latin typeface="Roboto"/>
              <a:ea typeface="Roboto"/>
              <a:cs typeface="Roboto"/>
              <a:sym typeface="Roboto"/>
            </a:endParaRPr>
          </a:p>
          <a:p>
            <a:pPr indent="-311150" lvl="1" marL="914400" marR="0" rtl="0" algn="l">
              <a:lnSpc>
                <a:spcPct val="100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Part of them have been upgrade to a 2.0-preview version.</a:t>
            </a:r>
            <a:endParaRPr sz="1300">
              <a:solidFill>
                <a:srgbClr val="1F2A3D"/>
              </a:solidFill>
              <a:latin typeface="Roboto"/>
              <a:ea typeface="Roboto"/>
              <a:cs typeface="Roboto"/>
              <a:sym typeface="Roboto"/>
            </a:endParaRPr>
          </a:p>
          <a:p>
            <a:pPr indent="0" lvl="0" marL="0" marR="0" rtl="0" algn="l">
              <a:lnSpc>
                <a:spcPct val="100000"/>
              </a:lnSpc>
              <a:spcBef>
                <a:spcPts val="0"/>
              </a:spcBef>
              <a:spcAft>
                <a:spcPts val="0"/>
              </a:spcAft>
              <a:buNone/>
            </a:pPr>
            <a:r>
              <a:t/>
            </a:r>
            <a:endParaRPr sz="1300">
              <a:solidFill>
                <a:srgbClr val="1F2A3D"/>
              </a:solidFill>
              <a:latin typeface="Roboto"/>
              <a:ea typeface="Roboto"/>
              <a:cs typeface="Roboto"/>
              <a:sym typeface="Roboto"/>
            </a:endParaRPr>
          </a:p>
          <a:p>
            <a:pPr indent="-317500" lvl="0" marL="457200" rtl="0" algn="l">
              <a:spcBef>
                <a:spcPts val="0"/>
              </a:spcBef>
              <a:spcAft>
                <a:spcPts val="0"/>
              </a:spcAft>
              <a:buClr>
                <a:srgbClr val="1F2A3D"/>
              </a:buClr>
              <a:buSzPts val="1400"/>
              <a:buFont typeface="Roboto"/>
              <a:buChar char="●"/>
            </a:pPr>
            <a:r>
              <a:rPr b="1" lang="en-US">
                <a:solidFill>
                  <a:srgbClr val="1F2A3D"/>
                </a:solidFill>
                <a:latin typeface="Roboto"/>
                <a:ea typeface="Roboto"/>
                <a:cs typeface="Roboto"/>
                <a:sym typeface="Roboto"/>
              </a:rPr>
              <a:t>Ant Group deployed Kata Containers for</a:t>
            </a:r>
            <a:endParaRPr b="1">
              <a:solidFill>
                <a:srgbClr val="1F2A3D"/>
              </a:solidFill>
              <a:latin typeface="Roboto"/>
              <a:ea typeface="Roboto"/>
              <a:cs typeface="Roboto"/>
              <a:sym typeface="Roboto"/>
            </a:endParaRPr>
          </a:p>
          <a:p>
            <a:pPr indent="-311150" lvl="0" marL="914400" rtl="0" algn="l">
              <a:spcBef>
                <a:spcPts val="0"/>
              </a:spcBef>
              <a:spcAft>
                <a:spcPts val="0"/>
              </a:spcAft>
              <a:buClr>
                <a:srgbClr val="1F2A3D"/>
              </a:buClr>
              <a:buSzPts val="1300"/>
              <a:buFont typeface="Roboto"/>
              <a:buChar char="●"/>
            </a:pPr>
            <a:r>
              <a:rPr b="1" lang="en-US" sz="1300">
                <a:solidFill>
                  <a:srgbClr val="1F2A3D"/>
                </a:solidFill>
                <a:latin typeface="Roboto"/>
                <a:ea typeface="Roboto"/>
                <a:cs typeface="Roboto"/>
                <a:sym typeface="Roboto"/>
              </a:rPr>
              <a:t>Financial-grade infra architecture, called Trust-Native</a:t>
            </a:r>
            <a:endParaRPr b="1" sz="1300">
              <a:solidFill>
                <a:srgbClr val="1F2A3D"/>
              </a:solidFill>
              <a:latin typeface="Roboto"/>
              <a:ea typeface="Roboto"/>
              <a:cs typeface="Roboto"/>
              <a:sym typeface="Roboto"/>
            </a:endParaRPr>
          </a:p>
          <a:p>
            <a:pPr indent="-311150" lvl="0" marL="914400" rtl="0" algn="l">
              <a:spcBef>
                <a:spcPts val="0"/>
              </a:spcBef>
              <a:spcAft>
                <a:spcPts val="0"/>
              </a:spcAft>
              <a:buClr>
                <a:srgbClr val="1F2A3D"/>
              </a:buClr>
              <a:buSzPts val="1300"/>
              <a:buFont typeface="Roboto"/>
              <a:buChar char="●"/>
            </a:pPr>
            <a:r>
              <a:rPr b="1" lang="en-US" sz="1300">
                <a:solidFill>
                  <a:srgbClr val="1F2A3D"/>
                </a:solidFill>
                <a:latin typeface="Roboto"/>
                <a:ea typeface="Roboto"/>
                <a:cs typeface="Roboto"/>
                <a:sym typeface="Roboto"/>
              </a:rPr>
              <a:t>Not only Security Isolation, but</a:t>
            </a:r>
            <a:endParaRPr b="1" sz="1300">
              <a:solidFill>
                <a:srgbClr val="1F2A3D"/>
              </a:solidFill>
              <a:latin typeface="Roboto"/>
              <a:ea typeface="Roboto"/>
              <a:cs typeface="Roboto"/>
              <a:sym typeface="Roboto"/>
            </a:endParaRPr>
          </a:p>
          <a:p>
            <a:pPr indent="-311150" lvl="1" marL="1371600" rtl="0" algn="l">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Performance Isolation, to help running heterogeneous workload</a:t>
            </a:r>
            <a:endParaRPr sz="1300">
              <a:solidFill>
                <a:srgbClr val="1F2A3D"/>
              </a:solidFill>
              <a:latin typeface="Roboto"/>
              <a:ea typeface="Roboto"/>
              <a:cs typeface="Roboto"/>
              <a:sym typeface="Roboto"/>
            </a:endParaRPr>
          </a:p>
          <a:p>
            <a:pPr indent="-311150" lvl="1" marL="1371600" rtl="0" algn="l">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Failure Isolation, to restrict the explosion radius of any potential software failure</a:t>
            </a:r>
            <a:endParaRPr sz="1300">
              <a:solidFill>
                <a:srgbClr val="1F2A3D"/>
              </a:solidFill>
              <a:latin typeface="Roboto"/>
              <a:ea typeface="Roboto"/>
              <a:cs typeface="Roboto"/>
              <a:sym typeface="Roboto"/>
            </a:endParaRPr>
          </a:p>
          <a:p>
            <a:pPr indent="0" lvl="0" marL="0" rtl="0" algn="l">
              <a:spcBef>
                <a:spcPts val="0"/>
              </a:spcBef>
              <a:spcAft>
                <a:spcPts val="0"/>
              </a:spcAft>
              <a:buNone/>
            </a:pPr>
            <a:r>
              <a:t/>
            </a:r>
            <a:endParaRPr sz="1300">
              <a:solidFill>
                <a:srgbClr val="1F2A3D"/>
              </a:solidFill>
              <a:latin typeface="Roboto"/>
              <a:ea typeface="Roboto"/>
              <a:cs typeface="Roboto"/>
              <a:sym typeface="Roboto"/>
            </a:endParaRPr>
          </a:p>
          <a:p>
            <a:pPr indent="-311150" lvl="0" marL="457200" rtl="0" algn="l">
              <a:spcBef>
                <a:spcPts val="0"/>
              </a:spcBef>
              <a:spcAft>
                <a:spcPts val="0"/>
              </a:spcAft>
              <a:buClr>
                <a:srgbClr val="1F2A3D"/>
              </a:buClr>
              <a:buSzPts val="1300"/>
              <a:buFont typeface="Roboto"/>
              <a:buChar char="●"/>
            </a:pPr>
            <a:r>
              <a:rPr b="1" lang="en-US">
                <a:solidFill>
                  <a:srgbClr val="1F2A3D"/>
                </a:solidFill>
                <a:latin typeface="Roboto"/>
                <a:ea typeface="Roboto"/>
                <a:cs typeface="Roboto"/>
                <a:sym typeface="Roboto"/>
              </a:rPr>
              <a:t>Ant Group believes the isolation provided by Kata Containers will be the cornerstone of our financial-grade infrastructure architecture</a:t>
            </a:r>
            <a:endParaRPr sz="1300">
              <a:solidFill>
                <a:srgbClr val="1F2A3D"/>
              </a:solidFill>
              <a:latin typeface="Roboto"/>
              <a:ea typeface="Roboto"/>
              <a:cs typeface="Roboto"/>
              <a:sym typeface="Roboto"/>
            </a:endParaRPr>
          </a:p>
          <a:p>
            <a:pPr indent="0" lvl="0" marL="0" rtl="0" algn="l">
              <a:spcBef>
                <a:spcPts val="0"/>
              </a:spcBef>
              <a:spcAft>
                <a:spcPts val="0"/>
              </a:spcAft>
              <a:buNone/>
            </a:pPr>
            <a:r>
              <a:t/>
            </a:r>
            <a:endParaRPr sz="1300">
              <a:solidFill>
                <a:srgbClr val="1F2A3D"/>
              </a:solidFill>
              <a:latin typeface="Roboto"/>
              <a:ea typeface="Roboto"/>
              <a:cs typeface="Roboto"/>
              <a:sym typeface="Roboto"/>
            </a:endParaRPr>
          </a:p>
          <a:p>
            <a:pPr indent="0" lvl="0" marL="0" marR="0" rtl="0" algn="l">
              <a:lnSpc>
                <a:spcPct val="100000"/>
              </a:lnSpc>
              <a:spcBef>
                <a:spcPts val="0"/>
              </a:spcBef>
              <a:spcAft>
                <a:spcPts val="0"/>
              </a:spcAft>
              <a:buClr>
                <a:schemeClr val="lt2"/>
              </a:buClr>
              <a:buSzPts val="1800"/>
              <a:buFont typeface="Roboto"/>
              <a:buNone/>
            </a:pPr>
            <a:r>
              <a:t/>
            </a:r>
            <a:endParaRPr b="1" sz="1600">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0" i="0" sz="1200" u="none" cap="none" strike="noStrike">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0" i="0" sz="1200" u="none" cap="none" strike="noStrike">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0" i="0" sz="1200" u="none" cap="none" strike="noStrike">
              <a:solidFill>
                <a:srgbClr val="5E81BE"/>
              </a:solidFill>
              <a:latin typeface="Roboto"/>
              <a:ea typeface="Roboto"/>
              <a:cs typeface="Roboto"/>
              <a:sym typeface="Roboto"/>
            </a:endParaRPr>
          </a:p>
        </p:txBody>
      </p:sp>
      <p:pic>
        <p:nvPicPr>
          <p:cNvPr id="599" name="Google Shape;599;g9edd5aa16f_0_199"/>
          <p:cNvPicPr preferRelativeResize="0"/>
          <p:nvPr/>
        </p:nvPicPr>
        <p:blipFill rotWithShape="1">
          <a:blip r:embed="rId3">
            <a:alphaModFix/>
          </a:blip>
          <a:srcRect b="0" l="0" r="0" t="0"/>
          <a:stretch/>
        </p:blipFill>
        <p:spPr>
          <a:xfrm>
            <a:off x="5120640" y="0"/>
            <a:ext cx="4023360" cy="5143501"/>
          </a:xfrm>
          <a:prstGeom prst="rect">
            <a:avLst/>
          </a:prstGeom>
          <a:noFill/>
          <a:ln>
            <a:noFill/>
          </a:ln>
        </p:spPr>
      </p:pic>
      <p:sp>
        <p:nvSpPr>
          <p:cNvPr id="600" name="Google Shape;600;g9edd5aa16f_0_199"/>
          <p:cNvSpPr/>
          <p:nvPr/>
        </p:nvSpPr>
        <p:spPr>
          <a:xfrm>
            <a:off x="5120640" y="0"/>
            <a:ext cx="4023300" cy="5143500"/>
          </a:xfrm>
          <a:prstGeom prst="rect">
            <a:avLst/>
          </a:prstGeom>
          <a:solidFill>
            <a:srgbClr val="1F2A3C">
              <a:alpha val="6941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pic>
        <p:nvPicPr>
          <p:cNvPr id="605" name="Google Shape;605;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06" name="Google Shape;606;p25"/>
          <p:cNvSpPr/>
          <p:nvPr/>
        </p:nvSpPr>
        <p:spPr>
          <a:xfrm>
            <a:off x="0" y="0"/>
            <a:ext cx="9144001" cy="5143500"/>
          </a:xfrm>
          <a:prstGeom prst="rect">
            <a:avLst/>
          </a:prstGeom>
          <a:solidFill>
            <a:srgbClr val="1F2A3D">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07" name="Google Shape;607;p25"/>
          <p:cNvSpPr txBox="1"/>
          <p:nvPr>
            <p:ph type="title"/>
          </p:nvPr>
        </p:nvSpPr>
        <p:spPr>
          <a:xfrm>
            <a:off x="457201" y="1097279"/>
            <a:ext cx="5080000" cy="2424854"/>
          </a:xfrm>
          <a:prstGeom prst="rect">
            <a:avLst/>
          </a:prstGeom>
          <a:noFill/>
          <a:ln>
            <a:noFill/>
          </a:ln>
        </p:spPr>
        <p:txBody>
          <a:bodyPr anchorCtr="0" anchor="t" bIns="91425" lIns="91425" spcFirstLastPara="1" rIns="91425" wrap="square" tIns="91425">
            <a:noAutofit/>
          </a:bodyPr>
          <a:lstStyle/>
          <a:p>
            <a:pPr indent="0" lvl="0" marL="0" rtl="0" algn="l">
              <a:lnSpc>
                <a:spcPct val="137857"/>
              </a:lnSpc>
              <a:spcBef>
                <a:spcPts val="0"/>
              </a:spcBef>
              <a:spcAft>
                <a:spcPts val="0"/>
              </a:spcAft>
              <a:buSzPts val="3200"/>
              <a:buNone/>
            </a:pPr>
            <a:r>
              <a:rPr b="0" lang="en-US">
                <a:solidFill>
                  <a:schemeClr val="lt1"/>
                </a:solidFill>
                <a:latin typeface="Roboto Light"/>
                <a:ea typeface="Roboto Light"/>
                <a:cs typeface="Roboto Light"/>
                <a:sym typeface="Roboto Light"/>
              </a:rPr>
              <a:t>Features and </a:t>
            </a:r>
            <a:r>
              <a:rPr b="0" lang="en-US">
                <a:latin typeface="Roboto Light"/>
                <a:ea typeface="Roboto Light"/>
                <a:cs typeface="Roboto Light"/>
                <a:sym typeface="Roboto Light"/>
              </a:rPr>
              <a:t>R</a:t>
            </a:r>
            <a:r>
              <a:rPr b="0" lang="en-US">
                <a:solidFill>
                  <a:schemeClr val="lt1"/>
                </a:solidFill>
                <a:latin typeface="Roboto Light"/>
                <a:ea typeface="Roboto Light"/>
                <a:cs typeface="Roboto Light"/>
                <a:sym typeface="Roboto Light"/>
              </a:rPr>
              <a:t>oadmap</a:t>
            </a:r>
            <a:br>
              <a:rPr lang="en-US">
                <a:solidFill>
                  <a:schemeClr val="lt1"/>
                </a:solidFill>
                <a:latin typeface="Roboto"/>
                <a:ea typeface="Roboto"/>
                <a:cs typeface="Roboto"/>
                <a:sym typeface="Roboto"/>
              </a:rPr>
            </a:br>
            <a:br>
              <a:rPr lang="en-US">
                <a:solidFill>
                  <a:schemeClr val="lt1"/>
                </a:solidFill>
                <a:latin typeface="Roboto"/>
                <a:ea typeface="Roboto"/>
                <a:cs typeface="Roboto"/>
                <a:sym typeface="Roboto"/>
              </a:rPr>
            </a:br>
            <a:endParaRPr>
              <a:solidFill>
                <a:schemeClr val="lt1"/>
              </a:solidFill>
              <a:latin typeface="Roboto"/>
              <a:ea typeface="Roboto"/>
              <a:cs typeface="Roboto"/>
              <a:sym typeface="Roboto"/>
            </a:endParaRPr>
          </a:p>
        </p:txBody>
      </p:sp>
      <p:pic>
        <p:nvPicPr>
          <p:cNvPr id="608" name="Google Shape;608;p25"/>
          <p:cNvPicPr preferRelativeResize="0"/>
          <p:nvPr/>
        </p:nvPicPr>
        <p:blipFill rotWithShape="1">
          <a:blip r:embed="rId4">
            <a:alphaModFix/>
          </a:blip>
          <a:srcRect b="0" l="0" r="0" t="0"/>
          <a:stretch/>
        </p:blipFill>
        <p:spPr>
          <a:xfrm>
            <a:off x="8463068" y="277766"/>
            <a:ext cx="294640" cy="3657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ac242e7999_0_284"/>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Features </a:t>
            </a:r>
            <a:endParaRPr/>
          </a:p>
        </p:txBody>
      </p:sp>
      <p:sp>
        <p:nvSpPr>
          <p:cNvPr id="614" name="Google Shape;614;gac242e7999_0_284"/>
          <p:cNvSpPr txBox="1"/>
          <p:nvPr/>
        </p:nvSpPr>
        <p:spPr>
          <a:xfrm>
            <a:off x="4480549" y="757625"/>
            <a:ext cx="4023300" cy="2583600"/>
          </a:xfrm>
          <a:prstGeom prst="rect">
            <a:avLst/>
          </a:prstGeom>
          <a:solidFill>
            <a:srgbClr val="F15B3E">
              <a:alpha val="20000"/>
            </a:srgbClr>
          </a:solidFill>
          <a:ln>
            <a:noFill/>
          </a:ln>
        </p:spPr>
        <p:txBody>
          <a:bodyPr anchorCtr="0" anchor="t" bIns="182875" lIns="182875" spcFirstLastPara="1" rIns="182875" wrap="square" tIns="182875">
            <a:noAutofit/>
          </a:bodyPr>
          <a:lstStyle/>
          <a:p>
            <a:pPr indent="0" lvl="0" marL="1143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Hypervisor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rgbClr val="000000"/>
              </a:buClr>
              <a:buSzPts val="1200"/>
              <a:buFont typeface="Arial"/>
              <a:buNone/>
            </a:pPr>
            <a:r>
              <a:rPr b="1" i="0" lang="en-US" sz="1100" u="none" cap="none" strike="noStrike">
                <a:solidFill>
                  <a:srgbClr val="000000"/>
                </a:solidFill>
                <a:latin typeface="Roboto"/>
                <a:ea typeface="Roboto"/>
                <a:cs typeface="Roboto"/>
                <a:sym typeface="Roboto"/>
              </a:rPr>
              <a:t>QEMU</a:t>
            </a:r>
            <a:br>
              <a:rPr b="0" i="0" lang="en-US" sz="1100" u="none" cap="none" strike="noStrike">
                <a:solidFill>
                  <a:srgbClr val="000000"/>
                </a:solidFill>
                <a:latin typeface="Roboto"/>
                <a:ea typeface="Roboto"/>
                <a:cs typeface="Roboto"/>
                <a:sym typeface="Roboto"/>
              </a:rPr>
            </a:br>
            <a:r>
              <a:rPr b="0" i="0" lang="en-US" sz="1100" u="none" cap="none" strike="noStrike">
                <a:solidFill>
                  <a:srgbClr val="000000"/>
                </a:solidFill>
                <a:latin typeface="Roboto"/>
                <a:ea typeface="Roboto"/>
                <a:cs typeface="Roboto"/>
                <a:sym typeface="Roboto"/>
              </a:rPr>
              <a:t>PCI device passthrough (Direct Device Assignment)</a:t>
            </a:r>
            <a:br>
              <a:rPr b="0" i="0" lang="en-US" sz="1100" u="none" cap="none" strike="noStrike">
                <a:solidFill>
                  <a:srgbClr val="000000"/>
                </a:solidFill>
                <a:latin typeface="Roboto"/>
                <a:ea typeface="Roboto"/>
                <a:cs typeface="Roboto"/>
                <a:sym typeface="Roboto"/>
              </a:rPr>
            </a:br>
            <a:r>
              <a:rPr b="0" i="0" lang="en-US" sz="1100" u="none" cap="none" strike="noStrike">
                <a:solidFill>
                  <a:srgbClr val="000000"/>
                </a:solidFill>
                <a:latin typeface="Roboto"/>
                <a:ea typeface="Roboto"/>
                <a:cs typeface="Roboto"/>
                <a:sym typeface="Roboto"/>
              </a:rPr>
              <a:t>Hotplug of memory</a:t>
            </a:r>
            <a:endParaRPr b="0" i="0" sz="12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DAX / NVDIMM (Direct Access to Memory)</a:t>
            </a:r>
            <a:br>
              <a:rPr b="0" i="0" lang="en-US" sz="1100" u="none" cap="none" strike="noStrike">
                <a:solidFill>
                  <a:srgbClr val="000000"/>
                </a:solidFill>
                <a:latin typeface="Roboto"/>
                <a:ea typeface="Roboto"/>
                <a:cs typeface="Roboto"/>
                <a:sym typeface="Roboto"/>
              </a:rPr>
            </a:br>
            <a:br>
              <a:rPr b="0" i="0" lang="en-US" sz="1100" u="none" cap="none" strike="noStrike">
                <a:solidFill>
                  <a:srgbClr val="000000"/>
                </a:solidFill>
                <a:latin typeface="Roboto"/>
                <a:ea typeface="Roboto"/>
                <a:cs typeface="Roboto"/>
                <a:sym typeface="Roboto"/>
              </a:rPr>
            </a:br>
            <a:r>
              <a:rPr b="1" i="0" lang="en-US" sz="1100" u="none" cap="none" strike="noStrike">
                <a:solidFill>
                  <a:srgbClr val="000000"/>
                </a:solidFill>
                <a:latin typeface="Roboto"/>
                <a:ea typeface="Roboto"/>
                <a:cs typeface="Roboto"/>
                <a:sym typeface="Roboto"/>
              </a:rPr>
              <a:t>Cloud Hypervisor</a:t>
            </a:r>
            <a:br>
              <a:rPr b="1" i="0" lang="en-US" sz="1100" u="none" cap="none" strike="noStrike">
                <a:solidFill>
                  <a:srgbClr val="000000"/>
                </a:solidFill>
                <a:latin typeface="Roboto"/>
                <a:ea typeface="Roboto"/>
                <a:cs typeface="Roboto"/>
                <a:sym typeface="Roboto"/>
              </a:rPr>
            </a:br>
            <a:r>
              <a:rPr b="0" i="0" lang="en-US" sz="1100" u="none" cap="none" strike="noStrike">
                <a:solidFill>
                  <a:srgbClr val="000000"/>
                </a:solidFill>
                <a:latin typeface="Roboto"/>
                <a:ea typeface="Roboto"/>
                <a:cs typeface="Roboto"/>
                <a:sym typeface="Roboto"/>
              </a:rPr>
              <a:t>VMM for running modern cloud workloads</a:t>
            </a:r>
            <a:endParaRPr/>
          </a:p>
          <a:p>
            <a:pPr indent="0" lvl="0" marL="1143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Feature parity with QEMU with a smaller attack surface</a:t>
            </a:r>
            <a:br>
              <a:rPr b="0" i="0" lang="en-US" sz="1100" u="none" cap="none" strike="noStrike">
                <a:solidFill>
                  <a:srgbClr val="000000"/>
                </a:solidFill>
                <a:latin typeface="Roboto"/>
                <a:ea typeface="Roboto"/>
                <a:cs typeface="Roboto"/>
                <a:sym typeface="Roboto"/>
              </a:rPr>
            </a:br>
            <a:br>
              <a:rPr b="0" i="0" lang="en-US" sz="1100" u="none" cap="none" strike="noStrike">
                <a:solidFill>
                  <a:srgbClr val="000000"/>
                </a:solidFill>
                <a:latin typeface="Roboto"/>
                <a:ea typeface="Roboto"/>
                <a:cs typeface="Roboto"/>
                <a:sym typeface="Roboto"/>
              </a:rPr>
            </a:br>
            <a:r>
              <a:rPr b="1" i="0" lang="en-US" sz="1100" u="none" cap="none" strike="noStrike">
                <a:solidFill>
                  <a:srgbClr val="000000"/>
                </a:solidFill>
                <a:latin typeface="Roboto"/>
                <a:ea typeface="Roboto"/>
                <a:cs typeface="Roboto"/>
                <a:sym typeface="Roboto"/>
              </a:rPr>
              <a:t>Firecracker</a:t>
            </a:r>
            <a:br>
              <a:rPr b="1" i="0" lang="en-US" sz="1100" u="none" cap="none" strike="noStrike">
                <a:solidFill>
                  <a:srgbClr val="000000"/>
                </a:solidFill>
                <a:latin typeface="Roboto"/>
                <a:ea typeface="Roboto"/>
                <a:cs typeface="Roboto"/>
                <a:sym typeface="Roboto"/>
              </a:rPr>
            </a:br>
            <a:r>
              <a:rPr b="0" i="0" lang="en-US" sz="1100" u="none" cap="none" strike="noStrike">
                <a:solidFill>
                  <a:srgbClr val="000000"/>
                </a:solidFill>
                <a:latin typeface="Roboto"/>
                <a:ea typeface="Roboto"/>
                <a:cs typeface="Roboto"/>
                <a:sym typeface="Roboto"/>
              </a:rPr>
              <a:t>Fast and minimal</a:t>
            </a:r>
            <a:br>
              <a:rPr b="0" i="0" lang="en-US" sz="1200" u="none" cap="none" strike="noStrike">
                <a:solidFill>
                  <a:srgbClr val="000000"/>
                </a:solidFill>
                <a:latin typeface="Arial"/>
                <a:ea typeface="Arial"/>
                <a:cs typeface="Arial"/>
                <a:sym typeface="Arial"/>
              </a:rPr>
            </a:br>
            <a:endParaRPr b="0" i="0" sz="1200" u="none" cap="none" strike="noStrike">
              <a:solidFill>
                <a:srgbClr val="000000"/>
              </a:solidFill>
              <a:latin typeface="Arial"/>
              <a:ea typeface="Arial"/>
              <a:cs typeface="Arial"/>
              <a:sym typeface="Arial"/>
            </a:endParaRPr>
          </a:p>
          <a:p>
            <a:pPr indent="0" lvl="0" marL="0" marR="0" rtl="0" algn="l">
              <a:lnSpc>
                <a:spcPct val="110000"/>
              </a:lnSpc>
              <a:spcBef>
                <a:spcPts val="600"/>
              </a:spcBef>
              <a:spcAft>
                <a:spcPts val="0"/>
              </a:spcAft>
              <a:buClr>
                <a:srgbClr val="000000"/>
              </a:buClr>
              <a:buSzPts val="1200"/>
              <a:buFont typeface="Arial"/>
              <a:buNone/>
            </a:pPr>
            <a:r>
              <a:t/>
            </a:r>
            <a:endParaRPr b="0" i="0" sz="1200" u="none" cap="none" strike="noStrike">
              <a:solidFill>
                <a:srgbClr val="1F2A3D"/>
              </a:solidFill>
              <a:latin typeface="Arial"/>
              <a:ea typeface="Arial"/>
              <a:cs typeface="Arial"/>
              <a:sym typeface="Arial"/>
            </a:endParaRPr>
          </a:p>
        </p:txBody>
      </p:sp>
      <p:sp>
        <p:nvSpPr>
          <p:cNvPr id="615" name="Google Shape;615;gac242e7999_0_284"/>
          <p:cNvSpPr txBox="1"/>
          <p:nvPr/>
        </p:nvSpPr>
        <p:spPr>
          <a:xfrm>
            <a:off x="542599" y="757624"/>
            <a:ext cx="3813900" cy="1255200"/>
          </a:xfrm>
          <a:prstGeom prst="rect">
            <a:avLst/>
          </a:prstGeom>
          <a:solidFill>
            <a:srgbClr val="5E81BE">
              <a:alpha val="20000"/>
            </a:srgbClr>
          </a:solidFill>
          <a:ln>
            <a:noFill/>
          </a:ln>
        </p:spPr>
        <p:txBody>
          <a:bodyPr anchorCtr="0" anchor="t" bIns="182875" lIns="182875" spcFirstLastPara="1" rIns="182875" wrap="square" tIns="182875">
            <a:noAutofit/>
          </a:bodyPr>
          <a:lstStyle/>
          <a:p>
            <a:pPr indent="0" lvl="0" marL="0" marR="0" rtl="0" algn="l">
              <a:lnSpc>
                <a:spcPct val="110000"/>
              </a:lnSpc>
              <a:spcBef>
                <a:spcPts val="0"/>
              </a:spcBef>
              <a:spcAft>
                <a:spcPts val="0"/>
              </a:spcAft>
              <a:buClr>
                <a:srgbClr val="1F2A3D"/>
              </a:buClr>
              <a:buSzPts val="1120"/>
              <a:buFont typeface="Roboto"/>
              <a:buNone/>
            </a:pPr>
            <a:r>
              <a:rPr b="1" i="0" lang="en-US" sz="1400" u="none" cap="none" strike="noStrike">
                <a:solidFill>
                  <a:srgbClr val="1F2A3D"/>
                </a:solidFill>
                <a:latin typeface="Roboto"/>
                <a:ea typeface="Roboto"/>
                <a:cs typeface="Roboto"/>
                <a:sym typeface="Roboto"/>
              </a:rPr>
              <a:t>Networking</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1F2A3D"/>
              </a:buClr>
              <a:buSzPts val="960"/>
              <a:buFont typeface="Roboto"/>
              <a:buNone/>
            </a:pPr>
            <a:r>
              <a:rPr b="0" i="0" lang="en-US" sz="1100" u="none" cap="none" strike="noStrike">
                <a:solidFill>
                  <a:srgbClr val="1F2A3D"/>
                </a:solidFill>
                <a:latin typeface="Roboto"/>
                <a:ea typeface="Roboto"/>
                <a:cs typeface="Roboto"/>
                <a:sym typeface="Roboto"/>
              </a:rPr>
              <a:t>SR-IOV (Lowest Latency)</a:t>
            </a:r>
            <a:endParaRPr b="0" i="0" sz="12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None/>
            </a:pPr>
            <a:r>
              <a:rPr b="0" i="0" lang="en-US" sz="1100" u="none" cap="none" strike="noStrike">
                <a:solidFill>
                  <a:srgbClr val="1F2A3D"/>
                </a:solidFill>
                <a:latin typeface="Roboto"/>
                <a:ea typeface="Roboto"/>
                <a:cs typeface="Roboto"/>
                <a:sym typeface="Roboto"/>
              </a:rPr>
              <a:t>Data Plane Development Kit (DPDK)/VPP (Fast Software implementation)</a:t>
            </a:r>
            <a:endParaRPr b="0" i="0" sz="12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1F2A3D"/>
              </a:buClr>
              <a:buSzPts val="960"/>
              <a:buFont typeface="Roboto"/>
              <a:buNone/>
            </a:pPr>
            <a:r>
              <a:rPr b="0" i="0" lang="en-US" sz="1100" u="none" cap="none" strike="noStrike">
                <a:solidFill>
                  <a:srgbClr val="1F2A3D"/>
                </a:solidFill>
                <a:latin typeface="Roboto"/>
                <a:ea typeface="Roboto"/>
                <a:cs typeface="Roboto"/>
                <a:sym typeface="Roboto"/>
              </a:rPr>
              <a:t>Network Plugins - CNI / CNM</a:t>
            </a:r>
            <a:endParaRPr b="0" i="0" sz="1200" u="none" cap="none" strike="noStrike">
              <a:solidFill>
                <a:srgbClr val="000000"/>
              </a:solidFill>
              <a:latin typeface="Arial"/>
              <a:ea typeface="Arial"/>
              <a:cs typeface="Arial"/>
              <a:sym typeface="Arial"/>
            </a:endParaRPr>
          </a:p>
        </p:txBody>
      </p:sp>
      <p:sp>
        <p:nvSpPr>
          <p:cNvPr id="616" name="Google Shape;616;gac242e7999_0_284"/>
          <p:cNvSpPr txBox="1"/>
          <p:nvPr/>
        </p:nvSpPr>
        <p:spPr>
          <a:xfrm>
            <a:off x="4480550" y="3440260"/>
            <a:ext cx="4023300" cy="1186200"/>
          </a:xfrm>
          <a:prstGeom prst="rect">
            <a:avLst/>
          </a:prstGeom>
          <a:solidFill>
            <a:srgbClr val="A1D4FF">
              <a:alpha val="49410"/>
            </a:srgbClr>
          </a:solidFill>
          <a:ln>
            <a:noFill/>
          </a:ln>
        </p:spPr>
        <p:txBody>
          <a:bodyPr anchorCtr="0" anchor="t" bIns="182875" lIns="182875" spcFirstLastPara="1" rIns="182875" wrap="square" tIns="182875">
            <a:noAutofit/>
          </a:bodyPr>
          <a:lstStyle/>
          <a:p>
            <a:pPr indent="0" lvl="0" marL="0" marR="0" rtl="0" algn="l">
              <a:lnSpc>
                <a:spcPct val="110000"/>
              </a:lnSpc>
              <a:spcBef>
                <a:spcPts val="0"/>
              </a:spcBef>
              <a:spcAft>
                <a:spcPts val="0"/>
              </a:spcAft>
              <a:buClr>
                <a:schemeClr val="lt2"/>
              </a:buClr>
              <a:buSzPts val="1800"/>
              <a:buFont typeface="Roboto"/>
              <a:buNone/>
            </a:pPr>
            <a:r>
              <a:rPr b="1" i="0" lang="en-US" sz="1400" u="none" cap="none" strike="noStrike">
                <a:solidFill>
                  <a:srgbClr val="1F2A3D"/>
                </a:solidFill>
                <a:latin typeface="Roboto"/>
                <a:ea typeface="Roboto"/>
                <a:cs typeface="Roboto"/>
                <a:sym typeface="Roboto"/>
              </a:rPr>
              <a:t>  Kata Containers VM</a:t>
            </a:r>
            <a:br>
              <a:rPr b="1" i="0" lang="en-US" sz="1400" u="none" cap="none" strike="noStrike">
                <a:solidFill>
                  <a:srgbClr val="1F2A3D"/>
                </a:solidFill>
                <a:latin typeface="Roboto"/>
                <a:ea typeface="Roboto"/>
                <a:cs typeface="Roboto"/>
                <a:sym typeface="Roboto"/>
              </a:rPr>
            </a:br>
            <a:r>
              <a:rPr b="1" i="0" lang="en-US" sz="1400" u="none" cap="none" strike="noStrike">
                <a:solidFill>
                  <a:srgbClr val="1F2A3D"/>
                </a:solidFill>
                <a:latin typeface="Roboto"/>
                <a:ea typeface="Roboto"/>
                <a:cs typeface="Roboto"/>
                <a:sym typeface="Roboto"/>
              </a:rPr>
              <a:t> </a:t>
            </a:r>
            <a:r>
              <a:rPr b="0" i="0" lang="en-US" sz="1200" u="none" cap="none" strike="noStrike">
                <a:solidFill>
                  <a:srgbClr val="1F2A3D"/>
                </a:solidFill>
                <a:latin typeface="Roboto"/>
                <a:ea typeface="Roboto"/>
                <a:cs typeface="Roboto"/>
                <a:sym typeface="Roboto"/>
              </a:rPr>
              <a:t> Minimal kernel and rootfs (Customizable)</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lt2"/>
              </a:buClr>
              <a:buSzPts val="1800"/>
              <a:buFont typeface="Roboto"/>
              <a:buNone/>
            </a:pPr>
            <a:r>
              <a:rPr b="0" i="0" lang="en-US" sz="1200" u="none" cap="none" strike="noStrike">
                <a:solidFill>
                  <a:srgbClr val="1F2A3D"/>
                </a:solidFill>
                <a:latin typeface="Roboto"/>
                <a:ea typeface="Roboto"/>
                <a:cs typeface="Roboto"/>
                <a:sym typeface="Roboto"/>
              </a:rPr>
              <a:t>  VM Templating (Fast Restore)</a:t>
            </a:r>
            <a:endParaRPr b="0" i="0" sz="1200" u="none" cap="none" strike="noStrike">
              <a:solidFill>
                <a:srgbClr val="1F2A3D"/>
              </a:solidFill>
              <a:latin typeface="Roboto"/>
              <a:ea typeface="Roboto"/>
              <a:cs typeface="Roboto"/>
              <a:sym typeface="Roboto"/>
            </a:endParaRPr>
          </a:p>
        </p:txBody>
      </p:sp>
      <p:sp>
        <p:nvSpPr>
          <p:cNvPr id="617" name="Google Shape;617;gac242e7999_0_284"/>
          <p:cNvSpPr txBox="1"/>
          <p:nvPr/>
        </p:nvSpPr>
        <p:spPr>
          <a:xfrm>
            <a:off x="542600" y="3773814"/>
            <a:ext cx="3813900" cy="852600"/>
          </a:xfrm>
          <a:prstGeom prst="rect">
            <a:avLst/>
          </a:prstGeom>
          <a:solidFill>
            <a:srgbClr val="1F2A3D">
              <a:alpha val="20000"/>
            </a:srgbClr>
          </a:solidFill>
          <a:ln>
            <a:noFill/>
          </a:ln>
        </p:spPr>
        <p:txBody>
          <a:bodyPr anchorCtr="0" anchor="t" bIns="182875" lIns="182875" spcFirstLastPara="1" rIns="182875" wrap="square" tIns="182875">
            <a:noAutofit/>
          </a:bodyPr>
          <a:lstStyle/>
          <a:p>
            <a:pPr indent="0" lvl="0" marL="0" marR="0" rtl="0" algn="l">
              <a:lnSpc>
                <a:spcPct val="110000"/>
              </a:lnSpc>
              <a:spcBef>
                <a:spcPts val="0"/>
              </a:spcBef>
              <a:spcAft>
                <a:spcPts val="0"/>
              </a:spcAft>
              <a:buClr>
                <a:srgbClr val="1F2A3D"/>
              </a:buClr>
              <a:buSzPts val="1120"/>
              <a:buFont typeface="Roboto"/>
              <a:buNone/>
            </a:pPr>
            <a:r>
              <a:rPr b="1" i="0" lang="en-US" sz="1400" u="none" cap="none" strike="noStrike">
                <a:solidFill>
                  <a:srgbClr val="1F2A3D"/>
                </a:solidFill>
                <a:latin typeface="Roboto"/>
                <a:ea typeface="Roboto"/>
                <a:cs typeface="Roboto"/>
                <a:sym typeface="Roboto"/>
              </a:rPr>
              <a:t>Memory</a:t>
            </a:r>
            <a:endParaRPr b="1" i="0" sz="1400" u="none" cap="none" strike="noStrike">
              <a:solidFill>
                <a:srgbClr val="1F2A3D"/>
              </a:solidFill>
              <a:latin typeface="Roboto"/>
              <a:ea typeface="Roboto"/>
              <a:cs typeface="Roboto"/>
              <a:sym typeface="Roboto"/>
            </a:endParaRPr>
          </a:p>
          <a:p>
            <a:pPr indent="0" lvl="0" marL="0" marR="0" rtl="0" algn="l">
              <a:lnSpc>
                <a:spcPct val="110000"/>
              </a:lnSpc>
              <a:spcBef>
                <a:spcPts val="0"/>
              </a:spcBef>
              <a:spcAft>
                <a:spcPts val="0"/>
              </a:spcAft>
              <a:buClr>
                <a:srgbClr val="1F2A3D"/>
              </a:buClr>
              <a:buSzPts val="960"/>
              <a:buFont typeface="Roboto"/>
              <a:buNone/>
            </a:pPr>
            <a:r>
              <a:rPr b="0" i="0" lang="en-US" sz="1100" u="none" cap="none" strike="noStrike">
                <a:solidFill>
                  <a:srgbClr val="1F2A3D"/>
                </a:solidFill>
                <a:latin typeface="Roboto"/>
                <a:ea typeface="Roboto"/>
                <a:cs typeface="Roboto"/>
                <a:sym typeface="Roboto"/>
              </a:rPr>
              <a:t>Kernel same page merging (Deduplicate Memory)</a:t>
            </a:r>
            <a:endParaRPr/>
          </a:p>
          <a:p>
            <a:pPr indent="0" lvl="0" marL="0" marR="0" rtl="0" algn="l">
              <a:lnSpc>
                <a:spcPct val="110000"/>
              </a:lnSpc>
              <a:spcBef>
                <a:spcPts val="0"/>
              </a:spcBef>
              <a:spcAft>
                <a:spcPts val="0"/>
              </a:spcAft>
              <a:buClr>
                <a:srgbClr val="1F2A3D"/>
              </a:buClr>
              <a:buSzPts val="960"/>
              <a:buFont typeface="Roboto"/>
              <a:buNone/>
            </a:pPr>
            <a:r>
              <a:rPr b="0" i="0" lang="en-US" sz="1100" u="none" cap="none" strike="noStrike">
                <a:solidFill>
                  <a:srgbClr val="1F2A3D"/>
                </a:solidFill>
                <a:latin typeface="Roboto"/>
                <a:ea typeface="Roboto"/>
                <a:cs typeface="Roboto"/>
                <a:sym typeface="Roboto"/>
              </a:rPr>
              <a:t>Virtio-mem (Experimental)</a:t>
            </a:r>
            <a:endParaRPr b="0" i="0" sz="1100" u="none" cap="none" strike="noStrike">
              <a:solidFill>
                <a:srgbClr val="1F2A3D"/>
              </a:solidFill>
              <a:latin typeface="Roboto"/>
              <a:ea typeface="Roboto"/>
              <a:cs typeface="Roboto"/>
              <a:sym typeface="Roboto"/>
            </a:endParaRPr>
          </a:p>
          <a:p>
            <a:pPr indent="0" lvl="0" marL="0" marR="0" rtl="0" algn="l">
              <a:lnSpc>
                <a:spcPct val="110000"/>
              </a:lnSpc>
              <a:spcBef>
                <a:spcPts val="0"/>
              </a:spcBef>
              <a:spcAft>
                <a:spcPts val="0"/>
              </a:spcAft>
              <a:buClr>
                <a:srgbClr val="1F2A3D"/>
              </a:buClr>
              <a:buSzPts val="960"/>
              <a:buFont typeface="Roboto"/>
              <a:buNone/>
            </a:pPr>
            <a:r>
              <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0"/>
              </a:spcBef>
              <a:spcAft>
                <a:spcPts val="0"/>
              </a:spcAft>
              <a:buClr>
                <a:srgbClr val="1F2A3D"/>
              </a:buClr>
              <a:buSzPts val="1440"/>
              <a:buFont typeface="Roboto"/>
              <a:buNone/>
            </a:pPr>
            <a:r>
              <a:t/>
            </a:r>
            <a:endParaRPr b="0" i="0" sz="1800" u="none" cap="none" strike="noStrike">
              <a:solidFill>
                <a:srgbClr val="1F2A3D"/>
              </a:solidFill>
              <a:latin typeface="Roboto"/>
              <a:ea typeface="Roboto"/>
              <a:cs typeface="Roboto"/>
              <a:sym typeface="Roboto"/>
            </a:endParaRPr>
          </a:p>
        </p:txBody>
      </p:sp>
      <p:sp>
        <p:nvSpPr>
          <p:cNvPr id="618" name="Google Shape;618;gac242e7999_0_284"/>
          <p:cNvSpPr txBox="1"/>
          <p:nvPr/>
        </p:nvSpPr>
        <p:spPr>
          <a:xfrm>
            <a:off x="542598" y="2111793"/>
            <a:ext cx="3813900" cy="1563000"/>
          </a:xfrm>
          <a:prstGeom prst="rect">
            <a:avLst/>
          </a:prstGeom>
          <a:solidFill>
            <a:schemeClr val="accent2">
              <a:alpha val="20000"/>
            </a:schemeClr>
          </a:solidFill>
          <a:ln>
            <a:noFill/>
          </a:ln>
        </p:spPr>
        <p:txBody>
          <a:bodyPr anchorCtr="0" anchor="t" bIns="182875" lIns="91425" spcFirstLastPara="1" rIns="182875" wrap="square" tIns="182875">
            <a:noAutofit/>
          </a:bodyPr>
          <a:lstStyle/>
          <a:p>
            <a:pPr indent="0" lvl="0" marL="1143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Storage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None/>
            </a:pPr>
            <a:r>
              <a:rPr b="1" i="0" lang="en-US" sz="1100" u="none" cap="none" strike="noStrike">
                <a:solidFill>
                  <a:srgbClr val="000000"/>
                </a:solidFill>
                <a:latin typeface="Roboto"/>
                <a:ea typeface="Roboto"/>
                <a:cs typeface="Roboto"/>
                <a:sym typeface="Roboto"/>
              </a:rPr>
              <a:t>SSD’s / HDD</a:t>
            </a:r>
            <a:br>
              <a:rPr b="0" i="0" lang="en-US" sz="1100" u="none" cap="none" strike="noStrike">
                <a:solidFill>
                  <a:srgbClr val="000000"/>
                </a:solidFill>
                <a:latin typeface="Roboto"/>
                <a:ea typeface="Roboto"/>
                <a:cs typeface="Roboto"/>
                <a:sym typeface="Roboto"/>
              </a:rPr>
            </a:br>
            <a:r>
              <a:rPr b="0" i="0" lang="en-US" sz="1100" u="none" cap="none" strike="noStrike">
                <a:solidFill>
                  <a:srgbClr val="000000"/>
                </a:solidFill>
                <a:latin typeface="Roboto"/>
                <a:ea typeface="Roboto"/>
                <a:cs typeface="Roboto"/>
                <a:sym typeface="Roboto"/>
              </a:rPr>
              <a:t>Virtio-fs   (Shared filesystem) </a:t>
            </a:r>
            <a:r>
              <a:rPr b="0" baseline="30000" i="0" lang="en-US" sz="1100" u="none" cap="none" strike="noStrike">
                <a:solidFill>
                  <a:srgbClr val="000000"/>
                </a:solidFill>
                <a:latin typeface="Roboto"/>
                <a:ea typeface="Roboto"/>
                <a:cs typeface="Roboto"/>
                <a:sym typeface="Roboto"/>
              </a:rPr>
              <a:t>New</a:t>
            </a:r>
            <a:br>
              <a:rPr b="0" i="0" lang="en-US" sz="1100" u="none" cap="none" strike="noStrike">
                <a:solidFill>
                  <a:srgbClr val="000000"/>
                </a:solidFill>
                <a:latin typeface="Roboto"/>
                <a:ea typeface="Roboto"/>
                <a:cs typeface="Roboto"/>
                <a:sym typeface="Roboto"/>
              </a:rPr>
            </a:br>
            <a:r>
              <a:rPr b="0" i="0" lang="en-US" sz="1100" u="none" cap="none" strike="noStrike">
                <a:solidFill>
                  <a:srgbClr val="000000"/>
                </a:solidFill>
                <a:latin typeface="Roboto"/>
                <a:ea typeface="Roboto"/>
                <a:cs typeface="Roboto"/>
                <a:sym typeface="Roboto"/>
              </a:rPr>
              <a:t>Virtio-SCSI/Virtio-blk   (Block storage) </a:t>
            </a:r>
            <a:br>
              <a:rPr b="0" i="0" lang="en-US" sz="1100" u="none" cap="none" strike="noStrike">
                <a:solidFill>
                  <a:srgbClr val="000000"/>
                </a:solidFill>
                <a:latin typeface="Roboto"/>
                <a:ea typeface="Roboto"/>
                <a:cs typeface="Roboto"/>
                <a:sym typeface="Roboto"/>
              </a:rPr>
            </a:br>
            <a:br>
              <a:rPr b="0" i="0" lang="en-US" sz="1100" u="none" cap="none" strike="noStrike">
                <a:solidFill>
                  <a:srgbClr val="000000"/>
                </a:solidFill>
                <a:latin typeface="Roboto"/>
                <a:ea typeface="Roboto"/>
                <a:cs typeface="Roboto"/>
                <a:sym typeface="Roboto"/>
              </a:rPr>
            </a:br>
            <a:r>
              <a:rPr b="1" i="0" lang="en-US" sz="1100" u="none" cap="none" strike="noStrike">
                <a:solidFill>
                  <a:srgbClr val="000000"/>
                </a:solidFill>
                <a:latin typeface="Roboto"/>
                <a:ea typeface="Roboto"/>
                <a:cs typeface="Roboto"/>
                <a:sym typeface="Roboto"/>
              </a:rPr>
              <a:t>Intel® Optane™ Memory</a:t>
            </a:r>
            <a:endParaRPr/>
          </a:p>
          <a:p>
            <a:pPr indent="0" lvl="0" marL="1143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DAX  (Direct Access to Memory)</a:t>
            </a:r>
            <a:endParaRPr b="0" i="0" sz="1200" u="none" cap="none" strike="noStrike">
              <a:solidFill>
                <a:srgbClr val="1F2A3D"/>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cxnSp>
        <p:nvCxnSpPr>
          <p:cNvPr id="623" name="Google Shape;623;g82b2de5086_1_4"/>
          <p:cNvCxnSpPr/>
          <p:nvPr/>
        </p:nvCxnSpPr>
        <p:spPr>
          <a:xfrm rot="10800000">
            <a:off x="3428800" y="457079"/>
            <a:ext cx="454800" cy="0"/>
          </a:xfrm>
          <a:prstGeom prst="straightConnector1">
            <a:avLst/>
          </a:prstGeom>
          <a:noFill/>
          <a:ln cap="flat" cmpd="sng" w="9525">
            <a:solidFill>
              <a:srgbClr val="F15B3E"/>
            </a:solidFill>
            <a:prstDash val="dot"/>
            <a:round/>
            <a:headEnd len="sm" w="sm" type="none"/>
            <a:tailEnd len="sm" w="sm" type="none"/>
          </a:ln>
        </p:spPr>
      </p:cxnSp>
      <p:sp>
        <p:nvSpPr>
          <p:cNvPr id="624" name="Google Shape;624;g82b2de5086_1_4"/>
          <p:cNvSpPr/>
          <p:nvPr/>
        </p:nvSpPr>
        <p:spPr>
          <a:xfrm>
            <a:off x="3883600" y="231475"/>
            <a:ext cx="1585800" cy="4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5" name="Google Shape;625;g82b2de5086_1_4"/>
          <p:cNvSpPr txBox="1"/>
          <p:nvPr>
            <p:ph type="title"/>
          </p:nvPr>
        </p:nvSpPr>
        <p:spPr>
          <a:xfrm>
            <a:off x="460950" y="91440"/>
            <a:ext cx="20496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Releases</a:t>
            </a:r>
            <a:endParaRPr/>
          </a:p>
        </p:txBody>
      </p:sp>
      <p:sp>
        <p:nvSpPr>
          <p:cNvPr id="626" name="Google Shape;626;g82b2de5086_1_4"/>
          <p:cNvSpPr txBox="1"/>
          <p:nvPr/>
        </p:nvSpPr>
        <p:spPr>
          <a:xfrm>
            <a:off x="4162214" y="196704"/>
            <a:ext cx="4267800" cy="2245500"/>
          </a:xfrm>
          <a:prstGeom prst="rect">
            <a:avLst/>
          </a:prstGeom>
          <a:noFill/>
          <a:ln>
            <a:noFill/>
          </a:ln>
        </p:spPr>
        <p:txBody>
          <a:bodyPr anchorCtr="0" anchor="t" bIns="91425" lIns="91425" spcFirstLastPara="1" rIns="91425" wrap="square" tIns="91425">
            <a:noAutofit/>
          </a:bodyPr>
          <a:lstStyle/>
          <a:p>
            <a:pPr indent="0" lvl="0" marL="0" marR="0" rtl="0" algn="l">
              <a:lnSpc>
                <a:spcPct val="130000"/>
              </a:lnSpc>
              <a:spcBef>
                <a:spcPts val="0"/>
              </a:spcBef>
              <a:spcAft>
                <a:spcPts val="0"/>
              </a:spcAft>
              <a:buClr>
                <a:srgbClr val="000000"/>
              </a:buClr>
              <a:buSzPts val="2400"/>
              <a:buFont typeface="Arial"/>
              <a:buNone/>
            </a:pPr>
            <a:r>
              <a:rPr b="1" i="0" lang="en-US" sz="2400" u="none" cap="none" strike="noStrike">
                <a:solidFill>
                  <a:srgbClr val="1F2A3C"/>
                </a:solidFill>
                <a:latin typeface="Roboto"/>
                <a:ea typeface="Roboto"/>
                <a:cs typeface="Roboto"/>
                <a:sym typeface="Roboto"/>
              </a:rPr>
              <a:t>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Seamless integration with Docker, Kubernetes (CRI)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Hardware isolation using KVM/QEMU</a:t>
            </a:r>
            <a:endParaRPr b="0" i="0" sz="1100" u="none" cap="none" strike="noStrike">
              <a:solidFill>
                <a:srgbClr val="1F2A3C"/>
              </a:solidFill>
              <a:latin typeface="Roboto"/>
              <a:ea typeface="Roboto"/>
              <a:cs typeface="Roboto"/>
              <a:sym typeface="Roboto"/>
            </a:endParaRPr>
          </a:p>
          <a:p>
            <a:pPr indent="0" lvl="0" marL="0" marR="0" rtl="0" algn="l">
              <a:lnSpc>
                <a:spcPct val="100000"/>
              </a:lnSpc>
              <a:spcBef>
                <a:spcPts val="3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Direct device assignment (GPU, RDMA, QAT, NIC)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Custom Kernel per workload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Compatible with all major networking (CNI) plugins, including support for Data Plane Development Kit (DPDK), SR-IOV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Support for </a:t>
            </a:r>
            <a:r>
              <a:rPr b="0" i="0" lang="en-US" sz="1100" u="none" cap="none" strike="noStrike">
                <a:solidFill>
                  <a:schemeClr val="dk1"/>
                </a:solidFill>
                <a:latin typeface="Roboto"/>
                <a:ea typeface="Roboto"/>
                <a:cs typeface="Roboto"/>
                <a:sym typeface="Roboto"/>
              </a:rPr>
              <a:t>Intel® Virtualization Technology  </a:t>
            </a:r>
            <a:endParaRPr b="0" i="0" sz="1100" u="none" cap="none" strike="noStrike">
              <a:solidFill>
                <a:schemeClr val="dk1"/>
              </a:solidFill>
              <a:latin typeface="Roboto"/>
              <a:ea typeface="Roboto"/>
              <a:cs typeface="Roboto"/>
              <a:sym typeface="Roboto"/>
            </a:endParaRPr>
          </a:p>
        </p:txBody>
      </p:sp>
      <p:cxnSp>
        <p:nvCxnSpPr>
          <p:cNvPr id="627" name="Google Shape;627;g82b2de5086_1_4"/>
          <p:cNvCxnSpPr/>
          <p:nvPr/>
        </p:nvCxnSpPr>
        <p:spPr>
          <a:xfrm>
            <a:off x="3836316" y="29529"/>
            <a:ext cx="0" cy="5081700"/>
          </a:xfrm>
          <a:prstGeom prst="straightConnector1">
            <a:avLst/>
          </a:prstGeom>
          <a:noFill/>
          <a:ln cap="sq" cmpd="sng" w="15875">
            <a:solidFill>
              <a:srgbClr val="1F2A3D"/>
            </a:solidFill>
            <a:prstDash val="dot"/>
            <a:round/>
            <a:headEnd len="sm" w="sm" type="none"/>
            <a:tailEnd len="med" w="med" type="triangle"/>
          </a:ln>
        </p:spPr>
      </p:cxnSp>
      <p:sp>
        <p:nvSpPr>
          <p:cNvPr id="628" name="Google Shape;628;g82b2de5086_1_4"/>
          <p:cNvSpPr txBox="1"/>
          <p:nvPr/>
        </p:nvSpPr>
        <p:spPr>
          <a:xfrm>
            <a:off x="2238410" y="196724"/>
            <a:ext cx="1550700" cy="517800"/>
          </a:xfrm>
          <a:prstGeom prst="rect">
            <a:avLst/>
          </a:prstGeom>
          <a:no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1" i="0" lang="en-US" sz="1600" u="none" cap="none" strike="noStrike">
                <a:solidFill>
                  <a:srgbClr val="1F2A3D"/>
                </a:solidFill>
                <a:latin typeface="Roboto"/>
                <a:ea typeface="Roboto"/>
                <a:cs typeface="Roboto"/>
                <a:sym typeface="Roboto"/>
              </a:rPr>
              <a:t>May 2018</a:t>
            </a:r>
            <a:endParaRPr b="0" i="0" sz="1400" u="none" cap="none" strike="noStrike">
              <a:solidFill>
                <a:srgbClr val="000000"/>
              </a:solidFill>
              <a:latin typeface="Arial"/>
              <a:ea typeface="Arial"/>
              <a:cs typeface="Arial"/>
              <a:sym typeface="Arial"/>
            </a:endParaRPr>
          </a:p>
        </p:txBody>
      </p:sp>
      <p:sp>
        <p:nvSpPr>
          <p:cNvPr id="629" name="Google Shape;629;g82b2de5086_1_4"/>
          <p:cNvSpPr/>
          <p:nvPr/>
        </p:nvSpPr>
        <p:spPr>
          <a:xfrm rot="2700000">
            <a:off x="3671066" y="299925"/>
            <a:ext cx="330502" cy="330502"/>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30" name="Google Shape;630;g82b2de5086_1_4"/>
          <p:cNvSpPr txBox="1"/>
          <p:nvPr/>
        </p:nvSpPr>
        <p:spPr>
          <a:xfrm>
            <a:off x="4226297" y="2556084"/>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1.2.0</a:t>
            </a:r>
            <a:endParaRPr b="0" i="0" sz="1400" u="none" cap="none" strike="noStrike">
              <a:solidFill>
                <a:srgbClr val="000000"/>
              </a:solidFill>
              <a:latin typeface="Arial"/>
              <a:ea typeface="Arial"/>
              <a:cs typeface="Arial"/>
              <a:sym typeface="Arial"/>
            </a:endParaRPr>
          </a:p>
        </p:txBody>
      </p:sp>
      <p:sp>
        <p:nvSpPr>
          <p:cNvPr id="631" name="Google Shape;631;g82b2de5086_1_4"/>
          <p:cNvSpPr txBox="1"/>
          <p:nvPr/>
        </p:nvSpPr>
        <p:spPr>
          <a:xfrm>
            <a:off x="2760159" y="2555907"/>
            <a:ext cx="7344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August 2018</a:t>
            </a:r>
            <a:endParaRPr b="0" i="0" sz="1400" u="none" cap="none" strike="noStrike">
              <a:solidFill>
                <a:srgbClr val="000000"/>
              </a:solidFill>
              <a:latin typeface="Arial"/>
              <a:ea typeface="Arial"/>
              <a:cs typeface="Arial"/>
              <a:sym typeface="Arial"/>
            </a:endParaRPr>
          </a:p>
        </p:txBody>
      </p:sp>
      <p:sp>
        <p:nvSpPr>
          <p:cNvPr id="632" name="Google Shape;632;g82b2de5086_1_4"/>
          <p:cNvSpPr txBox="1"/>
          <p:nvPr/>
        </p:nvSpPr>
        <p:spPr>
          <a:xfrm>
            <a:off x="4226297" y="277513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1.3.0</a:t>
            </a:r>
            <a:endParaRPr b="0" i="0" sz="1400" u="none" cap="none" strike="noStrike">
              <a:solidFill>
                <a:srgbClr val="000000"/>
              </a:solidFill>
              <a:latin typeface="Arial"/>
              <a:ea typeface="Arial"/>
              <a:cs typeface="Arial"/>
              <a:sym typeface="Arial"/>
            </a:endParaRPr>
          </a:p>
        </p:txBody>
      </p:sp>
      <p:sp>
        <p:nvSpPr>
          <p:cNvPr id="633" name="Google Shape;633;g82b2de5086_1_4"/>
          <p:cNvSpPr txBox="1"/>
          <p:nvPr/>
        </p:nvSpPr>
        <p:spPr>
          <a:xfrm>
            <a:off x="2566196" y="2774782"/>
            <a:ext cx="928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September 2018</a:t>
            </a:r>
            <a:endParaRPr b="0" i="0" sz="1400" u="none" cap="none" strike="noStrike">
              <a:solidFill>
                <a:srgbClr val="000000"/>
              </a:solidFill>
              <a:latin typeface="Arial"/>
              <a:ea typeface="Arial"/>
              <a:cs typeface="Arial"/>
              <a:sym typeface="Arial"/>
            </a:endParaRPr>
          </a:p>
        </p:txBody>
      </p:sp>
      <p:sp>
        <p:nvSpPr>
          <p:cNvPr id="634" name="Google Shape;634;g82b2de5086_1_4"/>
          <p:cNvSpPr txBox="1"/>
          <p:nvPr/>
        </p:nvSpPr>
        <p:spPr>
          <a:xfrm>
            <a:off x="4226297" y="2994189"/>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1.4.0</a:t>
            </a:r>
            <a:endParaRPr b="0" i="0" sz="1400" u="none" cap="none" strike="noStrike">
              <a:solidFill>
                <a:srgbClr val="000000"/>
              </a:solidFill>
              <a:latin typeface="Arial"/>
              <a:ea typeface="Arial"/>
              <a:cs typeface="Arial"/>
              <a:sym typeface="Arial"/>
            </a:endParaRPr>
          </a:p>
        </p:txBody>
      </p:sp>
      <p:sp>
        <p:nvSpPr>
          <p:cNvPr id="635" name="Google Shape;635;g82b2de5086_1_4"/>
          <p:cNvSpPr txBox="1"/>
          <p:nvPr/>
        </p:nvSpPr>
        <p:spPr>
          <a:xfrm>
            <a:off x="2599858" y="2993657"/>
            <a:ext cx="8949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November 2018</a:t>
            </a:r>
            <a:endParaRPr b="0" i="0" sz="1400" u="none" cap="none" strike="noStrike">
              <a:solidFill>
                <a:srgbClr val="000000"/>
              </a:solidFill>
              <a:latin typeface="Arial"/>
              <a:ea typeface="Arial"/>
              <a:cs typeface="Arial"/>
              <a:sym typeface="Arial"/>
            </a:endParaRPr>
          </a:p>
        </p:txBody>
      </p:sp>
      <p:sp>
        <p:nvSpPr>
          <p:cNvPr id="636" name="Google Shape;636;g82b2de5086_1_4"/>
          <p:cNvSpPr txBox="1"/>
          <p:nvPr/>
        </p:nvSpPr>
        <p:spPr>
          <a:xfrm>
            <a:off x="4226297" y="3213241"/>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1.5.0</a:t>
            </a:r>
            <a:endParaRPr b="0" i="0" sz="1400" u="none" cap="none" strike="noStrike">
              <a:solidFill>
                <a:srgbClr val="000000"/>
              </a:solidFill>
              <a:latin typeface="Arial"/>
              <a:ea typeface="Arial"/>
              <a:cs typeface="Arial"/>
              <a:sym typeface="Arial"/>
            </a:endParaRPr>
          </a:p>
        </p:txBody>
      </p:sp>
      <p:sp>
        <p:nvSpPr>
          <p:cNvPr id="637" name="Google Shape;637;g82b2de5086_1_4"/>
          <p:cNvSpPr txBox="1"/>
          <p:nvPr/>
        </p:nvSpPr>
        <p:spPr>
          <a:xfrm>
            <a:off x="2712069" y="3212532"/>
            <a:ext cx="7827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January 2019</a:t>
            </a:r>
            <a:endParaRPr b="1" i="0" sz="900" u="none" cap="none" strike="noStrike">
              <a:solidFill>
                <a:srgbClr val="1F2A3D"/>
              </a:solidFill>
              <a:latin typeface="Roboto"/>
              <a:ea typeface="Roboto"/>
              <a:cs typeface="Roboto"/>
              <a:sym typeface="Roboto"/>
            </a:endParaRPr>
          </a:p>
        </p:txBody>
      </p:sp>
      <p:sp>
        <p:nvSpPr>
          <p:cNvPr id="638" name="Google Shape;638;g82b2de5086_1_4"/>
          <p:cNvSpPr txBox="1"/>
          <p:nvPr/>
        </p:nvSpPr>
        <p:spPr>
          <a:xfrm>
            <a:off x="4226296" y="2337032"/>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1.1.0</a:t>
            </a:r>
            <a:endParaRPr b="0" i="0" sz="1400" u="none" cap="none" strike="noStrike">
              <a:solidFill>
                <a:srgbClr val="000000"/>
              </a:solidFill>
              <a:latin typeface="Arial"/>
              <a:ea typeface="Arial"/>
              <a:cs typeface="Arial"/>
              <a:sym typeface="Arial"/>
            </a:endParaRPr>
          </a:p>
        </p:txBody>
      </p:sp>
      <p:sp>
        <p:nvSpPr>
          <p:cNvPr id="639" name="Google Shape;639;g82b2de5086_1_4"/>
          <p:cNvSpPr txBox="1"/>
          <p:nvPr/>
        </p:nvSpPr>
        <p:spPr>
          <a:xfrm>
            <a:off x="2917253" y="2337032"/>
            <a:ext cx="577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July 2018</a:t>
            </a:r>
            <a:endParaRPr b="0" i="0" sz="1400" u="none" cap="none" strike="noStrike">
              <a:solidFill>
                <a:srgbClr val="000000"/>
              </a:solidFill>
              <a:latin typeface="Arial"/>
              <a:ea typeface="Arial"/>
              <a:cs typeface="Arial"/>
              <a:sym typeface="Arial"/>
            </a:endParaRPr>
          </a:p>
        </p:txBody>
      </p:sp>
      <p:grpSp>
        <p:nvGrpSpPr>
          <p:cNvPr id="640" name="Google Shape;640;g82b2de5086_1_4"/>
          <p:cNvGrpSpPr/>
          <p:nvPr/>
        </p:nvGrpSpPr>
        <p:grpSpPr>
          <a:xfrm>
            <a:off x="3602886" y="2375896"/>
            <a:ext cx="454800" cy="155400"/>
            <a:chOff x="3602886" y="2375896"/>
            <a:chExt cx="454800" cy="155400"/>
          </a:xfrm>
        </p:grpSpPr>
        <p:cxnSp>
          <p:nvCxnSpPr>
            <p:cNvPr id="641" name="Google Shape;641;g82b2de5086_1_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642" name="Google Shape;642;g82b2de5086_1_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643" name="Google Shape;643;g82b2de5086_1_4"/>
          <p:cNvSpPr txBox="1"/>
          <p:nvPr/>
        </p:nvSpPr>
        <p:spPr>
          <a:xfrm>
            <a:off x="4226297" y="3432293"/>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1.6.0</a:t>
            </a:r>
            <a:endParaRPr b="0" i="0" sz="900" u="none" cap="none" strike="noStrike">
              <a:solidFill>
                <a:srgbClr val="1F2A3D"/>
              </a:solidFill>
              <a:latin typeface="Roboto"/>
              <a:ea typeface="Roboto"/>
              <a:cs typeface="Roboto"/>
              <a:sym typeface="Roboto"/>
            </a:endParaRPr>
          </a:p>
        </p:txBody>
      </p:sp>
      <p:sp>
        <p:nvSpPr>
          <p:cNvPr id="644" name="Google Shape;644;g82b2de5086_1_4"/>
          <p:cNvSpPr txBox="1"/>
          <p:nvPr/>
        </p:nvSpPr>
        <p:spPr>
          <a:xfrm>
            <a:off x="2599849" y="3431407"/>
            <a:ext cx="8949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March 2019</a:t>
            </a:r>
            <a:endParaRPr b="1" i="0" sz="900" u="none" cap="none" strike="noStrike">
              <a:solidFill>
                <a:srgbClr val="1F2A3D"/>
              </a:solidFill>
              <a:latin typeface="Roboto"/>
              <a:ea typeface="Roboto"/>
              <a:cs typeface="Roboto"/>
              <a:sym typeface="Roboto"/>
            </a:endParaRPr>
          </a:p>
        </p:txBody>
      </p:sp>
      <p:sp>
        <p:nvSpPr>
          <p:cNvPr id="645" name="Google Shape;645;g82b2de5086_1_4"/>
          <p:cNvSpPr txBox="1"/>
          <p:nvPr/>
        </p:nvSpPr>
        <p:spPr>
          <a:xfrm>
            <a:off x="4226297" y="365134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1.7.0</a:t>
            </a:r>
            <a:endParaRPr b="0" i="0" sz="900" u="none" cap="none" strike="noStrike">
              <a:solidFill>
                <a:srgbClr val="1F2A3D"/>
              </a:solidFill>
              <a:latin typeface="Roboto"/>
              <a:ea typeface="Roboto"/>
              <a:cs typeface="Roboto"/>
              <a:sym typeface="Roboto"/>
            </a:endParaRPr>
          </a:p>
        </p:txBody>
      </p:sp>
      <p:sp>
        <p:nvSpPr>
          <p:cNvPr id="646" name="Google Shape;646;g82b2de5086_1_4"/>
          <p:cNvSpPr txBox="1"/>
          <p:nvPr/>
        </p:nvSpPr>
        <p:spPr>
          <a:xfrm>
            <a:off x="2641599" y="36505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May 2019</a:t>
            </a:r>
            <a:endParaRPr b="1" i="0" sz="900" u="none" cap="none" strike="noStrike">
              <a:solidFill>
                <a:srgbClr val="1F2A3D"/>
              </a:solidFill>
              <a:latin typeface="Roboto"/>
              <a:ea typeface="Roboto"/>
              <a:cs typeface="Roboto"/>
              <a:sym typeface="Roboto"/>
            </a:endParaRPr>
          </a:p>
        </p:txBody>
      </p:sp>
      <p:sp>
        <p:nvSpPr>
          <p:cNvPr id="647" name="Google Shape;647;g82b2de5086_1_4"/>
          <p:cNvSpPr txBox="1"/>
          <p:nvPr/>
        </p:nvSpPr>
        <p:spPr>
          <a:xfrm>
            <a:off x="4226297" y="3870398"/>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1.8.0</a:t>
            </a:r>
            <a:endParaRPr b="0" i="0" sz="900" u="none" cap="none" strike="noStrike">
              <a:solidFill>
                <a:srgbClr val="1F2A3D"/>
              </a:solidFill>
              <a:latin typeface="Roboto"/>
              <a:ea typeface="Roboto"/>
              <a:cs typeface="Roboto"/>
              <a:sym typeface="Roboto"/>
            </a:endParaRPr>
          </a:p>
        </p:txBody>
      </p:sp>
      <p:sp>
        <p:nvSpPr>
          <p:cNvPr id="648" name="Google Shape;648;g82b2de5086_1_4"/>
          <p:cNvSpPr txBox="1"/>
          <p:nvPr/>
        </p:nvSpPr>
        <p:spPr>
          <a:xfrm>
            <a:off x="2641599" y="38697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July 2019</a:t>
            </a:r>
            <a:endParaRPr b="1" i="0" sz="900" u="none" cap="none" strike="noStrike">
              <a:solidFill>
                <a:srgbClr val="1F2A3D"/>
              </a:solidFill>
              <a:latin typeface="Roboto"/>
              <a:ea typeface="Roboto"/>
              <a:cs typeface="Roboto"/>
              <a:sym typeface="Roboto"/>
            </a:endParaRPr>
          </a:p>
        </p:txBody>
      </p:sp>
      <p:sp>
        <p:nvSpPr>
          <p:cNvPr id="649" name="Google Shape;649;g82b2de5086_1_4"/>
          <p:cNvSpPr txBox="1"/>
          <p:nvPr/>
        </p:nvSpPr>
        <p:spPr>
          <a:xfrm>
            <a:off x="4226297" y="408945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1.9.0</a:t>
            </a:r>
            <a:endParaRPr b="0" i="0" sz="900" u="none" cap="none" strike="noStrike">
              <a:solidFill>
                <a:srgbClr val="1F2A3D"/>
              </a:solidFill>
              <a:latin typeface="Roboto"/>
              <a:ea typeface="Roboto"/>
              <a:cs typeface="Roboto"/>
              <a:sym typeface="Roboto"/>
            </a:endParaRPr>
          </a:p>
        </p:txBody>
      </p:sp>
      <p:sp>
        <p:nvSpPr>
          <p:cNvPr id="650" name="Google Shape;650;g82b2de5086_1_4"/>
          <p:cNvSpPr txBox="1"/>
          <p:nvPr/>
        </p:nvSpPr>
        <p:spPr>
          <a:xfrm>
            <a:off x="2641599" y="408893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October 2019</a:t>
            </a:r>
            <a:endParaRPr b="1" i="0" sz="900" u="none" cap="none" strike="noStrike">
              <a:solidFill>
                <a:srgbClr val="1F2A3D"/>
              </a:solidFill>
              <a:latin typeface="Roboto"/>
              <a:ea typeface="Roboto"/>
              <a:cs typeface="Roboto"/>
              <a:sym typeface="Roboto"/>
            </a:endParaRPr>
          </a:p>
        </p:txBody>
      </p:sp>
      <p:sp>
        <p:nvSpPr>
          <p:cNvPr id="651" name="Google Shape;651;g82b2de5086_1_4"/>
          <p:cNvSpPr txBox="1"/>
          <p:nvPr/>
        </p:nvSpPr>
        <p:spPr>
          <a:xfrm>
            <a:off x="4226301" y="4308503"/>
            <a:ext cx="408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1.10.0</a:t>
            </a:r>
            <a:endParaRPr b="0" i="0" sz="900" u="none" cap="none" strike="noStrike">
              <a:solidFill>
                <a:srgbClr val="1F2A3D"/>
              </a:solidFill>
              <a:latin typeface="Roboto"/>
              <a:ea typeface="Roboto"/>
              <a:cs typeface="Roboto"/>
              <a:sym typeface="Roboto"/>
            </a:endParaRPr>
          </a:p>
        </p:txBody>
      </p:sp>
      <p:sp>
        <p:nvSpPr>
          <p:cNvPr id="652" name="Google Shape;652;g82b2de5086_1_4"/>
          <p:cNvSpPr txBox="1"/>
          <p:nvPr/>
        </p:nvSpPr>
        <p:spPr>
          <a:xfrm>
            <a:off x="2641599" y="430810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January 2020</a:t>
            </a:r>
            <a:endParaRPr b="1" i="0" sz="900" u="none" cap="none" strike="noStrike">
              <a:solidFill>
                <a:srgbClr val="1F2A3D"/>
              </a:solidFill>
              <a:latin typeface="Roboto"/>
              <a:ea typeface="Roboto"/>
              <a:cs typeface="Roboto"/>
              <a:sym typeface="Roboto"/>
            </a:endParaRPr>
          </a:p>
        </p:txBody>
      </p:sp>
      <p:sp>
        <p:nvSpPr>
          <p:cNvPr id="653" name="Google Shape;653;g82b2de5086_1_4"/>
          <p:cNvSpPr txBox="1"/>
          <p:nvPr/>
        </p:nvSpPr>
        <p:spPr>
          <a:xfrm>
            <a:off x="4226301" y="4527555"/>
            <a:ext cx="3966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1.11.0</a:t>
            </a:r>
            <a:endParaRPr b="0" i="0" sz="900" u="none" cap="none" strike="noStrike">
              <a:solidFill>
                <a:srgbClr val="1F2A3D"/>
              </a:solidFill>
              <a:latin typeface="Roboto"/>
              <a:ea typeface="Roboto"/>
              <a:cs typeface="Roboto"/>
              <a:sym typeface="Roboto"/>
            </a:endParaRPr>
          </a:p>
        </p:txBody>
      </p:sp>
      <p:sp>
        <p:nvSpPr>
          <p:cNvPr id="654" name="Google Shape;654;g82b2de5086_1_4"/>
          <p:cNvSpPr txBox="1"/>
          <p:nvPr/>
        </p:nvSpPr>
        <p:spPr>
          <a:xfrm>
            <a:off x="2641599" y="45272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April 2020</a:t>
            </a:r>
            <a:endParaRPr b="1" i="0" sz="900" u="none" cap="none" strike="noStrike">
              <a:solidFill>
                <a:srgbClr val="1F2A3D"/>
              </a:solidFill>
              <a:latin typeface="Roboto"/>
              <a:ea typeface="Roboto"/>
              <a:cs typeface="Roboto"/>
              <a:sym typeface="Roboto"/>
            </a:endParaRPr>
          </a:p>
        </p:txBody>
      </p:sp>
      <p:sp>
        <p:nvSpPr>
          <p:cNvPr id="655" name="Google Shape;655;g82b2de5086_1_4"/>
          <p:cNvSpPr txBox="1"/>
          <p:nvPr/>
        </p:nvSpPr>
        <p:spPr>
          <a:xfrm>
            <a:off x="4226301" y="4746607"/>
            <a:ext cx="4548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1.12.0</a:t>
            </a:r>
            <a:endParaRPr b="0" i="0" sz="900" u="none" cap="none" strike="noStrike">
              <a:solidFill>
                <a:srgbClr val="1F2A3D"/>
              </a:solidFill>
              <a:latin typeface="Roboto"/>
              <a:ea typeface="Roboto"/>
              <a:cs typeface="Roboto"/>
              <a:sym typeface="Roboto"/>
            </a:endParaRPr>
          </a:p>
        </p:txBody>
      </p:sp>
      <p:sp>
        <p:nvSpPr>
          <p:cNvPr id="656" name="Google Shape;656;g82b2de5086_1_4"/>
          <p:cNvSpPr txBox="1"/>
          <p:nvPr/>
        </p:nvSpPr>
        <p:spPr>
          <a:xfrm>
            <a:off x="2641599" y="47464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lang="en-US" sz="900">
                <a:solidFill>
                  <a:srgbClr val="1F2A3D"/>
                </a:solidFill>
                <a:latin typeface="Roboto"/>
                <a:ea typeface="Roboto"/>
                <a:cs typeface="Roboto"/>
                <a:sym typeface="Roboto"/>
              </a:rPr>
              <a:t>October 2020</a:t>
            </a:r>
            <a:endParaRPr b="1" i="0" sz="900" u="none" cap="none" strike="noStrike">
              <a:solidFill>
                <a:srgbClr val="1F2A3D"/>
              </a:solidFill>
              <a:latin typeface="Roboto"/>
              <a:ea typeface="Roboto"/>
              <a:cs typeface="Roboto"/>
              <a:sym typeface="Roboto"/>
            </a:endParaRPr>
          </a:p>
        </p:txBody>
      </p:sp>
      <p:grpSp>
        <p:nvGrpSpPr>
          <p:cNvPr id="657" name="Google Shape;657;g82b2de5086_1_4"/>
          <p:cNvGrpSpPr/>
          <p:nvPr/>
        </p:nvGrpSpPr>
        <p:grpSpPr>
          <a:xfrm>
            <a:off x="3602886" y="2594814"/>
            <a:ext cx="454800" cy="155400"/>
            <a:chOff x="3602886" y="2375896"/>
            <a:chExt cx="454800" cy="155400"/>
          </a:xfrm>
        </p:grpSpPr>
        <p:cxnSp>
          <p:nvCxnSpPr>
            <p:cNvPr id="658" name="Google Shape;658;g82b2de5086_1_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659" name="Google Shape;659;g82b2de5086_1_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660" name="Google Shape;660;g82b2de5086_1_4"/>
          <p:cNvGrpSpPr/>
          <p:nvPr/>
        </p:nvGrpSpPr>
        <p:grpSpPr>
          <a:xfrm>
            <a:off x="3602886" y="2813732"/>
            <a:ext cx="454800" cy="155400"/>
            <a:chOff x="3602886" y="2375896"/>
            <a:chExt cx="454800" cy="155400"/>
          </a:xfrm>
        </p:grpSpPr>
        <p:cxnSp>
          <p:nvCxnSpPr>
            <p:cNvPr id="661" name="Google Shape;661;g82b2de5086_1_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662" name="Google Shape;662;g82b2de5086_1_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663" name="Google Shape;663;g82b2de5086_1_4"/>
          <p:cNvGrpSpPr/>
          <p:nvPr/>
        </p:nvGrpSpPr>
        <p:grpSpPr>
          <a:xfrm>
            <a:off x="3602886" y="3032651"/>
            <a:ext cx="454800" cy="155400"/>
            <a:chOff x="3602886" y="2375896"/>
            <a:chExt cx="454800" cy="155400"/>
          </a:xfrm>
        </p:grpSpPr>
        <p:cxnSp>
          <p:nvCxnSpPr>
            <p:cNvPr id="664" name="Google Shape;664;g82b2de5086_1_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665" name="Google Shape;665;g82b2de5086_1_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666" name="Google Shape;666;g82b2de5086_1_4"/>
          <p:cNvGrpSpPr/>
          <p:nvPr/>
        </p:nvGrpSpPr>
        <p:grpSpPr>
          <a:xfrm>
            <a:off x="3602886" y="3251569"/>
            <a:ext cx="454800" cy="155400"/>
            <a:chOff x="3602886" y="2375896"/>
            <a:chExt cx="454800" cy="155400"/>
          </a:xfrm>
        </p:grpSpPr>
        <p:cxnSp>
          <p:nvCxnSpPr>
            <p:cNvPr id="667" name="Google Shape;667;g82b2de5086_1_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668" name="Google Shape;668;g82b2de5086_1_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669" name="Google Shape;669;g82b2de5086_1_4"/>
          <p:cNvGrpSpPr/>
          <p:nvPr/>
        </p:nvGrpSpPr>
        <p:grpSpPr>
          <a:xfrm>
            <a:off x="3602886" y="3470487"/>
            <a:ext cx="454800" cy="155400"/>
            <a:chOff x="3602886" y="2375896"/>
            <a:chExt cx="454800" cy="155400"/>
          </a:xfrm>
        </p:grpSpPr>
        <p:cxnSp>
          <p:nvCxnSpPr>
            <p:cNvPr id="670" name="Google Shape;670;g82b2de5086_1_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671" name="Google Shape;671;g82b2de5086_1_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672" name="Google Shape;672;g82b2de5086_1_4"/>
          <p:cNvGrpSpPr/>
          <p:nvPr/>
        </p:nvGrpSpPr>
        <p:grpSpPr>
          <a:xfrm>
            <a:off x="3602886" y="3689405"/>
            <a:ext cx="454800" cy="155400"/>
            <a:chOff x="3602886" y="2375896"/>
            <a:chExt cx="454800" cy="155400"/>
          </a:xfrm>
        </p:grpSpPr>
        <p:cxnSp>
          <p:nvCxnSpPr>
            <p:cNvPr id="673" name="Google Shape;673;g82b2de5086_1_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674" name="Google Shape;674;g82b2de5086_1_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675" name="Google Shape;675;g82b2de5086_1_4"/>
          <p:cNvGrpSpPr/>
          <p:nvPr/>
        </p:nvGrpSpPr>
        <p:grpSpPr>
          <a:xfrm>
            <a:off x="3602886" y="3908323"/>
            <a:ext cx="454800" cy="155400"/>
            <a:chOff x="3602886" y="2375896"/>
            <a:chExt cx="454800" cy="155400"/>
          </a:xfrm>
        </p:grpSpPr>
        <p:cxnSp>
          <p:nvCxnSpPr>
            <p:cNvPr id="676" name="Google Shape;676;g82b2de5086_1_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677" name="Google Shape;677;g82b2de5086_1_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678" name="Google Shape;678;g82b2de5086_1_4"/>
          <p:cNvGrpSpPr/>
          <p:nvPr/>
        </p:nvGrpSpPr>
        <p:grpSpPr>
          <a:xfrm>
            <a:off x="3602886" y="4127241"/>
            <a:ext cx="454800" cy="155400"/>
            <a:chOff x="3602886" y="2375896"/>
            <a:chExt cx="454800" cy="155400"/>
          </a:xfrm>
        </p:grpSpPr>
        <p:cxnSp>
          <p:nvCxnSpPr>
            <p:cNvPr id="679" name="Google Shape;679;g82b2de5086_1_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680" name="Google Shape;680;g82b2de5086_1_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681" name="Google Shape;681;g82b2de5086_1_4"/>
          <p:cNvGrpSpPr/>
          <p:nvPr/>
        </p:nvGrpSpPr>
        <p:grpSpPr>
          <a:xfrm>
            <a:off x="3602886" y="4346160"/>
            <a:ext cx="454800" cy="155400"/>
            <a:chOff x="3602886" y="2375896"/>
            <a:chExt cx="454800" cy="155400"/>
          </a:xfrm>
        </p:grpSpPr>
        <p:cxnSp>
          <p:nvCxnSpPr>
            <p:cNvPr id="682" name="Google Shape;682;g82b2de5086_1_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683" name="Google Shape;683;g82b2de5086_1_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684" name="Google Shape;684;g82b2de5086_1_4"/>
          <p:cNvGrpSpPr/>
          <p:nvPr/>
        </p:nvGrpSpPr>
        <p:grpSpPr>
          <a:xfrm>
            <a:off x="3602886" y="4565078"/>
            <a:ext cx="454800" cy="155400"/>
            <a:chOff x="3602886" y="2375896"/>
            <a:chExt cx="454800" cy="155400"/>
          </a:xfrm>
        </p:grpSpPr>
        <p:cxnSp>
          <p:nvCxnSpPr>
            <p:cNvPr id="685" name="Google Shape;685;g82b2de5086_1_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686" name="Google Shape;686;g82b2de5086_1_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687" name="Google Shape;687;g82b2de5086_1_4"/>
          <p:cNvGrpSpPr/>
          <p:nvPr/>
        </p:nvGrpSpPr>
        <p:grpSpPr>
          <a:xfrm>
            <a:off x="3602886" y="4783996"/>
            <a:ext cx="454800" cy="155400"/>
            <a:chOff x="3602886" y="2375896"/>
            <a:chExt cx="454800" cy="155400"/>
          </a:xfrm>
        </p:grpSpPr>
        <p:cxnSp>
          <p:nvCxnSpPr>
            <p:cNvPr id="688" name="Google Shape;688;g82b2de5086_1_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689" name="Google Shape;689;g82b2de5086_1_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
          <p:cNvPicPr preferRelativeResize="0"/>
          <p:nvPr/>
        </p:nvPicPr>
        <p:blipFill rotWithShape="1">
          <a:blip r:embed="rId3">
            <a:alphaModFix/>
          </a:blip>
          <a:srcRect b="0" l="0" r="0" t="0"/>
          <a:stretch/>
        </p:blipFill>
        <p:spPr>
          <a:xfrm>
            <a:off x="0" y="0"/>
            <a:ext cx="9144000" cy="5120640"/>
          </a:xfrm>
          <a:prstGeom prst="rect">
            <a:avLst/>
          </a:prstGeom>
          <a:noFill/>
          <a:ln>
            <a:noFill/>
          </a:ln>
        </p:spPr>
      </p:pic>
      <p:sp>
        <p:nvSpPr>
          <p:cNvPr id="138" name="Google Shape;138;p2"/>
          <p:cNvSpPr/>
          <p:nvPr/>
        </p:nvSpPr>
        <p:spPr>
          <a:xfrm>
            <a:off x="-1" y="0"/>
            <a:ext cx="9144001" cy="5143500"/>
          </a:xfrm>
          <a:prstGeom prst="rect">
            <a:avLst/>
          </a:prstGeom>
          <a:solidFill>
            <a:srgbClr val="1F2A3D">
              <a:alpha val="7725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9" name="Google Shape;139;p2"/>
          <p:cNvSpPr txBox="1"/>
          <p:nvPr>
            <p:ph type="title"/>
          </p:nvPr>
        </p:nvSpPr>
        <p:spPr>
          <a:xfrm>
            <a:off x="457199" y="1097279"/>
            <a:ext cx="6942841" cy="2369401"/>
          </a:xfrm>
          <a:prstGeom prst="rect">
            <a:avLst/>
          </a:prstGeom>
          <a:noFill/>
          <a:ln>
            <a:noFill/>
          </a:ln>
        </p:spPr>
        <p:txBody>
          <a:bodyPr anchorCtr="0" anchor="t" bIns="91425" lIns="91425" spcFirstLastPara="1" rIns="91425" wrap="square" tIns="91425">
            <a:noAutofit/>
          </a:bodyPr>
          <a:lstStyle/>
          <a:p>
            <a:pPr indent="0" lvl="0" marL="0" rtl="0" algn="l">
              <a:lnSpc>
                <a:spcPct val="137857"/>
              </a:lnSpc>
              <a:spcBef>
                <a:spcPts val="0"/>
              </a:spcBef>
              <a:spcAft>
                <a:spcPts val="0"/>
              </a:spcAft>
              <a:buSzPts val="3200"/>
              <a:buNone/>
            </a:pPr>
            <a:r>
              <a:rPr b="0" lang="en-US">
                <a:solidFill>
                  <a:schemeClr val="lt1"/>
                </a:solidFill>
                <a:latin typeface="Roboto Light"/>
                <a:ea typeface="Roboto Light"/>
                <a:cs typeface="Roboto Light"/>
                <a:sym typeface="Roboto Light"/>
              </a:rPr>
              <a:t>Kata Containers is an alternative OCI compatible runtime that enhances the security of container workloads in a lightweight virtual machine.    </a:t>
            </a:r>
            <a:endParaRPr>
              <a:solidFill>
                <a:schemeClr val="lt1"/>
              </a:solidFill>
            </a:endParaRPr>
          </a:p>
        </p:txBody>
      </p:sp>
      <p:pic>
        <p:nvPicPr>
          <p:cNvPr id="140" name="Google Shape;140;p2"/>
          <p:cNvPicPr preferRelativeResize="0"/>
          <p:nvPr/>
        </p:nvPicPr>
        <p:blipFill rotWithShape="1">
          <a:blip r:embed="rId4">
            <a:alphaModFix/>
          </a:blip>
          <a:srcRect b="0" l="0" r="0" t="0"/>
          <a:stretch/>
        </p:blipFill>
        <p:spPr>
          <a:xfrm>
            <a:off x="8463068" y="277766"/>
            <a:ext cx="294640" cy="36576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g82b2de5086_1_366"/>
          <p:cNvSpPr txBox="1"/>
          <p:nvPr>
            <p:ph type="title"/>
          </p:nvPr>
        </p:nvSpPr>
        <p:spPr>
          <a:xfrm>
            <a:off x="460950" y="91440"/>
            <a:ext cx="20496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Releases</a:t>
            </a:r>
            <a:endParaRPr/>
          </a:p>
        </p:txBody>
      </p:sp>
      <p:cxnSp>
        <p:nvCxnSpPr>
          <p:cNvPr id="695" name="Google Shape;695;g82b2de5086_1_366"/>
          <p:cNvCxnSpPr/>
          <p:nvPr/>
        </p:nvCxnSpPr>
        <p:spPr>
          <a:xfrm>
            <a:off x="3836316" y="29529"/>
            <a:ext cx="0" cy="5081700"/>
          </a:xfrm>
          <a:prstGeom prst="straightConnector1">
            <a:avLst/>
          </a:prstGeom>
          <a:noFill/>
          <a:ln cap="sq" cmpd="sng" w="15875">
            <a:solidFill>
              <a:srgbClr val="1F2A3D"/>
            </a:solidFill>
            <a:prstDash val="dot"/>
            <a:round/>
            <a:headEnd len="sm" w="sm" type="none"/>
            <a:tailEnd len="med" w="med" type="triangle"/>
          </a:ln>
        </p:spPr>
      </p:cxnSp>
      <p:sp>
        <p:nvSpPr>
          <p:cNvPr id="696" name="Google Shape;696;g82b2de5086_1_366"/>
          <p:cNvSpPr txBox="1"/>
          <p:nvPr/>
        </p:nvSpPr>
        <p:spPr>
          <a:xfrm>
            <a:off x="4226297" y="2556084"/>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1.2.0</a:t>
            </a:r>
            <a:endParaRPr b="0" i="0" sz="1400" u="none" cap="none" strike="noStrike">
              <a:solidFill>
                <a:srgbClr val="000000"/>
              </a:solidFill>
              <a:latin typeface="Arial"/>
              <a:ea typeface="Arial"/>
              <a:cs typeface="Arial"/>
              <a:sym typeface="Arial"/>
            </a:endParaRPr>
          </a:p>
        </p:txBody>
      </p:sp>
      <p:sp>
        <p:nvSpPr>
          <p:cNvPr id="697" name="Google Shape;697;g82b2de5086_1_366"/>
          <p:cNvSpPr txBox="1"/>
          <p:nvPr/>
        </p:nvSpPr>
        <p:spPr>
          <a:xfrm>
            <a:off x="2760159" y="2555907"/>
            <a:ext cx="7344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August 2018</a:t>
            </a:r>
            <a:endParaRPr b="0" i="0" sz="1400" u="none" cap="none" strike="noStrike">
              <a:solidFill>
                <a:srgbClr val="000000"/>
              </a:solidFill>
              <a:latin typeface="Arial"/>
              <a:ea typeface="Arial"/>
              <a:cs typeface="Arial"/>
              <a:sym typeface="Arial"/>
            </a:endParaRPr>
          </a:p>
        </p:txBody>
      </p:sp>
      <p:sp>
        <p:nvSpPr>
          <p:cNvPr id="698" name="Google Shape;698;g82b2de5086_1_366"/>
          <p:cNvSpPr txBox="1"/>
          <p:nvPr/>
        </p:nvSpPr>
        <p:spPr>
          <a:xfrm>
            <a:off x="4226297" y="277513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1.3.0</a:t>
            </a:r>
            <a:endParaRPr b="0" i="0" sz="1400" u="none" cap="none" strike="noStrike">
              <a:solidFill>
                <a:srgbClr val="000000"/>
              </a:solidFill>
              <a:latin typeface="Arial"/>
              <a:ea typeface="Arial"/>
              <a:cs typeface="Arial"/>
              <a:sym typeface="Arial"/>
            </a:endParaRPr>
          </a:p>
        </p:txBody>
      </p:sp>
      <p:sp>
        <p:nvSpPr>
          <p:cNvPr id="699" name="Google Shape;699;g82b2de5086_1_366"/>
          <p:cNvSpPr txBox="1"/>
          <p:nvPr/>
        </p:nvSpPr>
        <p:spPr>
          <a:xfrm>
            <a:off x="2566196" y="2774782"/>
            <a:ext cx="928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September 2018</a:t>
            </a:r>
            <a:endParaRPr b="0" i="0" sz="1400" u="none" cap="none" strike="noStrike">
              <a:solidFill>
                <a:srgbClr val="000000"/>
              </a:solidFill>
              <a:latin typeface="Arial"/>
              <a:ea typeface="Arial"/>
              <a:cs typeface="Arial"/>
              <a:sym typeface="Arial"/>
            </a:endParaRPr>
          </a:p>
        </p:txBody>
      </p:sp>
      <p:sp>
        <p:nvSpPr>
          <p:cNvPr id="700" name="Google Shape;700;g82b2de5086_1_366"/>
          <p:cNvSpPr txBox="1"/>
          <p:nvPr/>
        </p:nvSpPr>
        <p:spPr>
          <a:xfrm>
            <a:off x="4226297" y="2994189"/>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1.4.0</a:t>
            </a:r>
            <a:endParaRPr b="0" i="0" sz="1400" u="none" cap="none" strike="noStrike">
              <a:solidFill>
                <a:srgbClr val="000000"/>
              </a:solidFill>
              <a:latin typeface="Arial"/>
              <a:ea typeface="Arial"/>
              <a:cs typeface="Arial"/>
              <a:sym typeface="Arial"/>
            </a:endParaRPr>
          </a:p>
        </p:txBody>
      </p:sp>
      <p:sp>
        <p:nvSpPr>
          <p:cNvPr id="701" name="Google Shape;701;g82b2de5086_1_366"/>
          <p:cNvSpPr txBox="1"/>
          <p:nvPr/>
        </p:nvSpPr>
        <p:spPr>
          <a:xfrm>
            <a:off x="2599858" y="2993657"/>
            <a:ext cx="8949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November 2018</a:t>
            </a:r>
            <a:endParaRPr b="0" i="0" sz="1400" u="none" cap="none" strike="noStrike">
              <a:solidFill>
                <a:srgbClr val="000000"/>
              </a:solidFill>
              <a:latin typeface="Arial"/>
              <a:ea typeface="Arial"/>
              <a:cs typeface="Arial"/>
              <a:sym typeface="Arial"/>
            </a:endParaRPr>
          </a:p>
        </p:txBody>
      </p:sp>
      <p:sp>
        <p:nvSpPr>
          <p:cNvPr id="702" name="Google Shape;702;g82b2de5086_1_366"/>
          <p:cNvSpPr txBox="1"/>
          <p:nvPr/>
        </p:nvSpPr>
        <p:spPr>
          <a:xfrm>
            <a:off x="4226297" y="3213241"/>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1.5.0</a:t>
            </a:r>
            <a:endParaRPr b="0" i="0" sz="1400" u="none" cap="none" strike="noStrike">
              <a:solidFill>
                <a:srgbClr val="000000"/>
              </a:solidFill>
              <a:latin typeface="Arial"/>
              <a:ea typeface="Arial"/>
              <a:cs typeface="Arial"/>
              <a:sym typeface="Arial"/>
            </a:endParaRPr>
          </a:p>
        </p:txBody>
      </p:sp>
      <p:sp>
        <p:nvSpPr>
          <p:cNvPr id="703" name="Google Shape;703;g82b2de5086_1_366"/>
          <p:cNvSpPr txBox="1"/>
          <p:nvPr/>
        </p:nvSpPr>
        <p:spPr>
          <a:xfrm>
            <a:off x="2712069" y="3212532"/>
            <a:ext cx="7827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January 2019</a:t>
            </a:r>
            <a:endParaRPr b="1" i="0" sz="900" u="none" cap="none" strike="noStrike">
              <a:solidFill>
                <a:srgbClr val="1F2A3D"/>
              </a:solidFill>
              <a:latin typeface="Roboto"/>
              <a:ea typeface="Roboto"/>
              <a:cs typeface="Roboto"/>
              <a:sym typeface="Roboto"/>
            </a:endParaRPr>
          </a:p>
        </p:txBody>
      </p:sp>
      <p:sp>
        <p:nvSpPr>
          <p:cNvPr id="704" name="Google Shape;704;g82b2de5086_1_366"/>
          <p:cNvSpPr txBox="1"/>
          <p:nvPr/>
        </p:nvSpPr>
        <p:spPr>
          <a:xfrm>
            <a:off x="4226296" y="2337032"/>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1.1.0</a:t>
            </a:r>
            <a:endParaRPr b="0" i="0" sz="1400" u="none" cap="none" strike="noStrike">
              <a:solidFill>
                <a:srgbClr val="000000"/>
              </a:solidFill>
              <a:latin typeface="Arial"/>
              <a:ea typeface="Arial"/>
              <a:cs typeface="Arial"/>
              <a:sym typeface="Arial"/>
            </a:endParaRPr>
          </a:p>
        </p:txBody>
      </p:sp>
      <p:sp>
        <p:nvSpPr>
          <p:cNvPr id="705" name="Google Shape;705;g82b2de5086_1_366"/>
          <p:cNvSpPr txBox="1"/>
          <p:nvPr/>
        </p:nvSpPr>
        <p:spPr>
          <a:xfrm>
            <a:off x="2917253" y="2337032"/>
            <a:ext cx="577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July 2018</a:t>
            </a:r>
            <a:endParaRPr b="0" i="0" sz="1400" u="none" cap="none" strike="noStrike">
              <a:solidFill>
                <a:srgbClr val="000000"/>
              </a:solidFill>
              <a:latin typeface="Arial"/>
              <a:ea typeface="Arial"/>
              <a:cs typeface="Arial"/>
              <a:sym typeface="Arial"/>
            </a:endParaRPr>
          </a:p>
        </p:txBody>
      </p:sp>
      <p:grpSp>
        <p:nvGrpSpPr>
          <p:cNvPr id="706" name="Google Shape;706;g82b2de5086_1_366"/>
          <p:cNvGrpSpPr/>
          <p:nvPr/>
        </p:nvGrpSpPr>
        <p:grpSpPr>
          <a:xfrm>
            <a:off x="3602886" y="2375896"/>
            <a:ext cx="454800" cy="155399"/>
            <a:chOff x="3602886" y="2375896"/>
            <a:chExt cx="454800" cy="155399"/>
          </a:xfrm>
        </p:grpSpPr>
        <p:cxnSp>
          <p:nvCxnSpPr>
            <p:cNvPr id="707" name="Google Shape;707;g82b2de5086_1_36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708" name="Google Shape;708;g82b2de5086_1_36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709" name="Google Shape;709;g82b2de5086_1_366"/>
          <p:cNvSpPr txBox="1"/>
          <p:nvPr/>
        </p:nvSpPr>
        <p:spPr>
          <a:xfrm>
            <a:off x="4226297" y="3432293"/>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1.6.0</a:t>
            </a:r>
            <a:endParaRPr b="0" i="0" sz="900" u="none" cap="none" strike="noStrike">
              <a:solidFill>
                <a:srgbClr val="1F2A3D"/>
              </a:solidFill>
              <a:latin typeface="Roboto"/>
              <a:ea typeface="Roboto"/>
              <a:cs typeface="Roboto"/>
              <a:sym typeface="Roboto"/>
            </a:endParaRPr>
          </a:p>
        </p:txBody>
      </p:sp>
      <p:sp>
        <p:nvSpPr>
          <p:cNvPr id="710" name="Google Shape;710;g82b2de5086_1_366"/>
          <p:cNvSpPr txBox="1"/>
          <p:nvPr/>
        </p:nvSpPr>
        <p:spPr>
          <a:xfrm>
            <a:off x="2599849" y="3431407"/>
            <a:ext cx="8949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March 2019</a:t>
            </a:r>
            <a:endParaRPr b="1" i="0" sz="900" u="none" cap="none" strike="noStrike">
              <a:solidFill>
                <a:srgbClr val="1F2A3D"/>
              </a:solidFill>
              <a:latin typeface="Roboto"/>
              <a:ea typeface="Roboto"/>
              <a:cs typeface="Roboto"/>
              <a:sym typeface="Roboto"/>
            </a:endParaRPr>
          </a:p>
        </p:txBody>
      </p:sp>
      <p:sp>
        <p:nvSpPr>
          <p:cNvPr id="711" name="Google Shape;711;g82b2de5086_1_366"/>
          <p:cNvSpPr txBox="1"/>
          <p:nvPr/>
        </p:nvSpPr>
        <p:spPr>
          <a:xfrm>
            <a:off x="4226297" y="365134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1.7.0</a:t>
            </a:r>
            <a:endParaRPr b="0" i="0" sz="900" u="none" cap="none" strike="noStrike">
              <a:solidFill>
                <a:srgbClr val="1F2A3D"/>
              </a:solidFill>
              <a:latin typeface="Roboto"/>
              <a:ea typeface="Roboto"/>
              <a:cs typeface="Roboto"/>
              <a:sym typeface="Roboto"/>
            </a:endParaRPr>
          </a:p>
        </p:txBody>
      </p:sp>
      <p:sp>
        <p:nvSpPr>
          <p:cNvPr id="712" name="Google Shape;712;g82b2de5086_1_366"/>
          <p:cNvSpPr txBox="1"/>
          <p:nvPr/>
        </p:nvSpPr>
        <p:spPr>
          <a:xfrm>
            <a:off x="2641599" y="36505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May 2019</a:t>
            </a:r>
            <a:endParaRPr b="1" i="0" sz="900" u="none" cap="none" strike="noStrike">
              <a:solidFill>
                <a:srgbClr val="1F2A3D"/>
              </a:solidFill>
              <a:latin typeface="Roboto"/>
              <a:ea typeface="Roboto"/>
              <a:cs typeface="Roboto"/>
              <a:sym typeface="Roboto"/>
            </a:endParaRPr>
          </a:p>
        </p:txBody>
      </p:sp>
      <p:sp>
        <p:nvSpPr>
          <p:cNvPr id="713" name="Google Shape;713;g82b2de5086_1_366"/>
          <p:cNvSpPr txBox="1"/>
          <p:nvPr/>
        </p:nvSpPr>
        <p:spPr>
          <a:xfrm>
            <a:off x="4226297" y="3870398"/>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1.8.0</a:t>
            </a:r>
            <a:endParaRPr b="0" i="0" sz="900" u="none" cap="none" strike="noStrike">
              <a:solidFill>
                <a:srgbClr val="1F2A3D"/>
              </a:solidFill>
              <a:latin typeface="Roboto"/>
              <a:ea typeface="Roboto"/>
              <a:cs typeface="Roboto"/>
              <a:sym typeface="Roboto"/>
            </a:endParaRPr>
          </a:p>
        </p:txBody>
      </p:sp>
      <p:sp>
        <p:nvSpPr>
          <p:cNvPr id="714" name="Google Shape;714;g82b2de5086_1_366"/>
          <p:cNvSpPr txBox="1"/>
          <p:nvPr/>
        </p:nvSpPr>
        <p:spPr>
          <a:xfrm>
            <a:off x="2641599" y="38697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July 2019</a:t>
            </a:r>
            <a:endParaRPr b="1" i="0" sz="900" u="none" cap="none" strike="noStrike">
              <a:solidFill>
                <a:srgbClr val="1F2A3D"/>
              </a:solidFill>
              <a:latin typeface="Roboto"/>
              <a:ea typeface="Roboto"/>
              <a:cs typeface="Roboto"/>
              <a:sym typeface="Roboto"/>
            </a:endParaRPr>
          </a:p>
        </p:txBody>
      </p:sp>
      <p:sp>
        <p:nvSpPr>
          <p:cNvPr id="715" name="Google Shape;715;g82b2de5086_1_366"/>
          <p:cNvSpPr txBox="1"/>
          <p:nvPr/>
        </p:nvSpPr>
        <p:spPr>
          <a:xfrm>
            <a:off x="4226297" y="408945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1.9.0</a:t>
            </a:r>
            <a:endParaRPr b="0" i="0" sz="900" u="none" cap="none" strike="noStrike">
              <a:solidFill>
                <a:srgbClr val="1F2A3D"/>
              </a:solidFill>
              <a:latin typeface="Roboto"/>
              <a:ea typeface="Roboto"/>
              <a:cs typeface="Roboto"/>
              <a:sym typeface="Roboto"/>
            </a:endParaRPr>
          </a:p>
        </p:txBody>
      </p:sp>
      <p:sp>
        <p:nvSpPr>
          <p:cNvPr id="716" name="Google Shape;716;g82b2de5086_1_366"/>
          <p:cNvSpPr txBox="1"/>
          <p:nvPr/>
        </p:nvSpPr>
        <p:spPr>
          <a:xfrm>
            <a:off x="2641599" y="408893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October 2019</a:t>
            </a:r>
            <a:endParaRPr b="1" i="0" sz="900" u="none" cap="none" strike="noStrike">
              <a:solidFill>
                <a:srgbClr val="1F2A3D"/>
              </a:solidFill>
              <a:latin typeface="Roboto"/>
              <a:ea typeface="Roboto"/>
              <a:cs typeface="Roboto"/>
              <a:sym typeface="Roboto"/>
            </a:endParaRPr>
          </a:p>
        </p:txBody>
      </p:sp>
      <p:sp>
        <p:nvSpPr>
          <p:cNvPr id="717" name="Google Shape;717;g82b2de5086_1_366"/>
          <p:cNvSpPr txBox="1"/>
          <p:nvPr/>
        </p:nvSpPr>
        <p:spPr>
          <a:xfrm>
            <a:off x="4226301" y="4308503"/>
            <a:ext cx="408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1.10.0</a:t>
            </a:r>
            <a:endParaRPr b="0" i="0" sz="900" u="none" cap="none" strike="noStrike">
              <a:solidFill>
                <a:srgbClr val="1F2A3D"/>
              </a:solidFill>
              <a:latin typeface="Roboto"/>
              <a:ea typeface="Roboto"/>
              <a:cs typeface="Roboto"/>
              <a:sym typeface="Roboto"/>
            </a:endParaRPr>
          </a:p>
        </p:txBody>
      </p:sp>
      <p:sp>
        <p:nvSpPr>
          <p:cNvPr id="718" name="Google Shape;718;g82b2de5086_1_366"/>
          <p:cNvSpPr txBox="1"/>
          <p:nvPr/>
        </p:nvSpPr>
        <p:spPr>
          <a:xfrm>
            <a:off x="2641599" y="430810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January 2020</a:t>
            </a:r>
            <a:endParaRPr b="1" i="0" sz="900" u="none" cap="none" strike="noStrike">
              <a:solidFill>
                <a:srgbClr val="1F2A3D"/>
              </a:solidFill>
              <a:latin typeface="Roboto"/>
              <a:ea typeface="Roboto"/>
              <a:cs typeface="Roboto"/>
              <a:sym typeface="Roboto"/>
            </a:endParaRPr>
          </a:p>
        </p:txBody>
      </p:sp>
      <p:sp>
        <p:nvSpPr>
          <p:cNvPr id="719" name="Google Shape;719;g82b2de5086_1_366"/>
          <p:cNvSpPr txBox="1"/>
          <p:nvPr/>
        </p:nvSpPr>
        <p:spPr>
          <a:xfrm>
            <a:off x="4226301" y="4527555"/>
            <a:ext cx="3966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1.11.0</a:t>
            </a:r>
            <a:endParaRPr b="0" i="0" sz="900" u="none" cap="none" strike="noStrike">
              <a:solidFill>
                <a:srgbClr val="1F2A3D"/>
              </a:solidFill>
              <a:latin typeface="Roboto"/>
              <a:ea typeface="Roboto"/>
              <a:cs typeface="Roboto"/>
              <a:sym typeface="Roboto"/>
            </a:endParaRPr>
          </a:p>
        </p:txBody>
      </p:sp>
      <p:sp>
        <p:nvSpPr>
          <p:cNvPr id="720" name="Google Shape;720;g82b2de5086_1_366"/>
          <p:cNvSpPr txBox="1"/>
          <p:nvPr/>
        </p:nvSpPr>
        <p:spPr>
          <a:xfrm>
            <a:off x="2641599" y="45272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April 2020</a:t>
            </a:r>
            <a:endParaRPr b="1" i="0" sz="900" u="none" cap="none" strike="noStrike">
              <a:solidFill>
                <a:srgbClr val="1F2A3D"/>
              </a:solidFill>
              <a:latin typeface="Roboto"/>
              <a:ea typeface="Roboto"/>
              <a:cs typeface="Roboto"/>
              <a:sym typeface="Roboto"/>
            </a:endParaRPr>
          </a:p>
        </p:txBody>
      </p:sp>
      <p:sp>
        <p:nvSpPr>
          <p:cNvPr id="721" name="Google Shape;721;g82b2de5086_1_366"/>
          <p:cNvSpPr txBox="1"/>
          <p:nvPr/>
        </p:nvSpPr>
        <p:spPr>
          <a:xfrm>
            <a:off x="4226301" y="4746607"/>
            <a:ext cx="4548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1.12.0</a:t>
            </a:r>
            <a:endParaRPr b="0" i="0" sz="900" u="none" cap="none" strike="noStrike">
              <a:solidFill>
                <a:srgbClr val="1F2A3D"/>
              </a:solidFill>
              <a:latin typeface="Roboto"/>
              <a:ea typeface="Roboto"/>
              <a:cs typeface="Roboto"/>
              <a:sym typeface="Roboto"/>
            </a:endParaRPr>
          </a:p>
        </p:txBody>
      </p:sp>
      <p:sp>
        <p:nvSpPr>
          <p:cNvPr id="722" name="Google Shape;722;g82b2de5086_1_366"/>
          <p:cNvSpPr txBox="1"/>
          <p:nvPr/>
        </p:nvSpPr>
        <p:spPr>
          <a:xfrm>
            <a:off x="2641599" y="47464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lang="en-US" sz="900">
                <a:solidFill>
                  <a:srgbClr val="1F2A3D"/>
                </a:solidFill>
                <a:latin typeface="Roboto"/>
                <a:ea typeface="Roboto"/>
                <a:cs typeface="Roboto"/>
                <a:sym typeface="Roboto"/>
              </a:rPr>
              <a:t>October 2020</a:t>
            </a:r>
            <a:endParaRPr b="1" i="0" sz="900" u="none" cap="none" strike="noStrike">
              <a:solidFill>
                <a:srgbClr val="1F2A3D"/>
              </a:solidFill>
              <a:latin typeface="Roboto"/>
              <a:ea typeface="Roboto"/>
              <a:cs typeface="Roboto"/>
              <a:sym typeface="Roboto"/>
            </a:endParaRPr>
          </a:p>
        </p:txBody>
      </p:sp>
      <p:grpSp>
        <p:nvGrpSpPr>
          <p:cNvPr id="723" name="Google Shape;723;g82b2de5086_1_366"/>
          <p:cNvGrpSpPr/>
          <p:nvPr/>
        </p:nvGrpSpPr>
        <p:grpSpPr>
          <a:xfrm>
            <a:off x="3602886" y="2594814"/>
            <a:ext cx="454800" cy="155399"/>
            <a:chOff x="3602886" y="2375896"/>
            <a:chExt cx="454800" cy="155399"/>
          </a:xfrm>
        </p:grpSpPr>
        <p:cxnSp>
          <p:nvCxnSpPr>
            <p:cNvPr id="724" name="Google Shape;724;g82b2de5086_1_36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725" name="Google Shape;725;g82b2de5086_1_36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726" name="Google Shape;726;g82b2de5086_1_366"/>
          <p:cNvGrpSpPr/>
          <p:nvPr/>
        </p:nvGrpSpPr>
        <p:grpSpPr>
          <a:xfrm>
            <a:off x="3602886" y="2813732"/>
            <a:ext cx="454800" cy="155399"/>
            <a:chOff x="3602886" y="2375896"/>
            <a:chExt cx="454800" cy="155399"/>
          </a:xfrm>
        </p:grpSpPr>
        <p:cxnSp>
          <p:nvCxnSpPr>
            <p:cNvPr id="727" name="Google Shape;727;g82b2de5086_1_36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728" name="Google Shape;728;g82b2de5086_1_36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729" name="Google Shape;729;g82b2de5086_1_366"/>
          <p:cNvGrpSpPr/>
          <p:nvPr/>
        </p:nvGrpSpPr>
        <p:grpSpPr>
          <a:xfrm>
            <a:off x="3602886" y="3032651"/>
            <a:ext cx="454800" cy="155399"/>
            <a:chOff x="3602886" y="2375896"/>
            <a:chExt cx="454800" cy="155399"/>
          </a:xfrm>
        </p:grpSpPr>
        <p:cxnSp>
          <p:nvCxnSpPr>
            <p:cNvPr id="730" name="Google Shape;730;g82b2de5086_1_36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731" name="Google Shape;731;g82b2de5086_1_36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732" name="Google Shape;732;g82b2de5086_1_366"/>
          <p:cNvGrpSpPr/>
          <p:nvPr/>
        </p:nvGrpSpPr>
        <p:grpSpPr>
          <a:xfrm>
            <a:off x="3602886" y="3251569"/>
            <a:ext cx="454800" cy="155399"/>
            <a:chOff x="3602886" y="2375896"/>
            <a:chExt cx="454800" cy="155399"/>
          </a:xfrm>
        </p:grpSpPr>
        <p:cxnSp>
          <p:nvCxnSpPr>
            <p:cNvPr id="733" name="Google Shape;733;g82b2de5086_1_36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734" name="Google Shape;734;g82b2de5086_1_36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735" name="Google Shape;735;g82b2de5086_1_366"/>
          <p:cNvGrpSpPr/>
          <p:nvPr/>
        </p:nvGrpSpPr>
        <p:grpSpPr>
          <a:xfrm>
            <a:off x="3602886" y="3470487"/>
            <a:ext cx="454800" cy="155399"/>
            <a:chOff x="3602886" y="2375896"/>
            <a:chExt cx="454800" cy="155399"/>
          </a:xfrm>
        </p:grpSpPr>
        <p:cxnSp>
          <p:nvCxnSpPr>
            <p:cNvPr id="736" name="Google Shape;736;g82b2de5086_1_36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737" name="Google Shape;737;g82b2de5086_1_36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738" name="Google Shape;738;g82b2de5086_1_366"/>
          <p:cNvGrpSpPr/>
          <p:nvPr/>
        </p:nvGrpSpPr>
        <p:grpSpPr>
          <a:xfrm>
            <a:off x="3602886" y="3689405"/>
            <a:ext cx="454800" cy="155399"/>
            <a:chOff x="3602886" y="2375896"/>
            <a:chExt cx="454800" cy="155399"/>
          </a:xfrm>
        </p:grpSpPr>
        <p:cxnSp>
          <p:nvCxnSpPr>
            <p:cNvPr id="739" name="Google Shape;739;g82b2de5086_1_36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740" name="Google Shape;740;g82b2de5086_1_36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741" name="Google Shape;741;g82b2de5086_1_366"/>
          <p:cNvGrpSpPr/>
          <p:nvPr/>
        </p:nvGrpSpPr>
        <p:grpSpPr>
          <a:xfrm>
            <a:off x="3602886" y="3908323"/>
            <a:ext cx="454800" cy="155399"/>
            <a:chOff x="3602886" y="2375896"/>
            <a:chExt cx="454800" cy="155399"/>
          </a:xfrm>
        </p:grpSpPr>
        <p:cxnSp>
          <p:nvCxnSpPr>
            <p:cNvPr id="742" name="Google Shape;742;g82b2de5086_1_36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743" name="Google Shape;743;g82b2de5086_1_36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744" name="Google Shape;744;g82b2de5086_1_366"/>
          <p:cNvGrpSpPr/>
          <p:nvPr/>
        </p:nvGrpSpPr>
        <p:grpSpPr>
          <a:xfrm>
            <a:off x="3602886" y="4127241"/>
            <a:ext cx="454800" cy="155399"/>
            <a:chOff x="3602886" y="2375896"/>
            <a:chExt cx="454800" cy="155399"/>
          </a:xfrm>
        </p:grpSpPr>
        <p:cxnSp>
          <p:nvCxnSpPr>
            <p:cNvPr id="745" name="Google Shape;745;g82b2de5086_1_36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746" name="Google Shape;746;g82b2de5086_1_36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747" name="Google Shape;747;g82b2de5086_1_366"/>
          <p:cNvGrpSpPr/>
          <p:nvPr/>
        </p:nvGrpSpPr>
        <p:grpSpPr>
          <a:xfrm>
            <a:off x="3602886" y="4346160"/>
            <a:ext cx="454800" cy="155399"/>
            <a:chOff x="3602886" y="2375896"/>
            <a:chExt cx="454800" cy="155399"/>
          </a:xfrm>
        </p:grpSpPr>
        <p:cxnSp>
          <p:nvCxnSpPr>
            <p:cNvPr id="748" name="Google Shape;748;g82b2de5086_1_36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749" name="Google Shape;749;g82b2de5086_1_36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750" name="Google Shape;750;g82b2de5086_1_366"/>
          <p:cNvGrpSpPr/>
          <p:nvPr/>
        </p:nvGrpSpPr>
        <p:grpSpPr>
          <a:xfrm>
            <a:off x="3602886" y="4565078"/>
            <a:ext cx="454800" cy="155399"/>
            <a:chOff x="3602886" y="2375896"/>
            <a:chExt cx="454800" cy="155399"/>
          </a:xfrm>
        </p:grpSpPr>
        <p:cxnSp>
          <p:nvCxnSpPr>
            <p:cNvPr id="751" name="Google Shape;751;g82b2de5086_1_36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752" name="Google Shape;752;g82b2de5086_1_36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753" name="Google Shape;753;g82b2de5086_1_366"/>
          <p:cNvGrpSpPr/>
          <p:nvPr/>
        </p:nvGrpSpPr>
        <p:grpSpPr>
          <a:xfrm>
            <a:off x="3602886" y="4783996"/>
            <a:ext cx="454800" cy="155399"/>
            <a:chOff x="3602886" y="2375896"/>
            <a:chExt cx="454800" cy="155399"/>
          </a:xfrm>
        </p:grpSpPr>
        <p:cxnSp>
          <p:nvCxnSpPr>
            <p:cNvPr id="754" name="Google Shape;754;g82b2de5086_1_36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755" name="Google Shape;755;g82b2de5086_1_36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756" name="Google Shape;756;g82b2de5086_1_366"/>
          <p:cNvGrpSpPr/>
          <p:nvPr/>
        </p:nvGrpSpPr>
        <p:grpSpPr>
          <a:xfrm>
            <a:off x="2914152" y="306190"/>
            <a:ext cx="1639445" cy="230700"/>
            <a:chOff x="2914152" y="306190"/>
            <a:chExt cx="1639445" cy="230700"/>
          </a:xfrm>
        </p:grpSpPr>
        <p:sp>
          <p:nvSpPr>
            <p:cNvPr id="757" name="Google Shape;757;g82b2de5086_1_366"/>
            <p:cNvSpPr txBox="1"/>
            <p:nvPr/>
          </p:nvSpPr>
          <p:spPr>
            <a:xfrm>
              <a:off x="4226297" y="30619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1.0.0</a:t>
              </a:r>
              <a:endParaRPr b="0" i="0" sz="1400" u="none" cap="none" strike="noStrike">
                <a:solidFill>
                  <a:srgbClr val="000000"/>
                </a:solidFill>
                <a:latin typeface="Arial"/>
                <a:ea typeface="Arial"/>
                <a:cs typeface="Arial"/>
                <a:sym typeface="Arial"/>
              </a:endParaRPr>
            </a:p>
          </p:txBody>
        </p:sp>
        <p:sp>
          <p:nvSpPr>
            <p:cNvPr id="758" name="Google Shape;758;g82b2de5086_1_366"/>
            <p:cNvSpPr txBox="1"/>
            <p:nvPr/>
          </p:nvSpPr>
          <p:spPr>
            <a:xfrm>
              <a:off x="2914152" y="306190"/>
              <a:ext cx="5838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2018</a:t>
              </a:r>
              <a:endParaRPr b="0" i="0" sz="1400" u="none" cap="none" strike="noStrike">
                <a:solidFill>
                  <a:srgbClr val="000000"/>
                </a:solidFill>
                <a:latin typeface="Arial"/>
                <a:ea typeface="Arial"/>
                <a:cs typeface="Arial"/>
                <a:sym typeface="Arial"/>
              </a:endParaRPr>
            </a:p>
          </p:txBody>
        </p:sp>
        <p:grpSp>
          <p:nvGrpSpPr>
            <p:cNvPr id="759" name="Google Shape;759;g82b2de5086_1_366"/>
            <p:cNvGrpSpPr/>
            <p:nvPr/>
          </p:nvGrpSpPr>
          <p:grpSpPr>
            <a:xfrm>
              <a:off x="3603471" y="344016"/>
              <a:ext cx="454800" cy="155399"/>
              <a:chOff x="3603471" y="346171"/>
              <a:chExt cx="454800" cy="155399"/>
            </a:xfrm>
          </p:grpSpPr>
          <p:cxnSp>
            <p:nvCxnSpPr>
              <p:cNvPr id="760" name="Google Shape;760;g82b2de5086_1_366"/>
              <p:cNvCxnSpPr/>
              <p:nvPr/>
            </p:nvCxnSpPr>
            <p:spPr>
              <a:xfrm rot="10800000">
                <a:off x="3603471" y="417985"/>
                <a:ext cx="454800" cy="0"/>
              </a:xfrm>
              <a:prstGeom prst="straightConnector1">
                <a:avLst/>
              </a:prstGeom>
              <a:noFill/>
              <a:ln cap="flat" cmpd="sng" w="9525">
                <a:solidFill>
                  <a:srgbClr val="8D8D8D"/>
                </a:solidFill>
                <a:prstDash val="dot"/>
                <a:round/>
                <a:headEnd len="sm" w="sm" type="none"/>
                <a:tailEnd len="sm" w="sm" type="none"/>
              </a:ln>
            </p:spPr>
          </p:cxnSp>
          <p:sp>
            <p:nvSpPr>
              <p:cNvPr id="761" name="Google Shape;761;g82b2de5086_1_366"/>
              <p:cNvSpPr/>
              <p:nvPr/>
            </p:nvSpPr>
            <p:spPr>
              <a:xfrm rot="2700000">
                <a:off x="3781374" y="368929"/>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cxnSp>
        <p:nvCxnSpPr>
          <p:cNvPr id="762" name="Google Shape;762;g82b2de5086_1_366"/>
          <p:cNvCxnSpPr/>
          <p:nvPr/>
        </p:nvCxnSpPr>
        <p:spPr>
          <a:xfrm rot="10800000">
            <a:off x="3428800" y="1082718"/>
            <a:ext cx="454800" cy="0"/>
          </a:xfrm>
          <a:prstGeom prst="straightConnector1">
            <a:avLst/>
          </a:prstGeom>
          <a:noFill/>
          <a:ln cap="flat" cmpd="sng" w="9525">
            <a:solidFill>
              <a:srgbClr val="F15B3E"/>
            </a:solidFill>
            <a:prstDash val="dot"/>
            <a:round/>
            <a:headEnd len="sm" w="sm" type="none"/>
            <a:tailEnd len="sm" w="sm" type="none"/>
          </a:ln>
        </p:spPr>
      </p:cxnSp>
      <p:sp>
        <p:nvSpPr>
          <p:cNvPr id="763" name="Google Shape;763;g82b2de5086_1_366"/>
          <p:cNvSpPr/>
          <p:nvPr/>
        </p:nvSpPr>
        <p:spPr>
          <a:xfrm>
            <a:off x="3883600" y="857114"/>
            <a:ext cx="1585800" cy="4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64" name="Google Shape;764;g82b2de5086_1_366"/>
          <p:cNvSpPr txBox="1"/>
          <p:nvPr/>
        </p:nvSpPr>
        <p:spPr>
          <a:xfrm>
            <a:off x="4162216" y="754164"/>
            <a:ext cx="3537900" cy="2245500"/>
          </a:xfrm>
          <a:prstGeom prst="rect">
            <a:avLst/>
          </a:prstGeom>
          <a:noFill/>
          <a:ln>
            <a:noFill/>
          </a:ln>
        </p:spPr>
        <p:txBody>
          <a:bodyPr anchorCtr="0" anchor="t" bIns="91425" lIns="91425" spcFirstLastPara="1" rIns="91425" wrap="square" tIns="91425">
            <a:noAutofit/>
          </a:bodyPr>
          <a:lstStyle/>
          <a:p>
            <a:pPr indent="0" lvl="0" marL="0" marR="0" rtl="0" algn="l">
              <a:lnSpc>
                <a:spcPct val="130000"/>
              </a:lnSpc>
              <a:spcBef>
                <a:spcPts val="0"/>
              </a:spcBef>
              <a:spcAft>
                <a:spcPts val="0"/>
              </a:spcAft>
              <a:buClr>
                <a:srgbClr val="000000"/>
              </a:buClr>
              <a:buSzPts val="2400"/>
              <a:buFont typeface="Arial"/>
              <a:buNone/>
            </a:pPr>
            <a:r>
              <a:rPr b="1" i="0" lang="en-US" sz="2400" u="none" cap="none" strike="noStrike">
                <a:solidFill>
                  <a:srgbClr val="1F2A3C"/>
                </a:solidFill>
                <a:latin typeface="Roboto"/>
                <a:ea typeface="Roboto"/>
                <a:cs typeface="Roboto"/>
                <a:sym typeface="Roboto"/>
              </a:rPr>
              <a:t>1.1.0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D"/>
                </a:solidFill>
                <a:latin typeface="Roboto"/>
                <a:ea typeface="Roboto"/>
                <a:cs typeface="Roboto"/>
                <a:sym typeface="Roboto"/>
              </a:rPr>
              <a:t>Kata Containers runtime added support to share PID namespace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100"/>
              <a:buFont typeface="Arial"/>
              <a:buNone/>
            </a:pPr>
            <a:r>
              <a:rPr b="0" i="0" lang="en-US" sz="1100" u="none" cap="none" strike="noStrike">
                <a:solidFill>
                  <a:srgbClr val="1F2A3D"/>
                </a:solidFill>
                <a:latin typeface="Roboto"/>
                <a:ea typeface="Roboto"/>
                <a:cs typeface="Roboto"/>
                <a:sym typeface="Roboto"/>
              </a:rPr>
              <a:t>Initial support for ppc64le added (multi-architecture)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100"/>
              <a:buFont typeface="Arial"/>
              <a:buNone/>
            </a:pPr>
            <a:r>
              <a:rPr b="0" i="0" lang="en-US" sz="1100" u="none" cap="none" strike="noStrike">
                <a:solidFill>
                  <a:srgbClr val="1F2A3D"/>
                </a:solidFill>
                <a:latin typeface="Roboto"/>
                <a:ea typeface="Roboto"/>
                <a:cs typeface="Roboto"/>
                <a:sym typeface="Roboto"/>
              </a:rPr>
              <a:t>Initial support for Arm64 added</a:t>
            </a:r>
            <a:endParaRPr b="0" i="0" sz="1400" u="none" cap="none" strike="noStrike">
              <a:solidFill>
                <a:srgbClr val="000000"/>
              </a:solidFill>
              <a:latin typeface="Arial"/>
              <a:ea typeface="Arial"/>
              <a:cs typeface="Arial"/>
              <a:sym typeface="Arial"/>
            </a:endParaRPr>
          </a:p>
        </p:txBody>
      </p:sp>
      <p:sp>
        <p:nvSpPr>
          <p:cNvPr id="765" name="Google Shape;765;g82b2de5086_1_366"/>
          <p:cNvSpPr txBox="1"/>
          <p:nvPr/>
        </p:nvSpPr>
        <p:spPr>
          <a:xfrm>
            <a:off x="2238410" y="822363"/>
            <a:ext cx="1550700" cy="517800"/>
          </a:xfrm>
          <a:prstGeom prst="rect">
            <a:avLst/>
          </a:prstGeom>
          <a:no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1" i="0" lang="en-US" sz="1600" u="none" cap="none" strike="noStrike">
                <a:solidFill>
                  <a:srgbClr val="1F2A3D"/>
                </a:solidFill>
                <a:latin typeface="Roboto"/>
                <a:ea typeface="Roboto"/>
                <a:cs typeface="Roboto"/>
                <a:sym typeface="Roboto"/>
              </a:rPr>
              <a:t>July 2018</a:t>
            </a:r>
            <a:endParaRPr b="0" i="0" sz="1400" u="none" cap="none" strike="noStrike">
              <a:solidFill>
                <a:srgbClr val="000000"/>
              </a:solidFill>
              <a:latin typeface="Arial"/>
              <a:ea typeface="Arial"/>
              <a:cs typeface="Arial"/>
              <a:sym typeface="Arial"/>
            </a:endParaRPr>
          </a:p>
        </p:txBody>
      </p:sp>
      <p:sp>
        <p:nvSpPr>
          <p:cNvPr id="766" name="Google Shape;766;g82b2de5086_1_366"/>
          <p:cNvSpPr/>
          <p:nvPr/>
        </p:nvSpPr>
        <p:spPr>
          <a:xfrm rot="2700000">
            <a:off x="3671066" y="925564"/>
            <a:ext cx="330502" cy="330502"/>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g82b2de5086_1_448"/>
          <p:cNvSpPr txBox="1"/>
          <p:nvPr>
            <p:ph type="title"/>
          </p:nvPr>
        </p:nvSpPr>
        <p:spPr>
          <a:xfrm>
            <a:off x="460950" y="91440"/>
            <a:ext cx="20496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Releases</a:t>
            </a:r>
            <a:endParaRPr/>
          </a:p>
        </p:txBody>
      </p:sp>
      <p:cxnSp>
        <p:nvCxnSpPr>
          <p:cNvPr id="772" name="Google Shape;772;g82b2de5086_1_448"/>
          <p:cNvCxnSpPr/>
          <p:nvPr/>
        </p:nvCxnSpPr>
        <p:spPr>
          <a:xfrm>
            <a:off x="3836316" y="29529"/>
            <a:ext cx="0" cy="5081700"/>
          </a:xfrm>
          <a:prstGeom prst="straightConnector1">
            <a:avLst/>
          </a:prstGeom>
          <a:noFill/>
          <a:ln cap="sq" cmpd="sng" w="15875">
            <a:solidFill>
              <a:srgbClr val="1F2A3D"/>
            </a:solidFill>
            <a:prstDash val="dot"/>
            <a:round/>
            <a:headEnd len="sm" w="sm" type="none"/>
            <a:tailEnd len="med" w="med" type="triangle"/>
          </a:ln>
        </p:spPr>
      </p:cxnSp>
      <p:sp>
        <p:nvSpPr>
          <p:cNvPr id="773" name="Google Shape;773;g82b2de5086_1_448"/>
          <p:cNvSpPr txBox="1"/>
          <p:nvPr/>
        </p:nvSpPr>
        <p:spPr>
          <a:xfrm>
            <a:off x="4226297" y="277513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1.3.0</a:t>
            </a:r>
            <a:endParaRPr b="0" i="0" sz="1400" u="none" cap="none" strike="noStrike">
              <a:solidFill>
                <a:srgbClr val="000000"/>
              </a:solidFill>
              <a:latin typeface="Arial"/>
              <a:ea typeface="Arial"/>
              <a:cs typeface="Arial"/>
              <a:sym typeface="Arial"/>
            </a:endParaRPr>
          </a:p>
        </p:txBody>
      </p:sp>
      <p:sp>
        <p:nvSpPr>
          <p:cNvPr id="774" name="Google Shape;774;g82b2de5086_1_448"/>
          <p:cNvSpPr txBox="1"/>
          <p:nvPr/>
        </p:nvSpPr>
        <p:spPr>
          <a:xfrm>
            <a:off x="2566196" y="2774782"/>
            <a:ext cx="928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September 2018</a:t>
            </a:r>
            <a:endParaRPr b="0" i="0" sz="1400" u="none" cap="none" strike="noStrike">
              <a:solidFill>
                <a:srgbClr val="000000"/>
              </a:solidFill>
              <a:latin typeface="Arial"/>
              <a:ea typeface="Arial"/>
              <a:cs typeface="Arial"/>
              <a:sym typeface="Arial"/>
            </a:endParaRPr>
          </a:p>
        </p:txBody>
      </p:sp>
      <p:sp>
        <p:nvSpPr>
          <p:cNvPr id="775" name="Google Shape;775;g82b2de5086_1_448"/>
          <p:cNvSpPr txBox="1"/>
          <p:nvPr/>
        </p:nvSpPr>
        <p:spPr>
          <a:xfrm>
            <a:off x="4226297" y="2994189"/>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1.4.0</a:t>
            </a:r>
            <a:endParaRPr b="0" i="0" sz="1400" u="none" cap="none" strike="noStrike">
              <a:solidFill>
                <a:srgbClr val="000000"/>
              </a:solidFill>
              <a:latin typeface="Arial"/>
              <a:ea typeface="Arial"/>
              <a:cs typeface="Arial"/>
              <a:sym typeface="Arial"/>
            </a:endParaRPr>
          </a:p>
        </p:txBody>
      </p:sp>
      <p:sp>
        <p:nvSpPr>
          <p:cNvPr id="776" name="Google Shape;776;g82b2de5086_1_448"/>
          <p:cNvSpPr txBox="1"/>
          <p:nvPr/>
        </p:nvSpPr>
        <p:spPr>
          <a:xfrm>
            <a:off x="2599858" y="2993657"/>
            <a:ext cx="8949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November 2018</a:t>
            </a:r>
            <a:endParaRPr b="0" i="0" sz="1400" u="none" cap="none" strike="noStrike">
              <a:solidFill>
                <a:srgbClr val="000000"/>
              </a:solidFill>
              <a:latin typeface="Arial"/>
              <a:ea typeface="Arial"/>
              <a:cs typeface="Arial"/>
              <a:sym typeface="Arial"/>
            </a:endParaRPr>
          </a:p>
        </p:txBody>
      </p:sp>
      <p:sp>
        <p:nvSpPr>
          <p:cNvPr id="777" name="Google Shape;777;g82b2de5086_1_448"/>
          <p:cNvSpPr txBox="1"/>
          <p:nvPr/>
        </p:nvSpPr>
        <p:spPr>
          <a:xfrm>
            <a:off x="4226297" y="3213241"/>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1.5.0</a:t>
            </a:r>
            <a:endParaRPr b="0" i="0" sz="1400" u="none" cap="none" strike="noStrike">
              <a:solidFill>
                <a:srgbClr val="000000"/>
              </a:solidFill>
              <a:latin typeface="Arial"/>
              <a:ea typeface="Arial"/>
              <a:cs typeface="Arial"/>
              <a:sym typeface="Arial"/>
            </a:endParaRPr>
          </a:p>
        </p:txBody>
      </p:sp>
      <p:sp>
        <p:nvSpPr>
          <p:cNvPr id="778" name="Google Shape;778;g82b2de5086_1_448"/>
          <p:cNvSpPr txBox="1"/>
          <p:nvPr/>
        </p:nvSpPr>
        <p:spPr>
          <a:xfrm>
            <a:off x="2712069" y="3212532"/>
            <a:ext cx="7827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January 2019</a:t>
            </a:r>
            <a:endParaRPr b="1" i="0" sz="900" u="none" cap="none" strike="noStrike">
              <a:solidFill>
                <a:srgbClr val="1F2A3D"/>
              </a:solidFill>
              <a:latin typeface="Roboto"/>
              <a:ea typeface="Roboto"/>
              <a:cs typeface="Roboto"/>
              <a:sym typeface="Roboto"/>
            </a:endParaRPr>
          </a:p>
        </p:txBody>
      </p:sp>
      <p:sp>
        <p:nvSpPr>
          <p:cNvPr id="779" name="Google Shape;779;g82b2de5086_1_448"/>
          <p:cNvSpPr txBox="1"/>
          <p:nvPr/>
        </p:nvSpPr>
        <p:spPr>
          <a:xfrm>
            <a:off x="4226297" y="3432293"/>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1.6.0</a:t>
            </a:r>
            <a:endParaRPr b="0" i="0" sz="900" u="none" cap="none" strike="noStrike">
              <a:solidFill>
                <a:srgbClr val="1F2A3D"/>
              </a:solidFill>
              <a:latin typeface="Roboto"/>
              <a:ea typeface="Roboto"/>
              <a:cs typeface="Roboto"/>
              <a:sym typeface="Roboto"/>
            </a:endParaRPr>
          </a:p>
        </p:txBody>
      </p:sp>
      <p:sp>
        <p:nvSpPr>
          <p:cNvPr id="780" name="Google Shape;780;g82b2de5086_1_448"/>
          <p:cNvSpPr txBox="1"/>
          <p:nvPr/>
        </p:nvSpPr>
        <p:spPr>
          <a:xfrm>
            <a:off x="2599849" y="3431407"/>
            <a:ext cx="8949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March 2019</a:t>
            </a:r>
            <a:endParaRPr b="1" i="0" sz="900" u="none" cap="none" strike="noStrike">
              <a:solidFill>
                <a:srgbClr val="1F2A3D"/>
              </a:solidFill>
              <a:latin typeface="Roboto"/>
              <a:ea typeface="Roboto"/>
              <a:cs typeface="Roboto"/>
              <a:sym typeface="Roboto"/>
            </a:endParaRPr>
          </a:p>
        </p:txBody>
      </p:sp>
      <p:sp>
        <p:nvSpPr>
          <p:cNvPr id="781" name="Google Shape;781;g82b2de5086_1_448"/>
          <p:cNvSpPr txBox="1"/>
          <p:nvPr/>
        </p:nvSpPr>
        <p:spPr>
          <a:xfrm>
            <a:off x="4226297" y="365134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1.7.0</a:t>
            </a:r>
            <a:endParaRPr b="0" i="0" sz="900" u="none" cap="none" strike="noStrike">
              <a:solidFill>
                <a:srgbClr val="1F2A3D"/>
              </a:solidFill>
              <a:latin typeface="Roboto"/>
              <a:ea typeface="Roboto"/>
              <a:cs typeface="Roboto"/>
              <a:sym typeface="Roboto"/>
            </a:endParaRPr>
          </a:p>
        </p:txBody>
      </p:sp>
      <p:sp>
        <p:nvSpPr>
          <p:cNvPr id="782" name="Google Shape;782;g82b2de5086_1_448"/>
          <p:cNvSpPr txBox="1"/>
          <p:nvPr/>
        </p:nvSpPr>
        <p:spPr>
          <a:xfrm>
            <a:off x="2641599" y="36505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May 2019</a:t>
            </a:r>
            <a:endParaRPr b="1" i="0" sz="900" u="none" cap="none" strike="noStrike">
              <a:solidFill>
                <a:srgbClr val="1F2A3D"/>
              </a:solidFill>
              <a:latin typeface="Roboto"/>
              <a:ea typeface="Roboto"/>
              <a:cs typeface="Roboto"/>
              <a:sym typeface="Roboto"/>
            </a:endParaRPr>
          </a:p>
        </p:txBody>
      </p:sp>
      <p:sp>
        <p:nvSpPr>
          <p:cNvPr id="783" name="Google Shape;783;g82b2de5086_1_448"/>
          <p:cNvSpPr txBox="1"/>
          <p:nvPr/>
        </p:nvSpPr>
        <p:spPr>
          <a:xfrm>
            <a:off x="4226297" y="3870398"/>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1.8.0</a:t>
            </a:r>
            <a:endParaRPr b="0" i="0" sz="900" u="none" cap="none" strike="noStrike">
              <a:solidFill>
                <a:srgbClr val="1F2A3D"/>
              </a:solidFill>
              <a:latin typeface="Roboto"/>
              <a:ea typeface="Roboto"/>
              <a:cs typeface="Roboto"/>
              <a:sym typeface="Roboto"/>
            </a:endParaRPr>
          </a:p>
        </p:txBody>
      </p:sp>
      <p:sp>
        <p:nvSpPr>
          <p:cNvPr id="784" name="Google Shape;784;g82b2de5086_1_448"/>
          <p:cNvSpPr txBox="1"/>
          <p:nvPr/>
        </p:nvSpPr>
        <p:spPr>
          <a:xfrm>
            <a:off x="2641599" y="38697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July 2019</a:t>
            </a:r>
            <a:endParaRPr b="1" i="0" sz="900" u="none" cap="none" strike="noStrike">
              <a:solidFill>
                <a:srgbClr val="1F2A3D"/>
              </a:solidFill>
              <a:latin typeface="Roboto"/>
              <a:ea typeface="Roboto"/>
              <a:cs typeface="Roboto"/>
              <a:sym typeface="Roboto"/>
            </a:endParaRPr>
          </a:p>
        </p:txBody>
      </p:sp>
      <p:sp>
        <p:nvSpPr>
          <p:cNvPr id="785" name="Google Shape;785;g82b2de5086_1_448"/>
          <p:cNvSpPr txBox="1"/>
          <p:nvPr/>
        </p:nvSpPr>
        <p:spPr>
          <a:xfrm>
            <a:off x="4226297" y="408945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1.9.0</a:t>
            </a:r>
            <a:endParaRPr b="0" i="0" sz="900" u="none" cap="none" strike="noStrike">
              <a:solidFill>
                <a:srgbClr val="1F2A3D"/>
              </a:solidFill>
              <a:latin typeface="Roboto"/>
              <a:ea typeface="Roboto"/>
              <a:cs typeface="Roboto"/>
              <a:sym typeface="Roboto"/>
            </a:endParaRPr>
          </a:p>
        </p:txBody>
      </p:sp>
      <p:sp>
        <p:nvSpPr>
          <p:cNvPr id="786" name="Google Shape;786;g82b2de5086_1_448"/>
          <p:cNvSpPr txBox="1"/>
          <p:nvPr/>
        </p:nvSpPr>
        <p:spPr>
          <a:xfrm>
            <a:off x="2641599" y="408893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October 2019</a:t>
            </a:r>
            <a:endParaRPr b="1" i="0" sz="900" u="none" cap="none" strike="noStrike">
              <a:solidFill>
                <a:srgbClr val="1F2A3D"/>
              </a:solidFill>
              <a:latin typeface="Roboto"/>
              <a:ea typeface="Roboto"/>
              <a:cs typeface="Roboto"/>
              <a:sym typeface="Roboto"/>
            </a:endParaRPr>
          </a:p>
        </p:txBody>
      </p:sp>
      <p:sp>
        <p:nvSpPr>
          <p:cNvPr id="787" name="Google Shape;787;g82b2de5086_1_448"/>
          <p:cNvSpPr txBox="1"/>
          <p:nvPr/>
        </p:nvSpPr>
        <p:spPr>
          <a:xfrm>
            <a:off x="4226301" y="4308503"/>
            <a:ext cx="408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1.10.0</a:t>
            </a:r>
            <a:endParaRPr b="0" i="0" sz="900" u="none" cap="none" strike="noStrike">
              <a:solidFill>
                <a:srgbClr val="1F2A3D"/>
              </a:solidFill>
              <a:latin typeface="Roboto"/>
              <a:ea typeface="Roboto"/>
              <a:cs typeface="Roboto"/>
              <a:sym typeface="Roboto"/>
            </a:endParaRPr>
          </a:p>
        </p:txBody>
      </p:sp>
      <p:sp>
        <p:nvSpPr>
          <p:cNvPr id="788" name="Google Shape;788;g82b2de5086_1_448"/>
          <p:cNvSpPr txBox="1"/>
          <p:nvPr/>
        </p:nvSpPr>
        <p:spPr>
          <a:xfrm>
            <a:off x="2641599" y="430810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January 2020</a:t>
            </a:r>
            <a:endParaRPr b="1" i="0" sz="900" u="none" cap="none" strike="noStrike">
              <a:solidFill>
                <a:srgbClr val="1F2A3D"/>
              </a:solidFill>
              <a:latin typeface="Roboto"/>
              <a:ea typeface="Roboto"/>
              <a:cs typeface="Roboto"/>
              <a:sym typeface="Roboto"/>
            </a:endParaRPr>
          </a:p>
        </p:txBody>
      </p:sp>
      <p:sp>
        <p:nvSpPr>
          <p:cNvPr id="789" name="Google Shape;789;g82b2de5086_1_448"/>
          <p:cNvSpPr txBox="1"/>
          <p:nvPr/>
        </p:nvSpPr>
        <p:spPr>
          <a:xfrm>
            <a:off x="4226301" y="4527555"/>
            <a:ext cx="3966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1.11.0</a:t>
            </a:r>
            <a:endParaRPr b="0" i="0" sz="900" u="none" cap="none" strike="noStrike">
              <a:solidFill>
                <a:srgbClr val="1F2A3D"/>
              </a:solidFill>
              <a:latin typeface="Roboto"/>
              <a:ea typeface="Roboto"/>
              <a:cs typeface="Roboto"/>
              <a:sym typeface="Roboto"/>
            </a:endParaRPr>
          </a:p>
        </p:txBody>
      </p:sp>
      <p:sp>
        <p:nvSpPr>
          <p:cNvPr id="790" name="Google Shape;790;g82b2de5086_1_448"/>
          <p:cNvSpPr txBox="1"/>
          <p:nvPr/>
        </p:nvSpPr>
        <p:spPr>
          <a:xfrm>
            <a:off x="2641599" y="45272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April 2020</a:t>
            </a:r>
            <a:endParaRPr b="1" i="0" sz="900" u="none" cap="none" strike="noStrike">
              <a:solidFill>
                <a:srgbClr val="1F2A3D"/>
              </a:solidFill>
              <a:latin typeface="Roboto"/>
              <a:ea typeface="Roboto"/>
              <a:cs typeface="Roboto"/>
              <a:sym typeface="Roboto"/>
            </a:endParaRPr>
          </a:p>
        </p:txBody>
      </p:sp>
      <p:sp>
        <p:nvSpPr>
          <p:cNvPr id="791" name="Google Shape;791;g82b2de5086_1_448"/>
          <p:cNvSpPr txBox="1"/>
          <p:nvPr/>
        </p:nvSpPr>
        <p:spPr>
          <a:xfrm>
            <a:off x="4226301" y="4746607"/>
            <a:ext cx="4548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1.12.0</a:t>
            </a:r>
            <a:endParaRPr b="0" i="0" sz="900" u="none" cap="none" strike="noStrike">
              <a:solidFill>
                <a:srgbClr val="1F2A3D"/>
              </a:solidFill>
              <a:latin typeface="Roboto"/>
              <a:ea typeface="Roboto"/>
              <a:cs typeface="Roboto"/>
              <a:sym typeface="Roboto"/>
            </a:endParaRPr>
          </a:p>
        </p:txBody>
      </p:sp>
      <p:sp>
        <p:nvSpPr>
          <p:cNvPr id="792" name="Google Shape;792;g82b2de5086_1_448"/>
          <p:cNvSpPr txBox="1"/>
          <p:nvPr/>
        </p:nvSpPr>
        <p:spPr>
          <a:xfrm>
            <a:off x="2641599" y="47464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lang="en-US" sz="900">
                <a:solidFill>
                  <a:srgbClr val="1F2A3D"/>
                </a:solidFill>
                <a:latin typeface="Roboto"/>
                <a:ea typeface="Roboto"/>
                <a:cs typeface="Roboto"/>
                <a:sym typeface="Roboto"/>
              </a:rPr>
              <a:t>October 2020</a:t>
            </a:r>
            <a:endParaRPr b="1" i="0" sz="900" u="none" cap="none" strike="noStrike">
              <a:solidFill>
                <a:srgbClr val="1F2A3D"/>
              </a:solidFill>
              <a:latin typeface="Roboto"/>
              <a:ea typeface="Roboto"/>
              <a:cs typeface="Roboto"/>
              <a:sym typeface="Roboto"/>
            </a:endParaRPr>
          </a:p>
        </p:txBody>
      </p:sp>
      <p:grpSp>
        <p:nvGrpSpPr>
          <p:cNvPr id="793" name="Google Shape;793;g82b2de5086_1_448"/>
          <p:cNvGrpSpPr/>
          <p:nvPr/>
        </p:nvGrpSpPr>
        <p:grpSpPr>
          <a:xfrm>
            <a:off x="3602886" y="2813732"/>
            <a:ext cx="454800" cy="155399"/>
            <a:chOff x="3602886" y="2375896"/>
            <a:chExt cx="454800" cy="155399"/>
          </a:xfrm>
        </p:grpSpPr>
        <p:cxnSp>
          <p:nvCxnSpPr>
            <p:cNvPr id="794" name="Google Shape;794;g82b2de5086_1_448"/>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795" name="Google Shape;795;g82b2de5086_1_448"/>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796" name="Google Shape;796;g82b2de5086_1_448"/>
          <p:cNvGrpSpPr/>
          <p:nvPr/>
        </p:nvGrpSpPr>
        <p:grpSpPr>
          <a:xfrm>
            <a:off x="3602886" y="3032651"/>
            <a:ext cx="454800" cy="155399"/>
            <a:chOff x="3602886" y="2375896"/>
            <a:chExt cx="454800" cy="155399"/>
          </a:xfrm>
        </p:grpSpPr>
        <p:cxnSp>
          <p:nvCxnSpPr>
            <p:cNvPr id="797" name="Google Shape;797;g82b2de5086_1_448"/>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798" name="Google Shape;798;g82b2de5086_1_448"/>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799" name="Google Shape;799;g82b2de5086_1_448"/>
          <p:cNvGrpSpPr/>
          <p:nvPr/>
        </p:nvGrpSpPr>
        <p:grpSpPr>
          <a:xfrm>
            <a:off x="3602886" y="3251569"/>
            <a:ext cx="454800" cy="155399"/>
            <a:chOff x="3602886" y="2375896"/>
            <a:chExt cx="454800" cy="155399"/>
          </a:xfrm>
        </p:grpSpPr>
        <p:cxnSp>
          <p:nvCxnSpPr>
            <p:cNvPr id="800" name="Google Shape;800;g82b2de5086_1_448"/>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01" name="Google Shape;801;g82b2de5086_1_448"/>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02" name="Google Shape;802;g82b2de5086_1_448"/>
          <p:cNvGrpSpPr/>
          <p:nvPr/>
        </p:nvGrpSpPr>
        <p:grpSpPr>
          <a:xfrm>
            <a:off x="3602886" y="3470487"/>
            <a:ext cx="454800" cy="155399"/>
            <a:chOff x="3602886" y="2375896"/>
            <a:chExt cx="454800" cy="155399"/>
          </a:xfrm>
        </p:grpSpPr>
        <p:cxnSp>
          <p:nvCxnSpPr>
            <p:cNvPr id="803" name="Google Shape;803;g82b2de5086_1_448"/>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04" name="Google Shape;804;g82b2de5086_1_448"/>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05" name="Google Shape;805;g82b2de5086_1_448"/>
          <p:cNvGrpSpPr/>
          <p:nvPr/>
        </p:nvGrpSpPr>
        <p:grpSpPr>
          <a:xfrm>
            <a:off x="3602886" y="3689405"/>
            <a:ext cx="454800" cy="155399"/>
            <a:chOff x="3602886" y="2375896"/>
            <a:chExt cx="454800" cy="155399"/>
          </a:xfrm>
        </p:grpSpPr>
        <p:cxnSp>
          <p:nvCxnSpPr>
            <p:cNvPr id="806" name="Google Shape;806;g82b2de5086_1_448"/>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07" name="Google Shape;807;g82b2de5086_1_448"/>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08" name="Google Shape;808;g82b2de5086_1_448"/>
          <p:cNvGrpSpPr/>
          <p:nvPr/>
        </p:nvGrpSpPr>
        <p:grpSpPr>
          <a:xfrm>
            <a:off x="3602886" y="3908323"/>
            <a:ext cx="454800" cy="155399"/>
            <a:chOff x="3602886" y="2375896"/>
            <a:chExt cx="454800" cy="155399"/>
          </a:xfrm>
        </p:grpSpPr>
        <p:cxnSp>
          <p:nvCxnSpPr>
            <p:cNvPr id="809" name="Google Shape;809;g82b2de5086_1_448"/>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10" name="Google Shape;810;g82b2de5086_1_448"/>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11" name="Google Shape;811;g82b2de5086_1_448"/>
          <p:cNvGrpSpPr/>
          <p:nvPr/>
        </p:nvGrpSpPr>
        <p:grpSpPr>
          <a:xfrm>
            <a:off x="3602886" y="4127241"/>
            <a:ext cx="454800" cy="155399"/>
            <a:chOff x="3602886" y="2375896"/>
            <a:chExt cx="454800" cy="155399"/>
          </a:xfrm>
        </p:grpSpPr>
        <p:cxnSp>
          <p:nvCxnSpPr>
            <p:cNvPr id="812" name="Google Shape;812;g82b2de5086_1_448"/>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13" name="Google Shape;813;g82b2de5086_1_448"/>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14" name="Google Shape;814;g82b2de5086_1_448"/>
          <p:cNvGrpSpPr/>
          <p:nvPr/>
        </p:nvGrpSpPr>
        <p:grpSpPr>
          <a:xfrm>
            <a:off x="3602886" y="4346160"/>
            <a:ext cx="454800" cy="155399"/>
            <a:chOff x="3602886" y="2375896"/>
            <a:chExt cx="454800" cy="155399"/>
          </a:xfrm>
        </p:grpSpPr>
        <p:cxnSp>
          <p:nvCxnSpPr>
            <p:cNvPr id="815" name="Google Shape;815;g82b2de5086_1_448"/>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16" name="Google Shape;816;g82b2de5086_1_448"/>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17" name="Google Shape;817;g82b2de5086_1_448"/>
          <p:cNvGrpSpPr/>
          <p:nvPr/>
        </p:nvGrpSpPr>
        <p:grpSpPr>
          <a:xfrm>
            <a:off x="3602886" y="4565078"/>
            <a:ext cx="454800" cy="155399"/>
            <a:chOff x="3602886" y="2375896"/>
            <a:chExt cx="454800" cy="155399"/>
          </a:xfrm>
        </p:grpSpPr>
        <p:cxnSp>
          <p:nvCxnSpPr>
            <p:cNvPr id="818" name="Google Shape;818;g82b2de5086_1_448"/>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19" name="Google Shape;819;g82b2de5086_1_448"/>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20" name="Google Shape;820;g82b2de5086_1_448"/>
          <p:cNvGrpSpPr/>
          <p:nvPr/>
        </p:nvGrpSpPr>
        <p:grpSpPr>
          <a:xfrm>
            <a:off x="3602886" y="4783996"/>
            <a:ext cx="454800" cy="155399"/>
            <a:chOff x="3602886" y="2375896"/>
            <a:chExt cx="454800" cy="155399"/>
          </a:xfrm>
        </p:grpSpPr>
        <p:cxnSp>
          <p:nvCxnSpPr>
            <p:cNvPr id="821" name="Google Shape;821;g82b2de5086_1_448"/>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22" name="Google Shape;822;g82b2de5086_1_448"/>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cxnSp>
        <p:nvCxnSpPr>
          <p:cNvPr id="823" name="Google Shape;823;g82b2de5086_1_448"/>
          <p:cNvCxnSpPr/>
          <p:nvPr/>
        </p:nvCxnSpPr>
        <p:spPr>
          <a:xfrm rot="10800000">
            <a:off x="3428800" y="1299285"/>
            <a:ext cx="454800" cy="0"/>
          </a:xfrm>
          <a:prstGeom prst="straightConnector1">
            <a:avLst/>
          </a:prstGeom>
          <a:noFill/>
          <a:ln cap="flat" cmpd="sng" w="9525">
            <a:solidFill>
              <a:srgbClr val="F15B3E"/>
            </a:solidFill>
            <a:prstDash val="dot"/>
            <a:round/>
            <a:headEnd len="sm" w="sm" type="none"/>
            <a:tailEnd len="sm" w="sm" type="none"/>
          </a:ln>
        </p:spPr>
      </p:cxnSp>
      <p:sp>
        <p:nvSpPr>
          <p:cNvPr id="824" name="Google Shape;824;g82b2de5086_1_448"/>
          <p:cNvSpPr/>
          <p:nvPr/>
        </p:nvSpPr>
        <p:spPr>
          <a:xfrm>
            <a:off x="3883600" y="1073681"/>
            <a:ext cx="1585800" cy="4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25" name="Google Shape;825;g82b2de5086_1_448"/>
          <p:cNvSpPr txBox="1"/>
          <p:nvPr/>
        </p:nvSpPr>
        <p:spPr>
          <a:xfrm>
            <a:off x="4162215" y="970731"/>
            <a:ext cx="4123500" cy="2245500"/>
          </a:xfrm>
          <a:prstGeom prst="rect">
            <a:avLst/>
          </a:prstGeom>
          <a:noFill/>
          <a:ln>
            <a:noFill/>
          </a:ln>
        </p:spPr>
        <p:txBody>
          <a:bodyPr anchorCtr="0" anchor="t" bIns="91425" lIns="91425" spcFirstLastPara="1" rIns="91425" wrap="square" tIns="91425">
            <a:noAutofit/>
          </a:bodyPr>
          <a:lstStyle/>
          <a:p>
            <a:pPr indent="0" lvl="0" marL="0" marR="0" rtl="0" algn="l">
              <a:lnSpc>
                <a:spcPct val="130000"/>
              </a:lnSpc>
              <a:spcBef>
                <a:spcPts val="0"/>
              </a:spcBef>
              <a:spcAft>
                <a:spcPts val="0"/>
              </a:spcAft>
              <a:buClr>
                <a:srgbClr val="000000"/>
              </a:buClr>
              <a:buSzPts val="2400"/>
              <a:buFont typeface="Arial"/>
              <a:buNone/>
            </a:pPr>
            <a:r>
              <a:rPr b="1" i="0" lang="en-US" sz="2400" u="none" cap="none" strike="noStrike">
                <a:solidFill>
                  <a:srgbClr val="1F2A3C"/>
                </a:solidFill>
                <a:latin typeface="Roboto"/>
                <a:ea typeface="Roboto"/>
                <a:cs typeface="Roboto"/>
                <a:sym typeface="Roboto"/>
              </a:rPr>
              <a:t>1.2.0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VSOCK support: Kata Containers proxy is no longer required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New factory support to allow creating VMs based in a template that will decrease the boot time and memory usage.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Added support for AMD</a:t>
            </a:r>
            <a:endParaRPr b="0" i="0" sz="1100" u="none" cap="none" strike="noStrike">
              <a:solidFill>
                <a:srgbClr val="1F2A3C"/>
              </a:solidFill>
              <a:latin typeface="Roboto"/>
              <a:ea typeface="Roboto"/>
              <a:cs typeface="Roboto"/>
              <a:sym typeface="Roboto"/>
            </a:endParaRPr>
          </a:p>
        </p:txBody>
      </p:sp>
      <p:sp>
        <p:nvSpPr>
          <p:cNvPr id="826" name="Google Shape;826;g82b2de5086_1_448"/>
          <p:cNvSpPr txBox="1"/>
          <p:nvPr/>
        </p:nvSpPr>
        <p:spPr>
          <a:xfrm>
            <a:off x="1973717" y="1038930"/>
            <a:ext cx="1550700" cy="517800"/>
          </a:xfrm>
          <a:prstGeom prst="rect">
            <a:avLst/>
          </a:prstGeom>
          <a:no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1" i="0" lang="en-US" sz="1600" u="none" cap="none" strike="noStrike">
                <a:solidFill>
                  <a:srgbClr val="1F2A3D"/>
                </a:solidFill>
                <a:latin typeface="Roboto"/>
                <a:ea typeface="Roboto"/>
                <a:cs typeface="Roboto"/>
                <a:sym typeface="Roboto"/>
              </a:rPr>
              <a:t>August 2018</a:t>
            </a:r>
            <a:endParaRPr b="0" i="0" sz="1400" u="none" cap="none" strike="noStrike">
              <a:solidFill>
                <a:srgbClr val="000000"/>
              </a:solidFill>
              <a:latin typeface="Arial"/>
              <a:ea typeface="Arial"/>
              <a:cs typeface="Arial"/>
              <a:sym typeface="Arial"/>
            </a:endParaRPr>
          </a:p>
        </p:txBody>
      </p:sp>
      <p:sp>
        <p:nvSpPr>
          <p:cNvPr id="827" name="Google Shape;827;g82b2de5086_1_448"/>
          <p:cNvSpPr/>
          <p:nvPr/>
        </p:nvSpPr>
        <p:spPr>
          <a:xfrm rot="2700000">
            <a:off x="3671066" y="1142131"/>
            <a:ext cx="330502" cy="330502"/>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28" name="Google Shape;828;g82b2de5086_1_448"/>
          <p:cNvSpPr txBox="1"/>
          <p:nvPr/>
        </p:nvSpPr>
        <p:spPr>
          <a:xfrm>
            <a:off x="4226296" y="508232"/>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1.1.0</a:t>
            </a:r>
            <a:endParaRPr b="0" i="0" sz="1400" u="none" cap="none" strike="noStrike">
              <a:solidFill>
                <a:srgbClr val="8D8D8D"/>
              </a:solidFill>
              <a:latin typeface="Arial"/>
              <a:ea typeface="Arial"/>
              <a:cs typeface="Arial"/>
              <a:sym typeface="Arial"/>
            </a:endParaRPr>
          </a:p>
        </p:txBody>
      </p:sp>
      <p:sp>
        <p:nvSpPr>
          <p:cNvPr id="829" name="Google Shape;829;g82b2de5086_1_448"/>
          <p:cNvSpPr txBox="1"/>
          <p:nvPr/>
        </p:nvSpPr>
        <p:spPr>
          <a:xfrm>
            <a:off x="2917253" y="508232"/>
            <a:ext cx="577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July 2018</a:t>
            </a:r>
            <a:endParaRPr b="0" i="0" sz="1400" u="none" cap="none" strike="noStrike">
              <a:solidFill>
                <a:srgbClr val="8D8D8D"/>
              </a:solidFill>
              <a:latin typeface="Arial"/>
              <a:ea typeface="Arial"/>
              <a:cs typeface="Arial"/>
              <a:sym typeface="Arial"/>
            </a:endParaRPr>
          </a:p>
        </p:txBody>
      </p:sp>
      <p:grpSp>
        <p:nvGrpSpPr>
          <p:cNvPr id="830" name="Google Shape;830;g82b2de5086_1_448"/>
          <p:cNvGrpSpPr/>
          <p:nvPr/>
        </p:nvGrpSpPr>
        <p:grpSpPr>
          <a:xfrm>
            <a:off x="3602886" y="547096"/>
            <a:ext cx="454800" cy="155399"/>
            <a:chOff x="3602886" y="2375896"/>
            <a:chExt cx="454800" cy="155399"/>
          </a:xfrm>
        </p:grpSpPr>
        <p:cxnSp>
          <p:nvCxnSpPr>
            <p:cNvPr id="831" name="Google Shape;831;g82b2de5086_1_448"/>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32" name="Google Shape;832;g82b2de5086_1_448"/>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33" name="Google Shape;833;g82b2de5086_1_448"/>
          <p:cNvGrpSpPr/>
          <p:nvPr/>
        </p:nvGrpSpPr>
        <p:grpSpPr>
          <a:xfrm>
            <a:off x="2914152" y="306190"/>
            <a:ext cx="1639445" cy="230700"/>
            <a:chOff x="2914152" y="306190"/>
            <a:chExt cx="1639445" cy="230700"/>
          </a:xfrm>
        </p:grpSpPr>
        <p:sp>
          <p:nvSpPr>
            <p:cNvPr id="834" name="Google Shape;834;g82b2de5086_1_448"/>
            <p:cNvSpPr txBox="1"/>
            <p:nvPr/>
          </p:nvSpPr>
          <p:spPr>
            <a:xfrm>
              <a:off x="4226297" y="30619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1.0.0</a:t>
              </a:r>
              <a:endParaRPr b="0" i="0" sz="1400" u="none" cap="none" strike="noStrike">
                <a:solidFill>
                  <a:srgbClr val="000000"/>
                </a:solidFill>
                <a:latin typeface="Arial"/>
                <a:ea typeface="Arial"/>
                <a:cs typeface="Arial"/>
                <a:sym typeface="Arial"/>
              </a:endParaRPr>
            </a:p>
          </p:txBody>
        </p:sp>
        <p:sp>
          <p:nvSpPr>
            <p:cNvPr id="835" name="Google Shape;835;g82b2de5086_1_448"/>
            <p:cNvSpPr txBox="1"/>
            <p:nvPr/>
          </p:nvSpPr>
          <p:spPr>
            <a:xfrm>
              <a:off x="2914152" y="306190"/>
              <a:ext cx="5838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2018</a:t>
              </a:r>
              <a:endParaRPr b="0" i="0" sz="1400" u="none" cap="none" strike="noStrike">
                <a:solidFill>
                  <a:srgbClr val="000000"/>
                </a:solidFill>
                <a:latin typeface="Arial"/>
                <a:ea typeface="Arial"/>
                <a:cs typeface="Arial"/>
                <a:sym typeface="Arial"/>
              </a:endParaRPr>
            </a:p>
          </p:txBody>
        </p:sp>
        <p:grpSp>
          <p:nvGrpSpPr>
            <p:cNvPr id="836" name="Google Shape;836;g82b2de5086_1_448"/>
            <p:cNvGrpSpPr/>
            <p:nvPr/>
          </p:nvGrpSpPr>
          <p:grpSpPr>
            <a:xfrm>
              <a:off x="3603471" y="344016"/>
              <a:ext cx="454800" cy="155399"/>
              <a:chOff x="3603471" y="346171"/>
              <a:chExt cx="454800" cy="155399"/>
            </a:xfrm>
          </p:grpSpPr>
          <p:cxnSp>
            <p:nvCxnSpPr>
              <p:cNvPr id="837" name="Google Shape;837;g82b2de5086_1_448"/>
              <p:cNvCxnSpPr/>
              <p:nvPr/>
            </p:nvCxnSpPr>
            <p:spPr>
              <a:xfrm rot="10800000">
                <a:off x="3603471" y="417985"/>
                <a:ext cx="454800" cy="0"/>
              </a:xfrm>
              <a:prstGeom prst="straightConnector1">
                <a:avLst/>
              </a:prstGeom>
              <a:noFill/>
              <a:ln cap="flat" cmpd="sng" w="9525">
                <a:solidFill>
                  <a:srgbClr val="8D8D8D"/>
                </a:solidFill>
                <a:prstDash val="dot"/>
                <a:round/>
                <a:headEnd len="sm" w="sm" type="none"/>
                <a:tailEnd len="sm" w="sm" type="none"/>
              </a:ln>
            </p:spPr>
          </p:cxnSp>
          <p:sp>
            <p:nvSpPr>
              <p:cNvPr id="838" name="Google Shape;838;g82b2de5086_1_448"/>
              <p:cNvSpPr/>
              <p:nvPr/>
            </p:nvSpPr>
            <p:spPr>
              <a:xfrm rot="2700000">
                <a:off x="3781374" y="368929"/>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g82b2de5086_1_606"/>
          <p:cNvSpPr txBox="1"/>
          <p:nvPr>
            <p:ph type="title"/>
          </p:nvPr>
        </p:nvSpPr>
        <p:spPr>
          <a:xfrm>
            <a:off x="460950" y="91440"/>
            <a:ext cx="20496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Releases</a:t>
            </a:r>
            <a:endParaRPr/>
          </a:p>
        </p:txBody>
      </p:sp>
      <p:cxnSp>
        <p:nvCxnSpPr>
          <p:cNvPr id="844" name="Google Shape;844;g82b2de5086_1_606"/>
          <p:cNvCxnSpPr/>
          <p:nvPr/>
        </p:nvCxnSpPr>
        <p:spPr>
          <a:xfrm>
            <a:off x="3836316" y="29529"/>
            <a:ext cx="0" cy="5081700"/>
          </a:xfrm>
          <a:prstGeom prst="straightConnector1">
            <a:avLst/>
          </a:prstGeom>
          <a:noFill/>
          <a:ln cap="sq" cmpd="sng" w="15875">
            <a:solidFill>
              <a:srgbClr val="1F2A3D"/>
            </a:solidFill>
            <a:prstDash val="dot"/>
            <a:round/>
            <a:headEnd len="sm" w="sm" type="none"/>
            <a:tailEnd len="med" w="med" type="triangle"/>
          </a:ln>
        </p:spPr>
      </p:cxnSp>
      <p:sp>
        <p:nvSpPr>
          <p:cNvPr id="845" name="Google Shape;845;g82b2de5086_1_606"/>
          <p:cNvSpPr txBox="1"/>
          <p:nvPr/>
        </p:nvSpPr>
        <p:spPr>
          <a:xfrm>
            <a:off x="4226297" y="2994189"/>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1.4.0</a:t>
            </a:r>
            <a:endParaRPr b="0" i="0" sz="1400" u="none" cap="none" strike="noStrike">
              <a:solidFill>
                <a:srgbClr val="000000"/>
              </a:solidFill>
              <a:latin typeface="Arial"/>
              <a:ea typeface="Arial"/>
              <a:cs typeface="Arial"/>
              <a:sym typeface="Arial"/>
            </a:endParaRPr>
          </a:p>
        </p:txBody>
      </p:sp>
      <p:sp>
        <p:nvSpPr>
          <p:cNvPr id="846" name="Google Shape;846;g82b2de5086_1_606"/>
          <p:cNvSpPr txBox="1"/>
          <p:nvPr/>
        </p:nvSpPr>
        <p:spPr>
          <a:xfrm>
            <a:off x="2599858" y="2993657"/>
            <a:ext cx="8949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November 2018</a:t>
            </a:r>
            <a:endParaRPr b="0" i="0" sz="1400" u="none" cap="none" strike="noStrike">
              <a:solidFill>
                <a:srgbClr val="000000"/>
              </a:solidFill>
              <a:latin typeface="Arial"/>
              <a:ea typeface="Arial"/>
              <a:cs typeface="Arial"/>
              <a:sym typeface="Arial"/>
            </a:endParaRPr>
          </a:p>
        </p:txBody>
      </p:sp>
      <p:sp>
        <p:nvSpPr>
          <p:cNvPr id="847" name="Google Shape;847;g82b2de5086_1_606"/>
          <p:cNvSpPr txBox="1"/>
          <p:nvPr/>
        </p:nvSpPr>
        <p:spPr>
          <a:xfrm>
            <a:off x="4226297" y="3213241"/>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1.5.0</a:t>
            </a:r>
            <a:endParaRPr b="0" i="0" sz="1400" u="none" cap="none" strike="noStrike">
              <a:solidFill>
                <a:srgbClr val="000000"/>
              </a:solidFill>
              <a:latin typeface="Arial"/>
              <a:ea typeface="Arial"/>
              <a:cs typeface="Arial"/>
              <a:sym typeface="Arial"/>
            </a:endParaRPr>
          </a:p>
        </p:txBody>
      </p:sp>
      <p:sp>
        <p:nvSpPr>
          <p:cNvPr id="848" name="Google Shape;848;g82b2de5086_1_606"/>
          <p:cNvSpPr txBox="1"/>
          <p:nvPr/>
        </p:nvSpPr>
        <p:spPr>
          <a:xfrm>
            <a:off x="2712069" y="3212532"/>
            <a:ext cx="7827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January 2019</a:t>
            </a:r>
            <a:endParaRPr b="1" i="0" sz="900" u="none" cap="none" strike="noStrike">
              <a:solidFill>
                <a:srgbClr val="1F2A3D"/>
              </a:solidFill>
              <a:latin typeface="Roboto"/>
              <a:ea typeface="Roboto"/>
              <a:cs typeface="Roboto"/>
              <a:sym typeface="Roboto"/>
            </a:endParaRPr>
          </a:p>
        </p:txBody>
      </p:sp>
      <p:sp>
        <p:nvSpPr>
          <p:cNvPr id="849" name="Google Shape;849;g82b2de5086_1_606"/>
          <p:cNvSpPr txBox="1"/>
          <p:nvPr/>
        </p:nvSpPr>
        <p:spPr>
          <a:xfrm>
            <a:off x="4226297" y="3432293"/>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1.6.0</a:t>
            </a:r>
            <a:endParaRPr b="0" i="0" sz="900" u="none" cap="none" strike="noStrike">
              <a:solidFill>
                <a:srgbClr val="1F2A3D"/>
              </a:solidFill>
              <a:latin typeface="Roboto"/>
              <a:ea typeface="Roboto"/>
              <a:cs typeface="Roboto"/>
              <a:sym typeface="Roboto"/>
            </a:endParaRPr>
          </a:p>
        </p:txBody>
      </p:sp>
      <p:sp>
        <p:nvSpPr>
          <p:cNvPr id="850" name="Google Shape;850;g82b2de5086_1_606"/>
          <p:cNvSpPr txBox="1"/>
          <p:nvPr/>
        </p:nvSpPr>
        <p:spPr>
          <a:xfrm>
            <a:off x="2599849" y="3431407"/>
            <a:ext cx="8949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March 2019</a:t>
            </a:r>
            <a:endParaRPr b="1" i="0" sz="900" u="none" cap="none" strike="noStrike">
              <a:solidFill>
                <a:srgbClr val="1F2A3D"/>
              </a:solidFill>
              <a:latin typeface="Roboto"/>
              <a:ea typeface="Roboto"/>
              <a:cs typeface="Roboto"/>
              <a:sym typeface="Roboto"/>
            </a:endParaRPr>
          </a:p>
        </p:txBody>
      </p:sp>
      <p:sp>
        <p:nvSpPr>
          <p:cNvPr id="851" name="Google Shape;851;g82b2de5086_1_606"/>
          <p:cNvSpPr txBox="1"/>
          <p:nvPr/>
        </p:nvSpPr>
        <p:spPr>
          <a:xfrm>
            <a:off x="4226297" y="365134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1.7.0</a:t>
            </a:r>
            <a:endParaRPr b="0" i="0" sz="900" u="none" cap="none" strike="noStrike">
              <a:solidFill>
                <a:srgbClr val="1F2A3D"/>
              </a:solidFill>
              <a:latin typeface="Roboto"/>
              <a:ea typeface="Roboto"/>
              <a:cs typeface="Roboto"/>
              <a:sym typeface="Roboto"/>
            </a:endParaRPr>
          </a:p>
        </p:txBody>
      </p:sp>
      <p:sp>
        <p:nvSpPr>
          <p:cNvPr id="852" name="Google Shape;852;g82b2de5086_1_606"/>
          <p:cNvSpPr txBox="1"/>
          <p:nvPr/>
        </p:nvSpPr>
        <p:spPr>
          <a:xfrm>
            <a:off x="2641599" y="36505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May 2019</a:t>
            </a:r>
            <a:endParaRPr b="1" i="0" sz="900" u="none" cap="none" strike="noStrike">
              <a:solidFill>
                <a:srgbClr val="1F2A3D"/>
              </a:solidFill>
              <a:latin typeface="Roboto"/>
              <a:ea typeface="Roboto"/>
              <a:cs typeface="Roboto"/>
              <a:sym typeface="Roboto"/>
            </a:endParaRPr>
          </a:p>
        </p:txBody>
      </p:sp>
      <p:sp>
        <p:nvSpPr>
          <p:cNvPr id="853" name="Google Shape;853;g82b2de5086_1_606"/>
          <p:cNvSpPr txBox="1"/>
          <p:nvPr/>
        </p:nvSpPr>
        <p:spPr>
          <a:xfrm>
            <a:off x="4226297" y="3870398"/>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1.8.0</a:t>
            </a:r>
            <a:endParaRPr b="0" i="0" sz="900" u="none" cap="none" strike="noStrike">
              <a:solidFill>
                <a:srgbClr val="1F2A3D"/>
              </a:solidFill>
              <a:latin typeface="Roboto"/>
              <a:ea typeface="Roboto"/>
              <a:cs typeface="Roboto"/>
              <a:sym typeface="Roboto"/>
            </a:endParaRPr>
          </a:p>
        </p:txBody>
      </p:sp>
      <p:sp>
        <p:nvSpPr>
          <p:cNvPr id="854" name="Google Shape;854;g82b2de5086_1_606"/>
          <p:cNvSpPr txBox="1"/>
          <p:nvPr/>
        </p:nvSpPr>
        <p:spPr>
          <a:xfrm>
            <a:off x="2641599" y="38697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July 2019</a:t>
            </a:r>
            <a:endParaRPr b="1" i="0" sz="900" u="none" cap="none" strike="noStrike">
              <a:solidFill>
                <a:srgbClr val="1F2A3D"/>
              </a:solidFill>
              <a:latin typeface="Roboto"/>
              <a:ea typeface="Roboto"/>
              <a:cs typeface="Roboto"/>
              <a:sym typeface="Roboto"/>
            </a:endParaRPr>
          </a:p>
        </p:txBody>
      </p:sp>
      <p:sp>
        <p:nvSpPr>
          <p:cNvPr id="855" name="Google Shape;855;g82b2de5086_1_606"/>
          <p:cNvSpPr txBox="1"/>
          <p:nvPr/>
        </p:nvSpPr>
        <p:spPr>
          <a:xfrm>
            <a:off x="4226297" y="408945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1.9.0</a:t>
            </a:r>
            <a:endParaRPr b="0" i="0" sz="900" u="none" cap="none" strike="noStrike">
              <a:solidFill>
                <a:srgbClr val="1F2A3D"/>
              </a:solidFill>
              <a:latin typeface="Roboto"/>
              <a:ea typeface="Roboto"/>
              <a:cs typeface="Roboto"/>
              <a:sym typeface="Roboto"/>
            </a:endParaRPr>
          </a:p>
        </p:txBody>
      </p:sp>
      <p:sp>
        <p:nvSpPr>
          <p:cNvPr id="856" name="Google Shape;856;g82b2de5086_1_606"/>
          <p:cNvSpPr txBox="1"/>
          <p:nvPr/>
        </p:nvSpPr>
        <p:spPr>
          <a:xfrm>
            <a:off x="2641599" y="408893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October 2019</a:t>
            </a:r>
            <a:endParaRPr b="1" i="0" sz="900" u="none" cap="none" strike="noStrike">
              <a:solidFill>
                <a:srgbClr val="1F2A3D"/>
              </a:solidFill>
              <a:latin typeface="Roboto"/>
              <a:ea typeface="Roboto"/>
              <a:cs typeface="Roboto"/>
              <a:sym typeface="Roboto"/>
            </a:endParaRPr>
          </a:p>
        </p:txBody>
      </p:sp>
      <p:sp>
        <p:nvSpPr>
          <p:cNvPr id="857" name="Google Shape;857;g82b2de5086_1_606"/>
          <p:cNvSpPr txBox="1"/>
          <p:nvPr/>
        </p:nvSpPr>
        <p:spPr>
          <a:xfrm>
            <a:off x="4226301" y="4308503"/>
            <a:ext cx="408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1.10.0</a:t>
            </a:r>
            <a:endParaRPr b="0" i="0" sz="900" u="none" cap="none" strike="noStrike">
              <a:solidFill>
                <a:srgbClr val="1F2A3D"/>
              </a:solidFill>
              <a:latin typeface="Roboto"/>
              <a:ea typeface="Roboto"/>
              <a:cs typeface="Roboto"/>
              <a:sym typeface="Roboto"/>
            </a:endParaRPr>
          </a:p>
        </p:txBody>
      </p:sp>
      <p:sp>
        <p:nvSpPr>
          <p:cNvPr id="858" name="Google Shape;858;g82b2de5086_1_606"/>
          <p:cNvSpPr txBox="1"/>
          <p:nvPr/>
        </p:nvSpPr>
        <p:spPr>
          <a:xfrm>
            <a:off x="2641599" y="430810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January 2020</a:t>
            </a:r>
            <a:endParaRPr b="1" i="0" sz="900" u="none" cap="none" strike="noStrike">
              <a:solidFill>
                <a:srgbClr val="1F2A3D"/>
              </a:solidFill>
              <a:latin typeface="Roboto"/>
              <a:ea typeface="Roboto"/>
              <a:cs typeface="Roboto"/>
              <a:sym typeface="Roboto"/>
            </a:endParaRPr>
          </a:p>
        </p:txBody>
      </p:sp>
      <p:sp>
        <p:nvSpPr>
          <p:cNvPr id="859" name="Google Shape;859;g82b2de5086_1_606"/>
          <p:cNvSpPr txBox="1"/>
          <p:nvPr/>
        </p:nvSpPr>
        <p:spPr>
          <a:xfrm>
            <a:off x="4226301" y="4527555"/>
            <a:ext cx="3966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1.11.0</a:t>
            </a:r>
            <a:endParaRPr b="0" i="0" sz="900" u="none" cap="none" strike="noStrike">
              <a:solidFill>
                <a:srgbClr val="1F2A3D"/>
              </a:solidFill>
              <a:latin typeface="Roboto"/>
              <a:ea typeface="Roboto"/>
              <a:cs typeface="Roboto"/>
              <a:sym typeface="Roboto"/>
            </a:endParaRPr>
          </a:p>
        </p:txBody>
      </p:sp>
      <p:sp>
        <p:nvSpPr>
          <p:cNvPr id="860" name="Google Shape;860;g82b2de5086_1_606"/>
          <p:cNvSpPr txBox="1"/>
          <p:nvPr/>
        </p:nvSpPr>
        <p:spPr>
          <a:xfrm>
            <a:off x="2641599" y="45272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April 2020</a:t>
            </a:r>
            <a:endParaRPr b="1" i="0" sz="900" u="none" cap="none" strike="noStrike">
              <a:solidFill>
                <a:srgbClr val="1F2A3D"/>
              </a:solidFill>
              <a:latin typeface="Roboto"/>
              <a:ea typeface="Roboto"/>
              <a:cs typeface="Roboto"/>
              <a:sym typeface="Roboto"/>
            </a:endParaRPr>
          </a:p>
        </p:txBody>
      </p:sp>
      <p:sp>
        <p:nvSpPr>
          <p:cNvPr id="861" name="Google Shape;861;g82b2de5086_1_606"/>
          <p:cNvSpPr txBox="1"/>
          <p:nvPr/>
        </p:nvSpPr>
        <p:spPr>
          <a:xfrm>
            <a:off x="4226301" y="4746607"/>
            <a:ext cx="4548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1.12.0</a:t>
            </a:r>
            <a:endParaRPr b="0" i="0" sz="900" u="none" cap="none" strike="noStrike">
              <a:solidFill>
                <a:srgbClr val="1F2A3D"/>
              </a:solidFill>
              <a:latin typeface="Roboto"/>
              <a:ea typeface="Roboto"/>
              <a:cs typeface="Roboto"/>
              <a:sym typeface="Roboto"/>
            </a:endParaRPr>
          </a:p>
        </p:txBody>
      </p:sp>
      <p:sp>
        <p:nvSpPr>
          <p:cNvPr id="862" name="Google Shape;862;g82b2de5086_1_606"/>
          <p:cNvSpPr txBox="1"/>
          <p:nvPr/>
        </p:nvSpPr>
        <p:spPr>
          <a:xfrm>
            <a:off x="2641599" y="47464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lang="en-US" sz="900">
                <a:solidFill>
                  <a:srgbClr val="1F2A3D"/>
                </a:solidFill>
                <a:latin typeface="Roboto"/>
                <a:ea typeface="Roboto"/>
                <a:cs typeface="Roboto"/>
                <a:sym typeface="Roboto"/>
              </a:rPr>
              <a:t>October 2020</a:t>
            </a:r>
            <a:endParaRPr b="1" i="0" sz="900" u="none" cap="none" strike="noStrike">
              <a:solidFill>
                <a:srgbClr val="1F2A3D"/>
              </a:solidFill>
              <a:latin typeface="Roboto"/>
              <a:ea typeface="Roboto"/>
              <a:cs typeface="Roboto"/>
              <a:sym typeface="Roboto"/>
            </a:endParaRPr>
          </a:p>
        </p:txBody>
      </p:sp>
      <p:grpSp>
        <p:nvGrpSpPr>
          <p:cNvPr id="863" name="Google Shape;863;g82b2de5086_1_606"/>
          <p:cNvGrpSpPr/>
          <p:nvPr/>
        </p:nvGrpSpPr>
        <p:grpSpPr>
          <a:xfrm>
            <a:off x="3602886" y="3032651"/>
            <a:ext cx="454800" cy="155399"/>
            <a:chOff x="3602886" y="2375896"/>
            <a:chExt cx="454800" cy="155399"/>
          </a:xfrm>
        </p:grpSpPr>
        <p:cxnSp>
          <p:nvCxnSpPr>
            <p:cNvPr id="864" name="Google Shape;864;g82b2de5086_1_60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65" name="Google Shape;865;g82b2de5086_1_60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66" name="Google Shape;866;g82b2de5086_1_606"/>
          <p:cNvGrpSpPr/>
          <p:nvPr/>
        </p:nvGrpSpPr>
        <p:grpSpPr>
          <a:xfrm>
            <a:off x="3602886" y="3251569"/>
            <a:ext cx="454800" cy="155399"/>
            <a:chOff x="3602886" y="2375896"/>
            <a:chExt cx="454800" cy="155399"/>
          </a:xfrm>
        </p:grpSpPr>
        <p:cxnSp>
          <p:nvCxnSpPr>
            <p:cNvPr id="867" name="Google Shape;867;g82b2de5086_1_60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68" name="Google Shape;868;g82b2de5086_1_60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69" name="Google Shape;869;g82b2de5086_1_606"/>
          <p:cNvGrpSpPr/>
          <p:nvPr/>
        </p:nvGrpSpPr>
        <p:grpSpPr>
          <a:xfrm>
            <a:off x="3602886" y="3470487"/>
            <a:ext cx="454800" cy="155399"/>
            <a:chOff x="3602886" y="2375896"/>
            <a:chExt cx="454800" cy="155399"/>
          </a:xfrm>
        </p:grpSpPr>
        <p:cxnSp>
          <p:nvCxnSpPr>
            <p:cNvPr id="870" name="Google Shape;870;g82b2de5086_1_60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71" name="Google Shape;871;g82b2de5086_1_60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72" name="Google Shape;872;g82b2de5086_1_606"/>
          <p:cNvGrpSpPr/>
          <p:nvPr/>
        </p:nvGrpSpPr>
        <p:grpSpPr>
          <a:xfrm>
            <a:off x="3602886" y="3689405"/>
            <a:ext cx="454800" cy="155399"/>
            <a:chOff x="3602886" y="2375896"/>
            <a:chExt cx="454800" cy="155399"/>
          </a:xfrm>
        </p:grpSpPr>
        <p:cxnSp>
          <p:nvCxnSpPr>
            <p:cNvPr id="873" name="Google Shape;873;g82b2de5086_1_60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74" name="Google Shape;874;g82b2de5086_1_60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75" name="Google Shape;875;g82b2de5086_1_606"/>
          <p:cNvGrpSpPr/>
          <p:nvPr/>
        </p:nvGrpSpPr>
        <p:grpSpPr>
          <a:xfrm>
            <a:off x="3602886" y="3908323"/>
            <a:ext cx="454800" cy="155399"/>
            <a:chOff x="3602886" y="2375896"/>
            <a:chExt cx="454800" cy="155399"/>
          </a:xfrm>
        </p:grpSpPr>
        <p:cxnSp>
          <p:nvCxnSpPr>
            <p:cNvPr id="876" name="Google Shape;876;g82b2de5086_1_60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77" name="Google Shape;877;g82b2de5086_1_60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78" name="Google Shape;878;g82b2de5086_1_606"/>
          <p:cNvGrpSpPr/>
          <p:nvPr/>
        </p:nvGrpSpPr>
        <p:grpSpPr>
          <a:xfrm>
            <a:off x="3602886" y="4127241"/>
            <a:ext cx="454800" cy="155399"/>
            <a:chOff x="3602886" y="2375896"/>
            <a:chExt cx="454800" cy="155399"/>
          </a:xfrm>
        </p:grpSpPr>
        <p:cxnSp>
          <p:nvCxnSpPr>
            <p:cNvPr id="879" name="Google Shape;879;g82b2de5086_1_60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80" name="Google Shape;880;g82b2de5086_1_60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81" name="Google Shape;881;g82b2de5086_1_606"/>
          <p:cNvGrpSpPr/>
          <p:nvPr/>
        </p:nvGrpSpPr>
        <p:grpSpPr>
          <a:xfrm>
            <a:off x="3602886" y="4346160"/>
            <a:ext cx="454800" cy="155399"/>
            <a:chOff x="3602886" y="2375896"/>
            <a:chExt cx="454800" cy="155399"/>
          </a:xfrm>
        </p:grpSpPr>
        <p:cxnSp>
          <p:nvCxnSpPr>
            <p:cNvPr id="882" name="Google Shape;882;g82b2de5086_1_60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83" name="Google Shape;883;g82b2de5086_1_60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84" name="Google Shape;884;g82b2de5086_1_606"/>
          <p:cNvGrpSpPr/>
          <p:nvPr/>
        </p:nvGrpSpPr>
        <p:grpSpPr>
          <a:xfrm>
            <a:off x="3602886" y="4565078"/>
            <a:ext cx="454800" cy="155399"/>
            <a:chOff x="3602886" y="2375896"/>
            <a:chExt cx="454800" cy="155399"/>
          </a:xfrm>
        </p:grpSpPr>
        <p:cxnSp>
          <p:nvCxnSpPr>
            <p:cNvPr id="885" name="Google Shape;885;g82b2de5086_1_60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86" name="Google Shape;886;g82b2de5086_1_60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87" name="Google Shape;887;g82b2de5086_1_606"/>
          <p:cNvGrpSpPr/>
          <p:nvPr/>
        </p:nvGrpSpPr>
        <p:grpSpPr>
          <a:xfrm>
            <a:off x="3602886" y="4783996"/>
            <a:ext cx="454800" cy="155399"/>
            <a:chOff x="3602886" y="2375896"/>
            <a:chExt cx="454800" cy="155399"/>
          </a:xfrm>
        </p:grpSpPr>
        <p:cxnSp>
          <p:nvCxnSpPr>
            <p:cNvPr id="888" name="Google Shape;888;g82b2de5086_1_60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89" name="Google Shape;889;g82b2de5086_1_60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890" name="Google Shape;890;g82b2de5086_1_606"/>
          <p:cNvSpPr txBox="1"/>
          <p:nvPr/>
        </p:nvSpPr>
        <p:spPr>
          <a:xfrm>
            <a:off x="4226297" y="727284"/>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1.2.0</a:t>
            </a:r>
            <a:endParaRPr b="0" i="0" sz="1400" u="none" cap="none" strike="noStrike">
              <a:solidFill>
                <a:srgbClr val="8D8D8D"/>
              </a:solidFill>
              <a:latin typeface="Arial"/>
              <a:ea typeface="Arial"/>
              <a:cs typeface="Arial"/>
              <a:sym typeface="Arial"/>
            </a:endParaRPr>
          </a:p>
        </p:txBody>
      </p:sp>
      <p:sp>
        <p:nvSpPr>
          <p:cNvPr id="891" name="Google Shape;891;g82b2de5086_1_606"/>
          <p:cNvSpPr txBox="1"/>
          <p:nvPr/>
        </p:nvSpPr>
        <p:spPr>
          <a:xfrm>
            <a:off x="2760159" y="727107"/>
            <a:ext cx="7344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August 2018</a:t>
            </a:r>
            <a:endParaRPr b="0" i="0" sz="1400" u="none" cap="none" strike="noStrike">
              <a:solidFill>
                <a:srgbClr val="8D8D8D"/>
              </a:solidFill>
              <a:latin typeface="Arial"/>
              <a:ea typeface="Arial"/>
              <a:cs typeface="Arial"/>
              <a:sym typeface="Arial"/>
            </a:endParaRPr>
          </a:p>
        </p:txBody>
      </p:sp>
      <p:sp>
        <p:nvSpPr>
          <p:cNvPr id="892" name="Google Shape;892;g82b2de5086_1_606"/>
          <p:cNvSpPr txBox="1"/>
          <p:nvPr/>
        </p:nvSpPr>
        <p:spPr>
          <a:xfrm>
            <a:off x="4226296" y="508232"/>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1.1.0</a:t>
            </a:r>
            <a:endParaRPr b="0" i="0" sz="1400" u="none" cap="none" strike="noStrike">
              <a:solidFill>
                <a:srgbClr val="8D8D8D"/>
              </a:solidFill>
              <a:latin typeface="Arial"/>
              <a:ea typeface="Arial"/>
              <a:cs typeface="Arial"/>
              <a:sym typeface="Arial"/>
            </a:endParaRPr>
          </a:p>
        </p:txBody>
      </p:sp>
      <p:sp>
        <p:nvSpPr>
          <p:cNvPr id="893" name="Google Shape;893;g82b2de5086_1_606"/>
          <p:cNvSpPr txBox="1"/>
          <p:nvPr/>
        </p:nvSpPr>
        <p:spPr>
          <a:xfrm>
            <a:off x="2917253" y="508232"/>
            <a:ext cx="577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July 2018</a:t>
            </a:r>
            <a:endParaRPr b="0" i="0" sz="1400" u="none" cap="none" strike="noStrike">
              <a:solidFill>
                <a:srgbClr val="8D8D8D"/>
              </a:solidFill>
              <a:latin typeface="Arial"/>
              <a:ea typeface="Arial"/>
              <a:cs typeface="Arial"/>
              <a:sym typeface="Arial"/>
            </a:endParaRPr>
          </a:p>
        </p:txBody>
      </p:sp>
      <p:grpSp>
        <p:nvGrpSpPr>
          <p:cNvPr id="894" name="Google Shape;894;g82b2de5086_1_606"/>
          <p:cNvGrpSpPr/>
          <p:nvPr/>
        </p:nvGrpSpPr>
        <p:grpSpPr>
          <a:xfrm>
            <a:off x="3602886" y="547096"/>
            <a:ext cx="454800" cy="155399"/>
            <a:chOff x="3602886" y="2375896"/>
            <a:chExt cx="454800" cy="155399"/>
          </a:xfrm>
        </p:grpSpPr>
        <p:cxnSp>
          <p:nvCxnSpPr>
            <p:cNvPr id="895" name="Google Shape;895;g82b2de5086_1_60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96" name="Google Shape;896;g82b2de5086_1_606"/>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897" name="Google Shape;897;g82b2de5086_1_606"/>
          <p:cNvGrpSpPr/>
          <p:nvPr/>
        </p:nvGrpSpPr>
        <p:grpSpPr>
          <a:xfrm>
            <a:off x="3602886" y="766014"/>
            <a:ext cx="454800" cy="155399"/>
            <a:chOff x="3602886" y="2375896"/>
            <a:chExt cx="454800" cy="155399"/>
          </a:xfrm>
        </p:grpSpPr>
        <p:cxnSp>
          <p:nvCxnSpPr>
            <p:cNvPr id="898" name="Google Shape;898;g82b2de5086_1_60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899" name="Google Shape;899;g82b2de5086_1_606"/>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900" name="Google Shape;900;g82b2de5086_1_606"/>
          <p:cNvGrpSpPr/>
          <p:nvPr/>
        </p:nvGrpSpPr>
        <p:grpSpPr>
          <a:xfrm>
            <a:off x="2914152" y="306190"/>
            <a:ext cx="1639445" cy="230700"/>
            <a:chOff x="2914152" y="306190"/>
            <a:chExt cx="1639445" cy="230700"/>
          </a:xfrm>
        </p:grpSpPr>
        <p:sp>
          <p:nvSpPr>
            <p:cNvPr id="901" name="Google Shape;901;g82b2de5086_1_606"/>
            <p:cNvSpPr txBox="1"/>
            <p:nvPr/>
          </p:nvSpPr>
          <p:spPr>
            <a:xfrm>
              <a:off x="4226297" y="30619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1.0.0</a:t>
              </a:r>
              <a:endParaRPr b="0" i="0" sz="1400" u="none" cap="none" strike="noStrike">
                <a:solidFill>
                  <a:srgbClr val="000000"/>
                </a:solidFill>
                <a:latin typeface="Arial"/>
                <a:ea typeface="Arial"/>
                <a:cs typeface="Arial"/>
                <a:sym typeface="Arial"/>
              </a:endParaRPr>
            </a:p>
          </p:txBody>
        </p:sp>
        <p:sp>
          <p:nvSpPr>
            <p:cNvPr id="902" name="Google Shape;902;g82b2de5086_1_606"/>
            <p:cNvSpPr txBox="1"/>
            <p:nvPr/>
          </p:nvSpPr>
          <p:spPr>
            <a:xfrm>
              <a:off x="2914152" y="306190"/>
              <a:ext cx="5838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2018</a:t>
              </a:r>
              <a:endParaRPr b="0" i="0" sz="1400" u="none" cap="none" strike="noStrike">
                <a:solidFill>
                  <a:srgbClr val="000000"/>
                </a:solidFill>
                <a:latin typeface="Arial"/>
                <a:ea typeface="Arial"/>
                <a:cs typeface="Arial"/>
                <a:sym typeface="Arial"/>
              </a:endParaRPr>
            </a:p>
          </p:txBody>
        </p:sp>
        <p:grpSp>
          <p:nvGrpSpPr>
            <p:cNvPr id="903" name="Google Shape;903;g82b2de5086_1_606"/>
            <p:cNvGrpSpPr/>
            <p:nvPr/>
          </p:nvGrpSpPr>
          <p:grpSpPr>
            <a:xfrm>
              <a:off x="3603471" y="344016"/>
              <a:ext cx="454800" cy="155399"/>
              <a:chOff x="3603471" y="346171"/>
              <a:chExt cx="454800" cy="155399"/>
            </a:xfrm>
          </p:grpSpPr>
          <p:cxnSp>
            <p:nvCxnSpPr>
              <p:cNvPr id="904" name="Google Shape;904;g82b2de5086_1_606"/>
              <p:cNvCxnSpPr/>
              <p:nvPr/>
            </p:nvCxnSpPr>
            <p:spPr>
              <a:xfrm rot="10800000">
                <a:off x="3603471" y="417985"/>
                <a:ext cx="454800" cy="0"/>
              </a:xfrm>
              <a:prstGeom prst="straightConnector1">
                <a:avLst/>
              </a:prstGeom>
              <a:noFill/>
              <a:ln cap="flat" cmpd="sng" w="9525">
                <a:solidFill>
                  <a:srgbClr val="8D8D8D"/>
                </a:solidFill>
                <a:prstDash val="dot"/>
                <a:round/>
                <a:headEnd len="sm" w="sm" type="none"/>
                <a:tailEnd len="sm" w="sm" type="none"/>
              </a:ln>
            </p:spPr>
          </p:cxnSp>
          <p:sp>
            <p:nvSpPr>
              <p:cNvPr id="905" name="Google Shape;905;g82b2de5086_1_606"/>
              <p:cNvSpPr/>
              <p:nvPr/>
            </p:nvSpPr>
            <p:spPr>
              <a:xfrm rot="2700000">
                <a:off x="3781374" y="368929"/>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cxnSp>
        <p:nvCxnSpPr>
          <p:cNvPr id="906" name="Google Shape;906;g82b2de5086_1_606"/>
          <p:cNvCxnSpPr/>
          <p:nvPr/>
        </p:nvCxnSpPr>
        <p:spPr>
          <a:xfrm rot="10800000">
            <a:off x="3428800" y="1391526"/>
            <a:ext cx="454800" cy="0"/>
          </a:xfrm>
          <a:prstGeom prst="straightConnector1">
            <a:avLst/>
          </a:prstGeom>
          <a:noFill/>
          <a:ln cap="flat" cmpd="sng" w="9525">
            <a:solidFill>
              <a:srgbClr val="F15B3E"/>
            </a:solidFill>
            <a:prstDash val="dot"/>
            <a:round/>
            <a:headEnd len="sm" w="sm" type="none"/>
            <a:tailEnd len="sm" w="sm" type="none"/>
          </a:ln>
        </p:spPr>
      </p:cxnSp>
      <p:sp>
        <p:nvSpPr>
          <p:cNvPr id="907" name="Google Shape;907;g82b2de5086_1_606"/>
          <p:cNvSpPr/>
          <p:nvPr/>
        </p:nvSpPr>
        <p:spPr>
          <a:xfrm>
            <a:off x="3883600" y="1165922"/>
            <a:ext cx="1585800" cy="4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08" name="Google Shape;908;g82b2de5086_1_606"/>
          <p:cNvSpPr txBox="1"/>
          <p:nvPr/>
        </p:nvSpPr>
        <p:spPr>
          <a:xfrm>
            <a:off x="4162215" y="1143182"/>
            <a:ext cx="4415400" cy="224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2A3C"/>
                </a:solidFill>
                <a:latin typeface="Roboto"/>
                <a:ea typeface="Roboto"/>
                <a:cs typeface="Roboto"/>
                <a:sym typeface="Roboto"/>
              </a:rPr>
              <a:t>1.3.0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050"/>
              <a:buFont typeface="Arial"/>
              <a:buNone/>
            </a:pPr>
            <a:r>
              <a:rPr b="0" i="0" lang="en-US" sz="1050" u="none" cap="none" strike="noStrike">
                <a:solidFill>
                  <a:srgbClr val="1F2A3C"/>
                </a:solidFill>
                <a:latin typeface="Roboto"/>
                <a:ea typeface="Roboto"/>
                <a:cs typeface="Roboto"/>
                <a:sym typeface="Roboto"/>
              </a:rPr>
              <a:t>GPU device passthrough is now supported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050"/>
              <a:buFont typeface="Arial"/>
              <a:buNone/>
            </a:pPr>
            <a:r>
              <a:rPr b="0" i="0" lang="en-US" sz="1050" u="none" cap="none" strike="noStrike">
                <a:solidFill>
                  <a:srgbClr val="1F2A3C"/>
                </a:solidFill>
                <a:latin typeface="Roboto"/>
                <a:ea typeface="Roboto"/>
                <a:cs typeface="Roboto"/>
                <a:sym typeface="Roboto"/>
              </a:rPr>
              <a:t>Hotplugging of VFIO devices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050"/>
              <a:buFont typeface="Arial"/>
              <a:buNone/>
            </a:pPr>
            <a:r>
              <a:rPr b="0" i="0" lang="en-US" sz="1050" u="none" cap="none" strike="noStrike">
                <a:solidFill>
                  <a:srgbClr val="1F2A3C"/>
                </a:solidFill>
                <a:latin typeface="Roboto"/>
                <a:ea typeface="Roboto"/>
                <a:cs typeface="Roboto"/>
                <a:sym typeface="Roboto"/>
              </a:rPr>
              <a:t>Hotplugging additional memory into the guest is supported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050"/>
              <a:buFont typeface="Arial"/>
              <a:buNone/>
            </a:pPr>
            <a:r>
              <a:rPr b="0" i="0" lang="en-US" sz="1050" u="none" cap="none" strike="noStrike">
                <a:solidFill>
                  <a:srgbClr val="1F2A3C"/>
                </a:solidFill>
                <a:latin typeface="Roboto"/>
                <a:ea typeface="Roboto"/>
                <a:cs typeface="Roboto"/>
                <a:sym typeface="Roboto"/>
              </a:rPr>
              <a:t>Guest entropy source is configurable and defaults to /dev/urandom</a:t>
            </a:r>
            <a:endParaRPr b="0" i="0" sz="1050" u="none" cap="none" strike="noStrike">
              <a:solidFill>
                <a:srgbClr val="1F2A3C"/>
              </a:solidFill>
              <a:latin typeface="Roboto"/>
              <a:ea typeface="Roboto"/>
              <a:cs typeface="Roboto"/>
              <a:sym typeface="Roboto"/>
            </a:endParaRPr>
          </a:p>
          <a:p>
            <a:pPr indent="0" lvl="0" marL="0" marR="0" rtl="0" algn="l">
              <a:lnSpc>
                <a:spcPct val="100000"/>
              </a:lnSpc>
              <a:spcBef>
                <a:spcPts val="400"/>
              </a:spcBef>
              <a:spcAft>
                <a:spcPts val="0"/>
              </a:spcAft>
              <a:buClr>
                <a:srgbClr val="000000"/>
              </a:buClr>
              <a:buSzPts val="1050"/>
              <a:buFont typeface="Arial"/>
              <a:buNone/>
            </a:pPr>
            <a:r>
              <a:rPr b="0" i="0" lang="en-US" sz="1050" u="none" cap="none" strike="noStrike">
                <a:solidFill>
                  <a:srgbClr val="1F2A3C"/>
                </a:solidFill>
                <a:latin typeface="Roboto"/>
                <a:ea typeface="Roboto"/>
                <a:cs typeface="Roboto"/>
                <a:sym typeface="Roboto"/>
              </a:rPr>
              <a:t>Guest max memory can be configured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050"/>
              <a:buFont typeface="Arial"/>
              <a:buNone/>
            </a:pPr>
            <a:r>
              <a:rPr b="0" i="0" lang="en-US" sz="1050" u="none" cap="none" strike="noStrike">
                <a:solidFill>
                  <a:srgbClr val="1F2A3C"/>
                </a:solidFill>
                <a:latin typeface="Roboto"/>
                <a:ea typeface="Roboto"/>
                <a:cs typeface="Roboto"/>
                <a:sym typeface="Roboto"/>
              </a:rPr>
              <a:t>New kata-netmon program to monitor netns on the host to inform guest</a:t>
            </a:r>
            <a:endParaRPr b="0" i="0" sz="1400" u="none" cap="none" strike="noStrike">
              <a:solidFill>
                <a:srgbClr val="000000"/>
              </a:solidFill>
              <a:latin typeface="Arial"/>
              <a:ea typeface="Arial"/>
              <a:cs typeface="Arial"/>
              <a:sym typeface="Arial"/>
            </a:endParaRPr>
          </a:p>
        </p:txBody>
      </p:sp>
      <p:sp>
        <p:nvSpPr>
          <p:cNvPr id="909" name="Google Shape;909;g82b2de5086_1_606"/>
          <p:cNvSpPr txBox="1"/>
          <p:nvPr/>
        </p:nvSpPr>
        <p:spPr>
          <a:xfrm>
            <a:off x="1620253" y="1131171"/>
            <a:ext cx="1904100" cy="517800"/>
          </a:xfrm>
          <a:prstGeom prst="rect">
            <a:avLst/>
          </a:prstGeom>
          <a:no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1" i="0" lang="en-US" sz="1600" u="none" cap="none" strike="noStrike">
                <a:solidFill>
                  <a:srgbClr val="1F2A3D"/>
                </a:solidFill>
                <a:latin typeface="Roboto"/>
                <a:ea typeface="Roboto"/>
                <a:cs typeface="Roboto"/>
                <a:sym typeface="Roboto"/>
              </a:rPr>
              <a:t>September 2018</a:t>
            </a:r>
            <a:endParaRPr b="0" i="0" sz="1400" u="none" cap="none" strike="noStrike">
              <a:solidFill>
                <a:srgbClr val="000000"/>
              </a:solidFill>
              <a:latin typeface="Arial"/>
              <a:ea typeface="Arial"/>
              <a:cs typeface="Arial"/>
              <a:sym typeface="Arial"/>
            </a:endParaRPr>
          </a:p>
        </p:txBody>
      </p:sp>
      <p:sp>
        <p:nvSpPr>
          <p:cNvPr id="910" name="Google Shape;910;g82b2de5086_1_606"/>
          <p:cNvSpPr/>
          <p:nvPr/>
        </p:nvSpPr>
        <p:spPr>
          <a:xfrm rot="2700000">
            <a:off x="3671066" y="1234372"/>
            <a:ext cx="330502" cy="330502"/>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g82b2de5086_1_694"/>
          <p:cNvSpPr txBox="1"/>
          <p:nvPr>
            <p:ph type="title"/>
          </p:nvPr>
        </p:nvSpPr>
        <p:spPr>
          <a:xfrm>
            <a:off x="460950" y="91440"/>
            <a:ext cx="20496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Releases</a:t>
            </a:r>
            <a:endParaRPr/>
          </a:p>
        </p:txBody>
      </p:sp>
      <p:cxnSp>
        <p:nvCxnSpPr>
          <p:cNvPr id="916" name="Google Shape;916;g82b2de5086_1_694"/>
          <p:cNvCxnSpPr/>
          <p:nvPr/>
        </p:nvCxnSpPr>
        <p:spPr>
          <a:xfrm>
            <a:off x="3836316" y="29529"/>
            <a:ext cx="0" cy="5081700"/>
          </a:xfrm>
          <a:prstGeom prst="straightConnector1">
            <a:avLst/>
          </a:prstGeom>
          <a:noFill/>
          <a:ln cap="sq" cmpd="sng" w="15875">
            <a:solidFill>
              <a:srgbClr val="1F2A3D"/>
            </a:solidFill>
            <a:prstDash val="dot"/>
            <a:round/>
            <a:headEnd len="sm" w="sm" type="none"/>
            <a:tailEnd len="med" w="med" type="triangle"/>
          </a:ln>
        </p:spPr>
      </p:cxnSp>
      <p:sp>
        <p:nvSpPr>
          <p:cNvPr id="917" name="Google Shape;917;g82b2de5086_1_694"/>
          <p:cNvSpPr txBox="1"/>
          <p:nvPr/>
        </p:nvSpPr>
        <p:spPr>
          <a:xfrm>
            <a:off x="4226297" y="3213241"/>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1.5.0</a:t>
            </a:r>
            <a:endParaRPr b="0" i="0" sz="1400" u="none" cap="none" strike="noStrike">
              <a:solidFill>
                <a:srgbClr val="000000"/>
              </a:solidFill>
              <a:latin typeface="Arial"/>
              <a:ea typeface="Arial"/>
              <a:cs typeface="Arial"/>
              <a:sym typeface="Arial"/>
            </a:endParaRPr>
          </a:p>
        </p:txBody>
      </p:sp>
      <p:sp>
        <p:nvSpPr>
          <p:cNvPr id="918" name="Google Shape;918;g82b2de5086_1_694"/>
          <p:cNvSpPr txBox="1"/>
          <p:nvPr/>
        </p:nvSpPr>
        <p:spPr>
          <a:xfrm>
            <a:off x="2712069" y="3212532"/>
            <a:ext cx="7827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January 2019</a:t>
            </a:r>
            <a:endParaRPr b="1" i="0" sz="900" u="none" cap="none" strike="noStrike">
              <a:solidFill>
                <a:srgbClr val="1F2A3D"/>
              </a:solidFill>
              <a:latin typeface="Roboto"/>
              <a:ea typeface="Roboto"/>
              <a:cs typeface="Roboto"/>
              <a:sym typeface="Roboto"/>
            </a:endParaRPr>
          </a:p>
        </p:txBody>
      </p:sp>
      <p:sp>
        <p:nvSpPr>
          <p:cNvPr id="919" name="Google Shape;919;g82b2de5086_1_694"/>
          <p:cNvSpPr txBox="1"/>
          <p:nvPr/>
        </p:nvSpPr>
        <p:spPr>
          <a:xfrm>
            <a:off x="4226297" y="3432293"/>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1.6.0</a:t>
            </a:r>
            <a:endParaRPr b="0" i="0" sz="900" u="none" cap="none" strike="noStrike">
              <a:solidFill>
                <a:srgbClr val="1F2A3D"/>
              </a:solidFill>
              <a:latin typeface="Roboto"/>
              <a:ea typeface="Roboto"/>
              <a:cs typeface="Roboto"/>
              <a:sym typeface="Roboto"/>
            </a:endParaRPr>
          </a:p>
        </p:txBody>
      </p:sp>
      <p:sp>
        <p:nvSpPr>
          <p:cNvPr id="920" name="Google Shape;920;g82b2de5086_1_694"/>
          <p:cNvSpPr txBox="1"/>
          <p:nvPr/>
        </p:nvSpPr>
        <p:spPr>
          <a:xfrm>
            <a:off x="2599849" y="3431407"/>
            <a:ext cx="8949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March 2019</a:t>
            </a:r>
            <a:endParaRPr b="1" i="0" sz="900" u="none" cap="none" strike="noStrike">
              <a:solidFill>
                <a:srgbClr val="1F2A3D"/>
              </a:solidFill>
              <a:latin typeface="Roboto"/>
              <a:ea typeface="Roboto"/>
              <a:cs typeface="Roboto"/>
              <a:sym typeface="Roboto"/>
            </a:endParaRPr>
          </a:p>
        </p:txBody>
      </p:sp>
      <p:sp>
        <p:nvSpPr>
          <p:cNvPr id="921" name="Google Shape;921;g82b2de5086_1_694"/>
          <p:cNvSpPr txBox="1"/>
          <p:nvPr/>
        </p:nvSpPr>
        <p:spPr>
          <a:xfrm>
            <a:off x="4226297" y="365134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1.7.0</a:t>
            </a:r>
            <a:endParaRPr b="0" i="0" sz="900" u="none" cap="none" strike="noStrike">
              <a:solidFill>
                <a:srgbClr val="1F2A3D"/>
              </a:solidFill>
              <a:latin typeface="Roboto"/>
              <a:ea typeface="Roboto"/>
              <a:cs typeface="Roboto"/>
              <a:sym typeface="Roboto"/>
            </a:endParaRPr>
          </a:p>
        </p:txBody>
      </p:sp>
      <p:sp>
        <p:nvSpPr>
          <p:cNvPr id="922" name="Google Shape;922;g82b2de5086_1_694"/>
          <p:cNvSpPr txBox="1"/>
          <p:nvPr/>
        </p:nvSpPr>
        <p:spPr>
          <a:xfrm>
            <a:off x="2641599" y="36505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May 2019</a:t>
            </a:r>
            <a:endParaRPr b="1" i="0" sz="900" u="none" cap="none" strike="noStrike">
              <a:solidFill>
                <a:srgbClr val="1F2A3D"/>
              </a:solidFill>
              <a:latin typeface="Roboto"/>
              <a:ea typeface="Roboto"/>
              <a:cs typeface="Roboto"/>
              <a:sym typeface="Roboto"/>
            </a:endParaRPr>
          </a:p>
        </p:txBody>
      </p:sp>
      <p:sp>
        <p:nvSpPr>
          <p:cNvPr id="923" name="Google Shape;923;g82b2de5086_1_694"/>
          <p:cNvSpPr txBox="1"/>
          <p:nvPr/>
        </p:nvSpPr>
        <p:spPr>
          <a:xfrm>
            <a:off x="4226297" y="3870398"/>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1.8.0</a:t>
            </a:r>
            <a:endParaRPr b="0" i="0" sz="900" u="none" cap="none" strike="noStrike">
              <a:solidFill>
                <a:srgbClr val="1F2A3D"/>
              </a:solidFill>
              <a:latin typeface="Roboto"/>
              <a:ea typeface="Roboto"/>
              <a:cs typeface="Roboto"/>
              <a:sym typeface="Roboto"/>
            </a:endParaRPr>
          </a:p>
        </p:txBody>
      </p:sp>
      <p:sp>
        <p:nvSpPr>
          <p:cNvPr id="924" name="Google Shape;924;g82b2de5086_1_694"/>
          <p:cNvSpPr txBox="1"/>
          <p:nvPr/>
        </p:nvSpPr>
        <p:spPr>
          <a:xfrm>
            <a:off x="2641599" y="38697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July 2019</a:t>
            </a:r>
            <a:endParaRPr b="1" i="0" sz="900" u="none" cap="none" strike="noStrike">
              <a:solidFill>
                <a:srgbClr val="1F2A3D"/>
              </a:solidFill>
              <a:latin typeface="Roboto"/>
              <a:ea typeface="Roboto"/>
              <a:cs typeface="Roboto"/>
              <a:sym typeface="Roboto"/>
            </a:endParaRPr>
          </a:p>
        </p:txBody>
      </p:sp>
      <p:sp>
        <p:nvSpPr>
          <p:cNvPr id="925" name="Google Shape;925;g82b2de5086_1_694"/>
          <p:cNvSpPr txBox="1"/>
          <p:nvPr/>
        </p:nvSpPr>
        <p:spPr>
          <a:xfrm>
            <a:off x="4226297" y="408945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1.9.0</a:t>
            </a:r>
            <a:endParaRPr b="0" i="0" sz="900" u="none" cap="none" strike="noStrike">
              <a:solidFill>
                <a:srgbClr val="1F2A3D"/>
              </a:solidFill>
              <a:latin typeface="Roboto"/>
              <a:ea typeface="Roboto"/>
              <a:cs typeface="Roboto"/>
              <a:sym typeface="Roboto"/>
            </a:endParaRPr>
          </a:p>
        </p:txBody>
      </p:sp>
      <p:sp>
        <p:nvSpPr>
          <p:cNvPr id="926" name="Google Shape;926;g82b2de5086_1_694"/>
          <p:cNvSpPr txBox="1"/>
          <p:nvPr/>
        </p:nvSpPr>
        <p:spPr>
          <a:xfrm>
            <a:off x="2641599" y="408893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October 2019</a:t>
            </a:r>
            <a:endParaRPr b="1" i="0" sz="900" u="none" cap="none" strike="noStrike">
              <a:solidFill>
                <a:srgbClr val="1F2A3D"/>
              </a:solidFill>
              <a:latin typeface="Roboto"/>
              <a:ea typeface="Roboto"/>
              <a:cs typeface="Roboto"/>
              <a:sym typeface="Roboto"/>
            </a:endParaRPr>
          </a:p>
        </p:txBody>
      </p:sp>
      <p:sp>
        <p:nvSpPr>
          <p:cNvPr id="927" name="Google Shape;927;g82b2de5086_1_694"/>
          <p:cNvSpPr txBox="1"/>
          <p:nvPr/>
        </p:nvSpPr>
        <p:spPr>
          <a:xfrm>
            <a:off x="4226301" y="4308503"/>
            <a:ext cx="408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1.10.0</a:t>
            </a:r>
            <a:endParaRPr b="0" i="0" sz="900" u="none" cap="none" strike="noStrike">
              <a:solidFill>
                <a:srgbClr val="1F2A3D"/>
              </a:solidFill>
              <a:latin typeface="Roboto"/>
              <a:ea typeface="Roboto"/>
              <a:cs typeface="Roboto"/>
              <a:sym typeface="Roboto"/>
            </a:endParaRPr>
          </a:p>
        </p:txBody>
      </p:sp>
      <p:sp>
        <p:nvSpPr>
          <p:cNvPr id="928" name="Google Shape;928;g82b2de5086_1_694"/>
          <p:cNvSpPr txBox="1"/>
          <p:nvPr/>
        </p:nvSpPr>
        <p:spPr>
          <a:xfrm>
            <a:off x="2641599" y="430810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January 2020</a:t>
            </a:r>
            <a:endParaRPr b="1" i="0" sz="900" u="none" cap="none" strike="noStrike">
              <a:solidFill>
                <a:srgbClr val="1F2A3D"/>
              </a:solidFill>
              <a:latin typeface="Roboto"/>
              <a:ea typeface="Roboto"/>
              <a:cs typeface="Roboto"/>
              <a:sym typeface="Roboto"/>
            </a:endParaRPr>
          </a:p>
        </p:txBody>
      </p:sp>
      <p:sp>
        <p:nvSpPr>
          <p:cNvPr id="929" name="Google Shape;929;g82b2de5086_1_694"/>
          <p:cNvSpPr txBox="1"/>
          <p:nvPr/>
        </p:nvSpPr>
        <p:spPr>
          <a:xfrm>
            <a:off x="4226301" y="4527555"/>
            <a:ext cx="3966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1.11.0</a:t>
            </a:r>
            <a:endParaRPr b="0" i="0" sz="900" u="none" cap="none" strike="noStrike">
              <a:solidFill>
                <a:srgbClr val="1F2A3D"/>
              </a:solidFill>
              <a:latin typeface="Roboto"/>
              <a:ea typeface="Roboto"/>
              <a:cs typeface="Roboto"/>
              <a:sym typeface="Roboto"/>
            </a:endParaRPr>
          </a:p>
        </p:txBody>
      </p:sp>
      <p:sp>
        <p:nvSpPr>
          <p:cNvPr id="930" name="Google Shape;930;g82b2de5086_1_694"/>
          <p:cNvSpPr txBox="1"/>
          <p:nvPr/>
        </p:nvSpPr>
        <p:spPr>
          <a:xfrm>
            <a:off x="2641599" y="45272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April 2020</a:t>
            </a:r>
            <a:endParaRPr b="1" i="0" sz="900" u="none" cap="none" strike="noStrike">
              <a:solidFill>
                <a:srgbClr val="1F2A3D"/>
              </a:solidFill>
              <a:latin typeface="Roboto"/>
              <a:ea typeface="Roboto"/>
              <a:cs typeface="Roboto"/>
              <a:sym typeface="Roboto"/>
            </a:endParaRPr>
          </a:p>
        </p:txBody>
      </p:sp>
      <p:sp>
        <p:nvSpPr>
          <p:cNvPr id="931" name="Google Shape;931;g82b2de5086_1_694"/>
          <p:cNvSpPr txBox="1"/>
          <p:nvPr/>
        </p:nvSpPr>
        <p:spPr>
          <a:xfrm>
            <a:off x="4226301" y="4746607"/>
            <a:ext cx="4548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1.12.0</a:t>
            </a:r>
            <a:endParaRPr b="0" i="0" sz="900" u="none" cap="none" strike="noStrike">
              <a:solidFill>
                <a:srgbClr val="1F2A3D"/>
              </a:solidFill>
              <a:latin typeface="Roboto"/>
              <a:ea typeface="Roboto"/>
              <a:cs typeface="Roboto"/>
              <a:sym typeface="Roboto"/>
            </a:endParaRPr>
          </a:p>
        </p:txBody>
      </p:sp>
      <p:sp>
        <p:nvSpPr>
          <p:cNvPr id="932" name="Google Shape;932;g82b2de5086_1_694"/>
          <p:cNvSpPr txBox="1"/>
          <p:nvPr/>
        </p:nvSpPr>
        <p:spPr>
          <a:xfrm>
            <a:off x="2641599" y="47464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lang="en-US" sz="900">
                <a:solidFill>
                  <a:srgbClr val="1F2A3D"/>
                </a:solidFill>
                <a:latin typeface="Roboto"/>
                <a:ea typeface="Roboto"/>
                <a:cs typeface="Roboto"/>
                <a:sym typeface="Roboto"/>
              </a:rPr>
              <a:t>October 2020</a:t>
            </a:r>
            <a:endParaRPr b="1" i="0" sz="900" u="none" cap="none" strike="noStrike">
              <a:solidFill>
                <a:srgbClr val="1F2A3D"/>
              </a:solidFill>
              <a:latin typeface="Roboto"/>
              <a:ea typeface="Roboto"/>
              <a:cs typeface="Roboto"/>
              <a:sym typeface="Roboto"/>
            </a:endParaRPr>
          </a:p>
        </p:txBody>
      </p:sp>
      <p:grpSp>
        <p:nvGrpSpPr>
          <p:cNvPr id="933" name="Google Shape;933;g82b2de5086_1_694"/>
          <p:cNvGrpSpPr/>
          <p:nvPr/>
        </p:nvGrpSpPr>
        <p:grpSpPr>
          <a:xfrm>
            <a:off x="3602886" y="3251569"/>
            <a:ext cx="454800" cy="155399"/>
            <a:chOff x="3602886" y="2375896"/>
            <a:chExt cx="454800" cy="155399"/>
          </a:xfrm>
        </p:grpSpPr>
        <p:cxnSp>
          <p:nvCxnSpPr>
            <p:cNvPr id="934" name="Google Shape;934;g82b2de5086_1_69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935" name="Google Shape;935;g82b2de5086_1_69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936" name="Google Shape;936;g82b2de5086_1_694"/>
          <p:cNvGrpSpPr/>
          <p:nvPr/>
        </p:nvGrpSpPr>
        <p:grpSpPr>
          <a:xfrm>
            <a:off x="3602886" y="3470487"/>
            <a:ext cx="454800" cy="155399"/>
            <a:chOff x="3602886" y="2375896"/>
            <a:chExt cx="454800" cy="155399"/>
          </a:xfrm>
        </p:grpSpPr>
        <p:cxnSp>
          <p:nvCxnSpPr>
            <p:cNvPr id="937" name="Google Shape;937;g82b2de5086_1_69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938" name="Google Shape;938;g82b2de5086_1_69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939" name="Google Shape;939;g82b2de5086_1_694"/>
          <p:cNvGrpSpPr/>
          <p:nvPr/>
        </p:nvGrpSpPr>
        <p:grpSpPr>
          <a:xfrm>
            <a:off x="3602886" y="3689405"/>
            <a:ext cx="454800" cy="155399"/>
            <a:chOff x="3602886" y="2375896"/>
            <a:chExt cx="454800" cy="155399"/>
          </a:xfrm>
        </p:grpSpPr>
        <p:cxnSp>
          <p:nvCxnSpPr>
            <p:cNvPr id="940" name="Google Shape;940;g82b2de5086_1_69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941" name="Google Shape;941;g82b2de5086_1_69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942" name="Google Shape;942;g82b2de5086_1_694"/>
          <p:cNvGrpSpPr/>
          <p:nvPr/>
        </p:nvGrpSpPr>
        <p:grpSpPr>
          <a:xfrm>
            <a:off x="3602886" y="3908323"/>
            <a:ext cx="454800" cy="155399"/>
            <a:chOff x="3602886" y="2375896"/>
            <a:chExt cx="454800" cy="155399"/>
          </a:xfrm>
        </p:grpSpPr>
        <p:cxnSp>
          <p:nvCxnSpPr>
            <p:cNvPr id="943" name="Google Shape;943;g82b2de5086_1_69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944" name="Google Shape;944;g82b2de5086_1_69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945" name="Google Shape;945;g82b2de5086_1_694"/>
          <p:cNvGrpSpPr/>
          <p:nvPr/>
        </p:nvGrpSpPr>
        <p:grpSpPr>
          <a:xfrm>
            <a:off x="3602886" y="4127241"/>
            <a:ext cx="454800" cy="155399"/>
            <a:chOff x="3602886" y="2375896"/>
            <a:chExt cx="454800" cy="155399"/>
          </a:xfrm>
        </p:grpSpPr>
        <p:cxnSp>
          <p:nvCxnSpPr>
            <p:cNvPr id="946" name="Google Shape;946;g82b2de5086_1_69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947" name="Google Shape;947;g82b2de5086_1_69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948" name="Google Shape;948;g82b2de5086_1_694"/>
          <p:cNvGrpSpPr/>
          <p:nvPr/>
        </p:nvGrpSpPr>
        <p:grpSpPr>
          <a:xfrm>
            <a:off x="3602886" y="4346160"/>
            <a:ext cx="454800" cy="155399"/>
            <a:chOff x="3602886" y="2375896"/>
            <a:chExt cx="454800" cy="155399"/>
          </a:xfrm>
        </p:grpSpPr>
        <p:cxnSp>
          <p:nvCxnSpPr>
            <p:cNvPr id="949" name="Google Shape;949;g82b2de5086_1_69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950" name="Google Shape;950;g82b2de5086_1_69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951" name="Google Shape;951;g82b2de5086_1_694"/>
          <p:cNvGrpSpPr/>
          <p:nvPr/>
        </p:nvGrpSpPr>
        <p:grpSpPr>
          <a:xfrm>
            <a:off x="3602886" y="4565078"/>
            <a:ext cx="454800" cy="155399"/>
            <a:chOff x="3602886" y="2375896"/>
            <a:chExt cx="454800" cy="155399"/>
          </a:xfrm>
        </p:grpSpPr>
        <p:cxnSp>
          <p:nvCxnSpPr>
            <p:cNvPr id="952" name="Google Shape;952;g82b2de5086_1_69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953" name="Google Shape;953;g82b2de5086_1_69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954" name="Google Shape;954;g82b2de5086_1_694"/>
          <p:cNvGrpSpPr/>
          <p:nvPr/>
        </p:nvGrpSpPr>
        <p:grpSpPr>
          <a:xfrm>
            <a:off x="3602886" y="4783996"/>
            <a:ext cx="454800" cy="155399"/>
            <a:chOff x="3602886" y="2375896"/>
            <a:chExt cx="454800" cy="155399"/>
          </a:xfrm>
        </p:grpSpPr>
        <p:cxnSp>
          <p:nvCxnSpPr>
            <p:cNvPr id="955" name="Google Shape;955;g82b2de5086_1_69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956" name="Google Shape;956;g82b2de5086_1_69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957" name="Google Shape;957;g82b2de5086_1_694"/>
          <p:cNvSpPr txBox="1"/>
          <p:nvPr/>
        </p:nvSpPr>
        <p:spPr>
          <a:xfrm>
            <a:off x="4226297" y="727284"/>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1.2.0</a:t>
            </a:r>
            <a:endParaRPr b="0" i="0" sz="1400" u="none" cap="none" strike="noStrike">
              <a:solidFill>
                <a:srgbClr val="8D8D8D"/>
              </a:solidFill>
              <a:latin typeface="Arial"/>
              <a:ea typeface="Arial"/>
              <a:cs typeface="Arial"/>
              <a:sym typeface="Arial"/>
            </a:endParaRPr>
          </a:p>
        </p:txBody>
      </p:sp>
      <p:sp>
        <p:nvSpPr>
          <p:cNvPr id="958" name="Google Shape;958;g82b2de5086_1_694"/>
          <p:cNvSpPr txBox="1"/>
          <p:nvPr/>
        </p:nvSpPr>
        <p:spPr>
          <a:xfrm>
            <a:off x="2760159" y="727107"/>
            <a:ext cx="7344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August 2018</a:t>
            </a:r>
            <a:endParaRPr b="0" i="0" sz="1400" u="none" cap="none" strike="noStrike">
              <a:solidFill>
                <a:srgbClr val="8D8D8D"/>
              </a:solidFill>
              <a:latin typeface="Arial"/>
              <a:ea typeface="Arial"/>
              <a:cs typeface="Arial"/>
              <a:sym typeface="Arial"/>
            </a:endParaRPr>
          </a:p>
        </p:txBody>
      </p:sp>
      <p:sp>
        <p:nvSpPr>
          <p:cNvPr id="959" name="Google Shape;959;g82b2de5086_1_694"/>
          <p:cNvSpPr txBox="1"/>
          <p:nvPr/>
        </p:nvSpPr>
        <p:spPr>
          <a:xfrm>
            <a:off x="4226297" y="94633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1.3.0</a:t>
            </a:r>
            <a:endParaRPr b="0" i="0" sz="1400" u="none" cap="none" strike="noStrike">
              <a:solidFill>
                <a:srgbClr val="8D8D8D"/>
              </a:solidFill>
              <a:latin typeface="Arial"/>
              <a:ea typeface="Arial"/>
              <a:cs typeface="Arial"/>
              <a:sym typeface="Arial"/>
            </a:endParaRPr>
          </a:p>
        </p:txBody>
      </p:sp>
      <p:sp>
        <p:nvSpPr>
          <p:cNvPr id="960" name="Google Shape;960;g82b2de5086_1_694"/>
          <p:cNvSpPr txBox="1"/>
          <p:nvPr/>
        </p:nvSpPr>
        <p:spPr>
          <a:xfrm>
            <a:off x="2566196" y="945982"/>
            <a:ext cx="928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September 2018</a:t>
            </a:r>
            <a:endParaRPr b="0" i="0" sz="1400" u="none" cap="none" strike="noStrike">
              <a:solidFill>
                <a:srgbClr val="8D8D8D"/>
              </a:solidFill>
              <a:latin typeface="Arial"/>
              <a:ea typeface="Arial"/>
              <a:cs typeface="Arial"/>
              <a:sym typeface="Arial"/>
            </a:endParaRPr>
          </a:p>
        </p:txBody>
      </p:sp>
      <p:sp>
        <p:nvSpPr>
          <p:cNvPr id="961" name="Google Shape;961;g82b2de5086_1_694"/>
          <p:cNvSpPr txBox="1"/>
          <p:nvPr/>
        </p:nvSpPr>
        <p:spPr>
          <a:xfrm>
            <a:off x="4226296" y="508232"/>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1.1.0</a:t>
            </a:r>
            <a:endParaRPr b="0" i="0" sz="1400" u="none" cap="none" strike="noStrike">
              <a:solidFill>
                <a:srgbClr val="8D8D8D"/>
              </a:solidFill>
              <a:latin typeface="Arial"/>
              <a:ea typeface="Arial"/>
              <a:cs typeface="Arial"/>
              <a:sym typeface="Arial"/>
            </a:endParaRPr>
          </a:p>
        </p:txBody>
      </p:sp>
      <p:sp>
        <p:nvSpPr>
          <p:cNvPr id="962" name="Google Shape;962;g82b2de5086_1_694"/>
          <p:cNvSpPr txBox="1"/>
          <p:nvPr/>
        </p:nvSpPr>
        <p:spPr>
          <a:xfrm>
            <a:off x="2917253" y="508232"/>
            <a:ext cx="577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July 2018</a:t>
            </a:r>
            <a:endParaRPr b="0" i="0" sz="1400" u="none" cap="none" strike="noStrike">
              <a:solidFill>
                <a:srgbClr val="8D8D8D"/>
              </a:solidFill>
              <a:latin typeface="Arial"/>
              <a:ea typeface="Arial"/>
              <a:cs typeface="Arial"/>
              <a:sym typeface="Arial"/>
            </a:endParaRPr>
          </a:p>
        </p:txBody>
      </p:sp>
      <p:grpSp>
        <p:nvGrpSpPr>
          <p:cNvPr id="963" name="Google Shape;963;g82b2de5086_1_694"/>
          <p:cNvGrpSpPr/>
          <p:nvPr/>
        </p:nvGrpSpPr>
        <p:grpSpPr>
          <a:xfrm>
            <a:off x="3602886" y="547096"/>
            <a:ext cx="454800" cy="155399"/>
            <a:chOff x="3602886" y="2375896"/>
            <a:chExt cx="454800" cy="155399"/>
          </a:xfrm>
        </p:grpSpPr>
        <p:cxnSp>
          <p:nvCxnSpPr>
            <p:cNvPr id="964" name="Google Shape;964;g82b2de5086_1_69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965" name="Google Shape;965;g82b2de5086_1_694"/>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966" name="Google Shape;966;g82b2de5086_1_694"/>
          <p:cNvGrpSpPr/>
          <p:nvPr/>
        </p:nvGrpSpPr>
        <p:grpSpPr>
          <a:xfrm>
            <a:off x="3602886" y="766014"/>
            <a:ext cx="454800" cy="155399"/>
            <a:chOff x="3602886" y="2375896"/>
            <a:chExt cx="454800" cy="155399"/>
          </a:xfrm>
        </p:grpSpPr>
        <p:cxnSp>
          <p:nvCxnSpPr>
            <p:cNvPr id="967" name="Google Shape;967;g82b2de5086_1_69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968" name="Google Shape;968;g82b2de5086_1_694"/>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969" name="Google Shape;969;g82b2de5086_1_694"/>
          <p:cNvGrpSpPr/>
          <p:nvPr/>
        </p:nvGrpSpPr>
        <p:grpSpPr>
          <a:xfrm>
            <a:off x="3602886" y="984932"/>
            <a:ext cx="454800" cy="155399"/>
            <a:chOff x="3602886" y="2375896"/>
            <a:chExt cx="454800" cy="155399"/>
          </a:xfrm>
        </p:grpSpPr>
        <p:cxnSp>
          <p:nvCxnSpPr>
            <p:cNvPr id="970" name="Google Shape;970;g82b2de5086_1_69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971" name="Google Shape;971;g82b2de5086_1_694"/>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972" name="Google Shape;972;g82b2de5086_1_694"/>
          <p:cNvGrpSpPr/>
          <p:nvPr/>
        </p:nvGrpSpPr>
        <p:grpSpPr>
          <a:xfrm>
            <a:off x="2914152" y="306190"/>
            <a:ext cx="1639445" cy="230700"/>
            <a:chOff x="2914152" y="306190"/>
            <a:chExt cx="1639445" cy="230700"/>
          </a:xfrm>
        </p:grpSpPr>
        <p:sp>
          <p:nvSpPr>
            <p:cNvPr id="973" name="Google Shape;973;g82b2de5086_1_694"/>
            <p:cNvSpPr txBox="1"/>
            <p:nvPr/>
          </p:nvSpPr>
          <p:spPr>
            <a:xfrm>
              <a:off x="4226297" y="30619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1.0.0</a:t>
              </a:r>
              <a:endParaRPr b="0" i="0" sz="1400" u="none" cap="none" strike="noStrike">
                <a:solidFill>
                  <a:srgbClr val="000000"/>
                </a:solidFill>
                <a:latin typeface="Arial"/>
                <a:ea typeface="Arial"/>
                <a:cs typeface="Arial"/>
                <a:sym typeface="Arial"/>
              </a:endParaRPr>
            </a:p>
          </p:txBody>
        </p:sp>
        <p:sp>
          <p:nvSpPr>
            <p:cNvPr id="974" name="Google Shape;974;g82b2de5086_1_694"/>
            <p:cNvSpPr txBox="1"/>
            <p:nvPr/>
          </p:nvSpPr>
          <p:spPr>
            <a:xfrm>
              <a:off x="2914152" y="306190"/>
              <a:ext cx="5838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2018</a:t>
              </a:r>
              <a:endParaRPr b="0" i="0" sz="1400" u="none" cap="none" strike="noStrike">
                <a:solidFill>
                  <a:srgbClr val="000000"/>
                </a:solidFill>
                <a:latin typeface="Arial"/>
                <a:ea typeface="Arial"/>
                <a:cs typeface="Arial"/>
                <a:sym typeface="Arial"/>
              </a:endParaRPr>
            </a:p>
          </p:txBody>
        </p:sp>
        <p:grpSp>
          <p:nvGrpSpPr>
            <p:cNvPr id="975" name="Google Shape;975;g82b2de5086_1_694"/>
            <p:cNvGrpSpPr/>
            <p:nvPr/>
          </p:nvGrpSpPr>
          <p:grpSpPr>
            <a:xfrm>
              <a:off x="3603471" y="344016"/>
              <a:ext cx="454800" cy="155399"/>
              <a:chOff x="3603471" y="346171"/>
              <a:chExt cx="454800" cy="155399"/>
            </a:xfrm>
          </p:grpSpPr>
          <p:cxnSp>
            <p:nvCxnSpPr>
              <p:cNvPr id="976" name="Google Shape;976;g82b2de5086_1_694"/>
              <p:cNvCxnSpPr/>
              <p:nvPr/>
            </p:nvCxnSpPr>
            <p:spPr>
              <a:xfrm rot="10800000">
                <a:off x="3603471" y="417985"/>
                <a:ext cx="454800" cy="0"/>
              </a:xfrm>
              <a:prstGeom prst="straightConnector1">
                <a:avLst/>
              </a:prstGeom>
              <a:noFill/>
              <a:ln cap="flat" cmpd="sng" w="9525">
                <a:solidFill>
                  <a:srgbClr val="8D8D8D"/>
                </a:solidFill>
                <a:prstDash val="dot"/>
                <a:round/>
                <a:headEnd len="sm" w="sm" type="none"/>
                <a:tailEnd len="sm" w="sm" type="none"/>
              </a:ln>
            </p:spPr>
          </p:cxnSp>
          <p:sp>
            <p:nvSpPr>
              <p:cNvPr id="977" name="Google Shape;977;g82b2de5086_1_694"/>
              <p:cNvSpPr/>
              <p:nvPr/>
            </p:nvSpPr>
            <p:spPr>
              <a:xfrm rot="2700000">
                <a:off x="3781374" y="368929"/>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cxnSp>
        <p:nvCxnSpPr>
          <p:cNvPr id="978" name="Google Shape;978;g82b2de5086_1_694"/>
          <p:cNvCxnSpPr/>
          <p:nvPr/>
        </p:nvCxnSpPr>
        <p:spPr>
          <a:xfrm rot="10800000">
            <a:off x="3428800" y="1600073"/>
            <a:ext cx="454800" cy="0"/>
          </a:xfrm>
          <a:prstGeom prst="straightConnector1">
            <a:avLst/>
          </a:prstGeom>
          <a:noFill/>
          <a:ln cap="flat" cmpd="sng" w="9525">
            <a:solidFill>
              <a:srgbClr val="F15B3E"/>
            </a:solidFill>
            <a:prstDash val="dot"/>
            <a:round/>
            <a:headEnd len="sm" w="sm" type="none"/>
            <a:tailEnd len="sm" w="sm" type="none"/>
          </a:ln>
        </p:spPr>
      </p:cxnSp>
      <p:sp>
        <p:nvSpPr>
          <p:cNvPr id="979" name="Google Shape;979;g82b2de5086_1_694"/>
          <p:cNvSpPr/>
          <p:nvPr/>
        </p:nvSpPr>
        <p:spPr>
          <a:xfrm>
            <a:off x="3883600" y="1374469"/>
            <a:ext cx="1585800" cy="4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0" name="Google Shape;980;g82b2de5086_1_694"/>
          <p:cNvSpPr txBox="1"/>
          <p:nvPr/>
        </p:nvSpPr>
        <p:spPr>
          <a:xfrm>
            <a:off x="4162225" y="1343700"/>
            <a:ext cx="4947300" cy="224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2A3C"/>
                </a:solidFill>
                <a:latin typeface="Roboto"/>
                <a:ea typeface="Roboto"/>
                <a:cs typeface="Roboto"/>
                <a:sym typeface="Roboto"/>
              </a:rPr>
              <a:t>1.4.0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050"/>
              <a:buFont typeface="Arial"/>
              <a:buNone/>
            </a:pPr>
            <a:r>
              <a:rPr b="0" i="0" lang="en-US" sz="1050" u="none" cap="none" strike="noStrike">
                <a:solidFill>
                  <a:srgbClr val="1F2A3C"/>
                </a:solidFill>
                <a:latin typeface="Roboto"/>
                <a:ea typeface="Roboto"/>
                <a:cs typeface="Roboto"/>
                <a:sym typeface="Roboto"/>
              </a:rPr>
              <a:t>Initial support of NEMU hypervisor (Multi-hypervisor)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050"/>
              <a:buFont typeface="Arial"/>
              <a:buNone/>
            </a:pPr>
            <a:r>
              <a:rPr b="0" i="0" lang="en-US" sz="1050" u="none" cap="none" strike="noStrike">
                <a:solidFill>
                  <a:srgbClr val="1F2A3C"/>
                </a:solidFill>
                <a:latin typeface="Roboto"/>
                <a:ea typeface="Roboto"/>
                <a:cs typeface="Roboto"/>
                <a:sym typeface="Roboto"/>
              </a:rPr>
              <a:t>Support for macvlan and ipvlan networking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050"/>
              <a:buFont typeface="Arial"/>
              <a:buNone/>
            </a:pPr>
            <a:r>
              <a:rPr b="0" i="0" lang="en-US" sz="1050" u="none" cap="none" strike="noStrike">
                <a:solidFill>
                  <a:srgbClr val="1F2A3C"/>
                </a:solidFill>
                <a:latin typeface="Roboto"/>
                <a:ea typeface="Roboto"/>
                <a:cs typeface="Roboto"/>
                <a:sym typeface="Roboto"/>
              </a:rPr>
              <a:t>Host cgroups support to restrict QEMU process and vcpu threads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050"/>
              <a:buFont typeface="Arial"/>
              <a:buNone/>
            </a:pPr>
            <a:r>
              <a:rPr b="0" i="0" lang="en-US" sz="1050" u="none" cap="none" strike="noStrike">
                <a:solidFill>
                  <a:srgbClr val="1F2A3C"/>
                </a:solidFill>
                <a:latin typeface="Roboto"/>
                <a:ea typeface="Roboto"/>
                <a:cs typeface="Roboto"/>
                <a:sym typeface="Roboto"/>
              </a:rPr>
              <a:t>Support for running prestart/poststart/prestop/poststop hook binaries</a:t>
            </a:r>
            <a:endParaRPr b="0" i="0" sz="1050" u="none" cap="none" strike="noStrike">
              <a:solidFill>
                <a:srgbClr val="1F2A3C"/>
              </a:solidFill>
              <a:latin typeface="Roboto"/>
              <a:ea typeface="Roboto"/>
              <a:cs typeface="Roboto"/>
              <a:sym typeface="Roboto"/>
            </a:endParaRPr>
          </a:p>
          <a:p>
            <a:pPr indent="0" lvl="0" marL="0" marR="0" rtl="0" algn="l">
              <a:lnSpc>
                <a:spcPct val="100000"/>
              </a:lnSpc>
              <a:spcBef>
                <a:spcPts val="400"/>
              </a:spcBef>
              <a:spcAft>
                <a:spcPts val="0"/>
              </a:spcAft>
              <a:buClr>
                <a:srgbClr val="000000"/>
              </a:buClr>
              <a:buSzPts val="1050"/>
              <a:buFont typeface="Arial"/>
              <a:buNone/>
            </a:pPr>
            <a:r>
              <a:rPr b="0" i="0" lang="en-US" sz="1050" u="none" cap="none" strike="noStrike">
                <a:solidFill>
                  <a:srgbClr val="1F2A3C"/>
                </a:solidFill>
                <a:latin typeface="Roboto"/>
                <a:ea typeface="Roboto"/>
                <a:cs typeface="Roboto"/>
                <a:sym typeface="Roboto"/>
              </a:rPr>
              <a:t>Allow CNI plugins to directly add tap devices to a sandbox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050"/>
              <a:buFont typeface="Arial"/>
              <a:buNone/>
            </a:pPr>
            <a:r>
              <a:rPr b="0" i="0" lang="en-US" sz="1050" u="none" cap="none" strike="noStrike">
                <a:solidFill>
                  <a:srgbClr val="1F2A3C"/>
                </a:solidFill>
                <a:latin typeface="Roboto"/>
                <a:ea typeface="Roboto"/>
                <a:cs typeface="Roboto"/>
                <a:sym typeface="Roboto"/>
              </a:rPr>
              <a:t>Allow tc filters to bridge host netns veth and guest tap device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050"/>
              <a:buFont typeface="Arial"/>
              <a:buNone/>
            </a:pPr>
            <a:r>
              <a:t/>
            </a:r>
            <a:endParaRPr b="0" i="0" sz="1050" u="none" cap="none" strike="noStrike">
              <a:solidFill>
                <a:srgbClr val="1F2A3C"/>
              </a:solidFill>
              <a:latin typeface="Roboto"/>
              <a:ea typeface="Roboto"/>
              <a:cs typeface="Roboto"/>
              <a:sym typeface="Roboto"/>
            </a:endParaRPr>
          </a:p>
        </p:txBody>
      </p:sp>
      <p:sp>
        <p:nvSpPr>
          <p:cNvPr id="981" name="Google Shape;981;g82b2de5086_1_694"/>
          <p:cNvSpPr txBox="1"/>
          <p:nvPr/>
        </p:nvSpPr>
        <p:spPr>
          <a:xfrm>
            <a:off x="1620253" y="1339718"/>
            <a:ext cx="1904100" cy="517800"/>
          </a:xfrm>
          <a:prstGeom prst="rect">
            <a:avLst/>
          </a:prstGeom>
          <a:no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1" i="0" lang="en-US" sz="1600" u="none" cap="none" strike="noStrike">
                <a:solidFill>
                  <a:srgbClr val="1F2A3D"/>
                </a:solidFill>
                <a:latin typeface="Roboto"/>
                <a:ea typeface="Roboto"/>
                <a:cs typeface="Roboto"/>
                <a:sym typeface="Roboto"/>
              </a:rPr>
              <a:t>November 2018</a:t>
            </a:r>
            <a:endParaRPr b="0" i="0" sz="1400" u="none" cap="none" strike="noStrike">
              <a:solidFill>
                <a:srgbClr val="000000"/>
              </a:solidFill>
              <a:latin typeface="Arial"/>
              <a:ea typeface="Arial"/>
              <a:cs typeface="Arial"/>
              <a:sym typeface="Arial"/>
            </a:endParaRPr>
          </a:p>
        </p:txBody>
      </p:sp>
      <p:sp>
        <p:nvSpPr>
          <p:cNvPr id="982" name="Google Shape;982;g82b2de5086_1_694"/>
          <p:cNvSpPr/>
          <p:nvPr/>
        </p:nvSpPr>
        <p:spPr>
          <a:xfrm rot="2700000">
            <a:off x="3671066" y="1442919"/>
            <a:ext cx="330502" cy="330502"/>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g82b2de5086_1_786"/>
          <p:cNvSpPr txBox="1"/>
          <p:nvPr>
            <p:ph type="title"/>
          </p:nvPr>
        </p:nvSpPr>
        <p:spPr>
          <a:xfrm>
            <a:off x="460950" y="91440"/>
            <a:ext cx="20496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Releases</a:t>
            </a:r>
            <a:endParaRPr/>
          </a:p>
        </p:txBody>
      </p:sp>
      <p:cxnSp>
        <p:nvCxnSpPr>
          <p:cNvPr id="988" name="Google Shape;988;g82b2de5086_1_786"/>
          <p:cNvCxnSpPr/>
          <p:nvPr/>
        </p:nvCxnSpPr>
        <p:spPr>
          <a:xfrm>
            <a:off x="3836316" y="29529"/>
            <a:ext cx="0" cy="5081700"/>
          </a:xfrm>
          <a:prstGeom prst="straightConnector1">
            <a:avLst/>
          </a:prstGeom>
          <a:noFill/>
          <a:ln cap="sq" cmpd="sng" w="15875">
            <a:solidFill>
              <a:srgbClr val="1F2A3D"/>
            </a:solidFill>
            <a:prstDash val="dot"/>
            <a:round/>
            <a:headEnd len="sm" w="sm" type="none"/>
            <a:tailEnd len="med" w="med" type="triangle"/>
          </a:ln>
        </p:spPr>
      </p:cxnSp>
      <p:sp>
        <p:nvSpPr>
          <p:cNvPr id="989" name="Google Shape;989;g82b2de5086_1_786"/>
          <p:cNvSpPr txBox="1"/>
          <p:nvPr/>
        </p:nvSpPr>
        <p:spPr>
          <a:xfrm>
            <a:off x="4226297" y="3432293"/>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1.6.0</a:t>
            </a:r>
            <a:endParaRPr b="0" i="0" sz="900" u="none" cap="none" strike="noStrike">
              <a:solidFill>
                <a:srgbClr val="1F2A3D"/>
              </a:solidFill>
              <a:latin typeface="Roboto"/>
              <a:ea typeface="Roboto"/>
              <a:cs typeface="Roboto"/>
              <a:sym typeface="Roboto"/>
            </a:endParaRPr>
          </a:p>
        </p:txBody>
      </p:sp>
      <p:sp>
        <p:nvSpPr>
          <p:cNvPr id="990" name="Google Shape;990;g82b2de5086_1_786"/>
          <p:cNvSpPr txBox="1"/>
          <p:nvPr/>
        </p:nvSpPr>
        <p:spPr>
          <a:xfrm>
            <a:off x="2599849" y="3431407"/>
            <a:ext cx="8949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March 2019</a:t>
            </a:r>
            <a:endParaRPr b="1" i="0" sz="900" u="none" cap="none" strike="noStrike">
              <a:solidFill>
                <a:srgbClr val="1F2A3D"/>
              </a:solidFill>
              <a:latin typeface="Roboto"/>
              <a:ea typeface="Roboto"/>
              <a:cs typeface="Roboto"/>
              <a:sym typeface="Roboto"/>
            </a:endParaRPr>
          </a:p>
        </p:txBody>
      </p:sp>
      <p:sp>
        <p:nvSpPr>
          <p:cNvPr id="991" name="Google Shape;991;g82b2de5086_1_786"/>
          <p:cNvSpPr txBox="1"/>
          <p:nvPr/>
        </p:nvSpPr>
        <p:spPr>
          <a:xfrm>
            <a:off x="4226297" y="365134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1.7.0</a:t>
            </a:r>
            <a:endParaRPr b="0" i="0" sz="900" u="none" cap="none" strike="noStrike">
              <a:solidFill>
                <a:srgbClr val="1F2A3D"/>
              </a:solidFill>
              <a:latin typeface="Roboto"/>
              <a:ea typeface="Roboto"/>
              <a:cs typeface="Roboto"/>
              <a:sym typeface="Roboto"/>
            </a:endParaRPr>
          </a:p>
        </p:txBody>
      </p:sp>
      <p:sp>
        <p:nvSpPr>
          <p:cNvPr id="992" name="Google Shape;992;g82b2de5086_1_786"/>
          <p:cNvSpPr txBox="1"/>
          <p:nvPr/>
        </p:nvSpPr>
        <p:spPr>
          <a:xfrm>
            <a:off x="2641599" y="36505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May 2019</a:t>
            </a:r>
            <a:endParaRPr b="1" i="0" sz="900" u="none" cap="none" strike="noStrike">
              <a:solidFill>
                <a:srgbClr val="1F2A3D"/>
              </a:solidFill>
              <a:latin typeface="Roboto"/>
              <a:ea typeface="Roboto"/>
              <a:cs typeface="Roboto"/>
              <a:sym typeface="Roboto"/>
            </a:endParaRPr>
          </a:p>
        </p:txBody>
      </p:sp>
      <p:sp>
        <p:nvSpPr>
          <p:cNvPr id="993" name="Google Shape;993;g82b2de5086_1_786"/>
          <p:cNvSpPr txBox="1"/>
          <p:nvPr/>
        </p:nvSpPr>
        <p:spPr>
          <a:xfrm>
            <a:off x="4226297" y="3870398"/>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1.8.0</a:t>
            </a:r>
            <a:endParaRPr b="0" i="0" sz="900" u="none" cap="none" strike="noStrike">
              <a:solidFill>
                <a:srgbClr val="1F2A3D"/>
              </a:solidFill>
              <a:latin typeface="Roboto"/>
              <a:ea typeface="Roboto"/>
              <a:cs typeface="Roboto"/>
              <a:sym typeface="Roboto"/>
            </a:endParaRPr>
          </a:p>
        </p:txBody>
      </p:sp>
      <p:sp>
        <p:nvSpPr>
          <p:cNvPr id="994" name="Google Shape;994;g82b2de5086_1_786"/>
          <p:cNvSpPr txBox="1"/>
          <p:nvPr/>
        </p:nvSpPr>
        <p:spPr>
          <a:xfrm>
            <a:off x="2641599" y="38697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July 2019</a:t>
            </a:r>
            <a:endParaRPr b="1" i="0" sz="900" u="none" cap="none" strike="noStrike">
              <a:solidFill>
                <a:srgbClr val="1F2A3D"/>
              </a:solidFill>
              <a:latin typeface="Roboto"/>
              <a:ea typeface="Roboto"/>
              <a:cs typeface="Roboto"/>
              <a:sym typeface="Roboto"/>
            </a:endParaRPr>
          </a:p>
        </p:txBody>
      </p:sp>
      <p:sp>
        <p:nvSpPr>
          <p:cNvPr id="995" name="Google Shape;995;g82b2de5086_1_786"/>
          <p:cNvSpPr txBox="1"/>
          <p:nvPr/>
        </p:nvSpPr>
        <p:spPr>
          <a:xfrm>
            <a:off x="4226297" y="408945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1.9.0</a:t>
            </a:r>
            <a:endParaRPr b="0" i="0" sz="900" u="none" cap="none" strike="noStrike">
              <a:solidFill>
                <a:srgbClr val="1F2A3D"/>
              </a:solidFill>
              <a:latin typeface="Roboto"/>
              <a:ea typeface="Roboto"/>
              <a:cs typeface="Roboto"/>
              <a:sym typeface="Roboto"/>
            </a:endParaRPr>
          </a:p>
        </p:txBody>
      </p:sp>
      <p:sp>
        <p:nvSpPr>
          <p:cNvPr id="996" name="Google Shape;996;g82b2de5086_1_786"/>
          <p:cNvSpPr txBox="1"/>
          <p:nvPr/>
        </p:nvSpPr>
        <p:spPr>
          <a:xfrm>
            <a:off x="2641599" y="408893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October 2019</a:t>
            </a:r>
            <a:endParaRPr b="1" i="0" sz="900" u="none" cap="none" strike="noStrike">
              <a:solidFill>
                <a:srgbClr val="1F2A3D"/>
              </a:solidFill>
              <a:latin typeface="Roboto"/>
              <a:ea typeface="Roboto"/>
              <a:cs typeface="Roboto"/>
              <a:sym typeface="Roboto"/>
            </a:endParaRPr>
          </a:p>
        </p:txBody>
      </p:sp>
      <p:sp>
        <p:nvSpPr>
          <p:cNvPr id="997" name="Google Shape;997;g82b2de5086_1_786"/>
          <p:cNvSpPr txBox="1"/>
          <p:nvPr/>
        </p:nvSpPr>
        <p:spPr>
          <a:xfrm>
            <a:off x="4226301" y="4308503"/>
            <a:ext cx="408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1.10.0</a:t>
            </a:r>
            <a:endParaRPr b="0" i="0" sz="900" u="none" cap="none" strike="noStrike">
              <a:solidFill>
                <a:srgbClr val="1F2A3D"/>
              </a:solidFill>
              <a:latin typeface="Roboto"/>
              <a:ea typeface="Roboto"/>
              <a:cs typeface="Roboto"/>
              <a:sym typeface="Roboto"/>
            </a:endParaRPr>
          </a:p>
        </p:txBody>
      </p:sp>
      <p:sp>
        <p:nvSpPr>
          <p:cNvPr id="998" name="Google Shape;998;g82b2de5086_1_786"/>
          <p:cNvSpPr txBox="1"/>
          <p:nvPr/>
        </p:nvSpPr>
        <p:spPr>
          <a:xfrm>
            <a:off x="2641599" y="430810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January 2020</a:t>
            </a:r>
            <a:endParaRPr b="1" i="0" sz="900" u="none" cap="none" strike="noStrike">
              <a:solidFill>
                <a:srgbClr val="1F2A3D"/>
              </a:solidFill>
              <a:latin typeface="Roboto"/>
              <a:ea typeface="Roboto"/>
              <a:cs typeface="Roboto"/>
              <a:sym typeface="Roboto"/>
            </a:endParaRPr>
          </a:p>
        </p:txBody>
      </p:sp>
      <p:sp>
        <p:nvSpPr>
          <p:cNvPr id="999" name="Google Shape;999;g82b2de5086_1_786"/>
          <p:cNvSpPr txBox="1"/>
          <p:nvPr/>
        </p:nvSpPr>
        <p:spPr>
          <a:xfrm>
            <a:off x="4226301" y="4527555"/>
            <a:ext cx="3966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1.11.0</a:t>
            </a:r>
            <a:endParaRPr b="0" i="0" sz="900" u="none" cap="none" strike="noStrike">
              <a:solidFill>
                <a:srgbClr val="1F2A3D"/>
              </a:solidFill>
              <a:latin typeface="Roboto"/>
              <a:ea typeface="Roboto"/>
              <a:cs typeface="Roboto"/>
              <a:sym typeface="Roboto"/>
            </a:endParaRPr>
          </a:p>
        </p:txBody>
      </p:sp>
      <p:sp>
        <p:nvSpPr>
          <p:cNvPr id="1000" name="Google Shape;1000;g82b2de5086_1_786"/>
          <p:cNvSpPr txBox="1"/>
          <p:nvPr/>
        </p:nvSpPr>
        <p:spPr>
          <a:xfrm>
            <a:off x="2641599" y="45272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April 2020</a:t>
            </a:r>
            <a:endParaRPr b="1" i="0" sz="900" u="none" cap="none" strike="noStrike">
              <a:solidFill>
                <a:srgbClr val="1F2A3D"/>
              </a:solidFill>
              <a:latin typeface="Roboto"/>
              <a:ea typeface="Roboto"/>
              <a:cs typeface="Roboto"/>
              <a:sym typeface="Roboto"/>
            </a:endParaRPr>
          </a:p>
        </p:txBody>
      </p:sp>
      <p:sp>
        <p:nvSpPr>
          <p:cNvPr id="1001" name="Google Shape;1001;g82b2de5086_1_786"/>
          <p:cNvSpPr txBox="1"/>
          <p:nvPr/>
        </p:nvSpPr>
        <p:spPr>
          <a:xfrm>
            <a:off x="4226301" y="4746607"/>
            <a:ext cx="4548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1.12.0</a:t>
            </a:r>
            <a:endParaRPr b="0" i="0" sz="900" u="none" cap="none" strike="noStrike">
              <a:solidFill>
                <a:srgbClr val="1F2A3D"/>
              </a:solidFill>
              <a:latin typeface="Roboto"/>
              <a:ea typeface="Roboto"/>
              <a:cs typeface="Roboto"/>
              <a:sym typeface="Roboto"/>
            </a:endParaRPr>
          </a:p>
        </p:txBody>
      </p:sp>
      <p:sp>
        <p:nvSpPr>
          <p:cNvPr id="1002" name="Google Shape;1002;g82b2de5086_1_786"/>
          <p:cNvSpPr txBox="1"/>
          <p:nvPr/>
        </p:nvSpPr>
        <p:spPr>
          <a:xfrm>
            <a:off x="2641599" y="47464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lang="en-US" sz="900">
                <a:solidFill>
                  <a:srgbClr val="1F2A3D"/>
                </a:solidFill>
                <a:latin typeface="Roboto"/>
                <a:ea typeface="Roboto"/>
                <a:cs typeface="Roboto"/>
                <a:sym typeface="Roboto"/>
              </a:rPr>
              <a:t>October 2020</a:t>
            </a:r>
            <a:endParaRPr b="1" i="0" sz="900" u="none" cap="none" strike="noStrike">
              <a:solidFill>
                <a:srgbClr val="1F2A3D"/>
              </a:solidFill>
              <a:latin typeface="Roboto"/>
              <a:ea typeface="Roboto"/>
              <a:cs typeface="Roboto"/>
              <a:sym typeface="Roboto"/>
            </a:endParaRPr>
          </a:p>
        </p:txBody>
      </p:sp>
      <p:grpSp>
        <p:nvGrpSpPr>
          <p:cNvPr id="1003" name="Google Shape;1003;g82b2de5086_1_786"/>
          <p:cNvGrpSpPr/>
          <p:nvPr/>
        </p:nvGrpSpPr>
        <p:grpSpPr>
          <a:xfrm>
            <a:off x="3602886" y="3470487"/>
            <a:ext cx="454800" cy="155399"/>
            <a:chOff x="3602886" y="2375896"/>
            <a:chExt cx="454800" cy="155399"/>
          </a:xfrm>
        </p:grpSpPr>
        <p:cxnSp>
          <p:nvCxnSpPr>
            <p:cNvPr id="1004" name="Google Shape;1004;g82b2de5086_1_78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05" name="Google Shape;1005;g82b2de5086_1_78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006" name="Google Shape;1006;g82b2de5086_1_786"/>
          <p:cNvGrpSpPr/>
          <p:nvPr/>
        </p:nvGrpSpPr>
        <p:grpSpPr>
          <a:xfrm>
            <a:off x="3602886" y="3689405"/>
            <a:ext cx="454800" cy="155399"/>
            <a:chOff x="3602886" y="2375896"/>
            <a:chExt cx="454800" cy="155399"/>
          </a:xfrm>
        </p:grpSpPr>
        <p:cxnSp>
          <p:nvCxnSpPr>
            <p:cNvPr id="1007" name="Google Shape;1007;g82b2de5086_1_78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08" name="Google Shape;1008;g82b2de5086_1_78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009" name="Google Shape;1009;g82b2de5086_1_786"/>
          <p:cNvGrpSpPr/>
          <p:nvPr/>
        </p:nvGrpSpPr>
        <p:grpSpPr>
          <a:xfrm>
            <a:off x="3602886" y="3908323"/>
            <a:ext cx="454800" cy="155399"/>
            <a:chOff x="3602886" y="2375896"/>
            <a:chExt cx="454800" cy="155399"/>
          </a:xfrm>
        </p:grpSpPr>
        <p:cxnSp>
          <p:nvCxnSpPr>
            <p:cNvPr id="1010" name="Google Shape;1010;g82b2de5086_1_78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11" name="Google Shape;1011;g82b2de5086_1_78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012" name="Google Shape;1012;g82b2de5086_1_786"/>
          <p:cNvGrpSpPr/>
          <p:nvPr/>
        </p:nvGrpSpPr>
        <p:grpSpPr>
          <a:xfrm>
            <a:off x="3602886" y="4127241"/>
            <a:ext cx="454800" cy="155399"/>
            <a:chOff x="3602886" y="2375896"/>
            <a:chExt cx="454800" cy="155399"/>
          </a:xfrm>
        </p:grpSpPr>
        <p:cxnSp>
          <p:nvCxnSpPr>
            <p:cNvPr id="1013" name="Google Shape;1013;g82b2de5086_1_78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14" name="Google Shape;1014;g82b2de5086_1_78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015" name="Google Shape;1015;g82b2de5086_1_786"/>
          <p:cNvGrpSpPr/>
          <p:nvPr/>
        </p:nvGrpSpPr>
        <p:grpSpPr>
          <a:xfrm>
            <a:off x="3602886" y="4346160"/>
            <a:ext cx="454800" cy="155399"/>
            <a:chOff x="3602886" y="2375896"/>
            <a:chExt cx="454800" cy="155399"/>
          </a:xfrm>
        </p:grpSpPr>
        <p:cxnSp>
          <p:nvCxnSpPr>
            <p:cNvPr id="1016" name="Google Shape;1016;g82b2de5086_1_78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17" name="Google Shape;1017;g82b2de5086_1_78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018" name="Google Shape;1018;g82b2de5086_1_786"/>
          <p:cNvGrpSpPr/>
          <p:nvPr/>
        </p:nvGrpSpPr>
        <p:grpSpPr>
          <a:xfrm>
            <a:off x="3602886" y="4565078"/>
            <a:ext cx="454800" cy="155399"/>
            <a:chOff x="3602886" y="2375896"/>
            <a:chExt cx="454800" cy="155399"/>
          </a:xfrm>
        </p:grpSpPr>
        <p:cxnSp>
          <p:nvCxnSpPr>
            <p:cNvPr id="1019" name="Google Shape;1019;g82b2de5086_1_78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20" name="Google Shape;1020;g82b2de5086_1_78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021" name="Google Shape;1021;g82b2de5086_1_786"/>
          <p:cNvGrpSpPr/>
          <p:nvPr/>
        </p:nvGrpSpPr>
        <p:grpSpPr>
          <a:xfrm>
            <a:off x="3602886" y="4783996"/>
            <a:ext cx="454800" cy="155399"/>
            <a:chOff x="3602886" y="2375896"/>
            <a:chExt cx="454800" cy="155399"/>
          </a:xfrm>
        </p:grpSpPr>
        <p:cxnSp>
          <p:nvCxnSpPr>
            <p:cNvPr id="1022" name="Google Shape;1022;g82b2de5086_1_78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23" name="Google Shape;1023;g82b2de5086_1_786"/>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1024" name="Google Shape;1024;g82b2de5086_1_786"/>
          <p:cNvSpPr txBox="1"/>
          <p:nvPr/>
        </p:nvSpPr>
        <p:spPr>
          <a:xfrm>
            <a:off x="4226297" y="727284"/>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1.2.0</a:t>
            </a:r>
            <a:endParaRPr b="0" i="0" sz="1400" u="none" cap="none" strike="noStrike">
              <a:solidFill>
                <a:srgbClr val="8D8D8D"/>
              </a:solidFill>
              <a:latin typeface="Arial"/>
              <a:ea typeface="Arial"/>
              <a:cs typeface="Arial"/>
              <a:sym typeface="Arial"/>
            </a:endParaRPr>
          </a:p>
        </p:txBody>
      </p:sp>
      <p:sp>
        <p:nvSpPr>
          <p:cNvPr id="1025" name="Google Shape;1025;g82b2de5086_1_786"/>
          <p:cNvSpPr txBox="1"/>
          <p:nvPr/>
        </p:nvSpPr>
        <p:spPr>
          <a:xfrm>
            <a:off x="2760159" y="727107"/>
            <a:ext cx="7344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August 2018</a:t>
            </a:r>
            <a:endParaRPr b="0" i="0" sz="1400" u="none" cap="none" strike="noStrike">
              <a:solidFill>
                <a:srgbClr val="8D8D8D"/>
              </a:solidFill>
              <a:latin typeface="Arial"/>
              <a:ea typeface="Arial"/>
              <a:cs typeface="Arial"/>
              <a:sym typeface="Arial"/>
            </a:endParaRPr>
          </a:p>
        </p:txBody>
      </p:sp>
      <p:sp>
        <p:nvSpPr>
          <p:cNvPr id="1026" name="Google Shape;1026;g82b2de5086_1_786"/>
          <p:cNvSpPr txBox="1"/>
          <p:nvPr/>
        </p:nvSpPr>
        <p:spPr>
          <a:xfrm>
            <a:off x="4226297" y="94633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1.3.0</a:t>
            </a:r>
            <a:endParaRPr b="0" i="0" sz="1400" u="none" cap="none" strike="noStrike">
              <a:solidFill>
                <a:srgbClr val="8D8D8D"/>
              </a:solidFill>
              <a:latin typeface="Arial"/>
              <a:ea typeface="Arial"/>
              <a:cs typeface="Arial"/>
              <a:sym typeface="Arial"/>
            </a:endParaRPr>
          </a:p>
        </p:txBody>
      </p:sp>
      <p:sp>
        <p:nvSpPr>
          <p:cNvPr id="1027" name="Google Shape;1027;g82b2de5086_1_786"/>
          <p:cNvSpPr txBox="1"/>
          <p:nvPr/>
        </p:nvSpPr>
        <p:spPr>
          <a:xfrm>
            <a:off x="2566196" y="945982"/>
            <a:ext cx="928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September 2018</a:t>
            </a:r>
            <a:endParaRPr b="0" i="0" sz="1400" u="none" cap="none" strike="noStrike">
              <a:solidFill>
                <a:srgbClr val="8D8D8D"/>
              </a:solidFill>
              <a:latin typeface="Arial"/>
              <a:ea typeface="Arial"/>
              <a:cs typeface="Arial"/>
              <a:sym typeface="Arial"/>
            </a:endParaRPr>
          </a:p>
        </p:txBody>
      </p:sp>
      <p:sp>
        <p:nvSpPr>
          <p:cNvPr id="1028" name="Google Shape;1028;g82b2de5086_1_786"/>
          <p:cNvSpPr txBox="1"/>
          <p:nvPr/>
        </p:nvSpPr>
        <p:spPr>
          <a:xfrm>
            <a:off x="4226297" y="1165389"/>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1.4.0</a:t>
            </a:r>
            <a:endParaRPr b="0" i="0" sz="1400" u="none" cap="none" strike="noStrike">
              <a:solidFill>
                <a:srgbClr val="8D8D8D"/>
              </a:solidFill>
              <a:latin typeface="Arial"/>
              <a:ea typeface="Arial"/>
              <a:cs typeface="Arial"/>
              <a:sym typeface="Arial"/>
            </a:endParaRPr>
          </a:p>
        </p:txBody>
      </p:sp>
      <p:sp>
        <p:nvSpPr>
          <p:cNvPr id="1029" name="Google Shape;1029;g82b2de5086_1_786"/>
          <p:cNvSpPr txBox="1"/>
          <p:nvPr/>
        </p:nvSpPr>
        <p:spPr>
          <a:xfrm>
            <a:off x="2599858" y="1164857"/>
            <a:ext cx="8949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November 2018</a:t>
            </a:r>
            <a:endParaRPr b="0" i="0" sz="1400" u="none" cap="none" strike="noStrike">
              <a:solidFill>
                <a:srgbClr val="8D8D8D"/>
              </a:solidFill>
              <a:latin typeface="Arial"/>
              <a:ea typeface="Arial"/>
              <a:cs typeface="Arial"/>
              <a:sym typeface="Arial"/>
            </a:endParaRPr>
          </a:p>
        </p:txBody>
      </p:sp>
      <p:sp>
        <p:nvSpPr>
          <p:cNvPr id="1030" name="Google Shape;1030;g82b2de5086_1_786"/>
          <p:cNvSpPr txBox="1"/>
          <p:nvPr/>
        </p:nvSpPr>
        <p:spPr>
          <a:xfrm>
            <a:off x="4226296" y="508232"/>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1.1.0</a:t>
            </a:r>
            <a:endParaRPr b="0" i="0" sz="1400" u="none" cap="none" strike="noStrike">
              <a:solidFill>
                <a:srgbClr val="8D8D8D"/>
              </a:solidFill>
              <a:latin typeface="Arial"/>
              <a:ea typeface="Arial"/>
              <a:cs typeface="Arial"/>
              <a:sym typeface="Arial"/>
            </a:endParaRPr>
          </a:p>
        </p:txBody>
      </p:sp>
      <p:sp>
        <p:nvSpPr>
          <p:cNvPr id="1031" name="Google Shape;1031;g82b2de5086_1_786"/>
          <p:cNvSpPr txBox="1"/>
          <p:nvPr/>
        </p:nvSpPr>
        <p:spPr>
          <a:xfrm>
            <a:off x="2917253" y="508232"/>
            <a:ext cx="577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July 2018</a:t>
            </a:r>
            <a:endParaRPr b="0" i="0" sz="1400" u="none" cap="none" strike="noStrike">
              <a:solidFill>
                <a:srgbClr val="8D8D8D"/>
              </a:solidFill>
              <a:latin typeface="Arial"/>
              <a:ea typeface="Arial"/>
              <a:cs typeface="Arial"/>
              <a:sym typeface="Arial"/>
            </a:endParaRPr>
          </a:p>
        </p:txBody>
      </p:sp>
      <p:grpSp>
        <p:nvGrpSpPr>
          <p:cNvPr id="1032" name="Google Shape;1032;g82b2de5086_1_786"/>
          <p:cNvGrpSpPr/>
          <p:nvPr/>
        </p:nvGrpSpPr>
        <p:grpSpPr>
          <a:xfrm>
            <a:off x="3602886" y="547096"/>
            <a:ext cx="454800" cy="155399"/>
            <a:chOff x="3602886" y="2375896"/>
            <a:chExt cx="454800" cy="155399"/>
          </a:xfrm>
        </p:grpSpPr>
        <p:cxnSp>
          <p:nvCxnSpPr>
            <p:cNvPr id="1033" name="Google Shape;1033;g82b2de5086_1_78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34" name="Google Shape;1034;g82b2de5086_1_786"/>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035" name="Google Shape;1035;g82b2de5086_1_786"/>
          <p:cNvGrpSpPr/>
          <p:nvPr/>
        </p:nvGrpSpPr>
        <p:grpSpPr>
          <a:xfrm>
            <a:off x="3602886" y="766014"/>
            <a:ext cx="454800" cy="155399"/>
            <a:chOff x="3602886" y="2375896"/>
            <a:chExt cx="454800" cy="155399"/>
          </a:xfrm>
        </p:grpSpPr>
        <p:cxnSp>
          <p:nvCxnSpPr>
            <p:cNvPr id="1036" name="Google Shape;1036;g82b2de5086_1_78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37" name="Google Shape;1037;g82b2de5086_1_786"/>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038" name="Google Shape;1038;g82b2de5086_1_786"/>
          <p:cNvGrpSpPr/>
          <p:nvPr/>
        </p:nvGrpSpPr>
        <p:grpSpPr>
          <a:xfrm>
            <a:off x="3602886" y="984932"/>
            <a:ext cx="454800" cy="155399"/>
            <a:chOff x="3602886" y="2375896"/>
            <a:chExt cx="454800" cy="155399"/>
          </a:xfrm>
        </p:grpSpPr>
        <p:cxnSp>
          <p:nvCxnSpPr>
            <p:cNvPr id="1039" name="Google Shape;1039;g82b2de5086_1_78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40" name="Google Shape;1040;g82b2de5086_1_786"/>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041" name="Google Shape;1041;g82b2de5086_1_786"/>
          <p:cNvGrpSpPr/>
          <p:nvPr/>
        </p:nvGrpSpPr>
        <p:grpSpPr>
          <a:xfrm>
            <a:off x="3602886" y="1203851"/>
            <a:ext cx="454800" cy="155399"/>
            <a:chOff x="3602886" y="2375896"/>
            <a:chExt cx="454800" cy="155399"/>
          </a:xfrm>
        </p:grpSpPr>
        <p:cxnSp>
          <p:nvCxnSpPr>
            <p:cNvPr id="1042" name="Google Shape;1042;g82b2de5086_1_786"/>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43" name="Google Shape;1043;g82b2de5086_1_786"/>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044" name="Google Shape;1044;g82b2de5086_1_786"/>
          <p:cNvGrpSpPr/>
          <p:nvPr/>
        </p:nvGrpSpPr>
        <p:grpSpPr>
          <a:xfrm>
            <a:off x="2914152" y="306190"/>
            <a:ext cx="1639445" cy="230700"/>
            <a:chOff x="2914152" y="306190"/>
            <a:chExt cx="1639445" cy="230700"/>
          </a:xfrm>
        </p:grpSpPr>
        <p:sp>
          <p:nvSpPr>
            <p:cNvPr id="1045" name="Google Shape;1045;g82b2de5086_1_786"/>
            <p:cNvSpPr txBox="1"/>
            <p:nvPr/>
          </p:nvSpPr>
          <p:spPr>
            <a:xfrm>
              <a:off x="4226297" y="30619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1.0.0</a:t>
              </a:r>
              <a:endParaRPr b="0" i="0" sz="1400" u="none" cap="none" strike="noStrike">
                <a:solidFill>
                  <a:srgbClr val="000000"/>
                </a:solidFill>
                <a:latin typeface="Arial"/>
                <a:ea typeface="Arial"/>
                <a:cs typeface="Arial"/>
                <a:sym typeface="Arial"/>
              </a:endParaRPr>
            </a:p>
          </p:txBody>
        </p:sp>
        <p:sp>
          <p:nvSpPr>
            <p:cNvPr id="1046" name="Google Shape;1046;g82b2de5086_1_786"/>
            <p:cNvSpPr txBox="1"/>
            <p:nvPr/>
          </p:nvSpPr>
          <p:spPr>
            <a:xfrm>
              <a:off x="2914152" y="306190"/>
              <a:ext cx="5838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2018</a:t>
              </a:r>
              <a:endParaRPr b="0" i="0" sz="1400" u="none" cap="none" strike="noStrike">
                <a:solidFill>
                  <a:srgbClr val="000000"/>
                </a:solidFill>
                <a:latin typeface="Arial"/>
                <a:ea typeface="Arial"/>
                <a:cs typeface="Arial"/>
                <a:sym typeface="Arial"/>
              </a:endParaRPr>
            </a:p>
          </p:txBody>
        </p:sp>
        <p:grpSp>
          <p:nvGrpSpPr>
            <p:cNvPr id="1047" name="Google Shape;1047;g82b2de5086_1_786"/>
            <p:cNvGrpSpPr/>
            <p:nvPr/>
          </p:nvGrpSpPr>
          <p:grpSpPr>
            <a:xfrm>
              <a:off x="3603471" y="344016"/>
              <a:ext cx="454800" cy="155399"/>
              <a:chOff x="3603471" y="346171"/>
              <a:chExt cx="454800" cy="155399"/>
            </a:xfrm>
          </p:grpSpPr>
          <p:cxnSp>
            <p:nvCxnSpPr>
              <p:cNvPr id="1048" name="Google Shape;1048;g82b2de5086_1_786"/>
              <p:cNvCxnSpPr/>
              <p:nvPr/>
            </p:nvCxnSpPr>
            <p:spPr>
              <a:xfrm rot="10800000">
                <a:off x="3603471" y="417985"/>
                <a:ext cx="454800" cy="0"/>
              </a:xfrm>
              <a:prstGeom prst="straightConnector1">
                <a:avLst/>
              </a:prstGeom>
              <a:noFill/>
              <a:ln cap="flat" cmpd="sng" w="9525">
                <a:solidFill>
                  <a:srgbClr val="8D8D8D"/>
                </a:solidFill>
                <a:prstDash val="dot"/>
                <a:round/>
                <a:headEnd len="sm" w="sm" type="none"/>
                <a:tailEnd len="sm" w="sm" type="none"/>
              </a:ln>
            </p:spPr>
          </p:cxnSp>
          <p:sp>
            <p:nvSpPr>
              <p:cNvPr id="1049" name="Google Shape;1049;g82b2de5086_1_786"/>
              <p:cNvSpPr/>
              <p:nvPr/>
            </p:nvSpPr>
            <p:spPr>
              <a:xfrm rot="2700000">
                <a:off x="3781374" y="368929"/>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cxnSp>
        <p:nvCxnSpPr>
          <p:cNvPr id="1050" name="Google Shape;1050;g82b2de5086_1_786"/>
          <p:cNvCxnSpPr/>
          <p:nvPr/>
        </p:nvCxnSpPr>
        <p:spPr>
          <a:xfrm rot="10800000">
            <a:off x="3428800" y="1961017"/>
            <a:ext cx="454800" cy="0"/>
          </a:xfrm>
          <a:prstGeom prst="straightConnector1">
            <a:avLst/>
          </a:prstGeom>
          <a:noFill/>
          <a:ln cap="flat" cmpd="sng" w="9525">
            <a:solidFill>
              <a:srgbClr val="F15B3E"/>
            </a:solidFill>
            <a:prstDash val="dot"/>
            <a:round/>
            <a:headEnd len="sm" w="sm" type="none"/>
            <a:tailEnd len="sm" w="sm" type="none"/>
          </a:ln>
        </p:spPr>
      </p:cxnSp>
      <p:sp>
        <p:nvSpPr>
          <p:cNvPr id="1051" name="Google Shape;1051;g82b2de5086_1_786"/>
          <p:cNvSpPr/>
          <p:nvPr/>
        </p:nvSpPr>
        <p:spPr>
          <a:xfrm>
            <a:off x="3883600" y="1735413"/>
            <a:ext cx="1585800" cy="4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2" name="Google Shape;1052;g82b2de5086_1_786"/>
          <p:cNvSpPr txBox="1"/>
          <p:nvPr/>
        </p:nvSpPr>
        <p:spPr>
          <a:xfrm>
            <a:off x="4162215" y="1704652"/>
            <a:ext cx="4123500" cy="224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2A3C"/>
                </a:solidFill>
                <a:latin typeface="Roboto"/>
                <a:ea typeface="Roboto"/>
                <a:cs typeface="Roboto"/>
                <a:sym typeface="Roboto"/>
              </a:rPr>
              <a:t>1.5.0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Added support for </a:t>
            </a:r>
            <a:r>
              <a:rPr b="0" i="0" lang="en-US" sz="1100" u="none" cap="none" strike="noStrike">
                <a:solidFill>
                  <a:schemeClr val="dk1"/>
                </a:solidFill>
                <a:latin typeface="Roboto"/>
                <a:ea typeface="Roboto"/>
                <a:cs typeface="Roboto"/>
                <a:sym typeface="Roboto"/>
              </a:rPr>
              <a:t>Firecracker </a:t>
            </a:r>
            <a:r>
              <a:rPr b="0" i="0" lang="en-US" sz="1100" u="none" cap="none" strike="noStrike">
                <a:solidFill>
                  <a:srgbClr val="1F2A3C"/>
                </a:solidFill>
                <a:latin typeface="Roboto"/>
                <a:ea typeface="Roboto"/>
                <a:cs typeface="Roboto"/>
                <a:sym typeface="Roboto"/>
              </a:rPr>
              <a:t>hypervisor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Initial shimv2 support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Live upgrade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IBM S/390x support</a:t>
            </a:r>
            <a:endParaRPr b="0" i="0" sz="1100" u="none" cap="none" strike="noStrike">
              <a:solidFill>
                <a:srgbClr val="1F2A3C"/>
              </a:solidFill>
              <a:latin typeface="Roboto"/>
              <a:ea typeface="Roboto"/>
              <a:cs typeface="Roboto"/>
              <a:sym typeface="Roboto"/>
            </a:endParaRPr>
          </a:p>
        </p:txBody>
      </p:sp>
      <p:sp>
        <p:nvSpPr>
          <p:cNvPr id="1053" name="Google Shape;1053;g82b2de5086_1_786"/>
          <p:cNvSpPr txBox="1"/>
          <p:nvPr/>
        </p:nvSpPr>
        <p:spPr>
          <a:xfrm>
            <a:off x="1620253" y="1700662"/>
            <a:ext cx="1904100" cy="517800"/>
          </a:xfrm>
          <a:prstGeom prst="rect">
            <a:avLst/>
          </a:prstGeom>
          <a:no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1" i="0" lang="en-US" sz="1600" u="none" cap="none" strike="noStrike">
                <a:solidFill>
                  <a:srgbClr val="1F2A3D"/>
                </a:solidFill>
                <a:latin typeface="Roboto"/>
                <a:ea typeface="Roboto"/>
                <a:cs typeface="Roboto"/>
                <a:sym typeface="Roboto"/>
              </a:rPr>
              <a:t>January 2019</a:t>
            </a:r>
            <a:endParaRPr b="0" i="0" sz="1400" u="none" cap="none" strike="noStrike">
              <a:solidFill>
                <a:srgbClr val="000000"/>
              </a:solidFill>
              <a:latin typeface="Arial"/>
              <a:ea typeface="Arial"/>
              <a:cs typeface="Arial"/>
              <a:sym typeface="Arial"/>
            </a:endParaRPr>
          </a:p>
        </p:txBody>
      </p:sp>
      <p:sp>
        <p:nvSpPr>
          <p:cNvPr id="1054" name="Google Shape;1054;g82b2de5086_1_786"/>
          <p:cNvSpPr/>
          <p:nvPr/>
        </p:nvSpPr>
        <p:spPr>
          <a:xfrm rot="2700000">
            <a:off x="3671066" y="1803863"/>
            <a:ext cx="330502" cy="330502"/>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g82b2de5086_1_883"/>
          <p:cNvSpPr txBox="1"/>
          <p:nvPr>
            <p:ph type="title"/>
          </p:nvPr>
        </p:nvSpPr>
        <p:spPr>
          <a:xfrm>
            <a:off x="460950" y="91440"/>
            <a:ext cx="20496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Releases</a:t>
            </a:r>
            <a:endParaRPr/>
          </a:p>
        </p:txBody>
      </p:sp>
      <p:cxnSp>
        <p:nvCxnSpPr>
          <p:cNvPr id="1060" name="Google Shape;1060;g82b2de5086_1_883"/>
          <p:cNvCxnSpPr/>
          <p:nvPr/>
        </p:nvCxnSpPr>
        <p:spPr>
          <a:xfrm>
            <a:off x="3836316" y="29529"/>
            <a:ext cx="0" cy="5081700"/>
          </a:xfrm>
          <a:prstGeom prst="straightConnector1">
            <a:avLst/>
          </a:prstGeom>
          <a:noFill/>
          <a:ln cap="sq" cmpd="sng" w="15875">
            <a:solidFill>
              <a:srgbClr val="1F2A3D"/>
            </a:solidFill>
            <a:prstDash val="dot"/>
            <a:round/>
            <a:headEnd len="sm" w="sm" type="none"/>
            <a:tailEnd len="med" w="med" type="triangle"/>
          </a:ln>
        </p:spPr>
      </p:cxnSp>
      <p:sp>
        <p:nvSpPr>
          <p:cNvPr id="1061" name="Google Shape;1061;g82b2de5086_1_883"/>
          <p:cNvSpPr txBox="1"/>
          <p:nvPr/>
        </p:nvSpPr>
        <p:spPr>
          <a:xfrm>
            <a:off x="4226297" y="365134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1.7.0</a:t>
            </a:r>
            <a:endParaRPr b="0" i="0" sz="900" u="none" cap="none" strike="noStrike">
              <a:solidFill>
                <a:srgbClr val="1F2A3D"/>
              </a:solidFill>
              <a:latin typeface="Roboto"/>
              <a:ea typeface="Roboto"/>
              <a:cs typeface="Roboto"/>
              <a:sym typeface="Roboto"/>
            </a:endParaRPr>
          </a:p>
        </p:txBody>
      </p:sp>
      <p:sp>
        <p:nvSpPr>
          <p:cNvPr id="1062" name="Google Shape;1062;g82b2de5086_1_883"/>
          <p:cNvSpPr txBox="1"/>
          <p:nvPr/>
        </p:nvSpPr>
        <p:spPr>
          <a:xfrm>
            <a:off x="2641599" y="36505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May 2019</a:t>
            </a:r>
            <a:endParaRPr b="1" i="0" sz="900" u="none" cap="none" strike="noStrike">
              <a:solidFill>
                <a:srgbClr val="1F2A3D"/>
              </a:solidFill>
              <a:latin typeface="Roboto"/>
              <a:ea typeface="Roboto"/>
              <a:cs typeface="Roboto"/>
              <a:sym typeface="Roboto"/>
            </a:endParaRPr>
          </a:p>
        </p:txBody>
      </p:sp>
      <p:sp>
        <p:nvSpPr>
          <p:cNvPr id="1063" name="Google Shape;1063;g82b2de5086_1_883"/>
          <p:cNvSpPr txBox="1"/>
          <p:nvPr/>
        </p:nvSpPr>
        <p:spPr>
          <a:xfrm>
            <a:off x="4226297" y="3870398"/>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1.8.0</a:t>
            </a:r>
            <a:endParaRPr b="0" i="0" sz="900" u="none" cap="none" strike="noStrike">
              <a:solidFill>
                <a:srgbClr val="1F2A3D"/>
              </a:solidFill>
              <a:latin typeface="Roboto"/>
              <a:ea typeface="Roboto"/>
              <a:cs typeface="Roboto"/>
              <a:sym typeface="Roboto"/>
            </a:endParaRPr>
          </a:p>
        </p:txBody>
      </p:sp>
      <p:sp>
        <p:nvSpPr>
          <p:cNvPr id="1064" name="Google Shape;1064;g82b2de5086_1_883"/>
          <p:cNvSpPr txBox="1"/>
          <p:nvPr/>
        </p:nvSpPr>
        <p:spPr>
          <a:xfrm>
            <a:off x="2641599" y="38697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July 2019</a:t>
            </a:r>
            <a:endParaRPr b="1" i="0" sz="900" u="none" cap="none" strike="noStrike">
              <a:solidFill>
                <a:srgbClr val="1F2A3D"/>
              </a:solidFill>
              <a:latin typeface="Roboto"/>
              <a:ea typeface="Roboto"/>
              <a:cs typeface="Roboto"/>
              <a:sym typeface="Roboto"/>
            </a:endParaRPr>
          </a:p>
        </p:txBody>
      </p:sp>
      <p:sp>
        <p:nvSpPr>
          <p:cNvPr id="1065" name="Google Shape;1065;g82b2de5086_1_883"/>
          <p:cNvSpPr txBox="1"/>
          <p:nvPr/>
        </p:nvSpPr>
        <p:spPr>
          <a:xfrm>
            <a:off x="4226297" y="408945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1.9.0</a:t>
            </a:r>
            <a:endParaRPr b="0" i="0" sz="900" u="none" cap="none" strike="noStrike">
              <a:solidFill>
                <a:srgbClr val="1F2A3D"/>
              </a:solidFill>
              <a:latin typeface="Roboto"/>
              <a:ea typeface="Roboto"/>
              <a:cs typeface="Roboto"/>
              <a:sym typeface="Roboto"/>
            </a:endParaRPr>
          </a:p>
        </p:txBody>
      </p:sp>
      <p:sp>
        <p:nvSpPr>
          <p:cNvPr id="1066" name="Google Shape;1066;g82b2de5086_1_883"/>
          <p:cNvSpPr txBox="1"/>
          <p:nvPr/>
        </p:nvSpPr>
        <p:spPr>
          <a:xfrm>
            <a:off x="2641599" y="408893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October 2019</a:t>
            </a:r>
            <a:endParaRPr b="1" i="0" sz="900" u="none" cap="none" strike="noStrike">
              <a:solidFill>
                <a:srgbClr val="1F2A3D"/>
              </a:solidFill>
              <a:latin typeface="Roboto"/>
              <a:ea typeface="Roboto"/>
              <a:cs typeface="Roboto"/>
              <a:sym typeface="Roboto"/>
            </a:endParaRPr>
          </a:p>
        </p:txBody>
      </p:sp>
      <p:sp>
        <p:nvSpPr>
          <p:cNvPr id="1067" name="Google Shape;1067;g82b2de5086_1_883"/>
          <p:cNvSpPr txBox="1"/>
          <p:nvPr/>
        </p:nvSpPr>
        <p:spPr>
          <a:xfrm>
            <a:off x="4226301" y="4308503"/>
            <a:ext cx="408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1.10.0</a:t>
            </a:r>
            <a:endParaRPr b="0" i="0" sz="900" u="none" cap="none" strike="noStrike">
              <a:solidFill>
                <a:srgbClr val="1F2A3D"/>
              </a:solidFill>
              <a:latin typeface="Roboto"/>
              <a:ea typeface="Roboto"/>
              <a:cs typeface="Roboto"/>
              <a:sym typeface="Roboto"/>
            </a:endParaRPr>
          </a:p>
        </p:txBody>
      </p:sp>
      <p:sp>
        <p:nvSpPr>
          <p:cNvPr id="1068" name="Google Shape;1068;g82b2de5086_1_883"/>
          <p:cNvSpPr txBox="1"/>
          <p:nvPr/>
        </p:nvSpPr>
        <p:spPr>
          <a:xfrm>
            <a:off x="2641599" y="430810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January 2020</a:t>
            </a:r>
            <a:endParaRPr b="1" i="0" sz="900" u="none" cap="none" strike="noStrike">
              <a:solidFill>
                <a:srgbClr val="1F2A3D"/>
              </a:solidFill>
              <a:latin typeface="Roboto"/>
              <a:ea typeface="Roboto"/>
              <a:cs typeface="Roboto"/>
              <a:sym typeface="Roboto"/>
            </a:endParaRPr>
          </a:p>
        </p:txBody>
      </p:sp>
      <p:sp>
        <p:nvSpPr>
          <p:cNvPr id="1069" name="Google Shape;1069;g82b2de5086_1_883"/>
          <p:cNvSpPr txBox="1"/>
          <p:nvPr/>
        </p:nvSpPr>
        <p:spPr>
          <a:xfrm>
            <a:off x="4226301" y="4527555"/>
            <a:ext cx="3966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1.11.0</a:t>
            </a:r>
            <a:endParaRPr b="0" i="0" sz="900" u="none" cap="none" strike="noStrike">
              <a:solidFill>
                <a:srgbClr val="1F2A3D"/>
              </a:solidFill>
              <a:latin typeface="Roboto"/>
              <a:ea typeface="Roboto"/>
              <a:cs typeface="Roboto"/>
              <a:sym typeface="Roboto"/>
            </a:endParaRPr>
          </a:p>
        </p:txBody>
      </p:sp>
      <p:sp>
        <p:nvSpPr>
          <p:cNvPr id="1070" name="Google Shape;1070;g82b2de5086_1_883"/>
          <p:cNvSpPr txBox="1"/>
          <p:nvPr/>
        </p:nvSpPr>
        <p:spPr>
          <a:xfrm>
            <a:off x="2641599" y="45272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April 2020</a:t>
            </a:r>
            <a:endParaRPr b="1" i="0" sz="900" u="none" cap="none" strike="noStrike">
              <a:solidFill>
                <a:srgbClr val="1F2A3D"/>
              </a:solidFill>
              <a:latin typeface="Roboto"/>
              <a:ea typeface="Roboto"/>
              <a:cs typeface="Roboto"/>
              <a:sym typeface="Roboto"/>
            </a:endParaRPr>
          </a:p>
        </p:txBody>
      </p:sp>
      <p:sp>
        <p:nvSpPr>
          <p:cNvPr id="1071" name="Google Shape;1071;g82b2de5086_1_883"/>
          <p:cNvSpPr txBox="1"/>
          <p:nvPr/>
        </p:nvSpPr>
        <p:spPr>
          <a:xfrm>
            <a:off x="4226301" y="4746607"/>
            <a:ext cx="4548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1.12.0</a:t>
            </a:r>
            <a:endParaRPr b="0" i="0" sz="900" u="none" cap="none" strike="noStrike">
              <a:solidFill>
                <a:srgbClr val="1F2A3D"/>
              </a:solidFill>
              <a:latin typeface="Roboto"/>
              <a:ea typeface="Roboto"/>
              <a:cs typeface="Roboto"/>
              <a:sym typeface="Roboto"/>
            </a:endParaRPr>
          </a:p>
        </p:txBody>
      </p:sp>
      <p:sp>
        <p:nvSpPr>
          <p:cNvPr id="1072" name="Google Shape;1072;g82b2de5086_1_883"/>
          <p:cNvSpPr txBox="1"/>
          <p:nvPr/>
        </p:nvSpPr>
        <p:spPr>
          <a:xfrm>
            <a:off x="2641599" y="47464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lang="en-US" sz="900">
                <a:solidFill>
                  <a:srgbClr val="1F2A3D"/>
                </a:solidFill>
                <a:latin typeface="Roboto"/>
                <a:ea typeface="Roboto"/>
                <a:cs typeface="Roboto"/>
                <a:sym typeface="Roboto"/>
              </a:rPr>
              <a:t>October 2020</a:t>
            </a:r>
            <a:endParaRPr b="1" i="0" sz="900" u="none" cap="none" strike="noStrike">
              <a:solidFill>
                <a:srgbClr val="1F2A3D"/>
              </a:solidFill>
              <a:latin typeface="Roboto"/>
              <a:ea typeface="Roboto"/>
              <a:cs typeface="Roboto"/>
              <a:sym typeface="Roboto"/>
            </a:endParaRPr>
          </a:p>
        </p:txBody>
      </p:sp>
      <p:grpSp>
        <p:nvGrpSpPr>
          <p:cNvPr id="1073" name="Google Shape;1073;g82b2de5086_1_883"/>
          <p:cNvGrpSpPr/>
          <p:nvPr/>
        </p:nvGrpSpPr>
        <p:grpSpPr>
          <a:xfrm>
            <a:off x="3602886" y="3689405"/>
            <a:ext cx="454800" cy="155399"/>
            <a:chOff x="3602886" y="2375896"/>
            <a:chExt cx="454800" cy="155399"/>
          </a:xfrm>
        </p:grpSpPr>
        <p:cxnSp>
          <p:nvCxnSpPr>
            <p:cNvPr id="1074" name="Google Shape;1074;g82b2de5086_1_883"/>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75" name="Google Shape;1075;g82b2de5086_1_883"/>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076" name="Google Shape;1076;g82b2de5086_1_883"/>
          <p:cNvGrpSpPr/>
          <p:nvPr/>
        </p:nvGrpSpPr>
        <p:grpSpPr>
          <a:xfrm>
            <a:off x="3602886" y="3908323"/>
            <a:ext cx="454800" cy="155399"/>
            <a:chOff x="3602886" y="2375896"/>
            <a:chExt cx="454800" cy="155399"/>
          </a:xfrm>
        </p:grpSpPr>
        <p:cxnSp>
          <p:nvCxnSpPr>
            <p:cNvPr id="1077" name="Google Shape;1077;g82b2de5086_1_883"/>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78" name="Google Shape;1078;g82b2de5086_1_883"/>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079" name="Google Shape;1079;g82b2de5086_1_883"/>
          <p:cNvGrpSpPr/>
          <p:nvPr/>
        </p:nvGrpSpPr>
        <p:grpSpPr>
          <a:xfrm>
            <a:off x="3602886" y="4127241"/>
            <a:ext cx="454800" cy="155399"/>
            <a:chOff x="3602886" y="2375896"/>
            <a:chExt cx="454800" cy="155399"/>
          </a:xfrm>
        </p:grpSpPr>
        <p:cxnSp>
          <p:nvCxnSpPr>
            <p:cNvPr id="1080" name="Google Shape;1080;g82b2de5086_1_883"/>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81" name="Google Shape;1081;g82b2de5086_1_883"/>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082" name="Google Shape;1082;g82b2de5086_1_883"/>
          <p:cNvGrpSpPr/>
          <p:nvPr/>
        </p:nvGrpSpPr>
        <p:grpSpPr>
          <a:xfrm>
            <a:off x="3602886" y="4346160"/>
            <a:ext cx="454800" cy="155399"/>
            <a:chOff x="3602886" y="2375896"/>
            <a:chExt cx="454800" cy="155399"/>
          </a:xfrm>
        </p:grpSpPr>
        <p:cxnSp>
          <p:nvCxnSpPr>
            <p:cNvPr id="1083" name="Google Shape;1083;g82b2de5086_1_883"/>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84" name="Google Shape;1084;g82b2de5086_1_883"/>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085" name="Google Shape;1085;g82b2de5086_1_883"/>
          <p:cNvGrpSpPr/>
          <p:nvPr/>
        </p:nvGrpSpPr>
        <p:grpSpPr>
          <a:xfrm>
            <a:off x="3602886" y="4565078"/>
            <a:ext cx="454800" cy="155399"/>
            <a:chOff x="3602886" y="2375896"/>
            <a:chExt cx="454800" cy="155399"/>
          </a:xfrm>
        </p:grpSpPr>
        <p:cxnSp>
          <p:nvCxnSpPr>
            <p:cNvPr id="1086" name="Google Shape;1086;g82b2de5086_1_883"/>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87" name="Google Shape;1087;g82b2de5086_1_883"/>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088" name="Google Shape;1088;g82b2de5086_1_883"/>
          <p:cNvGrpSpPr/>
          <p:nvPr/>
        </p:nvGrpSpPr>
        <p:grpSpPr>
          <a:xfrm>
            <a:off x="3602886" y="4783996"/>
            <a:ext cx="454800" cy="155399"/>
            <a:chOff x="3602886" y="2375896"/>
            <a:chExt cx="454800" cy="155399"/>
          </a:xfrm>
        </p:grpSpPr>
        <p:cxnSp>
          <p:nvCxnSpPr>
            <p:cNvPr id="1089" name="Google Shape;1089;g82b2de5086_1_883"/>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090" name="Google Shape;1090;g82b2de5086_1_883"/>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1091" name="Google Shape;1091;g82b2de5086_1_883"/>
          <p:cNvSpPr txBox="1"/>
          <p:nvPr/>
        </p:nvSpPr>
        <p:spPr>
          <a:xfrm>
            <a:off x="4226297" y="727284"/>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1.2.0</a:t>
            </a:r>
            <a:endParaRPr b="0" i="0" sz="1400" u="none" cap="none" strike="noStrike">
              <a:solidFill>
                <a:srgbClr val="8D8D8D"/>
              </a:solidFill>
              <a:latin typeface="Arial"/>
              <a:ea typeface="Arial"/>
              <a:cs typeface="Arial"/>
              <a:sym typeface="Arial"/>
            </a:endParaRPr>
          </a:p>
        </p:txBody>
      </p:sp>
      <p:sp>
        <p:nvSpPr>
          <p:cNvPr id="1092" name="Google Shape;1092;g82b2de5086_1_883"/>
          <p:cNvSpPr txBox="1"/>
          <p:nvPr/>
        </p:nvSpPr>
        <p:spPr>
          <a:xfrm>
            <a:off x="2760159" y="727107"/>
            <a:ext cx="7344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August 2018</a:t>
            </a:r>
            <a:endParaRPr b="0" i="0" sz="1400" u="none" cap="none" strike="noStrike">
              <a:solidFill>
                <a:srgbClr val="8D8D8D"/>
              </a:solidFill>
              <a:latin typeface="Arial"/>
              <a:ea typeface="Arial"/>
              <a:cs typeface="Arial"/>
              <a:sym typeface="Arial"/>
            </a:endParaRPr>
          </a:p>
        </p:txBody>
      </p:sp>
      <p:sp>
        <p:nvSpPr>
          <p:cNvPr id="1093" name="Google Shape;1093;g82b2de5086_1_883"/>
          <p:cNvSpPr txBox="1"/>
          <p:nvPr/>
        </p:nvSpPr>
        <p:spPr>
          <a:xfrm>
            <a:off x="4226297" y="94633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1.3.0</a:t>
            </a:r>
            <a:endParaRPr b="0" i="0" sz="1400" u="none" cap="none" strike="noStrike">
              <a:solidFill>
                <a:srgbClr val="8D8D8D"/>
              </a:solidFill>
              <a:latin typeface="Arial"/>
              <a:ea typeface="Arial"/>
              <a:cs typeface="Arial"/>
              <a:sym typeface="Arial"/>
            </a:endParaRPr>
          </a:p>
        </p:txBody>
      </p:sp>
      <p:sp>
        <p:nvSpPr>
          <p:cNvPr id="1094" name="Google Shape;1094;g82b2de5086_1_883"/>
          <p:cNvSpPr txBox="1"/>
          <p:nvPr/>
        </p:nvSpPr>
        <p:spPr>
          <a:xfrm>
            <a:off x="2566196" y="945982"/>
            <a:ext cx="928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September 2018</a:t>
            </a:r>
            <a:endParaRPr b="0" i="0" sz="1400" u="none" cap="none" strike="noStrike">
              <a:solidFill>
                <a:srgbClr val="8D8D8D"/>
              </a:solidFill>
              <a:latin typeface="Arial"/>
              <a:ea typeface="Arial"/>
              <a:cs typeface="Arial"/>
              <a:sym typeface="Arial"/>
            </a:endParaRPr>
          </a:p>
        </p:txBody>
      </p:sp>
      <p:sp>
        <p:nvSpPr>
          <p:cNvPr id="1095" name="Google Shape;1095;g82b2de5086_1_883"/>
          <p:cNvSpPr txBox="1"/>
          <p:nvPr/>
        </p:nvSpPr>
        <p:spPr>
          <a:xfrm>
            <a:off x="4226297" y="1165389"/>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1.4.0</a:t>
            </a:r>
            <a:endParaRPr b="0" i="0" sz="1400" u="none" cap="none" strike="noStrike">
              <a:solidFill>
                <a:srgbClr val="8D8D8D"/>
              </a:solidFill>
              <a:latin typeface="Arial"/>
              <a:ea typeface="Arial"/>
              <a:cs typeface="Arial"/>
              <a:sym typeface="Arial"/>
            </a:endParaRPr>
          </a:p>
        </p:txBody>
      </p:sp>
      <p:sp>
        <p:nvSpPr>
          <p:cNvPr id="1096" name="Google Shape;1096;g82b2de5086_1_883"/>
          <p:cNvSpPr txBox="1"/>
          <p:nvPr/>
        </p:nvSpPr>
        <p:spPr>
          <a:xfrm>
            <a:off x="2599858" y="1164857"/>
            <a:ext cx="8949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November 2018</a:t>
            </a:r>
            <a:endParaRPr b="0" i="0" sz="1400" u="none" cap="none" strike="noStrike">
              <a:solidFill>
                <a:srgbClr val="8D8D8D"/>
              </a:solidFill>
              <a:latin typeface="Arial"/>
              <a:ea typeface="Arial"/>
              <a:cs typeface="Arial"/>
              <a:sym typeface="Arial"/>
            </a:endParaRPr>
          </a:p>
        </p:txBody>
      </p:sp>
      <p:sp>
        <p:nvSpPr>
          <p:cNvPr id="1097" name="Google Shape;1097;g82b2de5086_1_883"/>
          <p:cNvSpPr txBox="1"/>
          <p:nvPr/>
        </p:nvSpPr>
        <p:spPr>
          <a:xfrm>
            <a:off x="4226297" y="1384441"/>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1.5.0</a:t>
            </a:r>
            <a:endParaRPr b="0" i="0" sz="1400" u="none" cap="none" strike="noStrike">
              <a:solidFill>
                <a:srgbClr val="8D8D8D"/>
              </a:solidFill>
              <a:latin typeface="Arial"/>
              <a:ea typeface="Arial"/>
              <a:cs typeface="Arial"/>
              <a:sym typeface="Arial"/>
            </a:endParaRPr>
          </a:p>
        </p:txBody>
      </p:sp>
      <p:sp>
        <p:nvSpPr>
          <p:cNvPr id="1098" name="Google Shape;1098;g82b2de5086_1_883"/>
          <p:cNvSpPr txBox="1"/>
          <p:nvPr/>
        </p:nvSpPr>
        <p:spPr>
          <a:xfrm>
            <a:off x="2712069" y="1383732"/>
            <a:ext cx="7827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January 2019</a:t>
            </a:r>
            <a:endParaRPr b="1" i="0" sz="900" u="none" cap="none" strike="noStrike">
              <a:solidFill>
                <a:srgbClr val="8D8D8D"/>
              </a:solidFill>
              <a:latin typeface="Roboto"/>
              <a:ea typeface="Roboto"/>
              <a:cs typeface="Roboto"/>
              <a:sym typeface="Roboto"/>
            </a:endParaRPr>
          </a:p>
        </p:txBody>
      </p:sp>
      <p:sp>
        <p:nvSpPr>
          <p:cNvPr id="1099" name="Google Shape;1099;g82b2de5086_1_883"/>
          <p:cNvSpPr txBox="1"/>
          <p:nvPr/>
        </p:nvSpPr>
        <p:spPr>
          <a:xfrm>
            <a:off x="4226296" y="508232"/>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1.1.0</a:t>
            </a:r>
            <a:endParaRPr b="0" i="0" sz="1400" u="none" cap="none" strike="noStrike">
              <a:solidFill>
                <a:srgbClr val="8D8D8D"/>
              </a:solidFill>
              <a:latin typeface="Arial"/>
              <a:ea typeface="Arial"/>
              <a:cs typeface="Arial"/>
              <a:sym typeface="Arial"/>
            </a:endParaRPr>
          </a:p>
        </p:txBody>
      </p:sp>
      <p:sp>
        <p:nvSpPr>
          <p:cNvPr id="1100" name="Google Shape;1100;g82b2de5086_1_883"/>
          <p:cNvSpPr txBox="1"/>
          <p:nvPr/>
        </p:nvSpPr>
        <p:spPr>
          <a:xfrm>
            <a:off x="2917253" y="508232"/>
            <a:ext cx="577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July 2018</a:t>
            </a:r>
            <a:endParaRPr b="0" i="0" sz="1400" u="none" cap="none" strike="noStrike">
              <a:solidFill>
                <a:srgbClr val="8D8D8D"/>
              </a:solidFill>
              <a:latin typeface="Arial"/>
              <a:ea typeface="Arial"/>
              <a:cs typeface="Arial"/>
              <a:sym typeface="Arial"/>
            </a:endParaRPr>
          </a:p>
        </p:txBody>
      </p:sp>
      <p:grpSp>
        <p:nvGrpSpPr>
          <p:cNvPr id="1101" name="Google Shape;1101;g82b2de5086_1_883"/>
          <p:cNvGrpSpPr/>
          <p:nvPr/>
        </p:nvGrpSpPr>
        <p:grpSpPr>
          <a:xfrm>
            <a:off x="3602886" y="547096"/>
            <a:ext cx="454800" cy="155399"/>
            <a:chOff x="3602886" y="2375896"/>
            <a:chExt cx="454800" cy="155399"/>
          </a:xfrm>
        </p:grpSpPr>
        <p:cxnSp>
          <p:nvCxnSpPr>
            <p:cNvPr id="1102" name="Google Shape;1102;g82b2de5086_1_883"/>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03" name="Google Shape;1103;g82b2de5086_1_883"/>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104" name="Google Shape;1104;g82b2de5086_1_883"/>
          <p:cNvGrpSpPr/>
          <p:nvPr/>
        </p:nvGrpSpPr>
        <p:grpSpPr>
          <a:xfrm>
            <a:off x="3602886" y="766014"/>
            <a:ext cx="454800" cy="155399"/>
            <a:chOff x="3602886" y="2375896"/>
            <a:chExt cx="454800" cy="155399"/>
          </a:xfrm>
        </p:grpSpPr>
        <p:cxnSp>
          <p:nvCxnSpPr>
            <p:cNvPr id="1105" name="Google Shape;1105;g82b2de5086_1_883"/>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06" name="Google Shape;1106;g82b2de5086_1_883"/>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107" name="Google Shape;1107;g82b2de5086_1_883"/>
          <p:cNvGrpSpPr/>
          <p:nvPr/>
        </p:nvGrpSpPr>
        <p:grpSpPr>
          <a:xfrm>
            <a:off x="3602886" y="984932"/>
            <a:ext cx="454800" cy="155399"/>
            <a:chOff x="3602886" y="2375896"/>
            <a:chExt cx="454800" cy="155399"/>
          </a:xfrm>
        </p:grpSpPr>
        <p:cxnSp>
          <p:nvCxnSpPr>
            <p:cNvPr id="1108" name="Google Shape;1108;g82b2de5086_1_883"/>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09" name="Google Shape;1109;g82b2de5086_1_883"/>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110" name="Google Shape;1110;g82b2de5086_1_883"/>
          <p:cNvGrpSpPr/>
          <p:nvPr/>
        </p:nvGrpSpPr>
        <p:grpSpPr>
          <a:xfrm>
            <a:off x="3602886" y="1203851"/>
            <a:ext cx="454800" cy="155399"/>
            <a:chOff x="3602886" y="2375896"/>
            <a:chExt cx="454800" cy="155399"/>
          </a:xfrm>
        </p:grpSpPr>
        <p:cxnSp>
          <p:nvCxnSpPr>
            <p:cNvPr id="1111" name="Google Shape;1111;g82b2de5086_1_883"/>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12" name="Google Shape;1112;g82b2de5086_1_883"/>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113" name="Google Shape;1113;g82b2de5086_1_883"/>
          <p:cNvGrpSpPr/>
          <p:nvPr/>
        </p:nvGrpSpPr>
        <p:grpSpPr>
          <a:xfrm>
            <a:off x="3602886" y="1422769"/>
            <a:ext cx="454800" cy="155399"/>
            <a:chOff x="3602886" y="2375896"/>
            <a:chExt cx="454800" cy="155399"/>
          </a:xfrm>
        </p:grpSpPr>
        <p:cxnSp>
          <p:nvCxnSpPr>
            <p:cNvPr id="1114" name="Google Shape;1114;g82b2de5086_1_883"/>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15" name="Google Shape;1115;g82b2de5086_1_883"/>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116" name="Google Shape;1116;g82b2de5086_1_883"/>
          <p:cNvGrpSpPr/>
          <p:nvPr/>
        </p:nvGrpSpPr>
        <p:grpSpPr>
          <a:xfrm>
            <a:off x="2914152" y="306190"/>
            <a:ext cx="1639445" cy="230700"/>
            <a:chOff x="2914152" y="306190"/>
            <a:chExt cx="1639445" cy="230700"/>
          </a:xfrm>
        </p:grpSpPr>
        <p:sp>
          <p:nvSpPr>
            <p:cNvPr id="1117" name="Google Shape;1117;g82b2de5086_1_883"/>
            <p:cNvSpPr txBox="1"/>
            <p:nvPr/>
          </p:nvSpPr>
          <p:spPr>
            <a:xfrm>
              <a:off x="4226297" y="30619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1.0.0</a:t>
              </a:r>
              <a:endParaRPr b="0" i="0" sz="1400" u="none" cap="none" strike="noStrike">
                <a:solidFill>
                  <a:srgbClr val="000000"/>
                </a:solidFill>
                <a:latin typeface="Arial"/>
                <a:ea typeface="Arial"/>
                <a:cs typeface="Arial"/>
                <a:sym typeface="Arial"/>
              </a:endParaRPr>
            </a:p>
          </p:txBody>
        </p:sp>
        <p:sp>
          <p:nvSpPr>
            <p:cNvPr id="1118" name="Google Shape;1118;g82b2de5086_1_883"/>
            <p:cNvSpPr txBox="1"/>
            <p:nvPr/>
          </p:nvSpPr>
          <p:spPr>
            <a:xfrm>
              <a:off x="2914152" y="306190"/>
              <a:ext cx="5838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2018</a:t>
              </a:r>
              <a:endParaRPr b="0" i="0" sz="1400" u="none" cap="none" strike="noStrike">
                <a:solidFill>
                  <a:srgbClr val="000000"/>
                </a:solidFill>
                <a:latin typeface="Arial"/>
                <a:ea typeface="Arial"/>
                <a:cs typeface="Arial"/>
                <a:sym typeface="Arial"/>
              </a:endParaRPr>
            </a:p>
          </p:txBody>
        </p:sp>
        <p:grpSp>
          <p:nvGrpSpPr>
            <p:cNvPr id="1119" name="Google Shape;1119;g82b2de5086_1_883"/>
            <p:cNvGrpSpPr/>
            <p:nvPr/>
          </p:nvGrpSpPr>
          <p:grpSpPr>
            <a:xfrm>
              <a:off x="3603471" y="344016"/>
              <a:ext cx="454800" cy="155399"/>
              <a:chOff x="3603471" y="346171"/>
              <a:chExt cx="454800" cy="155399"/>
            </a:xfrm>
          </p:grpSpPr>
          <p:cxnSp>
            <p:nvCxnSpPr>
              <p:cNvPr id="1120" name="Google Shape;1120;g82b2de5086_1_883"/>
              <p:cNvCxnSpPr/>
              <p:nvPr/>
            </p:nvCxnSpPr>
            <p:spPr>
              <a:xfrm rot="10800000">
                <a:off x="3603471" y="417985"/>
                <a:ext cx="454800" cy="0"/>
              </a:xfrm>
              <a:prstGeom prst="straightConnector1">
                <a:avLst/>
              </a:prstGeom>
              <a:noFill/>
              <a:ln cap="flat" cmpd="sng" w="9525">
                <a:solidFill>
                  <a:srgbClr val="8D8D8D"/>
                </a:solidFill>
                <a:prstDash val="dot"/>
                <a:round/>
                <a:headEnd len="sm" w="sm" type="none"/>
                <a:tailEnd len="sm" w="sm" type="none"/>
              </a:ln>
            </p:spPr>
          </p:cxnSp>
          <p:sp>
            <p:nvSpPr>
              <p:cNvPr id="1121" name="Google Shape;1121;g82b2de5086_1_883"/>
              <p:cNvSpPr/>
              <p:nvPr/>
            </p:nvSpPr>
            <p:spPr>
              <a:xfrm rot="2700000">
                <a:off x="3781374" y="368929"/>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cxnSp>
        <p:nvCxnSpPr>
          <p:cNvPr id="1122" name="Google Shape;1122;g82b2de5086_1_883"/>
          <p:cNvCxnSpPr/>
          <p:nvPr/>
        </p:nvCxnSpPr>
        <p:spPr>
          <a:xfrm rot="10800000">
            <a:off x="3428800" y="2352177"/>
            <a:ext cx="454800" cy="0"/>
          </a:xfrm>
          <a:prstGeom prst="straightConnector1">
            <a:avLst/>
          </a:prstGeom>
          <a:noFill/>
          <a:ln cap="flat" cmpd="sng" w="9525">
            <a:solidFill>
              <a:srgbClr val="F15B3E"/>
            </a:solidFill>
            <a:prstDash val="dot"/>
            <a:round/>
            <a:headEnd len="sm" w="sm" type="none"/>
            <a:tailEnd len="sm" w="sm" type="none"/>
          </a:ln>
        </p:spPr>
      </p:cxnSp>
      <p:sp>
        <p:nvSpPr>
          <p:cNvPr id="1123" name="Google Shape;1123;g82b2de5086_1_883"/>
          <p:cNvSpPr/>
          <p:nvPr/>
        </p:nvSpPr>
        <p:spPr>
          <a:xfrm>
            <a:off x="3883600" y="2126573"/>
            <a:ext cx="1585800" cy="4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24" name="Google Shape;1124;g82b2de5086_1_883"/>
          <p:cNvSpPr txBox="1"/>
          <p:nvPr/>
        </p:nvSpPr>
        <p:spPr>
          <a:xfrm>
            <a:off x="4162215" y="2095812"/>
            <a:ext cx="4123500" cy="224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2A3C"/>
                </a:solidFill>
                <a:latin typeface="Roboto"/>
                <a:ea typeface="Roboto"/>
                <a:cs typeface="Roboto"/>
                <a:sym typeface="Roboto"/>
              </a:rPr>
              <a:t>1.6.0</a:t>
            </a:r>
            <a:endParaRPr b="1" i="0" sz="2400" u="none" cap="none" strike="noStrike">
              <a:solidFill>
                <a:srgbClr val="1F2A3C"/>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Initial OpenTracing support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virtio-fs mount driver</a:t>
            </a:r>
            <a:endParaRPr b="0" i="0" sz="1100" u="none" cap="none" strike="noStrike">
              <a:solidFill>
                <a:srgbClr val="1F2A3C"/>
              </a:solidFill>
              <a:latin typeface="Roboto"/>
              <a:ea typeface="Roboto"/>
              <a:cs typeface="Roboto"/>
              <a:sym typeface="Roboto"/>
            </a:endParaRPr>
          </a:p>
        </p:txBody>
      </p:sp>
      <p:sp>
        <p:nvSpPr>
          <p:cNvPr id="1125" name="Google Shape;1125;g82b2de5086_1_883"/>
          <p:cNvSpPr txBox="1"/>
          <p:nvPr/>
        </p:nvSpPr>
        <p:spPr>
          <a:xfrm>
            <a:off x="1620253" y="2091822"/>
            <a:ext cx="1904100" cy="517800"/>
          </a:xfrm>
          <a:prstGeom prst="rect">
            <a:avLst/>
          </a:prstGeom>
          <a:no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1" i="0" lang="en-US" sz="1600" u="none" cap="none" strike="noStrike">
                <a:solidFill>
                  <a:srgbClr val="1F2A3D"/>
                </a:solidFill>
                <a:latin typeface="Roboto"/>
                <a:ea typeface="Roboto"/>
                <a:cs typeface="Roboto"/>
                <a:sym typeface="Roboto"/>
              </a:rPr>
              <a:t>March 2019</a:t>
            </a:r>
            <a:endParaRPr b="1" i="0" sz="1600" u="none" cap="none" strike="noStrike">
              <a:solidFill>
                <a:srgbClr val="1F2A3D"/>
              </a:solidFill>
              <a:latin typeface="Roboto"/>
              <a:ea typeface="Roboto"/>
              <a:cs typeface="Roboto"/>
              <a:sym typeface="Roboto"/>
            </a:endParaRPr>
          </a:p>
        </p:txBody>
      </p:sp>
      <p:sp>
        <p:nvSpPr>
          <p:cNvPr id="1126" name="Google Shape;1126;g82b2de5086_1_883"/>
          <p:cNvSpPr/>
          <p:nvPr/>
        </p:nvSpPr>
        <p:spPr>
          <a:xfrm rot="2700000">
            <a:off x="3671066" y="2195023"/>
            <a:ext cx="330502" cy="330502"/>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g82b2de5086_1_985"/>
          <p:cNvSpPr txBox="1"/>
          <p:nvPr>
            <p:ph type="title"/>
          </p:nvPr>
        </p:nvSpPr>
        <p:spPr>
          <a:xfrm>
            <a:off x="460950" y="91440"/>
            <a:ext cx="20496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Releases</a:t>
            </a:r>
            <a:endParaRPr/>
          </a:p>
        </p:txBody>
      </p:sp>
      <p:cxnSp>
        <p:nvCxnSpPr>
          <p:cNvPr id="1132" name="Google Shape;1132;g82b2de5086_1_985"/>
          <p:cNvCxnSpPr/>
          <p:nvPr/>
        </p:nvCxnSpPr>
        <p:spPr>
          <a:xfrm>
            <a:off x="3836316" y="29529"/>
            <a:ext cx="0" cy="5081700"/>
          </a:xfrm>
          <a:prstGeom prst="straightConnector1">
            <a:avLst/>
          </a:prstGeom>
          <a:noFill/>
          <a:ln cap="sq" cmpd="sng" w="15875">
            <a:solidFill>
              <a:srgbClr val="1F2A3D"/>
            </a:solidFill>
            <a:prstDash val="dot"/>
            <a:round/>
            <a:headEnd len="sm" w="sm" type="none"/>
            <a:tailEnd len="med" w="med" type="triangle"/>
          </a:ln>
        </p:spPr>
      </p:cxnSp>
      <p:sp>
        <p:nvSpPr>
          <p:cNvPr id="1133" name="Google Shape;1133;g82b2de5086_1_985"/>
          <p:cNvSpPr txBox="1"/>
          <p:nvPr/>
        </p:nvSpPr>
        <p:spPr>
          <a:xfrm>
            <a:off x="4226297" y="3870398"/>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1.8.0</a:t>
            </a:r>
            <a:endParaRPr b="0" i="0" sz="900" u="none" cap="none" strike="noStrike">
              <a:solidFill>
                <a:srgbClr val="1F2A3D"/>
              </a:solidFill>
              <a:latin typeface="Roboto"/>
              <a:ea typeface="Roboto"/>
              <a:cs typeface="Roboto"/>
              <a:sym typeface="Roboto"/>
            </a:endParaRPr>
          </a:p>
        </p:txBody>
      </p:sp>
      <p:sp>
        <p:nvSpPr>
          <p:cNvPr id="1134" name="Google Shape;1134;g82b2de5086_1_985"/>
          <p:cNvSpPr txBox="1"/>
          <p:nvPr/>
        </p:nvSpPr>
        <p:spPr>
          <a:xfrm>
            <a:off x="2641599" y="38697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July 2019</a:t>
            </a:r>
            <a:endParaRPr b="1" i="0" sz="900" u="none" cap="none" strike="noStrike">
              <a:solidFill>
                <a:srgbClr val="1F2A3D"/>
              </a:solidFill>
              <a:latin typeface="Roboto"/>
              <a:ea typeface="Roboto"/>
              <a:cs typeface="Roboto"/>
              <a:sym typeface="Roboto"/>
            </a:endParaRPr>
          </a:p>
        </p:txBody>
      </p:sp>
      <p:sp>
        <p:nvSpPr>
          <p:cNvPr id="1135" name="Google Shape;1135;g82b2de5086_1_985"/>
          <p:cNvSpPr txBox="1"/>
          <p:nvPr/>
        </p:nvSpPr>
        <p:spPr>
          <a:xfrm>
            <a:off x="4226297" y="408945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1.9.0</a:t>
            </a:r>
            <a:endParaRPr b="0" i="0" sz="900" u="none" cap="none" strike="noStrike">
              <a:solidFill>
                <a:srgbClr val="1F2A3D"/>
              </a:solidFill>
              <a:latin typeface="Roboto"/>
              <a:ea typeface="Roboto"/>
              <a:cs typeface="Roboto"/>
              <a:sym typeface="Roboto"/>
            </a:endParaRPr>
          </a:p>
        </p:txBody>
      </p:sp>
      <p:sp>
        <p:nvSpPr>
          <p:cNvPr id="1136" name="Google Shape;1136;g82b2de5086_1_985"/>
          <p:cNvSpPr txBox="1"/>
          <p:nvPr/>
        </p:nvSpPr>
        <p:spPr>
          <a:xfrm>
            <a:off x="2641599" y="408893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October 2019</a:t>
            </a:r>
            <a:endParaRPr b="1" i="0" sz="900" u="none" cap="none" strike="noStrike">
              <a:solidFill>
                <a:srgbClr val="1F2A3D"/>
              </a:solidFill>
              <a:latin typeface="Roboto"/>
              <a:ea typeface="Roboto"/>
              <a:cs typeface="Roboto"/>
              <a:sym typeface="Roboto"/>
            </a:endParaRPr>
          </a:p>
        </p:txBody>
      </p:sp>
      <p:sp>
        <p:nvSpPr>
          <p:cNvPr id="1137" name="Google Shape;1137;g82b2de5086_1_985"/>
          <p:cNvSpPr txBox="1"/>
          <p:nvPr/>
        </p:nvSpPr>
        <p:spPr>
          <a:xfrm>
            <a:off x="4226301" y="4308503"/>
            <a:ext cx="408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1.10.0</a:t>
            </a:r>
            <a:endParaRPr b="0" i="0" sz="900" u="none" cap="none" strike="noStrike">
              <a:solidFill>
                <a:srgbClr val="1F2A3D"/>
              </a:solidFill>
              <a:latin typeface="Roboto"/>
              <a:ea typeface="Roboto"/>
              <a:cs typeface="Roboto"/>
              <a:sym typeface="Roboto"/>
            </a:endParaRPr>
          </a:p>
        </p:txBody>
      </p:sp>
      <p:sp>
        <p:nvSpPr>
          <p:cNvPr id="1138" name="Google Shape;1138;g82b2de5086_1_985"/>
          <p:cNvSpPr txBox="1"/>
          <p:nvPr/>
        </p:nvSpPr>
        <p:spPr>
          <a:xfrm>
            <a:off x="2641599" y="430810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January 2020</a:t>
            </a:r>
            <a:endParaRPr b="1" i="0" sz="900" u="none" cap="none" strike="noStrike">
              <a:solidFill>
                <a:srgbClr val="1F2A3D"/>
              </a:solidFill>
              <a:latin typeface="Roboto"/>
              <a:ea typeface="Roboto"/>
              <a:cs typeface="Roboto"/>
              <a:sym typeface="Roboto"/>
            </a:endParaRPr>
          </a:p>
        </p:txBody>
      </p:sp>
      <p:sp>
        <p:nvSpPr>
          <p:cNvPr id="1139" name="Google Shape;1139;g82b2de5086_1_985"/>
          <p:cNvSpPr txBox="1"/>
          <p:nvPr/>
        </p:nvSpPr>
        <p:spPr>
          <a:xfrm>
            <a:off x="4226301" y="4527555"/>
            <a:ext cx="3966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1.11.0</a:t>
            </a:r>
            <a:endParaRPr b="0" i="0" sz="900" u="none" cap="none" strike="noStrike">
              <a:solidFill>
                <a:srgbClr val="1F2A3D"/>
              </a:solidFill>
              <a:latin typeface="Roboto"/>
              <a:ea typeface="Roboto"/>
              <a:cs typeface="Roboto"/>
              <a:sym typeface="Roboto"/>
            </a:endParaRPr>
          </a:p>
        </p:txBody>
      </p:sp>
      <p:sp>
        <p:nvSpPr>
          <p:cNvPr id="1140" name="Google Shape;1140;g82b2de5086_1_985"/>
          <p:cNvSpPr txBox="1"/>
          <p:nvPr/>
        </p:nvSpPr>
        <p:spPr>
          <a:xfrm>
            <a:off x="2641599" y="45272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April 2020</a:t>
            </a:r>
            <a:endParaRPr b="1" i="0" sz="900" u="none" cap="none" strike="noStrike">
              <a:solidFill>
                <a:srgbClr val="1F2A3D"/>
              </a:solidFill>
              <a:latin typeface="Roboto"/>
              <a:ea typeface="Roboto"/>
              <a:cs typeface="Roboto"/>
              <a:sym typeface="Roboto"/>
            </a:endParaRPr>
          </a:p>
        </p:txBody>
      </p:sp>
      <p:sp>
        <p:nvSpPr>
          <p:cNvPr id="1141" name="Google Shape;1141;g82b2de5086_1_985"/>
          <p:cNvSpPr txBox="1"/>
          <p:nvPr/>
        </p:nvSpPr>
        <p:spPr>
          <a:xfrm>
            <a:off x="4226301" y="4746607"/>
            <a:ext cx="4548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1.12.0</a:t>
            </a:r>
            <a:endParaRPr b="0" i="0" sz="900" u="none" cap="none" strike="noStrike">
              <a:solidFill>
                <a:srgbClr val="1F2A3D"/>
              </a:solidFill>
              <a:latin typeface="Roboto"/>
              <a:ea typeface="Roboto"/>
              <a:cs typeface="Roboto"/>
              <a:sym typeface="Roboto"/>
            </a:endParaRPr>
          </a:p>
        </p:txBody>
      </p:sp>
      <p:sp>
        <p:nvSpPr>
          <p:cNvPr id="1142" name="Google Shape;1142;g82b2de5086_1_985"/>
          <p:cNvSpPr txBox="1"/>
          <p:nvPr/>
        </p:nvSpPr>
        <p:spPr>
          <a:xfrm>
            <a:off x="2641599" y="47464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lang="en-US" sz="900">
                <a:solidFill>
                  <a:srgbClr val="1F2A3D"/>
                </a:solidFill>
                <a:latin typeface="Roboto"/>
                <a:ea typeface="Roboto"/>
                <a:cs typeface="Roboto"/>
                <a:sym typeface="Roboto"/>
              </a:rPr>
              <a:t>October 2020</a:t>
            </a:r>
            <a:endParaRPr b="1" i="0" sz="900" u="none" cap="none" strike="noStrike">
              <a:solidFill>
                <a:srgbClr val="1F2A3D"/>
              </a:solidFill>
              <a:latin typeface="Roboto"/>
              <a:ea typeface="Roboto"/>
              <a:cs typeface="Roboto"/>
              <a:sym typeface="Roboto"/>
            </a:endParaRPr>
          </a:p>
        </p:txBody>
      </p:sp>
      <p:grpSp>
        <p:nvGrpSpPr>
          <p:cNvPr id="1143" name="Google Shape;1143;g82b2de5086_1_985"/>
          <p:cNvGrpSpPr/>
          <p:nvPr/>
        </p:nvGrpSpPr>
        <p:grpSpPr>
          <a:xfrm>
            <a:off x="3602886" y="3908323"/>
            <a:ext cx="454800" cy="155399"/>
            <a:chOff x="3602886" y="2375896"/>
            <a:chExt cx="454800" cy="155399"/>
          </a:xfrm>
        </p:grpSpPr>
        <p:cxnSp>
          <p:nvCxnSpPr>
            <p:cNvPr id="1144" name="Google Shape;1144;g82b2de5086_1_985"/>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45" name="Google Shape;1145;g82b2de5086_1_985"/>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146" name="Google Shape;1146;g82b2de5086_1_985"/>
          <p:cNvGrpSpPr/>
          <p:nvPr/>
        </p:nvGrpSpPr>
        <p:grpSpPr>
          <a:xfrm>
            <a:off x="3602886" y="4127241"/>
            <a:ext cx="454800" cy="155399"/>
            <a:chOff x="3602886" y="2375896"/>
            <a:chExt cx="454800" cy="155399"/>
          </a:xfrm>
        </p:grpSpPr>
        <p:cxnSp>
          <p:nvCxnSpPr>
            <p:cNvPr id="1147" name="Google Shape;1147;g82b2de5086_1_985"/>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48" name="Google Shape;1148;g82b2de5086_1_985"/>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149" name="Google Shape;1149;g82b2de5086_1_985"/>
          <p:cNvGrpSpPr/>
          <p:nvPr/>
        </p:nvGrpSpPr>
        <p:grpSpPr>
          <a:xfrm>
            <a:off x="3602886" y="4346160"/>
            <a:ext cx="454800" cy="155399"/>
            <a:chOff x="3602886" y="2375896"/>
            <a:chExt cx="454800" cy="155399"/>
          </a:xfrm>
        </p:grpSpPr>
        <p:cxnSp>
          <p:nvCxnSpPr>
            <p:cNvPr id="1150" name="Google Shape;1150;g82b2de5086_1_985"/>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51" name="Google Shape;1151;g82b2de5086_1_985"/>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152" name="Google Shape;1152;g82b2de5086_1_985"/>
          <p:cNvGrpSpPr/>
          <p:nvPr/>
        </p:nvGrpSpPr>
        <p:grpSpPr>
          <a:xfrm>
            <a:off x="3602886" y="4565078"/>
            <a:ext cx="454800" cy="155399"/>
            <a:chOff x="3602886" y="2375896"/>
            <a:chExt cx="454800" cy="155399"/>
          </a:xfrm>
        </p:grpSpPr>
        <p:cxnSp>
          <p:nvCxnSpPr>
            <p:cNvPr id="1153" name="Google Shape;1153;g82b2de5086_1_985"/>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54" name="Google Shape;1154;g82b2de5086_1_985"/>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155" name="Google Shape;1155;g82b2de5086_1_985"/>
          <p:cNvGrpSpPr/>
          <p:nvPr/>
        </p:nvGrpSpPr>
        <p:grpSpPr>
          <a:xfrm>
            <a:off x="3602886" y="4783996"/>
            <a:ext cx="454800" cy="155399"/>
            <a:chOff x="3602886" y="2375896"/>
            <a:chExt cx="454800" cy="155399"/>
          </a:xfrm>
        </p:grpSpPr>
        <p:cxnSp>
          <p:nvCxnSpPr>
            <p:cNvPr id="1156" name="Google Shape;1156;g82b2de5086_1_985"/>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57" name="Google Shape;1157;g82b2de5086_1_985"/>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1158" name="Google Shape;1158;g82b2de5086_1_985"/>
          <p:cNvSpPr txBox="1"/>
          <p:nvPr/>
        </p:nvSpPr>
        <p:spPr>
          <a:xfrm>
            <a:off x="4226297" y="727284"/>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1.2.0</a:t>
            </a:r>
            <a:endParaRPr b="0" i="0" sz="1400" u="none" cap="none" strike="noStrike">
              <a:solidFill>
                <a:srgbClr val="8D8D8D"/>
              </a:solidFill>
              <a:latin typeface="Arial"/>
              <a:ea typeface="Arial"/>
              <a:cs typeface="Arial"/>
              <a:sym typeface="Arial"/>
            </a:endParaRPr>
          </a:p>
        </p:txBody>
      </p:sp>
      <p:sp>
        <p:nvSpPr>
          <p:cNvPr id="1159" name="Google Shape;1159;g82b2de5086_1_985"/>
          <p:cNvSpPr txBox="1"/>
          <p:nvPr/>
        </p:nvSpPr>
        <p:spPr>
          <a:xfrm>
            <a:off x="2760159" y="727107"/>
            <a:ext cx="7344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August 2018</a:t>
            </a:r>
            <a:endParaRPr b="0" i="0" sz="1400" u="none" cap="none" strike="noStrike">
              <a:solidFill>
                <a:srgbClr val="8D8D8D"/>
              </a:solidFill>
              <a:latin typeface="Arial"/>
              <a:ea typeface="Arial"/>
              <a:cs typeface="Arial"/>
              <a:sym typeface="Arial"/>
            </a:endParaRPr>
          </a:p>
        </p:txBody>
      </p:sp>
      <p:sp>
        <p:nvSpPr>
          <p:cNvPr id="1160" name="Google Shape;1160;g82b2de5086_1_985"/>
          <p:cNvSpPr txBox="1"/>
          <p:nvPr/>
        </p:nvSpPr>
        <p:spPr>
          <a:xfrm>
            <a:off x="4226297" y="94633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1.3.0</a:t>
            </a:r>
            <a:endParaRPr b="0" i="0" sz="1400" u="none" cap="none" strike="noStrike">
              <a:solidFill>
                <a:srgbClr val="8D8D8D"/>
              </a:solidFill>
              <a:latin typeface="Arial"/>
              <a:ea typeface="Arial"/>
              <a:cs typeface="Arial"/>
              <a:sym typeface="Arial"/>
            </a:endParaRPr>
          </a:p>
        </p:txBody>
      </p:sp>
      <p:sp>
        <p:nvSpPr>
          <p:cNvPr id="1161" name="Google Shape;1161;g82b2de5086_1_985"/>
          <p:cNvSpPr txBox="1"/>
          <p:nvPr/>
        </p:nvSpPr>
        <p:spPr>
          <a:xfrm>
            <a:off x="2566196" y="945982"/>
            <a:ext cx="928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September 2018</a:t>
            </a:r>
            <a:endParaRPr b="0" i="0" sz="1400" u="none" cap="none" strike="noStrike">
              <a:solidFill>
                <a:srgbClr val="8D8D8D"/>
              </a:solidFill>
              <a:latin typeface="Arial"/>
              <a:ea typeface="Arial"/>
              <a:cs typeface="Arial"/>
              <a:sym typeface="Arial"/>
            </a:endParaRPr>
          </a:p>
        </p:txBody>
      </p:sp>
      <p:sp>
        <p:nvSpPr>
          <p:cNvPr id="1162" name="Google Shape;1162;g82b2de5086_1_985"/>
          <p:cNvSpPr txBox="1"/>
          <p:nvPr/>
        </p:nvSpPr>
        <p:spPr>
          <a:xfrm>
            <a:off x="4226297" y="1165389"/>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1.4.0</a:t>
            </a:r>
            <a:endParaRPr b="0" i="0" sz="1400" u="none" cap="none" strike="noStrike">
              <a:solidFill>
                <a:srgbClr val="8D8D8D"/>
              </a:solidFill>
              <a:latin typeface="Arial"/>
              <a:ea typeface="Arial"/>
              <a:cs typeface="Arial"/>
              <a:sym typeface="Arial"/>
            </a:endParaRPr>
          </a:p>
        </p:txBody>
      </p:sp>
      <p:sp>
        <p:nvSpPr>
          <p:cNvPr id="1163" name="Google Shape;1163;g82b2de5086_1_985"/>
          <p:cNvSpPr txBox="1"/>
          <p:nvPr/>
        </p:nvSpPr>
        <p:spPr>
          <a:xfrm>
            <a:off x="2599858" y="1164857"/>
            <a:ext cx="8949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November 2018</a:t>
            </a:r>
            <a:endParaRPr b="0" i="0" sz="1400" u="none" cap="none" strike="noStrike">
              <a:solidFill>
                <a:srgbClr val="8D8D8D"/>
              </a:solidFill>
              <a:latin typeface="Arial"/>
              <a:ea typeface="Arial"/>
              <a:cs typeface="Arial"/>
              <a:sym typeface="Arial"/>
            </a:endParaRPr>
          </a:p>
        </p:txBody>
      </p:sp>
      <p:sp>
        <p:nvSpPr>
          <p:cNvPr id="1164" name="Google Shape;1164;g82b2de5086_1_985"/>
          <p:cNvSpPr txBox="1"/>
          <p:nvPr/>
        </p:nvSpPr>
        <p:spPr>
          <a:xfrm>
            <a:off x="4226297" y="1384441"/>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1.5.0</a:t>
            </a:r>
            <a:endParaRPr b="0" i="0" sz="1400" u="none" cap="none" strike="noStrike">
              <a:solidFill>
                <a:srgbClr val="8D8D8D"/>
              </a:solidFill>
              <a:latin typeface="Arial"/>
              <a:ea typeface="Arial"/>
              <a:cs typeface="Arial"/>
              <a:sym typeface="Arial"/>
            </a:endParaRPr>
          </a:p>
        </p:txBody>
      </p:sp>
      <p:sp>
        <p:nvSpPr>
          <p:cNvPr id="1165" name="Google Shape;1165;g82b2de5086_1_985"/>
          <p:cNvSpPr txBox="1"/>
          <p:nvPr/>
        </p:nvSpPr>
        <p:spPr>
          <a:xfrm>
            <a:off x="2712069" y="1383732"/>
            <a:ext cx="7827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January 2019</a:t>
            </a:r>
            <a:endParaRPr b="1" i="0" sz="900" u="none" cap="none" strike="noStrike">
              <a:solidFill>
                <a:srgbClr val="8D8D8D"/>
              </a:solidFill>
              <a:latin typeface="Roboto"/>
              <a:ea typeface="Roboto"/>
              <a:cs typeface="Roboto"/>
              <a:sym typeface="Roboto"/>
            </a:endParaRPr>
          </a:p>
        </p:txBody>
      </p:sp>
      <p:sp>
        <p:nvSpPr>
          <p:cNvPr id="1166" name="Google Shape;1166;g82b2de5086_1_985"/>
          <p:cNvSpPr txBox="1"/>
          <p:nvPr/>
        </p:nvSpPr>
        <p:spPr>
          <a:xfrm>
            <a:off x="4226296" y="508232"/>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1.1.0</a:t>
            </a:r>
            <a:endParaRPr b="0" i="0" sz="1400" u="none" cap="none" strike="noStrike">
              <a:solidFill>
                <a:srgbClr val="8D8D8D"/>
              </a:solidFill>
              <a:latin typeface="Arial"/>
              <a:ea typeface="Arial"/>
              <a:cs typeface="Arial"/>
              <a:sym typeface="Arial"/>
            </a:endParaRPr>
          </a:p>
        </p:txBody>
      </p:sp>
      <p:sp>
        <p:nvSpPr>
          <p:cNvPr id="1167" name="Google Shape;1167;g82b2de5086_1_985"/>
          <p:cNvSpPr txBox="1"/>
          <p:nvPr/>
        </p:nvSpPr>
        <p:spPr>
          <a:xfrm>
            <a:off x="2917253" y="508232"/>
            <a:ext cx="577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July 2018</a:t>
            </a:r>
            <a:endParaRPr b="0" i="0" sz="1400" u="none" cap="none" strike="noStrike">
              <a:solidFill>
                <a:srgbClr val="8D8D8D"/>
              </a:solidFill>
              <a:latin typeface="Arial"/>
              <a:ea typeface="Arial"/>
              <a:cs typeface="Arial"/>
              <a:sym typeface="Arial"/>
            </a:endParaRPr>
          </a:p>
        </p:txBody>
      </p:sp>
      <p:grpSp>
        <p:nvGrpSpPr>
          <p:cNvPr id="1168" name="Google Shape;1168;g82b2de5086_1_985"/>
          <p:cNvGrpSpPr/>
          <p:nvPr/>
        </p:nvGrpSpPr>
        <p:grpSpPr>
          <a:xfrm>
            <a:off x="3602886" y="547096"/>
            <a:ext cx="454800" cy="155399"/>
            <a:chOff x="3602886" y="2375896"/>
            <a:chExt cx="454800" cy="155399"/>
          </a:xfrm>
        </p:grpSpPr>
        <p:cxnSp>
          <p:nvCxnSpPr>
            <p:cNvPr id="1169" name="Google Shape;1169;g82b2de5086_1_985"/>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70" name="Google Shape;1170;g82b2de5086_1_985"/>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1171" name="Google Shape;1171;g82b2de5086_1_985"/>
          <p:cNvSpPr txBox="1"/>
          <p:nvPr/>
        </p:nvSpPr>
        <p:spPr>
          <a:xfrm>
            <a:off x="4226297" y="1603493"/>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1.6.0</a:t>
            </a:r>
            <a:endParaRPr b="0" i="0" sz="900" u="none" cap="none" strike="noStrike">
              <a:solidFill>
                <a:srgbClr val="8D8D8D"/>
              </a:solidFill>
              <a:latin typeface="Roboto"/>
              <a:ea typeface="Roboto"/>
              <a:cs typeface="Roboto"/>
              <a:sym typeface="Roboto"/>
            </a:endParaRPr>
          </a:p>
        </p:txBody>
      </p:sp>
      <p:sp>
        <p:nvSpPr>
          <p:cNvPr id="1172" name="Google Shape;1172;g82b2de5086_1_985"/>
          <p:cNvSpPr txBox="1"/>
          <p:nvPr/>
        </p:nvSpPr>
        <p:spPr>
          <a:xfrm>
            <a:off x="2599849" y="1602607"/>
            <a:ext cx="8949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March 2019</a:t>
            </a:r>
            <a:endParaRPr b="1" i="0" sz="900" u="none" cap="none" strike="noStrike">
              <a:solidFill>
                <a:srgbClr val="8D8D8D"/>
              </a:solidFill>
              <a:latin typeface="Roboto"/>
              <a:ea typeface="Roboto"/>
              <a:cs typeface="Roboto"/>
              <a:sym typeface="Roboto"/>
            </a:endParaRPr>
          </a:p>
        </p:txBody>
      </p:sp>
      <p:grpSp>
        <p:nvGrpSpPr>
          <p:cNvPr id="1173" name="Google Shape;1173;g82b2de5086_1_985"/>
          <p:cNvGrpSpPr/>
          <p:nvPr/>
        </p:nvGrpSpPr>
        <p:grpSpPr>
          <a:xfrm>
            <a:off x="3602886" y="766014"/>
            <a:ext cx="454800" cy="155399"/>
            <a:chOff x="3602886" y="2375896"/>
            <a:chExt cx="454800" cy="155399"/>
          </a:xfrm>
        </p:grpSpPr>
        <p:cxnSp>
          <p:nvCxnSpPr>
            <p:cNvPr id="1174" name="Google Shape;1174;g82b2de5086_1_985"/>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75" name="Google Shape;1175;g82b2de5086_1_985"/>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176" name="Google Shape;1176;g82b2de5086_1_985"/>
          <p:cNvGrpSpPr/>
          <p:nvPr/>
        </p:nvGrpSpPr>
        <p:grpSpPr>
          <a:xfrm>
            <a:off x="3602886" y="984932"/>
            <a:ext cx="454800" cy="155399"/>
            <a:chOff x="3602886" y="2375896"/>
            <a:chExt cx="454800" cy="155399"/>
          </a:xfrm>
        </p:grpSpPr>
        <p:cxnSp>
          <p:nvCxnSpPr>
            <p:cNvPr id="1177" name="Google Shape;1177;g82b2de5086_1_985"/>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78" name="Google Shape;1178;g82b2de5086_1_985"/>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179" name="Google Shape;1179;g82b2de5086_1_985"/>
          <p:cNvGrpSpPr/>
          <p:nvPr/>
        </p:nvGrpSpPr>
        <p:grpSpPr>
          <a:xfrm>
            <a:off x="3602886" y="1203851"/>
            <a:ext cx="454800" cy="155399"/>
            <a:chOff x="3602886" y="2375896"/>
            <a:chExt cx="454800" cy="155399"/>
          </a:xfrm>
        </p:grpSpPr>
        <p:cxnSp>
          <p:nvCxnSpPr>
            <p:cNvPr id="1180" name="Google Shape;1180;g82b2de5086_1_985"/>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81" name="Google Shape;1181;g82b2de5086_1_985"/>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182" name="Google Shape;1182;g82b2de5086_1_985"/>
          <p:cNvGrpSpPr/>
          <p:nvPr/>
        </p:nvGrpSpPr>
        <p:grpSpPr>
          <a:xfrm>
            <a:off x="3602886" y="1422769"/>
            <a:ext cx="454800" cy="155399"/>
            <a:chOff x="3602886" y="2375896"/>
            <a:chExt cx="454800" cy="155399"/>
          </a:xfrm>
        </p:grpSpPr>
        <p:cxnSp>
          <p:nvCxnSpPr>
            <p:cNvPr id="1183" name="Google Shape;1183;g82b2de5086_1_985"/>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84" name="Google Shape;1184;g82b2de5086_1_985"/>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185" name="Google Shape;1185;g82b2de5086_1_985"/>
          <p:cNvGrpSpPr/>
          <p:nvPr/>
        </p:nvGrpSpPr>
        <p:grpSpPr>
          <a:xfrm>
            <a:off x="3602886" y="1641687"/>
            <a:ext cx="454800" cy="155399"/>
            <a:chOff x="3602886" y="2375896"/>
            <a:chExt cx="454800" cy="155399"/>
          </a:xfrm>
        </p:grpSpPr>
        <p:cxnSp>
          <p:nvCxnSpPr>
            <p:cNvPr id="1186" name="Google Shape;1186;g82b2de5086_1_985"/>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187" name="Google Shape;1187;g82b2de5086_1_985"/>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188" name="Google Shape;1188;g82b2de5086_1_985"/>
          <p:cNvGrpSpPr/>
          <p:nvPr/>
        </p:nvGrpSpPr>
        <p:grpSpPr>
          <a:xfrm>
            <a:off x="2914152" y="306190"/>
            <a:ext cx="1639445" cy="230700"/>
            <a:chOff x="2914152" y="306190"/>
            <a:chExt cx="1639445" cy="230700"/>
          </a:xfrm>
        </p:grpSpPr>
        <p:sp>
          <p:nvSpPr>
            <p:cNvPr id="1189" name="Google Shape;1189;g82b2de5086_1_985"/>
            <p:cNvSpPr txBox="1"/>
            <p:nvPr/>
          </p:nvSpPr>
          <p:spPr>
            <a:xfrm>
              <a:off x="4226297" y="30619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1.0.0</a:t>
              </a:r>
              <a:endParaRPr b="0" i="0" sz="1400" u="none" cap="none" strike="noStrike">
                <a:solidFill>
                  <a:srgbClr val="000000"/>
                </a:solidFill>
                <a:latin typeface="Arial"/>
                <a:ea typeface="Arial"/>
                <a:cs typeface="Arial"/>
                <a:sym typeface="Arial"/>
              </a:endParaRPr>
            </a:p>
          </p:txBody>
        </p:sp>
        <p:sp>
          <p:nvSpPr>
            <p:cNvPr id="1190" name="Google Shape;1190;g82b2de5086_1_985"/>
            <p:cNvSpPr txBox="1"/>
            <p:nvPr/>
          </p:nvSpPr>
          <p:spPr>
            <a:xfrm>
              <a:off x="2914152" y="306190"/>
              <a:ext cx="5838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2018</a:t>
              </a:r>
              <a:endParaRPr b="0" i="0" sz="1400" u="none" cap="none" strike="noStrike">
                <a:solidFill>
                  <a:srgbClr val="000000"/>
                </a:solidFill>
                <a:latin typeface="Arial"/>
                <a:ea typeface="Arial"/>
                <a:cs typeface="Arial"/>
                <a:sym typeface="Arial"/>
              </a:endParaRPr>
            </a:p>
          </p:txBody>
        </p:sp>
        <p:grpSp>
          <p:nvGrpSpPr>
            <p:cNvPr id="1191" name="Google Shape;1191;g82b2de5086_1_985"/>
            <p:cNvGrpSpPr/>
            <p:nvPr/>
          </p:nvGrpSpPr>
          <p:grpSpPr>
            <a:xfrm>
              <a:off x="3603471" y="344016"/>
              <a:ext cx="454800" cy="155399"/>
              <a:chOff x="3603471" y="346171"/>
              <a:chExt cx="454800" cy="155399"/>
            </a:xfrm>
          </p:grpSpPr>
          <p:cxnSp>
            <p:nvCxnSpPr>
              <p:cNvPr id="1192" name="Google Shape;1192;g82b2de5086_1_985"/>
              <p:cNvCxnSpPr/>
              <p:nvPr/>
            </p:nvCxnSpPr>
            <p:spPr>
              <a:xfrm rot="10800000">
                <a:off x="3603471" y="417985"/>
                <a:ext cx="454800" cy="0"/>
              </a:xfrm>
              <a:prstGeom prst="straightConnector1">
                <a:avLst/>
              </a:prstGeom>
              <a:noFill/>
              <a:ln cap="flat" cmpd="sng" w="9525">
                <a:solidFill>
                  <a:srgbClr val="8D8D8D"/>
                </a:solidFill>
                <a:prstDash val="dot"/>
                <a:round/>
                <a:headEnd len="sm" w="sm" type="none"/>
                <a:tailEnd len="sm" w="sm" type="none"/>
              </a:ln>
            </p:spPr>
          </p:cxnSp>
          <p:sp>
            <p:nvSpPr>
              <p:cNvPr id="1193" name="Google Shape;1193;g82b2de5086_1_985"/>
              <p:cNvSpPr/>
              <p:nvPr/>
            </p:nvSpPr>
            <p:spPr>
              <a:xfrm rot="2700000">
                <a:off x="3781374" y="368929"/>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cxnSp>
        <p:nvCxnSpPr>
          <p:cNvPr id="1194" name="Google Shape;1194;g82b2de5086_1_985"/>
          <p:cNvCxnSpPr/>
          <p:nvPr/>
        </p:nvCxnSpPr>
        <p:spPr>
          <a:xfrm rot="10800000">
            <a:off x="3428800" y="2573262"/>
            <a:ext cx="454800" cy="0"/>
          </a:xfrm>
          <a:prstGeom prst="straightConnector1">
            <a:avLst/>
          </a:prstGeom>
          <a:noFill/>
          <a:ln cap="flat" cmpd="sng" w="9525">
            <a:solidFill>
              <a:srgbClr val="F15B3E"/>
            </a:solidFill>
            <a:prstDash val="dot"/>
            <a:round/>
            <a:headEnd len="sm" w="sm" type="none"/>
            <a:tailEnd len="sm" w="sm" type="none"/>
          </a:ln>
        </p:spPr>
      </p:cxnSp>
      <p:sp>
        <p:nvSpPr>
          <p:cNvPr id="1195" name="Google Shape;1195;g82b2de5086_1_985"/>
          <p:cNvSpPr/>
          <p:nvPr/>
        </p:nvSpPr>
        <p:spPr>
          <a:xfrm>
            <a:off x="3883600" y="2347658"/>
            <a:ext cx="1585800" cy="4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96" name="Google Shape;1196;g82b2de5086_1_985"/>
          <p:cNvSpPr txBox="1"/>
          <p:nvPr/>
        </p:nvSpPr>
        <p:spPr>
          <a:xfrm>
            <a:off x="4162215" y="2316897"/>
            <a:ext cx="4123500" cy="224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2A3C"/>
                </a:solidFill>
                <a:latin typeface="Roboto"/>
                <a:ea typeface="Roboto"/>
                <a:cs typeface="Roboto"/>
                <a:sym typeface="Roboto"/>
              </a:rPr>
              <a:t>1.7.0</a:t>
            </a:r>
            <a:endParaRPr b="1" i="0" sz="2400" u="none" cap="none" strike="noStrike">
              <a:solidFill>
                <a:srgbClr val="1F2A3C"/>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Experimental virtio-fs support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Updated Firecracker VMM support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Initial Persist API changes to support future hot-upgrade</a:t>
            </a:r>
            <a:endParaRPr b="0" i="0" sz="1100" u="none" cap="none" strike="noStrike">
              <a:solidFill>
                <a:srgbClr val="1F2A3C"/>
              </a:solidFill>
              <a:latin typeface="Roboto"/>
              <a:ea typeface="Roboto"/>
              <a:cs typeface="Roboto"/>
              <a:sym typeface="Roboto"/>
            </a:endParaRPr>
          </a:p>
        </p:txBody>
      </p:sp>
      <p:sp>
        <p:nvSpPr>
          <p:cNvPr id="1197" name="Google Shape;1197;g82b2de5086_1_985"/>
          <p:cNvSpPr txBox="1"/>
          <p:nvPr/>
        </p:nvSpPr>
        <p:spPr>
          <a:xfrm>
            <a:off x="1620253" y="2312907"/>
            <a:ext cx="1904100" cy="517800"/>
          </a:xfrm>
          <a:prstGeom prst="rect">
            <a:avLst/>
          </a:prstGeom>
          <a:no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1" i="0" lang="en-US" sz="1600" u="none" cap="none" strike="noStrike">
                <a:solidFill>
                  <a:srgbClr val="1F2A3D"/>
                </a:solidFill>
                <a:latin typeface="Roboto"/>
                <a:ea typeface="Roboto"/>
                <a:cs typeface="Roboto"/>
                <a:sym typeface="Roboto"/>
              </a:rPr>
              <a:t>May 2019</a:t>
            </a:r>
            <a:endParaRPr b="1" i="0" sz="1600" u="none" cap="none" strike="noStrike">
              <a:solidFill>
                <a:srgbClr val="1F2A3D"/>
              </a:solidFill>
              <a:latin typeface="Roboto"/>
              <a:ea typeface="Roboto"/>
              <a:cs typeface="Roboto"/>
              <a:sym typeface="Roboto"/>
            </a:endParaRPr>
          </a:p>
        </p:txBody>
      </p:sp>
      <p:sp>
        <p:nvSpPr>
          <p:cNvPr id="1198" name="Google Shape;1198;g82b2de5086_1_985"/>
          <p:cNvSpPr/>
          <p:nvPr/>
        </p:nvSpPr>
        <p:spPr>
          <a:xfrm rot="2700000">
            <a:off x="3671066" y="2416108"/>
            <a:ext cx="330502" cy="330502"/>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g82b2de5086_1_1092"/>
          <p:cNvSpPr txBox="1"/>
          <p:nvPr>
            <p:ph type="title"/>
          </p:nvPr>
        </p:nvSpPr>
        <p:spPr>
          <a:xfrm>
            <a:off x="460950" y="91440"/>
            <a:ext cx="20496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Releases</a:t>
            </a:r>
            <a:endParaRPr/>
          </a:p>
        </p:txBody>
      </p:sp>
      <p:cxnSp>
        <p:nvCxnSpPr>
          <p:cNvPr id="1204" name="Google Shape;1204;g82b2de5086_1_1092"/>
          <p:cNvCxnSpPr/>
          <p:nvPr/>
        </p:nvCxnSpPr>
        <p:spPr>
          <a:xfrm>
            <a:off x="3836316" y="29529"/>
            <a:ext cx="0" cy="5081700"/>
          </a:xfrm>
          <a:prstGeom prst="straightConnector1">
            <a:avLst/>
          </a:prstGeom>
          <a:noFill/>
          <a:ln cap="sq" cmpd="sng" w="15875">
            <a:solidFill>
              <a:srgbClr val="1F2A3D"/>
            </a:solidFill>
            <a:prstDash val="dot"/>
            <a:round/>
            <a:headEnd len="sm" w="sm" type="none"/>
            <a:tailEnd len="med" w="med" type="triangle"/>
          </a:ln>
        </p:spPr>
      </p:cxnSp>
      <p:sp>
        <p:nvSpPr>
          <p:cNvPr id="1205" name="Google Shape;1205;g82b2de5086_1_1092"/>
          <p:cNvSpPr txBox="1"/>
          <p:nvPr/>
        </p:nvSpPr>
        <p:spPr>
          <a:xfrm>
            <a:off x="4226297" y="408945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1.9.0</a:t>
            </a:r>
            <a:endParaRPr b="0" i="0" sz="900" u="none" cap="none" strike="noStrike">
              <a:solidFill>
                <a:srgbClr val="1F2A3D"/>
              </a:solidFill>
              <a:latin typeface="Roboto"/>
              <a:ea typeface="Roboto"/>
              <a:cs typeface="Roboto"/>
              <a:sym typeface="Roboto"/>
            </a:endParaRPr>
          </a:p>
        </p:txBody>
      </p:sp>
      <p:sp>
        <p:nvSpPr>
          <p:cNvPr id="1206" name="Google Shape;1206;g82b2de5086_1_1092"/>
          <p:cNvSpPr txBox="1"/>
          <p:nvPr/>
        </p:nvSpPr>
        <p:spPr>
          <a:xfrm>
            <a:off x="2641599" y="408893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October 2019</a:t>
            </a:r>
            <a:endParaRPr b="1" i="0" sz="900" u="none" cap="none" strike="noStrike">
              <a:solidFill>
                <a:srgbClr val="1F2A3D"/>
              </a:solidFill>
              <a:latin typeface="Roboto"/>
              <a:ea typeface="Roboto"/>
              <a:cs typeface="Roboto"/>
              <a:sym typeface="Roboto"/>
            </a:endParaRPr>
          </a:p>
        </p:txBody>
      </p:sp>
      <p:sp>
        <p:nvSpPr>
          <p:cNvPr id="1207" name="Google Shape;1207;g82b2de5086_1_1092"/>
          <p:cNvSpPr txBox="1"/>
          <p:nvPr/>
        </p:nvSpPr>
        <p:spPr>
          <a:xfrm>
            <a:off x="4226301" y="4308503"/>
            <a:ext cx="408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1.10.0</a:t>
            </a:r>
            <a:endParaRPr b="0" i="0" sz="900" u="none" cap="none" strike="noStrike">
              <a:solidFill>
                <a:srgbClr val="1F2A3D"/>
              </a:solidFill>
              <a:latin typeface="Roboto"/>
              <a:ea typeface="Roboto"/>
              <a:cs typeface="Roboto"/>
              <a:sym typeface="Roboto"/>
            </a:endParaRPr>
          </a:p>
        </p:txBody>
      </p:sp>
      <p:sp>
        <p:nvSpPr>
          <p:cNvPr id="1208" name="Google Shape;1208;g82b2de5086_1_1092"/>
          <p:cNvSpPr txBox="1"/>
          <p:nvPr/>
        </p:nvSpPr>
        <p:spPr>
          <a:xfrm>
            <a:off x="2641599" y="430810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January 2020</a:t>
            </a:r>
            <a:endParaRPr b="1" i="0" sz="900" u="none" cap="none" strike="noStrike">
              <a:solidFill>
                <a:srgbClr val="1F2A3D"/>
              </a:solidFill>
              <a:latin typeface="Roboto"/>
              <a:ea typeface="Roboto"/>
              <a:cs typeface="Roboto"/>
              <a:sym typeface="Roboto"/>
            </a:endParaRPr>
          </a:p>
        </p:txBody>
      </p:sp>
      <p:sp>
        <p:nvSpPr>
          <p:cNvPr id="1209" name="Google Shape;1209;g82b2de5086_1_1092"/>
          <p:cNvSpPr txBox="1"/>
          <p:nvPr/>
        </p:nvSpPr>
        <p:spPr>
          <a:xfrm>
            <a:off x="4226301" y="4527555"/>
            <a:ext cx="3966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1.11.0</a:t>
            </a:r>
            <a:endParaRPr b="0" i="0" sz="900" u="none" cap="none" strike="noStrike">
              <a:solidFill>
                <a:srgbClr val="1F2A3D"/>
              </a:solidFill>
              <a:latin typeface="Roboto"/>
              <a:ea typeface="Roboto"/>
              <a:cs typeface="Roboto"/>
              <a:sym typeface="Roboto"/>
            </a:endParaRPr>
          </a:p>
        </p:txBody>
      </p:sp>
      <p:sp>
        <p:nvSpPr>
          <p:cNvPr id="1210" name="Google Shape;1210;g82b2de5086_1_1092"/>
          <p:cNvSpPr txBox="1"/>
          <p:nvPr/>
        </p:nvSpPr>
        <p:spPr>
          <a:xfrm>
            <a:off x="2641599" y="45272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April 2020</a:t>
            </a:r>
            <a:endParaRPr b="1" i="0" sz="900" u="none" cap="none" strike="noStrike">
              <a:solidFill>
                <a:srgbClr val="1F2A3D"/>
              </a:solidFill>
              <a:latin typeface="Roboto"/>
              <a:ea typeface="Roboto"/>
              <a:cs typeface="Roboto"/>
              <a:sym typeface="Roboto"/>
            </a:endParaRPr>
          </a:p>
        </p:txBody>
      </p:sp>
      <p:sp>
        <p:nvSpPr>
          <p:cNvPr id="1211" name="Google Shape;1211;g82b2de5086_1_1092"/>
          <p:cNvSpPr txBox="1"/>
          <p:nvPr/>
        </p:nvSpPr>
        <p:spPr>
          <a:xfrm>
            <a:off x="4226301" y="4746607"/>
            <a:ext cx="4548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1.12.0</a:t>
            </a:r>
            <a:endParaRPr b="0" i="0" sz="900" u="none" cap="none" strike="noStrike">
              <a:solidFill>
                <a:srgbClr val="1F2A3D"/>
              </a:solidFill>
              <a:latin typeface="Roboto"/>
              <a:ea typeface="Roboto"/>
              <a:cs typeface="Roboto"/>
              <a:sym typeface="Roboto"/>
            </a:endParaRPr>
          </a:p>
        </p:txBody>
      </p:sp>
      <p:sp>
        <p:nvSpPr>
          <p:cNvPr id="1212" name="Google Shape;1212;g82b2de5086_1_1092"/>
          <p:cNvSpPr txBox="1"/>
          <p:nvPr/>
        </p:nvSpPr>
        <p:spPr>
          <a:xfrm>
            <a:off x="2641599" y="47464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lang="en-US" sz="900">
                <a:solidFill>
                  <a:srgbClr val="1F2A3D"/>
                </a:solidFill>
                <a:latin typeface="Roboto"/>
                <a:ea typeface="Roboto"/>
                <a:cs typeface="Roboto"/>
                <a:sym typeface="Roboto"/>
              </a:rPr>
              <a:t>October 2020</a:t>
            </a:r>
            <a:endParaRPr b="1" i="0" sz="900" u="none" cap="none" strike="noStrike">
              <a:solidFill>
                <a:srgbClr val="1F2A3D"/>
              </a:solidFill>
              <a:latin typeface="Roboto"/>
              <a:ea typeface="Roboto"/>
              <a:cs typeface="Roboto"/>
              <a:sym typeface="Roboto"/>
            </a:endParaRPr>
          </a:p>
        </p:txBody>
      </p:sp>
      <p:grpSp>
        <p:nvGrpSpPr>
          <p:cNvPr id="1213" name="Google Shape;1213;g82b2de5086_1_1092"/>
          <p:cNvGrpSpPr/>
          <p:nvPr/>
        </p:nvGrpSpPr>
        <p:grpSpPr>
          <a:xfrm>
            <a:off x="3602886" y="4127241"/>
            <a:ext cx="454800" cy="155399"/>
            <a:chOff x="3602886" y="2375896"/>
            <a:chExt cx="454800" cy="155399"/>
          </a:xfrm>
        </p:grpSpPr>
        <p:cxnSp>
          <p:nvCxnSpPr>
            <p:cNvPr id="1214" name="Google Shape;1214;g82b2de5086_1_1092"/>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215" name="Google Shape;1215;g82b2de5086_1_1092"/>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216" name="Google Shape;1216;g82b2de5086_1_1092"/>
          <p:cNvGrpSpPr/>
          <p:nvPr/>
        </p:nvGrpSpPr>
        <p:grpSpPr>
          <a:xfrm>
            <a:off x="3602886" y="4346160"/>
            <a:ext cx="454800" cy="155399"/>
            <a:chOff x="3602886" y="2375896"/>
            <a:chExt cx="454800" cy="155399"/>
          </a:xfrm>
        </p:grpSpPr>
        <p:cxnSp>
          <p:nvCxnSpPr>
            <p:cNvPr id="1217" name="Google Shape;1217;g82b2de5086_1_1092"/>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218" name="Google Shape;1218;g82b2de5086_1_1092"/>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219" name="Google Shape;1219;g82b2de5086_1_1092"/>
          <p:cNvGrpSpPr/>
          <p:nvPr/>
        </p:nvGrpSpPr>
        <p:grpSpPr>
          <a:xfrm>
            <a:off x="3602886" y="4565078"/>
            <a:ext cx="454800" cy="155399"/>
            <a:chOff x="3602886" y="2375896"/>
            <a:chExt cx="454800" cy="155399"/>
          </a:xfrm>
        </p:grpSpPr>
        <p:cxnSp>
          <p:nvCxnSpPr>
            <p:cNvPr id="1220" name="Google Shape;1220;g82b2de5086_1_1092"/>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221" name="Google Shape;1221;g82b2de5086_1_1092"/>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222" name="Google Shape;1222;g82b2de5086_1_1092"/>
          <p:cNvGrpSpPr/>
          <p:nvPr/>
        </p:nvGrpSpPr>
        <p:grpSpPr>
          <a:xfrm>
            <a:off x="3602886" y="4783996"/>
            <a:ext cx="454800" cy="155399"/>
            <a:chOff x="3602886" y="2375896"/>
            <a:chExt cx="454800" cy="155399"/>
          </a:xfrm>
        </p:grpSpPr>
        <p:cxnSp>
          <p:nvCxnSpPr>
            <p:cNvPr id="1223" name="Google Shape;1223;g82b2de5086_1_1092"/>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224" name="Google Shape;1224;g82b2de5086_1_1092"/>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1225" name="Google Shape;1225;g82b2de5086_1_1092"/>
          <p:cNvSpPr txBox="1"/>
          <p:nvPr/>
        </p:nvSpPr>
        <p:spPr>
          <a:xfrm>
            <a:off x="4226297" y="727284"/>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1.2.0</a:t>
            </a:r>
            <a:endParaRPr b="0" i="0" sz="1400" u="none" cap="none" strike="noStrike">
              <a:solidFill>
                <a:srgbClr val="8D8D8D"/>
              </a:solidFill>
              <a:latin typeface="Arial"/>
              <a:ea typeface="Arial"/>
              <a:cs typeface="Arial"/>
              <a:sym typeface="Arial"/>
            </a:endParaRPr>
          </a:p>
        </p:txBody>
      </p:sp>
      <p:sp>
        <p:nvSpPr>
          <p:cNvPr id="1226" name="Google Shape;1226;g82b2de5086_1_1092"/>
          <p:cNvSpPr txBox="1"/>
          <p:nvPr/>
        </p:nvSpPr>
        <p:spPr>
          <a:xfrm>
            <a:off x="2760159" y="727107"/>
            <a:ext cx="7344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August 2018</a:t>
            </a:r>
            <a:endParaRPr b="0" i="0" sz="1400" u="none" cap="none" strike="noStrike">
              <a:solidFill>
                <a:srgbClr val="8D8D8D"/>
              </a:solidFill>
              <a:latin typeface="Arial"/>
              <a:ea typeface="Arial"/>
              <a:cs typeface="Arial"/>
              <a:sym typeface="Arial"/>
            </a:endParaRPr>
          </a:p>
        </p:txBody>
      </p:sp>
      <p:sp>
        <p:nvSpPr>
          <p:cNvPr id="1227" name="Google Shape;1227;g82b2de5086_1_1092"/>
          <p:cNvSpPr txBox="1"/>
          <p:nvPr/>
        </p:nvSpPr>
        <p:spPr>
          <a:xfrm>
            <a:off x="4226297" y="94633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1.3.0</a:t>
            </a:r>
            <a:endParaRPr b="0" i="0" sz="1400" u="none" cap="none" strike="noStrike">
              <a:solidFill>
                <a:srgbClr val="8D8D8D"/>
              </a:solidFill>
              <a:latin typeface="Arial"/>
              <a:ea typeface="Arial"/>
              <a:cs typeface="Arial"/>
              <a:sym typeface="Arial"/>
            </a:endParaRPr>
          </a:p>
        </p:txBody>
      </p:sp>
      <p:sp>
        <p:nvSpPr>
          <p:cNvPr id="1228" name="Google Shape;1228;g82b2de5086_1_1092"/>
          <p:cNvSpPr txBox="1"/>
          <p:nvPr/>
        </p:nvSpPr>
        <p:spPr>
          <a:xfrm>
            <a:off x="2566196" y="945982"/>
            <a:ext cx="928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September 2018</a:t>
            </a:r>
            <a:endParaRPr b="0" i="0" sz="1400" u="none" cap="none" strike="noStrike">
              <a:solidFill>
                <a:srgbClr val="8D8D8D"/>
              </a:solidFill>
              <a:latin typeface="Arial"/>
              <a:ea typeface="Arial"/>
              <a:cs typeface="Arial"/>
              <a:sym typeface="Arial"/>
            </a:endParaRPr>
          </a:p>
        </p:txBody>
      </p:sp>
      <p:sp>
        <p:nvSpPr>
          <p:cNvPr id="1229" name="Google Shape;1229;g82b2de5086_1_1092"/>
          <p:cNvSpPr txBox="1"/>
          <p:nvPr/>
        </p:nvSpPr>
        <p:spPr>
          <a:xfrm>
            <a:off x="4226297" y="1165389"/>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1.4.0</a:t>
            </a:r>
            <a:endParaRPr b="0" i="0" sz="1400" u="none" cap="none" strike="noStrike">
              <a:solidFill>
                <a:srgbClr val="8D8D8D"/>
              </a:solidFill>
              <a:latin typeface="Arial"/>
              <a:ea typeface="Arial"/>
              <a:cs typeface="Arial"/>
              <a:sym typeface="Arial"/>
            </a:endParaRPr>
          </a:p>
        </p:txBody>
      </p:sp>
      <p:sp>
        <p:nvSpPr>
          <p:cNvPr id="1230" name="Google Shape;1230;g82b2de5086_1_1092"/>
          <p:cNvSpPr txBox="1"/>
          <p:nvPr/>
        </p:nvSpPr>
        <p:spPr>
          <a:xfrm>
            <a:off x="2599858" y="1164857"/>
            <a:ext cx="8949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November 2018</a:t>
            </a:r>
            <a:endParaRPr b="0" i="0" sz="1400" u="none" cap="none" strike="noStrike">
              <a:solidFill>
                <a:srgbClr val="8D8D8D"/>
              </a:solidFill>
              <a:latin typeface="Arial"/>
              <a:ea typeface="Arial"/>
              <a:cs typeface="Arial"/>
              <a:sym typeface="Arial"/>
            </a:endParaRPr>
          </a:p>
        </p:txBody>
      </p:sp>
      <p:sp>
        <p:nvSpPr>
          <p:cNvPr id="1231" name="Google Shape;1231;g82b2de5086_1_1092"/>
          <p:cNvSpPr txBox="1"/>
          <p:nvPr/>
        </p:nvSpPr>
        <p:spPr>
          <a:xfrm>
            <a:off x="4226297" y="1384441"/>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1.5.0</a:t>
            </a:r>
            <a:endParaRPr b="0" i="0" sz="1400" u="none" cap="none" strike="noStrike">
              <a:solidFill>
                <a:srgbClr val="8D8D8D"/>
              </a:solidFill>
              <a:latin typeface="Arial"/>
              <a:ea typeface="Arial"/>
              <a:cs typeface="Arial"/>
              <a:sym typeface="Arial"/>
            </a:endParaRPr>
          </a:p>
        </p:txBody>
      </p:sp>
      <p:sp>
        <p:nvSpPr>
          <p:cNvPr id="1232" name="Google Shape;1232;g82b2de5086_1_1092"/>
          <p:cNvSpPr txBox="1"/>
          <p:nvPr/>
        </p:nvSpPr>
        <p:spPr>
          <a:xfrm>
            <a:off x="2712069" y="1383732"/>
            <a:ext cx="7827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January 2019</a:t>
            </a:r>
            <a:endParaRPr b="1" i="0" sz="900" u="none" cap="none" strike="noStrike">
              <a:solidFill>
                <a:srgbClr val="8D8D8D"/>
              </a:solidFill>
              <a:latin typeface="Roboto"/>
              <a:ea typeface="Roboto"/>
              <a:cs typeface="Roboto"/>
              <a:sym typeface="Roboto"/>
            </a:endParaRPr>
          </a:p>
        </p:txBody>
      </p:sp>
      <p:sp>
        <p:nvSpPr>
          <p:cNvPr id="1233" name="Google Shape;1233;g82b2de5086_1_1092"/>
          <p:cNvSpPr txBox="1"/>
          <p:nvPr/>
        </p:nvSpPr>
        <p:spPr>
          <a:xfrm>
            <a:off x="4226296" y="508232"/>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1.1.0</a:t>
            </a:r>
            <a:endParaRPr b="0" i="0" sz="1400" u="none" cap="none" strike="noStrike">
              <a:solidFill>
                <a:srgbClr val="8D8D8D"/>
              </a:solidFill>
              <a:latin typeface="Arial"/>
              <a:ea typeface="Arial"/>
              <a:cs typeface="Arial"/>
              <a:sym typeface="Arial"/>
            </a:endParaRPr>
          </a:p>
        </p:txBody>
      </p:sp>
      <p:sp>
        <p:nvSpPr>
          <p:cNvPr id="1234" name="Google Shape;1234;g82b2de5086_1_1092"/>
          <p:cNvSpPr txBox="1"/>
          <p:nvPr/>
        </p:nvSpPr>
        <p:spPr>
          <a:xfrm>
            <a:off x="2917253" y="508232"/>
            <a:ext cx="577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July 2018</a:t>
            </a:r>
            <a:endParaRPr b="0" i="0" sz="1400" u="none" cap="none" strike="noStrike">
              <a:solidFill>
                <a:srgbClr val="8D8D8D"/>
              </a:solidFill>
              <a:latin typeface="Arial"/>
              <a:ea typeface="Arial"/>
              <a:cs typeface="Arial"/>
              <a:sym typeface="Arial"/>
            </a:endParaRPr>
          </a:p>
        </p:txBody>
      </p:sp>
      <p:grpSp>
        <p:nvGrpSpPr>
          <p:cNvPr id="1235" name="Google Shape;1235;g82b2de5086_1_1092"/>
          <p:cNvGrpSpPr/>
          <p:nvPr/>
        </p:nvGrpSpPr>
        <p:grpSpPr>
          <a:xfrm>
            <a:off x="3602886" y="547096"/>
            <a:ext cx="454800" cy="155399"/>
            <a:chOff x="3602886" y="2375896"/>
            <a:chExt cx="454800" cy="155399"/>
          </a:xfrm>
        </p:grpSpPr>
        <p:cxnSp>
          <p:nvCxnSpPr>
            <p:cNvPr id="1236" name="Google Shape;1236;g82b2de5086_1_1092"/>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237" name="Google Shape;1237;g82b2de5086_1_1092"/>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1238" name="Google Shape;1238;g82b2de5086_1_1092"/>
          <p:cNvSpPr txBox="1"/>
          <p:nvPr/>
        </p:nvSpPr>
        <p:spPr>
          <a:xfrm>
            <a:off x="4226297" y="1603493"/>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1.6.0</a:t>
            </a:r>
            <a:endParaRPr b="0" i="0" sz="900" u="none" cap="none" strike="noStrike">
              <a:solidFill>
                <a:srgbClr val="8D8D8D"/>
              </a:solidFill>
              <a:latin typeface="Roboto"/>
              <a:ea typeface="Roboto"/>
              <a:cs typeface="Roboto"/>
              <a:sym typeface="Roboto"/>
            </a:endParaRPr>
          </a:p>
        </p:txBody>
      </p:sp>
      <p:sp>
        <p:nvSpPr>
          <p:cNvPr id="1239" name="Google Shape;1239;g82b2de5086_1_1092"/>
          <p:cNvSpPr txBox="1"/>
          <p:nvPr/>
        </p:nvSpPr>
        <p:spPr>
          <a:xfrm>
            <a:off x="2599849" y="1602607"/>
            <a:ext cx="8949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March 2019</a:t>
            </a:r>
            <a:endParaRPr b="1" i="0" sz="900" u="none" cap="none" strike="noStrike">
              <a:solidFill>
                <a:srgbClr val="8D8D8D"/>
              </a:solidFill>
              <a:latin typeface="Roboto"/>
              <a:ea typeface="Roboto"/>
              <a:cs typeface="Roboto"/>
              <a:sym typeface="Roboto"/>
            </a:endParaRPr>
          </a:p>
        </p:txBody>
      </p:sp>
      <p:sp>
        <p:nvSpPr>
          <p:cNvPr id="1240" name="Google Shape;1240;g82b2de5086_1_1092"/>
          <p:cNvSpPr txBox="1"/>
          <p:nvPr/>
        </p:nvSpPr>
        <p:spPr>
          <a:xfrm>
            <a:off x="4226297" y="182254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1.7.0</a:t>
            </a:r>
            <a:endParaRPr b="0" i="0" sz="900" u="none" cap="none" strike="noStrike">
              <a:solidFill>
                <a:srgbClr val="8D8D8D"/>
              </a:solidFill>
              <a:latin typeface="Roboto"/>
              <a:ea typeface="Roboto"/>
              <a:cs typeface="Roboto"/>
              <a:sym typeface="Roboto"/>
            </a:endParaRPr>
          </a:p>
        </p:txBody>
      </p:sp>
      <p:sp>
        <p:nvSpPr>
          <p:cNvPr id="1241" name="Google Shape;1241;g82b2de5086_1_1092"/>
          <p:cNvSpPr txBox="1"/>
          <p:nvPr/>
        </p:nvSpPr>
        <p:spPr>
          <a:xfrm>
            <a:off x="2641599" y="18217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2019</a:t>
            </a:r>
            <a:endParaRPr b="1" i="0" sz="900" u="none" cap="none" strike="noStrike">
              <a:solidFill>
                <a:srgbClr val="8D8D8D"/>
              </a:solidFill>
              <a:latin typeface="Roboto"/>
              <a:ea typeface="Roboto"/>
              <a:cs typeface="Roboto"/>
              <a:sym typeface="Roboto"/>
            </a:endParaRPr>
          </a:p>
        </p:txBody>
      </p:sp>
      <p:grpSp>
        <p:nvGrpSpPr>
          <p:cNvPr id="1242" name="Google Shape;1242;g82b2de5086_1_1092"/>
          <p:cNvGrpSpPr/>
          <p:nvPr/>
        </p:nvGrpSpPr>
        <p:grpSpPr>
          <a:xfrm>
            <a:off x="3602886" y="766014"/>
            <a:ext cx="454800" cy="155399"/>
            <a:chOff x="3602886" y="2375896"/>
            <a:chExt cx="454800" cy="155399"/>
          </a:xfrm>
        </p:grpSpPr>
        <p:cxnSp>
          <p:nvCxnSpPr>
            <p:cNvPr id="1243" name="Google Shape;1243;g82b2de5086_1_1092"/>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244" name="Google Shape;1244;g82b2de5086_1_1092"/>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245" name="Google Shape;1245;g82b2de5086_1_1092"/>
          <p:cNvGrpSpPr/>
          <p:nvPr/>
        </p:nvGrpSpPr>
        <p:grpSpPr>
          <a:xfrm>
            <a:off x="3602886" y="984932"/>
            <a:ext cx="454800" cy="155399"/>
            <a:chOff x="3602886" y="2375896"/>
            <a:chExt cx="454800" cy="155399"/>
          </a:xfrm>
        </p:grpSpPr>
        <p:cxnSp>
          <p:nvCxnSpPr>
            <p:cNvPr id="1246" name="Google Shape;1246;g82b2de5086_1_1092"/>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247" name="Google Shape;1247;g82b2de5086_1_1092"/>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248" name="Google Shape;1248;g82b2de5086_1_1092"/>
          <p:cNvGrpSpPr/>
          <p:nvPr/>
        </p:nvGrpSpPr>
        <p:grpSpPr>
          <a:xfrm>
            <a:off x="3602886" y="1203851"/>
            <a:ext cx="454800" cy="155399"/>
            <a:chOff x="3602886" y="2375896"/>
            <a:chExt cx="454800" cy="155399"/>
          </a:xfrm>
        </p:grpSpPr>
        <p:cxnSp>
          <p:nvCxnSpPr>
            <p:cNvPr id="1249" name="Google Shape;1249;g82b2de5086_1_1092"/>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250" name="Google Shape;1250;g82b2de5086_1_1092"/>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251" name="Google Shape;1251;g82b2de5086_1_1092"/>
          <p:cNvGrpSpPr/>
          <p:nvPr/>
        </p:nvGrpSpPr>
        <p:grpSpPr>
          <a:xfrm>
            <a:off x="3602886" y="1422769"/>
            <a:ext cx="454800" cy="155399"/>
            <a:chOff x="3602886" y="2375896"/>
            <a:chExt cx="454800" cy="155399"/>
          </a:xfrm>
        </p:grpSpPr>
        <p:cxnSp>
          <p:nvCxnSpPr>
            <p:cNvPr id="1252" name="Google Shape;1252;g82b2de5086_1_1092"/>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253" name="Google Shape;1253;g82b2de5086_1_1092"/>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254" name="Google Shape;1254;g82b2de5086_1_1092"/>
          <p:cNvGrpSpPr/>
          <p:nvPr/>
        </p:nvGrpSpPr>
        <p:grpSpPr>
          <a:xfrm>
            <a:off x="3602886" y="1641687"/>
            <a:ext cx="454800" cy="155399"/>
            <a:chOff x="3602886" y="2375896"/>
            <a:chExt cx="454800" cy="155399"/>
          </a:xfrm>
        </p:grpSpPr>
        <p:cxnSp>
          <p:nvCxnSpPr>
            <p:cNvPr id="1255" name="Google Shape;1255;g82b2de5086_1_1092"/>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256" name="Google Shape;1256;g82b2de5086_1_1092"/>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257" name="Google Shape;1257;g82b2de5086_1_1092"/>
          <p:cNvGrpSpPr/>
          <p:nvPr/>
        </p:nvGrpSpPr>
        <p:grpSpPr>
          <a:xfrm>
            <a:off x="3602886" y="1860605"/>
            <a:ext cx="454800" cy="155399"/>
            <a:chOff x="3602886" y="2375896"/>
            <a:chExt cx="454800" cy="155399"/>
          </a:xfrm>
        </p:grpSpPr>
        <p:cxnSp>
          <p:nvCxnSpPr>
            <p:cNvPr id="1258" name="Google Shape;1258;g82b2de5086_1_1092"/>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259" name="Google Shape;1259;g82b2de5086_1_1092"/>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260" name="Google Shape;1260;g82b2de5086_1_1092"/>
          <p:cNvGrpSpPr/>
          <p:nvPr/>
        </p:nvGrpSpPr>
        <p:grpSpPr>
          <a:xfrm>
            <a:off x="2914152" y="306190"/>
            <a:ext cx="1639445" cy="230700"/>
            <a:chOff x="2914152" y="306190"/>
            <a:chExt cx="1639445" cy="230700"/>
          </a:xfrm>
        </p:grpSpPr>
        <p:sp>
          <p:nvSpPr>
            <p:cNvPr id="1261" name="Google Shape;1261;g82b2de5086_1_1092"/>
            <p:cNvSpPr txBox="1"/>
            <p:nvPr/>
          </p:nvSpPr>
          <p:spPr>
            <a:xfrm>
              <a:off x="4226297" y="30619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1.0.0</a:t>
              </a:r>
              <a:endParaRPr b="0" i="0" sz="1400" u="none" cap="none" strike="noStrike">
                <a:solidFill>
                  <a:srgbClr val="000000"/>
                </a:solidFill>
                <a:latin typeface="Arial"/>
                <a:ea typeface="Arial"/>
                <a:cs typeface="Arial"/>
                <a:sym typeface="Arial"/>
              </a:endParaRPr>
            </a:p>
          </p:txBody>
        </p:sp>
        <p:sp>
          <p:nvSpPr>
            <p:cNvPr id="1262" name="Google Shape;1262;g82b2de5086_1_1092"/>
            <p:cNvSpPr txBox="1"/>
            <p:nvPr/>
          </p:nvSpPr>
          <p:spPr>
            <a:xfrm>
              <a:off x="2914152" y="306190"/>
              <a:ext cx="5838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2018</a:t>
              </a:r>
              <a:endParaRPr b="0" i="0" sz="1400" u="none" cap="none" strike="noStrike">
                <a:solidFill>
                  <a:srgbClr val="000000"/>
                </a:solidFill>
                <a:latin typeface="Arial"/>
                <a:ea typeface="Arial"/>
                <a:cs typeface="Arial"/>
                <a:sym typeface="Arial"/>
              </a:endParaRPr>
            </a:p>
          </p:txBody>
        </p:sp>
        <p:grpSp>
          <p:nvGrpSpPr>
            <p:cNvPr id="1263" name="Google Shape;1263;g82b2de5086_1_1092"/>
            <p:cNvGrpSpPr/>
            <p:nvPr/>
          </p:nvGrpSpPr>
          <p:grpSpPr>
            <a:xfrm>
              <a:off x="3603471" y="344016"/>
              <a:ext cx="454800" cy="155399"/>
              <a:chOff x="3603471" y="346171"/>
              <a:chExt cx="454800" cy="155399"/>
            </a:xfrm>
          </p:grpSpPr>
          <p:cxnSp>
            <p:nvCxnSpPr>
              <p:cNvPr id="1264" name="Google Shape;1264;g82b2de5086_1_1092"/>
              <p:cNvCxnSpPr/>
              <p:nvPr/>
            </p:nvCxnSpPr>
            <p:spPr>
              <a:xfrm rot="10800000">
                <a:off x="3603471" y="417985"/>
                <a:ext cx="454800" cy="0"/>
              </a:xfrm>
              <a:prstGeom prst="straightConnector1">
                <a:avLst/>
              </a:prstGeom>
              <a:noFill/>
              <a:ln cap="flat" cmpd="sng" w="9525">
                <a:solidFill>
                  <a:srgbClr val="8D8D8D"/>
                </a:solidFill>
                <a:prstDash val="dot"/>
                <a:round/>
                <a:headEnd len="sm" w="sm" type="none"/>
                <a:tailEnd len="sm" w="sm" type="none"/>
              </a:ln>
            </p:spPr>
          </p:cxnSp>
          <p:sp>
            <p:nvSpPr>
              <p:cNvPr id="1265" name="Google Shape;1265;g82b2de5086_1_1092"/>
              <p:cNvSpPr/>
              <p:nvPr/>
            </p:nvSpPr>
            <p:spPr>
              <a:xfrm rot="2700000">
                <a:off x="3781374" y="368929"/>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cxnSp>
        <p:nvCxnSpPr>
          <p:cNvPr id="1266" name="Google Shape;1266;g82b2de5086_1_1092"/>
          <p:cNvCxnSpPr/>
          <p:nvPr/>
        </p:nvCxnSpPr>
        <p:spPr>
          <a:xfrm rot="10800000">
            <a:off x="3428800" y="2649462"/>
            <a:ext cx="454800" cy="0"/>
          </a:xfrm>
          <a:prstGeom prst="straightConnector1">
            <a:avLst/>
          </a:prstGeom>
          <a:noFill/>
          <a:ln cap="flat" cmpd="sng" w="9525">
            <a:solidFill>
              <a:srgbClr val="F15B3E"/>
            </a:solidFill>
            <a:prstDash val="dot"/>
            <a:round/>
            <a:headEnd len="sm" w="sm" type="none"/>
            <a:tailEnd len="sm" w="sm" type="none"/>
          </a:ln>
        </p:spPr>
      </p:cxnSp>
      <p:sp>
        <p:nvSpPr>
          <p:cNvPr id="1267" name="Google Shape;1267;g82b2de5086_1_1092"/>
          <p:cNvSpPr/>
          <p:nvPr/>
        </p:nvSpPr>
        <p:spPr>
          <a:xfrm>
            <a:off x="3883600" y="2423858"/>
            <a:ext cx="1585800" cy="4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8" name="Google Shape;1268;g82b2de5086_1_1092"/>
          <p:cNvSpPr txBox="1"/>
          <p:nvPr/>
        </p:nvSpPr>
        <p:spPr>
          <a:xfrm>
            <a:off x="4162215" y="2393097"/>
            <a:ext cx="4123500" cy="224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2A3C"/>
                </a:solidFill>
                <a:latin typeface="Roboto"/>
                <a:ea typeface="Roboto"/>
                <a:cs typeface="Roboto"/>
                <a:sym typeface="Roboto"/>
              </a:rPr>
              <a:t>1.8.0</a:t>
            </a:r>
            <a:endParaRPr b="1" i="0" sz="2400" u="none" cap="none" strike="noStrike">
              <a:solidFill>
                <a:srgbClr val="1F2A3C"/>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Upgrade to Upstream QEMU 4.0</a:t>
            </a:r>
            <a:endParaRPr b="0" i="0" sz="1100" u="none" cap="none" strike="noStrike">
              <a:solidFill>
                <a:srgbClr val="1F2A3C"/>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Firecracker Jailer support</a:t>
            </a:r>
            <a:endParaRPr b="0" i="0" sz="1100" u="none" cap="none" strike="noStrike">
              <a:solidFill>
                <a:srgbClr val="1F2A3C"/>
              </a:solidFill>
              <a:latin typeface="Roboto"/>
              <a:ea typeface="Roboto"/>
              <a:cs typeface="Roboto"/>
              <a:sym typeface="Roboto"/>
            </a:endParaRPr>
          </a:p>
        </p:txBody>
      </p:sp>
      <p:sp>
        <p:nvSpPr>
          <p:cNvPr id="1269" name="Google Shape;1269;g82b2de5086_1_1092"/>
          <p:cNvSpPr txBox="1"/>
          <p:nvPr/>
        </p:nvSpPr>
        <p:spPr>
          <a:xfrm>
            <a:off x="1620253" y="2389107"/>
            <a:ext cx="1904100" cy="517800"/>
          </a:xfrm>
          <a:prstGeom prst="rect">
            <a:avLst/>
          </a:prstGeom>
          <a:no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1" i="0" lang="en-US" sz="1600" u="none" cap="none" strike="noStrike">
                <a:solidFill>
                  <a:srgbClr val="1F2A3D"/>
                </a:solidFill>
                <a:latin typeface="Roboto"/>
                <a:ea typeface="Roboto"/>
                <a:cs typeface="Roboto"/>
                <a:sym typeface="Roboto"/>
              </a:rPr>
              <a:t>July 2019</a:t>
            </a:r>
            <a:endParaRPr b="1" i="0" sz="1600" u="none" cap="none" strike="noStrike">
              <a:solidFill>
                <a:srgbClr val="1F2A3D"/>
              </a:solidFill>
              <a:latin typeface="Roboto"/>
              <a:ea typeface="Roboto"/>
              <a:cs typeface="Roboto"/>
              <a:sym typeface="Roboto"/>
            </a:endParaRPr>
          </a:p>
        </p:txBody>
      </p:sp>
      <p:sp>
        <p:nvSpPr>
          <p:cNvPr id="1270" name="Google Shape;1270;g82b2de5086_1_1092"/>
          <p:cNvSpPr/>
          <p:nvPr/>
        </p:nvSpPr>
        <p:spPr>
          <a:xfrm rot="2700000">
            <a:off x="3671066" y="2492308"/>
            <a:ext cx="330502" cy="330502"/>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g82b2de5086_1_1204"/>
          <p:cNvSpPr txBox="1"/>
          <p:nvPr>
            <p:ph type="title"/>
          </p:nvPr>
        </p:nvSpPr>
        <p:spPr>
          <a:xfrm>
            <a:off x="460950" y="91440"/>
            <a:ext cx="20496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Releases</a:t>
            </a:r>
            <a:endParaRPr/>
          </a:p>
        </p:txBody>
      </p:sp>
      <p:cxnSp>
        <p:nvCxnSpPr>
          <p:cNvPr id="1276" name="Google Shape;1276;g82b2de5086_1_1204"/>
          <p:cNvCxnSpPr/>
          <p:nvPr/>
        </p:nvCxnSpPr>
        <p:spPr>
          <a:xfrm>
            <a:off x="3836316" y="29529"/>
            <a:ext cx="0" cy="5081700"/>
          </a:xfrm>
          <a:prstGeom prst="straightConnector1">
            <a:avLst/>
          </a:prstGeom>
          <a:noFill/>
          <a:ln cap="sq" cmpd="sng" w="15875">
            <a:solidFill>
              <a:srgbClr val="1F2A3D"/>
            </a:solidFill>
            <a:prstDash val="dot"/>
            <a:round/>
            <a:headEnd len="sm" w="sm" type="none"/>
            <a:tailEnd len="med" w="med" type="triangle"/>
          </a:ln>
        </p:spPr>
      </p:cxnSp>
      <p:sp>
        <p:nvSpPr>
          <p:cNvPr id="1277" name="Google Shape;1277;g82b2de5086_1_1204"/>
          <p:cNvSpPr txBox="1"/>
          <p:nvPr/>
        </p:nvSpPr>
        <p:spPr>
          <a:xfrm>
            <a:off x="4226301" y="4308503"/>
            <a:ext cx="408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1.10.0</a:t>
            </a:r>
            <a:endParaRPr b="0" i="0" sz="900" u="none" cap="none" strike="noStrike">
              <a:solidFill>
                <a:srgbClr val="1F2A3D"/>
              </a:solidFill>
              <a:latin typeface="Roboto"/>
              <a:ea typeface="Roboto"/>
              <a:cs typeface="Roboto"/>
              <a:sym typeface="Roboto"/>
            </a:endParaRPr>
          </a:p>
        </p:txBody>
      </p:sp>
      <p:sp>
        <p:nvSpPr>
          <p:cNvPr id="1278" name="Google Shape;1278;g82b2de5086_1_1204"/>
          <p:cNvSpPr txBox="1"/>
          <p:nvPr/>
        </p:nvSpPr>
        <p:spPr>
          <a:xfrm>
            <a:off x="2641599" y="430810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January 2020</a:t>
            </a:r>
            <a:endParaRPr b="1" i="0" sz="900" u="none" cap="none" strike="noStrike">
              <a:solidFill>
                <a:srgbClr val="1F2A3D"/>
              </a:solidFill>
              <a:latin typeface="Roboto"/>
              <a:ea typeface="Roboto"/>
              <a:cs typeface="Roboto"/>
              <a:sym typeface="Roboto"/>
            </a:endParaRPr>
          </a:p>
        </p:txBody>
      </p:sp>
      <p:sp>
        <p:nvSpPr>
          <p:cNvPr id="1279" name="Google Shape;1279;g82b2de5086_1_1204"/>
          <p:cNvSpPr txBox="1"/>
          <p:nvPr/>
        </p:nvSpPr>
        <p:spPr>
          <a:xfrm>
            <a:off x="4226301" y="4527555"/>
            <a:ext cx="3966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1.11.0</a:t>
            </a:r>
            <a:endParaRPr b="0" i="0" sz="900" u="none" cap="none" strike="noStrike">
              <a:solidFill>
                <a:srgbClr val="1F2A3D"/>
              </a:solidFill>
              <a:latin typeface="Roboto"/>
              <a:ea typeface="Roboto"/>
              <a:cs typeface="Roboto"/>
              <a:sym typeface="Roboto"/>
            </a:endParaRPr>
          </a:p>
        </p:txBody>
      </p:sp>
      <p:sp>
        <p:nvSpPr>
          <p:cNvPr id="1280" name="Google Shape;1280;g82b2de5086_1_1204"/>
          <p:cNvSpPr txBox="1"/>
          <p:nvPr/>
        </p:nvSpPr>
        <p:spPr>
          <a:xfrm>
            <a:off x="2641599" y="45272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April 2020</a:t>
            </a:r>
            <a:endParaRPr b="1" i="0" sz="900" u="none" cap="none" strike="noStrike">
              <a:solidFill>
                <a:srgbClr val="1F2A3D"/>
              </a:solidFill>
              <a:latin typeface="Roboto"/>
              <a:ea typeface="Roboto"/>
              <a:cs typeface="Roboto"/>
              <a:sym typeface="Roboto"/>
            </a:endParaRPr>
          </a:p>
        </p:txBody>
      </p:sp>
      <p:sp>
        <p:nvSpPr>
          <p:cNvPr id="1281" name="Google Shape;1281;g82b2de5086_1_1204"/>
          <p:cNvSpPr txBox="1"/>
          <p:nvPr/>
        </p:nvSpPr>
        <p:spPr>
          <a:xfrm>
            <a:off x="4226301" y="4746607"/>
            <a:ext cx="4548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1.12.0</a:t>
            </a:r>
            <a:endParaRPr b="0" i="0" sz="900" u="none" cap="none" strike="noStrike">
              <a:solidFill>
                <a:srgbClr val="1F2A3D"/>
              </a:solidFill>
              <a:latin typeface="Roboto"/>
              <a:ea typeface="Roboto"/>
              <a:cs typeface="Roboto"/>
              <a:sym typeface="Roboto"/>
            </a:endParaRPr>
          </a:p>
        </p:txBody>
      </p:sp>
      <p:sp>
        <p:nvSpPr>
          <p:cNvPr id="1282" name="Google Shape;1282;g82b2de5086_1_1204"/>
          <p:cNvSpPr txBox="1"/>
          <p:nvPr/>
        </p:nvSpPr>
        <p:spPr>
          <a:xfrm>
            <a:off x="2641599" y="47464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lang="en-US" sz="900">
                <a:solidFill>
                  <a:srgbClr val="1F2A3D"/>
                </a:solidFill>
                <a:latin typeface="Roboto"/>
                <a:ea typeface="Roboto"/>
                <a:cs typeface="Roboto"/>
                <a:sym typeface="Roboto"/>
              </a:rPr>
              <a:t>October 2020</a:t>
            </a:r>
            <a:endParaRPr b="1" i="0" sz="900" u="none" cap="none" strike="noStrike">
              <a:solidFill>
                <a:srgbClr val="1F2A3D"/>
              </a:solidFill>
              <a:latin typeface="Roboto"/>
              <a:ea typeface="Roboto"/>
              <a:cs typeface="Roboto"/>
              <a:sym typeface="Roboto"/>
            </a:endParaRPr>
          </a:p>
        </p:txBody>
      </p:sp>
      <p:grpSp>
        <p:nvGrpSpPr>
          <p:cNvPr id="1283" name="Google Shape;1283;g82b2de5086_1_1204"/>
          <p:cNvGrpSpPr/>
          <p:nvPr/>
        </p:nvGrpSpPr>
        <p:grpSpPr>
          <a:xfrm>
            <a:off x="3602886" y="4346160"/>
            <a:ext cx="454800" cy="155399"/>
            <a:chOff x="3602886" y="2375896"/>
            <a:chExt cx="454800" cy="155399"/>
          </a:xfrm>
        </p:grpSpPr>
        <p:cxnSp>
          <p:nvCxnSpPr>
            <p:cNvPr id="1284" name="Google Shape;1284;g82b2de5086_1_120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285" name="Google Shape;1285;g82b2de5086_1_120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286" name="Google Shape;1286;g82b2de5086_1_1204"/>
          <p:cNvGrpSpPr/>
          <p:nvPr/>
        </p:nvGrpSpPr>
        <p:grpSpPr>
          <a:xfrm>
            <a:off x="3602886" y="4565078"/>
            <a:ext cx="454800" cy="155399"/>
            <a:chOff x="3602886" y="2375896"/>
            <a:chExt cx="454800" cy="155399"/>
          </a:xfrm>
        </p:grpSpPr>
        <p:cxnSp>
          <p:nvCxnSpPr>
            <p:cNvPr id="1287" name="Google Shape;1287;g82b2de5086_1_120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288" name="Google Shape;1288;g82b2de5086_1_120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289" name="Google Shape;1289;g82b2de5086_1_1204"/>
          <p:cNvGrpSpPr/>
          <p:nvPr/>
        </p:nvGrpSpPr>
        <p:grpSpPr>
          <a:xfrm>
            <a:off x="3602886" y="4783996"/>
            <a:ext cx="454800" cy="155399"/>
            <a:chOff x="3602886" y="2375896"/>
            <a:chExt cx="454800" cy="155399"/>
          </a:xfrm>
        </p:grpSpPr>
        <p:cxnSp>
          <p:nvCxnSpPr>
            <p:cNvPr id="1290" name="Google Shape;1290;g82b2de5086_1_120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291" name="Google Shape;1291;g82b2de5086_1_1204"/>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1292" name="Google Shape;1292;g82b2de5086_1_1204"/>
          <p:cNvSpPr txBox="1"/>
          <p:nvPr/>
        </p:nvSpPr>
        <p:spPr>
          <a:xfrm>
            <a:off x="4226297" y="727284"/>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1.2.0</a:t>
            </a:r>
            <a:endParaRPr b="0" i="0" sz="1400" u="none" cap="none" strike="noStrike">
              <a:solidFill>
                <a:srgbClr val="8D8D8D"/>
              </a:solidFill>
              <a:latin typeface="Arial"/>
              <a:ea typeface="Arial"/>
              <a:cs typeface="Arial"/>
              <a:sym typeface="Arial"/>
            </a:endParaRPr>
          </a:p>
        </p:txBody>
      </p:sp>
      <p:sp>
        <p:nvSpPr>
          <p:cNvPr id="1293" name="Google Shape;1293;g82b2de5086_1_1204"/>
          <p:cNvSpPr txBox="1"/>
          <p:nvPr/>
        </p:nvSpPr>
        <p:spPr>
          <a:xfrm>
            <a:off x="2760159" y="727107"/>
            <a:ext cx="7344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August 2018</a:t>
            </a:r>
            <a:endParaRPr b="0" i="0" sz="1400" u="none" cap="none" strike="noStrike">
              <a:solidFill>
                <a:srgbClr val="8D8D8D"/>
              </a:solidFill>
              <a:latin typeface="Arial"/>
              <a:ea typeface="Arial"/>
              <a:cs typeface="Arial"/>
              <a:sym typeface="Arial"/>
            </a:endParaRPr>
          </a:p>
        </p:txBody>
      </p:sp>
      <p:sp>
        <p:nvSpPr>
          <p:cNvPr id="1294" name="Google Shape;1294;g82b2de5086_1_1204"/>
          <p:cNvSpPr txBox="1"/>
          <p:nvPr/>
        </p:nvSpPr>
        <p:spPr>
          <a:xfrm>
            <a:off x="4226297" y="94633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1.3.0</a:t>
            </a:r>
            <a:endParaRPr b="0" i="0" sz="1400" u="none" cap="none" strike="noStrike">
              <a:solidFill>
                <a:srgbClr val="8D8D8D"/>
              </a:solidFill>
              <a:latin typeface="Arial"/>
              <a:ea typeface="Arial"/>
              <a:cs typeface="Arial"/>
              <a:sym typeface="Arial"/>
            </a:endParaRPr>
          </a:p>
        </p:txBody>
      </p:sp>
      <p:sp>
        <p:nvSpPr>
          <p:cNvPr id="1295" name="Google Shape;1295;g82b2de5086_1_1204"/>
          <p:cNvSpPr txBox="1"/>
          <p:nvPr/>
        </p:nvSpPr>
        <p:spPr>
          <a:xfrm>
            <a:off x="2566196" y="945982"/>
            <a:ext cx="928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September 2018</a:t>
            </a:r>
            <a:endParaRPr b="0" i="0" sz="1400" u="none" cap="none" strike="noStrike">
              <a:solidFill>
                <a:srgbClr val="8D8D8D"/>
              </a:solidFill>
              <a:latin typeface="Arial"/>
              <a:ea typeface="Arial"/>
              <a:cs typeface="Arial"/>
              <a:sym typeface="Arial"/>
            </a:endParaRPr>
          </a:p>
        </p:txBody>
      </p:sp>
      <p:sp>
        <p:nvSpPr>
          <p:cNvPr id="1296" name="Google Shape;1296;g82b2de5086_1_1204"/>
          <p:cNvSpPr txBox="1"/>
          <p:nvPr/>
        </p:nvSpPr>
        <p:spPr>
          <a:xfrm>
            <a:off x="4226297" y="1165389"/>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1.4.0</a:t>
            </a:r>
            <a:endParaRPr b="0" i="0" sz="1400" u="none" cap="none" strike="noStrike">
              <a:solidFill>
                <a:srgbClr val="8D8D8D"/>
              </a:solidFill>
              <a:latin typeface="Arial"/>
              <a:ea typeface="Arial"/>
              <a:cs typeface="Arial"/>
              <a:sym typeface="Arial"/>
            </a:endParaRPr>
          </a:p>
        </p:txBody>
      </p:sp>
      <p:sp>
        <p:nvSpPr>
          <p:cNvPr id="1297" name="Google Shape;1297;g82b2de5086_1_1204"/>
          <p:cNvSpPr txBox="1"/>
          <p:nvPr/>
        </p:nvSpPr>
        <p:spPr>
          <a:xfrm>
            <a:off x="2599858" y="1164857"/>
            <a:ext cx="8949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November 2018</a:t>
            </a:r>
            <a:endParaRPr b="0" i="0" sz="1400" u="none" cap="none" strike="noStrike">
              <a:solidFill>
                <a:srgbClr val="8D8D8D"/>
              </a:solidFill>
              <a:latin typeface="Arial"/>
              <a:ea typeface="Arial"/>
              <a:cs typeface="Arial"/>
              <a:sym typeface="Arial"/>
            </a:endParaRPr>
          </a:p>
        </p:txBody>
      </p:sp>
      <p:sp>
        <p:nvSpPr>
          <p:cNvPr id="1298" name="Google Shape;1298;g82b2de5086_1_1204"/>
          <p:cNvSpPr txBox="1"/>
          <p:nvPr/>
        </p:nvSpPr>
        <p:spPr>
          <a:xfrm>
            <a:off x="4226297" y="1384441"/>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1.5.0</a:t>
            </a:r>
            <a:endParaRPr b="0" i="0" sz="1400" u="none" cap="none" strike="noStrike">
              <a:solidFill>
                <a:srgbClr val="8D8D8D"/>
              </a:solidFill>
              <a:latin typeface="Arial"/>
              <a:ea typeface="Arial"/>
              <a:cs typeface="Arial"/>
              <a:sym typeface="Arial"/>
            </a:endParaRPr>
          </a:p>
        </p:txBody>
      </p:sp>
      <p:sp>
        <p:nvSpPr>
          <p:cNvPr id="1299" name="Google Shape;1299;g82b2de5086_1_1204"/>
          <p:cNvSpPr txBox="1"/>
          <p:nvPr/>
        </p:nvSpPr>
        <p:spPr>
          <a:xfrm>
            <a:off x="2712069" y="1383732"/>
            <a:ext cx="7827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January 2019</a:t>
            </a:r>
            <a:endParaRPr b="1" i="0" sz="900" u="none" cap="none" strike="noStrike">
              <a:solidFill>
                <a:srgbClr val="8D8D8D"/>
              </a:solidFill>
              <a:latin typeface="Roboto"/>
              <a:ea typeface="Roboto"/>
              <a:cs typeface="Roboto"/>
              <a:sym typeface="Roboto"/>
            </a:endParaRPr>
          </a:p>
        </p:txBody>
      </p:sp>
      <p:sp>
        <p:nvSpPr>
          <p:cNvPr id="1300" name="Google Shape;1300;g82b2de5086_1_1204"/>
          <p:cNvSpPr txBox="1"/>
          <p:nvPr/>
        </p:nvSpPr>
        <p:spPr>
          <a:xfrm>
            <a:off x="4226296" y="508232"/>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1.1.0</a:t>
            </a:r>
            <a:endParaRPr b="0" i="0" sz="1400" u="none" cap="none" strike="noStrike">
              <a:solidFill>
                <a:srgbClr val="8D8D8D"/>
              </a:solidFill>
              <a:latin typeface="Arial"/>
              <a:ea typeface="Arial"/>
              <a:cs typeface="Arial"/>
              <a:sym typeface="Arial"/>
            </a:endParaRPr>
          </a:p>
        </p:txBody>
      </p:sp>
      <p:sp>
        <p:nvSpPr>
          <p:cNvPr id="1301" name="Google Shape;1301;g82b2de5086_1_1204"/>
          <p:cNvSpPr txBox="1"/>
          <p:nvPr/>
        </p:nvSpPr>
        <p:spPr>
          <a:xfrm>
            <a:off x="2917253" y="508232"/>
            <a:ext cx="577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July 2018</a:t>
            </a:r>
            <a:endParaRPr b="0" i="0" sz="1400" u="none" cap="none" strike="noStrike">
              <a:solidFill>
                <a:srgbClr val="8D8D8D"/>
              </a:solidFill>
              <a:latin typeface="Arial"/>
              <a:ea typeface="Arial"/>
              <a:cs typeface="Arial"/>
              <a:sym typeface="Arial"/>
            </a:endParaRPr>
          </a:p>
        </p:txBody>
      </p:sp>
      <p:grpSp>
        <p:nvGrpSpPr>
          <p:cNvPr id="1302" name="Google Shape;1302;g82b2de5086_1_1204"/>
          <p:cNvGrpSpPr/>
          <p:nvPr/>
        </p:nvGrpSpPr>
        <p:grpSpPr>
          <a:xfrm>
            <a:off x="3602886" y="547096"/>
            <a:ext cx="454800" cy="155399"/>
            <a:chOff x="3602886" y="2375896"/>
            <a:chExt cx="454800" cy="155399"/>
          </a:xfrm>
        </p:grpSpPr>
        <p:cxnSp>
          <p:nvCxnSpPr>
            <p:cNvPr id="1303" name="Google Shape;1303;g82b2de5086_1_120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04" name="Google Shape;1304;g82b2de5086_1_1204"/>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1305" name="Google Shape;1305;g82b2de5086_1_1204"/>
          <p:cNvSpPr txBox="1"/>
          <p:nvPr/>
        </p:nvSpPr>
        <p:spPr>
          <a:xfrm>
            <a:off x="4226297" y="1603493"/>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1.6.0</a:t>
            </a:r>
            <a:endParaRPr b="0" i="0" sz="900" u="none" cap="none" strike="noStrike">
              <a:solidFill>
                <a:srgbClr val="8D8D8D"/>
              </a:solidFill>
              <a:latin typeface="Roboto"/>
              <a:ea typeface="Roboto"/>
              <a:cs typeface="Roboto"/>
              <a:sym typeface="Roboto"/>
            </a:endParaRPr>
          </a:p>
        </p:txBody>
      </p:sp>
      <p:sp>
        <p:nvSpPr>
          <p:cNvPr id="1306" name="Google Shape;1306;g82b2de5086_1_1204"/>
          <p:cNvSpPr txBox="1"/>
          <p:nvPr/>
        </p:nvSpPr>
        <p:spPr>
          <a:xfrm>
            <a:off x="2599849" y="1602607"/>
            <a:ext cx="8949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March 2019</a:t>
            </a:r>
            <a:endParaRPr b="1" i="0" sz="900" u="none" cap="none" strike="noStrike">
              <a:solidFill>
                <a:srgbClr val="8D8D8D"/>
              </a:solidFill>
              <a:latin typeface="Roboto"/>
              <a:ea typeface="Roboto"/>
              <a:cs typeface="Roboto"/>
              <a:sym typeface="Roboto"/>
            </a:endParaRPr>
          </a:p>
        </p:txBody>
      </p:sp>
      <p:sp>
        <p:nvSpPr>
          <p:cNvPr id="1307" name="Google Shape;1307;g82b2de5086_1_1204"/>
          <p:cNvSpPr txBox="1"/>
          <p:nvPr/>
        </p:nvSpPr>
        <p:spPr>
          <a:xfrm>
            <a:off x="4226297" y="182254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1.7.0</a:t>
            </a:r>
            <a:endParaRPr b="0" i="0" sz="900" u="none" cap="none" strike="noStrike">
              <a:solidFill>
                <a:srgbClr val="8D8D8D"/>
              </a:solidFill>
              <a:latin typeface="Roboto"/>
              <a:ea typeface="Roboto"/>
              <a:cs typeface="Roboto"/>
              <a:sym typeface="Roboto"/>
            </a:endParaRPr>
          </a:p>
        </p:txBody>
      </p:sp>
      <p:sp>
        <p:nvSpPr>
          <p:cNvPr id="1308" name="Google Shape;1308;g82b2de5086_1_1204"/>
          <p:cNvSpPr txBox="1"/>
          <p:nvPr/>
        </p:nvSpPr>
        <p:spPr>
          <a:xfrm>
            <a:off x="2641599" y="18217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2019</a:t>
            </a:r>
            <a:endParaRPr b="1" i="0" sz="900" u="none" cap="none" strike="noStrike">
              <a:solidFill>
                <a:srgbClr val="8D8D8D"/>
              </a:solidFill>
              <a:latin typeface="Roboto"/>
              <a:ea typeface="Roboto"/>
              <a:cs typeface="Roboto"/>
              <a:sym typeface="Roboto"/>
            </a:endParaRPr>
          </a:p>
        </p:txBody>
      </p:sp>
      <p:sp>
        <p:nvSpPr>
          <p:cNvPr id="1309" name="Google Shape;1309;g82b2de5086_1_1204"/>
          <p:cNvSpPr txBox="1"/>
          <p:nvPr/>
        </p:nvSpPr>
        <p:spPr>
          <a:xfrm>
            <a:off x="4226297" y="2041598"/>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1.8.0</a:t>
            </a:r>
            <a:endParaRPr b="0" i="0" sz="900" u="none" cap="none" strike="noStrike">
              <a:solidFill>
                <a:srgbClr val="8D8D8D"/>
              </a:solidFill>
              <a:latin typeface="Roboto"/>
              <a:ea typeface="Roboto"/>
              <a:cs typeface="Roboto"/>
              <a:sym typeface="Roboto"/>
            </a:endParaRPr>
          </a:p>
        </p:txBody>
      </p:sp>
      <p:sp>
        <p:nvSpPr>
          <p:cNvPr id="1310" name="Google Shape;1310;g82b2de5086_1_1204"/>
          <p:cNvSpPr txBox="1"/>
          <p:nvPr/>
        </p:nvSpPr>
        <p:spPr>
          <a:xfrm>
            <a:off x="2641599" y="20409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July 2019</a:t>
            </a:r>
            <a:endParaRPr b="1" i="0" sz="900" u="none" cap="none" strike="noStrike">
              <a:solidFill>
                <a:srgbClr val="8D8D8D"/>
              </a:solidFill>
              <a:latin typeface="Roboto"/>
              <a:ea typeface="Roboto"/>
              <a:cs typeface="Roboto"/>
              <a:sym typeface="Roboto"/>
            </a:endParaRPr>
          </a:p>
        </p:txBody>
      </p:sp>
      <p:grpSp>
        <p:nvGrpSpPr>
          <p:cNvPr id="1311" name="Google Shape;1311;g82b2de5086_1_1204"/>
          <p:cNvGrpSpPr/>
          <p:nvPr/>
        </p:nvGrpSpPr>
        <p:grpSpPr>
          <a:xfrm>
            <a:off x="3602886" y="766014"/>
            <a:ext cx="454800" cy="155399"/>
            <a:chOff x="3602886" y="2375896"/>
            <a:chExt cx="454800" cy="155399"/>
          </a:xfrm>
        </p:grpSpPr>
        <p:cxnSp>
          <p:nvCxnSpPr>
            <p:cNvPr id="1312" name="Google Shape;1312;g82b2de5086_1_120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13" name="Google Shape;1313;g82b2de5086_1_1204"/>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314" name="Google Shape;1314;g82b2de5086_1_1204"/>
          <p:cNvGrpSpPr/>
          <p:nvPr/>
        </p:nvGrpSpPr>
        <p:grpSpPr>
          <a:xfrm>
            <a:off x="3602886" y="984932"/>
            <a:ext cx="454800" cy="155399"/>
            <a:chOff x="3602886" y="2375896"/>
            <a:chExt cx="454800" cy="155399"/>
          </a:xfrm>
        </p:grpSpPr>
        <p:cxnSp>
          <p:nvCxnSpPr>
            <p:cNvPr id="1315" name="Google Shape;1315;g82b2de5086_1_120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16" name="Google Shape;1316;g82b2de5086_1_1204"/>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317" name="Google Shape;1317;g82b2de5086_1_1204"/>
          <p:cNvGrpSpPr/>
          <p:nvPr/>
        </p:nvGrpSpPr>
        <p:grpSpPr>
          <a:xfrm>
            <a:off x="3602886" y="1203851"/>
            <a:ext cx="454800" cy="155399"/>
            <a:chOff x="3602886" y="2375896"/>
            <a:chExt cx="454800" cy="155399"/>
          </a:xfrm>
        </p:grpSpPr>
        <p:cxnSp>
          <p:nvCxnSpPr>
            <p:cNvPr id="1318" name="Google Shape;1318;g82b2de5086_1_120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19" name="Google Shape;1319;g82b2de5086_1_1204"/>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320" name="Google Shape;1320;g82b2de5086_1_1204"/>
          <p:cNvGrpSpPr/>
          <p:nvPr/>
        </p:nvGrpSpPr>
        <p:grpSpPr>
          <a:xfrm>
            <a:off x="3602886" y="1422769"/>
            <a:ext cx="454800" cy="155399"/>
            <a:chOff x="3602886" y="2375896"/>
            <a:chExt cx="454800" cy="155399"/>
          </a:xfrm>
        </p:grpSpPr>
        <p:cxnSp>
          <p:nvCxnSpPr>
            <p:cNvPr id="1321" name="Google Shape;1321;g82b2de5086_1_120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22" name="Google Shape;1322;g82b2de5086_1_1204"/>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323" name="Google Shape;1323;g82b2de5086_1_1204"/>
          <p:cNvGrpSpPr/>
          <p:nvPr/>
        </p:nvGrpSpPr>
        <p:grpSpPr>
          <a:xfrm>
            <a:off x="3602886" y="1641687"/>
            <a:ext cx="454800" cy="155399"/>
            <a:chOff x="3602886" y="2375896"/>
            <a:chExt cx="454800" cy="155399"/>
          </a:xfrm>
        </p:grpSpPr>
        <p:cxnSp>
          <p:nvCxnSpPr>
            <p:cNvPr id="1324" name="Google Shape;1324;g82b2de5086_1_120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25" name="Google Shape;1325;g82b2de5086_1_1204"/>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326" name="Google Shape;1326;g82b2de5086_1_1204"/>
          <p:cNvGrpSpPr/>
          <p:nvPr/>
        </p:nvGrpSpPr>
        <p:grpSpPr>
          <a:xfrm>
            <a:off x="3602886" y="1860605"/>
            <a:ext cx="454800" cy="155399"/>
            <a:chOff x="3602886" y="2375896"/>
            <a:chExt cx="454800" cy="155399"/>
          </a:xfrm>
        </p:grpSpPr>
        <p:cxnSp>
          <p:nvCxnSpPr>
            <p:cNvPr id="1327" name="Google Shape;1327;g82b2de5086_1_120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28" name="Google Shape;1328;g82b2de5086_1_1204"/>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329" name="Google Shape;1329;g82b2de5086_1_1204"/>
          <p:cNvGrpSpPr/>
          <p:nvPr/>
        </p:nvGrpSpPr>
        <p:grpSpPr>
          <a:xfrm>
            <a:off x="3602886" y="2079523"/>
            <a:ext cx="454800" cy="155399"/>
            <a:chOff x="3602886" y="2375896"/>
            <a:chExt cx="454800" cy="155399"/>
          </a:xfrm>
        </p:grpSpPr>
        <p:cxnSp>
          <p:nvCxnSpPr>
            <p:cNvPr id="1330" name="Google Shape;1330;g82b2de5086_1_1204"/>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31" name="Google Shape;1331;g82b2de5086_1_1204"/>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332" name="Google Shape;1332;g82b2de5086_1_1204"/>
          <p:cNvGrpSpPr/>
          <p:nvPr/>
        </p:nvGrpSpPr>
        <p:grpSpPr>
          <a:xfrm>
            <a:off x="2914152" y="306190"/>
            <a:ext cx="1639445" cy="230700"/>
            <a:chOff x="2914152" y="306190"/>
            <a:chExt cx="1639445" cy="230700"/>
          </a:xfrm>
        </p:grpSpPr>
        <p:sp>
          <p:nvSpPr>
            <p:cNvPr id="1333" name="Google Shape;1333;g82b2de5086_1_1204"/>
            <p:cNvSpPr txBox="1"/>
            <p:nvPr/>
          </p:nvSpPr>
          <p:spPr>
            <a:xfrm>
              <a:off x="4226297" y="30619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1.0.0</a:t>
              </a:r>
              <a:endParaRPr b="0" i="0" sz="1400" u="none" cap="none" strike="noStrike">
                <a:solidFill>
                  <a:srgbClr val="000000"/>
                </a:solidFill>
                <a:latin typeface="Arial"/>
                <a:ea typeface="Arial"/>
                <a:cs typeface="Arial"/>
                <a:sym typeface="Arial"/>
              </a:endParaRPr>
            </a:p>
          </p:txBody>
        </p:sp>
        <p:sp>
          <p:nvSpPr>
            <p:cNvPr id="1334" name="Google Shape;1334;g82b2de5086_1_1204"/>
            <p:cNvSpPr txBox="1"/>
            <p:nvPr/>
          </p:nvSpPr>
          <p:spPr>
            <a:xfrm>
              <a:off x="2914152" y="306190"/>
              <a:ext cx="5838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2018</a:t>
              </a:r>
              <a:endParaRPr b="0" i="0" sz="1400" u="none" cap="none" strike="noStrike">
                <a:solidFill>
                  <a:srgbClr val="000000"/>
                </a:solidFill>
                <a:latin typeface="Arial"/>
                <a:ea typeface="Arial"/>
                <a:cs typeface="Arial"/>
                <a:sym typeface="Arial"/>
              </a:endParaRPr>
            </a:p>
          </p:txBody>
        </p:sp>
        <p:grpSp>
          <p:nvGrpSpPr>
            <p:cNvPr id="1335" name="Google Shape;1335;g82b2de5086_1_1204"/>
            <p:cNvGrpSpPr/>
            <p:nvPr/>
          </p:nvGrpSpPr>
          <p:grpSpPr>
            <a:xfrm>
              <a:off x="3603471" y="344016"/>
              <a:ext cx="454800" cy="155399"/>
              <a:chOff x="3603471" y="346171"/>
              <a:chExt cx="454800" cy="155399"/>
            </a:xfrm>
          </p:grpSpPr>
          <p:cxnSp>
            <p:nvCxnSpPr>
              <p:cNvPr id="1336" name="Google Shape;1336;g82b2de5086_1_1204"/>
              <p:cNvCxnSpPr/>
              <p:nvPr/>
            </p:nvCxnSpPr>
            <p:spPr>
              <a:xfrm rot="10800000">
                <a:off x="3603471" y="417985"/>
                <a:ext cx="454800" cy="0"/>
              </a:xfrm>
              <a:prstGeom prst="straightConnector1">
                <a:avLst/>
              </a:prstGeom>
              <a:noFill/>
              <a:ln cap="flat" cmpd="sng" w="9525">
                <a:solidFill>
                  <a:srgbClr val="8D8D8D"/>
                </a:solidFill>
                <a:prstDash val="dot"/>
                <a:round/>
                <a:headEnd len="sm" w="sm" type="none"/>
                <a:tailEnd len="sm" w="sm" type="none"/>
              </a:ln>
            </p:spPr>
          </p:cxnSp>
          <p:sp>
            <p:nvSpPr>
              <p:cNvPr id="1337" name="Google Shape;1337;g82b2de5086_1_1204"/>
              <p:cNvSpPr/>
              <p:nvPr/>
            </p:nvSpPr>
            <p:spPr>
              <a:xfrm rot="2700000">
                <a:off x="3781374" y="368929"/>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cxnSp>
        <p:nvCxnSpPr>
          <p:cNvPr id="1338" name="Google Shape;1338;g82b2de5086_1_1204"/>
          <p:cNvCxnSpPr/>
          <p:nvPr/>
        </p:nvCxnSpPr>
        <p:spPr>
          <a:xfrm rot="10800000">
            <a:off x="3428800" y="2878062"/>
            <a:ext cx="454800" cy="0"/>
          </a:xfrm>
          <a:prstGeom prst="straightConnector1">
            <a:avLst/>
          </a:prstGeom>
          <a:noFill/>
          <a:ln cap="flat" cmpd="sng" w="9525">
            <a:solidFill>
              <a:srgbClr val="F15B3E"/>
            </a:solidFill>
            <a:prstDash val="dot"/>
            <a:round/>
            <a:headEnd len="sm" w="sm" type="none"/>
            <a:tailEnd len="sm" w="sm" type="none"/>
          </a:ln>
        </p:spPr>
      </p:cxnSp>
      <p:sp>
        <p:nvSpPr>
          <p:cNvPr id="1339" name="Google Shape;1339;g82b2de5086_1_1204"/>
          <p:cNvSpPr/>
          <p:nvPr/>
        </p:nvSpPr>
        <p:spPr>
          <a:xfrm>
            <a:off x="3883600" y="2652458"/>
            <a:ext cx="1585800" cy="4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0" name="Google Shape;1340;g82b2de5086_1_1204"/>
          <p:cNvSpPr txBox="1"/>
          <p:nvPr/>
        </p:nvSpPr>
        <p:spPr>
          <a:xfrm>
            <a:off x="4162215" y="2621697"/>
            <a:ext cx="4123500" cy="224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2A3C"/>
                </a:solidFill>
                <a:latin typeface="Roboto"/>
                <a:ea typeface="Roboto"/>
                <a:cs typeface="Roboto"/>
                <a:sym typeface="Roboto"/>
              </a:rPr>
              <a:t>1.9.0</a:t>
            </a:r>
            <a:endParaRPr b="1" i="0" sz="2400" u="none" cap="none" strike="noStrike">
              <a:solidFill>
                <a:srgbClr val="1F2A3C"/>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ACRN Hypervisor support</a:t>
            </a:r>
            <a:endParaRPr b="0" i="0" sz="1100" u="none" cap="none" strike="noStrike">
              <a:solidFill>
                <a:srgbClr val="1F2A3C"/>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OCI annotations for per pod Kata Containers configuration</a:t>
            </a:r>
            <a:endParaRPr b="0" i="0" sz="1100" u="none" cap="none" strike="noStrike">
              <a:solidFill>
                <a:srgbClr val="1F2A3C"/>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Initial support for rootless on Podman</a:t>
            </a:r>
            <a:endParaRPr b="0" i="0" sz="1100" u="none" cap="none" strike="noStrike">
              <a:solidFill>
                <a:srgbClr val="1F2A3C"/>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NEMU Hypervisor deprecated</a:t>
            </a:r>
            <a:endParaRPr b="0" i="0" sz="1100" u="none" cap="none" strike="noStrike">
              <a:solidFill>
                <a:srgbClr val="1F2A3C"/>
              </a:solidFill>
              <a:latin typeface="Roboto"/>
              <a:ea typeface="Roboto"/>
              <a:cs typeface="Roboto"/>
              <a:sym typeface="Roboto"/>
            </a:endParaRPr>
          </a:p>
        </p:txBody>
      </p:sp>
      <p:sp>
        <p:nvSpPr>
          <p:cNvPr id="1341" name="Google Shape;1341;g82b2de5086_1_1204"/>
          <p:cNvSpPr txBox="1"/>
          <p:nvPr/>
        </p:nvSpPr>
        <p:spPr>
          <a:xfrm>
            <a:off x="1620253" y="2617707"/>
            <a:ext cx="1904100" cy="517800"/>
          </a:xfrm>
          <a:prstGeom prst="rect">
            <a:avLst/>
          </a:prstGeom>
          <a:no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1" i="0" lang="en-US" sz="1600" u="none" cap="none" strike="noStrike">
                <a:solidFill>
                  <a:srgbClr val="1F2A3D"/>
                </a:solidFill>
                <a:latin typeface="Roboto"/>
                <a:ea typeface="Roboto"/>
                <a:cs typeface="Roboto"/>
                <a:sym typeface="Roboto"/>
              </a:rPr>
              <a:t>October 2019</a:t>
            </a:r>
            <a:endParaRPr b="1" i="0" sz="1600" u="none" cap="none" strike="noStrike">
              <a:solidFill>
                <a:srgbClr val="1F2A3D"/>
              </a:solidFill>
              <a:latin typeface="Roboto"/>
              <a:ea typeface="Roboto"/>
              <a:cs typeface="Roboto"/>
              <a:sym typeface="Roboto"/>
            </a:endParaRPr>
          </a:p>
        </p:txBody>
      </p:sp>
      <p:sp>
        <p:nvSpPr>
          <p:cNvPr id="1342" name="Google Shape;1342;g82b2de5086_1_1204"/>
          <p:cNvSpPr/>
          <p:nvPr/>
        </p:nvSpPr>
        <p:spPr>
          <a:xfrm rot="2700000">
            <a:off x="3671066" y="2720908"/>
            <a:ext cx="330502" cy="330502"/>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g82b2de5086_1_1321"/>
          <p:cNvSpPr txBox="1"/>
          <p:nvPr>
            <p:ph type="title"/>
          </p:nvPr>
        </p:nvSpPr>
        <p:spPr>
          <a:xfrm>
            <a:off x="460950" y="91440"/>
            <a:ext cx="20496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Releases</a:t>
            </a:r>
            <a:endParaRPr/>
          </a:p>
        </p:txBody>
      </p:sp>
      <p:cxnSp>
        <p:nvCxnSpPr>
          <p:cNvPr id="1348" name="Google Shape;1348;g82b2de5086_1_1321"/>
          <p:cNvCxnSpPr/>
          <p:nvPr/>
        </p:nvCxnSpPr>
        <p:spPr>
          <a:xfrm>
            <a:off x="3836316" y="29529"/>
            <a:ext cx="0" cy="5081700"/>
          </a:xfrm>
          <a:prstGeom prst="straightConnector1">
            <a:avLst/>
          </a:prstGeom>
          <a:noFill/>
          <a:ln cap="sq" cmpd="sng" w="15875">
            <a:solidFill>
              <a:srgbClr val="1F2A3D"/>
            </a:solidFill>
            <a:prstDash val="dot"/>
            <a:round/>
            <a:headEnd len="sm" w="sm" type="none"/>
            <a:tailEnd len="med" w="med" type="triangle"/>
          </a:ln>
        </p:spPr>
      </p:cxnSp>
      <p:sp>
        <p:nvSpPr>
          <p:cNvPr id="1349" name="Google Shape;1349;g82b2de5086_1_1321"/>
          <p:cNvSpPr txBox="1"/>
          <p:nvPr/>
        </p:nvSpPr>
        <p:spPr>
          <a:xfrm>
            <a:off x="4226301" y="4527555"/>
            <a:ext cx="3966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1.11.0</a:t>
            </a:r>
            <a:endParaRPr b="0" i="0" sz="900" u="none" cap="none" strike="noStrike">
              <a:solidFill>
                <a:srgbClr val="1F2A3D"/>
              </a:solidFill>
              <a:latin typeface="Roboto"/>
              <a:ea typeface="Roboto"/>
              <a:cs typeface="Roboto"/>
              <a:sym typeface="Roboto"/>
            </a:endParaRPr>
          </a:p>
        </p:txBody>
      </p:sp>
      <p:sp>
        <p:nvSpPr>
          <p:cNvPr id="1350" name="Google Shape;1350;g82b2de5086_1_1321"/>
          <p:cNvSpPr txBox="1"/>
          <p:nvPr/>
        </p:nvSpPr>
        <p:spPr>
          <a:xfrm>
            <a:off x="2641599" y="45272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April 2020</a:t>
            </a:r>
            <a:endParaRPr b="1" i="0" sz="900" u="none" cap="none" strike="noStrike">
              <a:solidFill>
                <a:srgbClr val="1F2A3D"/>
              </a:solidFill>
              <a:latin typeface="Roboto"/>
              <a:ea typeface="Roboto"/>
              <a:cs typeface="Roboto"/>
              <a:sym typeface="Roboto"/>
            </a:endParaRPr>
          </a:p>
        </p:txBody>
      </p:sp>
      <p:sp>
        <p:nvSpPr>
          <p:cNvPr id="1351" name="Google Shape;1351;g82b2de5086_1_1321"/>
          <p:cNvSpPr txBox="1"/>
          <p:nvPr/>
        </p:nvSpPr>
        <p:spPr>
          <a:xfrm>
            <a:off x="4226301" y="4746607"/>
            <a:ext cx="4548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1.12.0</a:t>
            </a:r>
            <a:endParaRPr b="0" i="0" sz="900" u="none" cap="none" strike="noStrike">
              <a:solidFill>
                <a:srgbClr val="1F2A3D"/>
              </a:solidFill>
              <a:latin typeface="Roboto"/>
              <a:ea typeface="Roboto"/>
              <a:cs typeface="Roboto"/>
              <a:sym typeface="Roboto"/>
            </a:endParaRPr>
          </a:p>
        </p:txBody>
      </p:sp>
      <p:sp>
        <p:nvSpPr>
          <p:cNvPr id="1352" name="Google Shape;1352;g82b2de5086_1_1321"/>
          <p:cNvSpPr txBox="1"/>
          <p:nvPr/>
        </p:nvSpPr>
        <p:spPr>
          <a:xfrm>
            <a:off x="2641599" y="47464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lang="en-US" sz="900">
                <a:solidFill>
                  <a:srgbClr val="1F2A3D"/>
                </a:solidFill>
                <a:latin typeface="Roboto"/>
                <a:ea typeface="Roboto"/>
                <a:cs typeface="Roboto"/>
                <a:sym typeface="Roboto"/>
              </a:rPr>
              <a:t>October 2020</a:t>
            </a:r>
            <a:endParaRPr b="1" i="0" sz="900" u="none" cap="none" strike="noStrike">
              <a:solidFill>
                <a:srgbClr val="1F2A3D"/>
              </a:solidFill>
              <a:latin typeface="Roboto"/>
              <a:ea typeface="Roboto"/>
              <a:cs typeface="Roboto"/>
              <a:sym typeface="Roboto"/>
            </a:endParaRPr>
          </a:p>
        </p:txBody>
      </p:sp>
      <p:grpSp>
        <p:nvGrpSpPr>
          <p:cNvPr id="1353" name="Google Shape;1353;g82b2de5086_1_1321"/>
          <p:cNvGrpSpPr/>
          <p:nvPr/>
        </p:nvGrpSpPr>
        <p:grpSpPr>
          <a:xfrm>
            <a:off x="3602886" y="4565078"/>
            <a:ext cx="454800" cy="155399"/>
            <a:chOff x="3602886" y="2375896"/>
            <a:chExt cx="454800" cy="155399"/>
          </a:xfrm>
        </p:grpSpPr>
        <p:cxnSp>
          <p:nvCxnSpPr>
            <p:cNvPr id="1354" name="Google Shape;1354;g82b2de5086_1_1321"/>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55" name="Google Shape;1355;g82b2de5086_1_1321"/>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356" name="Google Shape;1356;g82b2de5086_1_1321"/>
          <p:cNvGrpSpPr/>
          <p:nvPr/>
        </p:nvGrpSpPr>
        <p:grpSpPr>
          <a:xfrm>
            <a:off x="3602886" y="4783996"/>
            <a:ext cx="454800" cy="155399"/>
            <a:chOff x="3602886" y="2375896"/>
            <a:chExt cx="454800" cy="155399"/>
          </a:xfrm>
        </p:grpSpPr>
        <p:cxnSp>
          <p:nvCxnSpPr>
            <p:cNvPr id="1357" name="Google Shape;1357;g82b2de5086_1_1321"/>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58" name="Google Shape;1358;g82b2de5086_1_1321"/>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1359" name="Google Shape;1359;g82b2de5086_1_1321"/>
          <p:cNvSpPr txBox="1"/>
          <p:nvPr/>
        </p:nvSpPr>
        <p:spPr>
          <a:xfrm>
            <a:off x="4226297" y="727284"/>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1.2.0</a:t>
            </a:r>
            <a:endParaRPr b="0" i="0" sz="1400" u="none" cap="none" strike="noStrike">
              <a:solidFill>
                <a:srgbClr val="8D8D8D"/>
              </a:solidFill>
              <a:latin typeface="Arial"/>
              <a:ea typeface="Arial"/>
              <a:cs typeface="Arial"/>
              <a:sym typeface="Arial"/>
            </a:endParaRPr>
          </a:p>
        </p:txBody>
      </p:sp>
      <p:sp>
        <p:nvSpPr>
          <p:cNvPr id="1360" name="Google Shape;1360;g82b2de5086_1_1321"/>
          <p:cNvSpPr txBox="1"/>
          <p:nvPr/>
        </p:nvSpPr>
        <p:spPr>
          <a:xfrm>
            <a:off x="2760159" y="727107"/>
            <a:ext cx="7344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August 2018</a:t>
            </a:r>
            <a:endParaRPr b="0" i="0" sz="1400" u="none" cap="none" strike="noStrike">
              <a:solidFill>
                <a:srgbClr val="8D8D8D"/>
              </a:solidFill>
              <a:latin typeface="Arial"/>
              <a:ea typeface="Arial"/>
              <a:cs typeface="Arial"/>
              <a:sym typeface="Arial"/>
            </a:endParaRPr>
          </a:p>
        </p:txBody>
      </p:sp>
      <p:sp>
        <p:nvSpPr>
          <p:cNvPr id="1361" name="Google Shape;1361;g82b2de5086_1_1321"/>
          <p:cNvSpPr txBox="1"/>
          <p:nvPr/>
        </p:nvSpPr>
        <p:spPr>
          <a:xfrm>
            <a:off x="4226297" y="94633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1.3.0</a:t>
            </a:r>
            <a:endParaRPr b="0" i="0" sz="1400" u="none" cap="none" strike="noStrike">
              <a:solidFill>
                <a:srgbClr val="8D8D8D"/>
              </a:solidFill>
              <a:latin typeface="Arial"/>
              <a:ea typeface="Arial"/>
              <a:cs typeface="Arial"/>
              <a:sym typeface="Arial"/>
            </a:endParaRPr>
          </a:p>
        </p:txBody>
      </p:sp>
      <p:sp>
        <p:nvSpPr>
          <p:cNvPr id="1362" name="Google Shape;1362;g82b2de5086_1_1321"/>
          <p:cNvSpPr txBox="1"/>
          <p:nvPr/>
        </p:nvSpPr>
        <p:spPr>
          <a:xfrm>
            <a:off x="2566196" y="945982"/>
            <a:ext cx="928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September 2018</a:t>
            </a:r>
            <a:endParaRPr b="0" i="0" sz="1400" u="none" cap="none" strike="noStrike">
              <a:solidFill>
                <a:srgbClr val="8D8D8D"/>
              </a:solidFill>
              <a:latin typeface="Arial"/>
              <a:ea typeface="Arial"/>
              <a:cs typeface="Arial"/>
              <a:sym typeface="Arial"/>
            </a:endParaRPr>
          </a:p>
        </p:txBody>
      </p:sp>
      <p:sp>
        <p:nvSpPr>
          <p:cNvPr id="1363" name="Google Shape;1363;g82b2de5086_1_1321"/>
          <p:cNvSpPr txBox="1"/>
          <p:nvPr/>
        </p:nvSpPr>
        <p:spPr>
          <a:xfrm>
            <a:off x="4226297" y="1165389"/>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1.4.0</a:t>
            </a:r>
            <a:endParaRPr b="0" i="0" sz="1400" u="none" cap="none" strike="noStrike">
              <a:solidFill>
                <a:srgbClr val="8D8D8D"/>
              </a:solidFill>
              <a:latin typeface="Arial"/>
              <a:ea typeface="Arial"/>
              <a:cs typeface="Arial"/>
              <a:sym typeface="Arial"/>
            </a:endParaRPr>
          </a:p>
        </p:txBody>
      </p:sp>
      <p:sp>
        <p:nvSpPr>
          <p:cNvPr id="1364" name="Google Shape;1364;g82b2de5086_1_1321"/>
          <p:cNvSpPr txBox="1"/>
          <p:nvPr/>
        </p:nvSpPr>
        <p:spPr>
          <a:xfrm>
            <a:off x="2599858" y="1164857"/>
            <a:ext cx="8949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November 2018</a:t>
            </a:r>
            <a:endParaRPr b="0" i="0" sz="1400" u="none" cap="none" strike="noStrike">
              <a:solidFill>
                <a:srgbClr val="8D8D8D"/>
              </a:solidFill>
              <a:latin typeface="Arial"/>
              <a:ea typeface="Arial"/>
              <a:cs typeface="Arial"/>
              <a:sym typeface="Arial"/>
            </a:endParaRPr>
          </a:p>
        </p:txBody>
      </p:sp>
      <p:sp>
        <p:nvSpPr>
          <p:cNvPr id="1365" name="Google Shape;1365;g82b2de5086_1_1321"/>
          <p:cNvSpPr txBox="1"/>
          <p:nvPr/>
        </p:nvSpPr>
        <p:spPr>
          <a:xfrm>
            <a:off x="4226297" y="1384441"/>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1.5.0</a:t>
            </a:r>
            <a:endParaRPr b="0" i="0" sz="1400" u="none" cap="none" strike="noStrike">
              <a:solidFill>
                <a:srgbClr val="8D8D8D"/>
              </a:solidFill>
              <a:latin typeface="Arial"/>
              <a:ea typeface="Arial"/>
              <a:cs typeface="Arial"/>
              <a:sym typeface="Arial"/>
            </a:endParaRPr>
          </a:p>
        </p:txBody>
      </p:sp>
      <p:sp>
        <p:nvSpPr>
          <p:cNvPr id="1366" name="Google Shape;1366;g82b2de5086_1_1321"/>
          <p:cNvSpPr txBox="1"/>
          <p:nvPr/>
        </p:nvSpPr>
        <p:spPr>
          <a:xfrm>
            <a:off x="2712069" y="1383732"/>
            <a:ext cx="7827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January 2019</a:t>
            </a:r>
            <a:endParaRPr b="1" i="0" sz="900" u="none" cap="none" strike="noStrike">
              <a:solidFill>
                <a:srgbClr val="8D8D8D"/>
              </a:solidFill>
              <a:latin typeface="Roboto"/>
              <a:ea typeface="Roboto"/>
              <a:cs typeface="Roboto"/>
              <a:sym typeface="Roboto"/>
            </a:endParaRPr>
          </a:p>
        </p:txBody>
      </p:sp>
      <p:sp>
        <p:nvSpPr>
          <p:cNvPr id="1367" name="Google Shape;1367;g82b2de5086_1_1321"/>
          <p:cNvSpPr txBox="1"/>
          <p:nvPr/>
        </p:nvSpPr>
        <p:spPr>
          <a:xfrm>
            <a:off x="4226296" y="508232"/>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1.1.0</a:t>
            </a:r>
            <a:endParaRPr b="0" i="0" sz="1400" u="none" cap="none" strike="noStrike">
              <a:solidFill>
                <a:srgbClr val="8D8D8D"/>
              </a:solidFill>
              <a:latin typeface="Arial"/>
              <a:ea typeface="Arial"/>
              <a:cs typeface="Arial"/>
              <a:sym typeface="Arial"/>
            </a:endParaRPr>
          </a:p>
        </p:txBody>
      </p:sp>
      <p:sp>
        <p:nvSpPr>
          <p:cNvPr id="1368" name="Google Shape;1368;g82b2de5086_1_1321"/>
          <p:cNvSpPr txBox="1"/>
          <p:nvPr/>
        </p:nvSpPr>
        <p:spPr>
          <a:xfrm>
            <a:off x="2917253" y="508232"/>
            <a:ext cx="577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July 2018</a:t>
            </a:r>
            <a:endParaRPr b="0" i="0" sz="1400" u="none" cap="none" strike="noStrike">
              <a:solidFill>
                <a:srgbClr val="8D8D8D"/>
              </a:solidFill>
              <a:latin typeface="Arial"/>
              <a:ea typeface="Arial"/>
              <a:cs typeface="Arial"/>
              <a:sym typeface="Arial"/>
            </a:endParaRPr>
          </a:p>
        </p:txBody>
      </p:sp>
      <p:grpSp>
        <p:nvGrpSpPr>
          <p:cNvPr id="1369" name="Google Shape;1369;g82b2de5086_1_1321"/>
          <p:cNvGrpSpPr/>
          <p:nvPr/>
        </p:nvGrpSpPr>
        <p:grpSpPr>
          <a:xfrm>
            <a:off x="3602886" y="547096"/>
            <a:ext cx="454800" cy="155399"/>
            <a:chOff x="3602886" y="2375896"/>
            <a:chExt cx="454800" cy="155399"/>
          </a:xfrm>
        </p:grpSpPr>
        <p:cxnSp>
          <p:nvCxnSpPr>
            <p:cNvPr id="1370" name="Google Shape;1370;g82b2de5086_1_1321"/>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71" name="Google Shape;1371;g82b2de5086_1_1321"/>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1372" name="Google Shape;1372;g82b2de5086_1_1321"/>
          <p:cNvSpPr txBox="1"/>
          <p:nvPr/>
        </p:nvSpPr>
        <p:spPr>
          <a:xfrm>
            <a:off x="4226297" y="1603493"/>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1.6.0</a:t>
            </a:r>
            <a:endParaRPr b="0" i="0" sz="900" u="none" cap="none" strike="noStrike">
              <a:solidFill>
                <a:srgbClr val="8D8D8D"/>
              </a:solidFill>
              <a:latin typeface="Roboto"/>
              <a:ea typeface="Roboto"/>
              <a:cs typeface="Roboto"/>
              <a:sym typeface="Roboto"/>
            </a:endParaRPr>
          </a:p>
        </p:txBody>
      </p:sp>
      <p:sp>
        <p:nvSpPr>
          <p:cNvPr id="1373" name="Google Shape;1373;g82b2de5086_1_1321"/>
          <p:cNvSpPr txBox="1"/>
          <p:nvPr/>
        </p:nvSpPr>
        <p:spPr>
          <a:xfrm>
            <a:off x="2599849" y="1602607"/>
            <a:ext cx="8949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March 2019</a:t>
            </a:r>
            <a:endParaRPr b="1" i="0" sz="900" u="none" cap="none" strike="noStrike">
              <a:solidFill>
                <a:srgbClr val="8D8D8D"/>
              </a:solidFill>
              <a:latin typeface="Roboto"/>
              <a:ea typeface="Roboto"/>
              <a:cs typeface="Roboto"/>
              <a:sym typeface="Roboto"/>
            </a:endParaRPr>
          </a:p>
        </p:txBody>
      </p:sp>
      <p:sp>
        <p:nvSpPr>
          <p:cNvPr id="1374" name="Google Shape;1374;g82b2de5086_1_1321"/>
          <p:cNvSpPr txBox="1"/>
          <p:nvPr/>
        </p:nvSpPr>
        <p:spPr>
          <a:xfrm>
            <a:off x="4226297" y="182254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1.7.0</a:t>
            </a:r>
            <a:endParaRPr b="0" i="0" sz="900" u="none" cap="none" strike="noStrike">
              <a:solidFill>
                <a:srgbClr val="8D8D8D"/>
              </a:solidFill>
              <a:latin typeface="Roboto"/>
              <a:ea typeface="Roboto"/>
              <a:cs typeface="Roboto"/>
              <a:sym typeface="Roboto"/>
            </a:endParaRPr>
          </a:p>
        </p:txBody>
      </p:sp>
      <p:sp>
        <p:nvSpPr>
          <p:cNvPr id="1375" name="Google Shape;1375;g82b2de5086_1_1321"/>
          <p:cNvSpPr txBox="1"/>
          <p:nvPr/>
        </p:nvSpPr>
        <p:spPr>
          <a:xfrm>
            <a:off x="2641599" y="18217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2019</a:t>
            </a:r>
            <a:endParaRPr b="1" i="0" sz="900" u="none" cap="none" strike="noStrike">
              <a:solidFill>
                <a:srgbClr val="8D8D8D"/>
              </a:solidFill>
              <a:latin typeface="Roboto"/>
              <a:ea typeface="Roboto"/>
              <a:cs typeface="Roboto"/>
              <a:sym typeface="Roboto"/>
            </a:endParaRPr>
          </a:p>
        </p:txBody>
      </p:sp>
      <p:sp>
        <p:nvSpPr>
          <p:cNvPr id="1376" name="Google Shape;1376;g82b2de5086_1_1321"/>
          <p:cNvSpPr txBox="1"/>
          <p:nvPr/>
        </p:nvSpPr>
        <p:spPr>
          <a:xfrm>
            <a:off x="4226297" y="2041598"/>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1.8.0</a:t>
            </a:r>
            <a:endParaRPr b="0" i="0" sz="900" u="none" cap="none" strike="noStrike">
              <a:solidFill>
                <a:srgbClr val="8D8D8D"/>
              </a:solidFill>
              <a:latin typeface="Roboto"/>
              <a:ea typeface="Roboto"/>
              <a:cs typeface="Roboto"/>
              <a:sym typeface="Roboto"/>
            </a:endParaRPr>
          </a:p>
        </p:txBody>
      </p:sp>
      <p:sp>
        <p:nvSpPr>
          <p:cNvPr id="1377" name="Google Shape;1377;g82b2de5086_1_1321"/>
          <p:cNvSpPr txBox="1"/>
          <p:nvPr/>
        </p:nvSpPr>
        <p:spPr>
          <a:xfrm>
            <a:off x="2641599" y="20409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July 2019</a:t>
            </a:r>
            <a:endParaRPr b="1" i="0" sz="900" u="none" cap="none" strike="noStrike">
              <a:solidFill>
                <a:srgbClr val="8D8D8D"/>
              </a:solidFill>
              <a:latin typeface="Roboto"/>
              <a:ea typeface="Roboto"/>
              <a:cs typeface="Roboto"/>
              <a:sym typeface="Roboto"/>
            </a:endParaRPr>
          </a:p>
        </p:txBody>
      </p:sp>
      <p:sp>
        <p:nvSpPr>
          <p:cNvPr id="1378" name="Google Shape;1378;g82b2de5086_1_1321"/>
          <p:cNvSpPr txBox="1"/>
          <p:nvPr/>
        </p:nvSpPr>
        <p:spPr>
          <a:xfrm>
            <a:off x="4226297" y="226065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1.9.0</a:t>
            </a:r>
            <a:endParaRPr b="0" i="0" sz="900" u="none" cap="none" strike="noStrike">
              <a:solidFill>
                <a:srgbClr val="8D8D8D"/>
              </a:solidFill>
              <a:latin typeface="Roboto"/>
              <a:ea typeface="Roboto"/>
              <a:cs typeface="Roboto"/>
              <a:sym typeface="Roboto"/>
            </a:endParaRPr>
          </a:p>
        </p:txBody>
      </p:sp>
      <p:sp>
        <p:nvSpPr>
          <p:cNvPr id="1379" name="Google Shape;1379;g82b2de5086_1_1321"/>
          <p:cNvSpPr txBox="1"/>
          <p:nvPr/>
        </p:nvSpPr>
        <p:spPr>
          <a:xfrm>
            <a:off x="2641599" y="226013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October 2019</a:t>
            </a:r>
            <a:endParaRPr b="1" i="0" sz="900" u="none" cap="none" strike="noStrike">
              <a:solidFill>
                <a:srgbClr val="8D8D8D"/>
              </a:solidFill>
              <a:latin typeface="Roboto"/>
              <a:ea typeface="Roboto"/>
              <a:cs typeface="Roboto"/>
              <a:sym typeface="Roboto"/>
            </a:endParaRPr>
          </a:p>
        </p:txBody>
      </p:sp>
      <p:grpSp>
        <p:nvGrpSpPr>
          <p:cNvPr id="1380" name="Google Shape;1380;g82b2de5086_1_1321"/>
          <p:cNvGrpSpPr/>
          <p:nvPr/>
        </p:nvGrpSpPr>
        <p:grpSpPr>
          <a:xfrm>
            <a:off x="3602886" y="766014"/>
            <a:ext cx="454800" cy="155399"/>
            <a:chOff x="3602886" y="2375896"/>
            <a:chExt cx="454800" cy="155399"/>
          </a:xfrm>
        </p:grpSpPr>
        <p:cxnSp>
          <p:nvCxnSpPr>
            <p:cNvPr id="1381" name="Google Shape;1381;g82b2de5086_1_1321"/>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82" name="Google Shape;1382;g82b2de5086_1_1321"/>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383" name="Google Shape;1383;g82b2de5086_1_1321"/>
          <p:cNvGrpSpPr/>
          <p:nvPr/>
        </p:nvGrpSpPr>
        <p:grpSpPr>
          <a:xfrm>
            <a:off x="3602886" y="984932"/>
            <a:ext cx="454800" cy="155399"/>
            <a:chOff x="3602886" y="2375896"/>
            <a:chExt cx="454800" cy="155399"/>
          </a:xfrm>
        </p:grpSpPr>
        <p:cxnSp>
          <p:nvCxnSpPr>
            <p:cNvPr id="1384" name="Google Shape;1384;g82b2de5086_1_1321"/>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85" name="Google Shape;1385;g82b2de5086_1_1321"/>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386" name="Google Shape;1386;g82b2de5086_1_1321"/>
          <p:cNvGrpSpPr/>
          <p:nvPr/>
        </p:nvGrpSpPr>
        <p:grpSpPr>
          <a:xfrm>
            <a:off x="3602886" y="1203851"/>
            <a:ext cx="454800" cy="155399"/>
            <a:chOff x="3602886" y="2375896"/>
            <a:chExt cx="454800" cy="155399"/>
          </a:xfrm>
        </p:grpSpPr>
        <p:cxnSp>
          <p:nvCxnSpPr>
            <p:cNvPr id="1387" name="Google Shape;1387;g82b2de5086_1_1321"/>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88" name="Google Shape;1388;g82b2de5086_1_1321"/>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389" name="Google Shape;1389;g82b2de5086_1_1321"/>
          <p:cNvGrpSpPr/>
          <p:nvPr/>
        </p:nvGrpSpPr>
        <p:grpSpPr>
          <a:xfrm>
            <a:off x="3602886" y="1422769"/>
            <a:ext cx="454800" cy="155399"/>
            <a:chOff x="3602886" y="2375896"/>
            <a:chExt cx="454800" cy="155399"/>
          </a:xfrm>
        </p:grpSpPr>
        <p:cxnSp>
          <p:nvCxnSpPr>
            <p:cNvPr id="1390" name="Google Shape;1390;g82b2de5086_1_1321"/>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91" name="Google Shape;1391;g82b2de5086_1_1321"/>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392" name="Google Shape;1392;g82b2de5086_1_1321"/>
          <p:cNvGrpSpPr/>
          <p:nvPr/>
        </p:nvGrpSpPr>
        <p:grpSpPr>
          <a:xfrm>
            <a:off x="3602886" y="1641687"/>
            <a:ext cx="454800" cy="155399"/>
            <a:chOff x="3602886" y="2375896"/>
            <a:chExt cx="454800" cy="155399"/>
          </a:xfrm>
        </p:grpSpPr>
        <p:cxnSp>
          <p:nvCxnSpPr>
            <p:cNvPr id="1393" name="Google Shape;1393;g82b2de5086_1_1321"/>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94" name="Google Shape;1394;g82b2de5086_1_1321"/>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395" name="Google Shape;1395;g82b2de5086_1_1321"/>
          <p:cNvGrpSpPr/>
          <p:nvPr/>
        </p:nvGrpSpPr>
        <p:grpSpPr>
          <a:xfrm>
            <a:off x="3602886" y="1860605"/>
            <a:ext cx="454800" cy="155399"/>
            <a:chOff x="3602886" y="2375896"/>
            <a:chExt cx="454800" cy="155399"/>
          </a:xfrm>
        </p:grpSpPr>
        <p:cxnSp>
          <p:nvCxnSpPr>
            <p:cNvPr id="1396" name="Google Shape;1396;g82b2de5086_1_1321"/>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397" name="Google Shape;1397;g82b2de5086_1_1321"/>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398" name="Google Shape;1398;g82b2de5086_1_1321"/>
          <p:cNvGrpSpPr/>
          <p:nvPr/>
        </p:nvGrpSpPr>
        <p:grpSpPr>
          <a:xfrm>
            <a:off x="3602886" y="2079523"/>
            <a:ext cx="454800" cy="155399"/>
            <a:chOff x="3602886" y="2375896"/>
            <a:chExt cx="454800" cy="155399"/>
          </a:xfrm>
        </p:grpSpPr>
        <p:cxnSp>
          <p:nvCxnSpPr>
            <p:cNvPr id="1399" name="Google Shape;1399;g82b2de5086_1_1321"/>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400" name="Google Shape;1400;g82b2de5086_1_1321"/>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401" name="Google Shape;1401;g82b2de5086_1_1321"/>
          <p:cNvGrpSpPr/>
          <p:nvPr/>
        </p:nvGrpSpPr>
        <p:grpSpPr>
          <a:xfrm>
            <a:off x="3602886" y="2298441"/>
            <a:ext cx="454800" cy="155399"/>
            <a:chOff x="3602886" y="2375896"/>
            <a:chExt cx="454800" cy="155399"/>
          </a:xfrm>
        </p:grpSpPr>
        <p:cxnSp>
          <p:nvCxnSpPr>
            <p:cNvPr id="1402" name="Google Shape;1402;g82b2de5086_1_1321"/>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403" name="Google Shape;1403;g82b2de5086_1_1321"/>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404" name="Google Shape;1404;g82b2de5086_1_1321"/>
          <p:cNvGrpSpPr/>
          <p:nvPr/>
        </p:nvGrpSpPr>
        <p:grpSpPr>
          <a:xfrm>
            <a:off x="2914152" y="306190"/>
            <a:ext cx="1639445" cy="230700"/>
            <a:chOff x="2914152" y="306190"/>
            <a:chExt cx="1639445" cy="230700"/>
          </a:xfrm>
        </p:grpSpPr>
        <p:sp>
          <p:nvSpPr>
            <p:cNvPr id="1405" name="Google Shape;1405;g82b2de5086_1_1321"/>
            <p:cNvSpPr txBox="1"/>
            <p:nvPr/>
          </p:nvSpPr>
          <p:spPr>
            <a:xfrm>
              <a:off x="4226297" y="30619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1.0.0</a:t>
              </a:r>
              <a:endParaRPr b="0" i="0" sz="1400" u="none" cap="none" strike="noStrike">
                <a:solidFill>
                  <a:srgbClr val="000000"/>
                </a:solidFill>
                <a:latin typeface="Arial"/>
                <a:ea typeface="Arial"/>
                <a:cs typeface="Arial"/>
                <a:sym typeface="Arial"/>
              </a:endParaRPr>
            </a:p>
          </p:txBody>
        </p:sp>
        <p:sp>
          <p:nvSpPr>
            <p:cNvPr id="1406" name="Google Shape;1406;g82b2de5086_1_1321"/>
            <p:cNvSpPr txBox="1"/>
            <p:nvPr/>
          </p:nvSpPr>
          <p:spPr>
            <a:xfrm>
              <a:off x="2914152" y="306190"/>
              <a:ext cx="5838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2018</a:t>
              </a:r>
              <a:endParaRPr b="0" i="0" sz="1400" u="none" cap="none" strike="noStrike">
                <a:solidFill>
                  <a:srgbClr val="000000"/>
                </a:solidFill>
                <a:latin typeface="Arial"/>
                <a:ea typeface="Arial"/>
                <a:cs typeface="Arial"/>
                <a:sym typeface="Arial"/>
              </a:endParaRPr>
            </a:p>
          </p:txBody>
        </p:sp>
        <p:grpSp>
          <p:nvGrpSpPr>
            <p:cNvPr id="1407" name="Google Shape;1407;g82b2de5086_1_1321"/>
            <p:cNvGrpSpPr/>
            <p:nvPr/>
          </p:nvGrpSpPr>
          <p:grpSpPr>
            <a:xfrm>
              <a:off x="3603471" y="344016"/>
              <a:ext cx="454800" cy="155399"/>
              <a:chOff x="3603471" y="346171"/>
              <a:chExt cx="454800" cy="155399"/>
            </a:xfrm>
          </p:grpSpPr>
          <p:cxnSp>
            <p:nvCxnSpPr>
              <p:cNvPr id="1408" name="Google Shape;1408;g82b2de5086_1_1321"/>
              <p:cNvCxnSpPr/>
              <p:nvPr/>
            </p:nvCxnSpPr>
            <p:spPr>
              <a:xfrm rot="10800000">
                <a:off x="3603471" y="417985"/>
                <a:ext cx="454800" cy="0"/>
              </a:xfrm>
              <a:prstGeom prst="straightConnector1">
                <a:avLst/>
              </a:prstGeom>
              <a:noFill/>
              <a:ln cap="flat" cmpd="sng" w="9525">
                <a:solidFill>
                  <a:srgbClr val="8D8D8D"/>
                </a:solidFill>
                <a:prstDash val="dot"/>
                <a:round/>
                <a:headEnd len="sm" w="sm" type="none"/>
                <a:tailEnd len="sm" w="sm" type="none"/>
              </a:ln>
            </p:spPr>
          </p:cxnSp>
          <p:sp>
            <p:nvSpPr>
              <p:cNvPr id="1409" name="Google Shape;1409;g82b2de5086_1_1321"/>
              <p:cNvSpPr/>
              <p:nvPr/>
            </p:nvSpPr>
            <p:spPr>
              <a:xfrm rot="2700000">
                <a:off x="3781374" y="368929"/>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cxnSp>
        <p:nvCxnSpPr>
          <p:cNvPr id="1410" name="Google Shape;1410;g82b2de5086_1_1321"/>
          <p:cNvCxnSpPr/>
          <p:nvPr/>
        </p:nvCxnSpPr>
        <p:spPr>
          <a:xfrm rot="10800000">
            <a:off x="3428800" y="2954262"/>
            <a:ext cx="454800" cy="0"/>
          </a:xfrm>
          <a:prstGeom prst="straightConnector1">
            <a:avLst/>
          </a:prstGeom>
          <a:noFill/>
          <a:ln cap="flat" cmpd="sng" w="9525">
            <a:solidFill>
              <a:srgbClr val="F15B3E"/>
            </a:solidFill>
            <a:prstDash val="dot"/>
            <a:round/>
            <a:headEnd len="sm" w="sm" type="none"/>
            <a:tailEnd len="sm" w="sm" type="none"/>
          </a:ln>
        </p:spPr>
      </p:cxnSp>
      <p:sp>
        <p:nvSpPr>
          <p:cNvPr id="1411" name="Google Shape;1411;g82b2de5086_1_1321"/>
          <p:cNvSpPr/>
          <p:nvPr/>
        </p:nvSpPr>
        <p:spPr>
          <a:xfrm>
            <a:off x="3883600" y="2728658"/>
            <a:ext cx="1585800" cy="4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12" name="Google Shape;1412;g82b2de5086_1_1321"/>
          <p:cNvSpPr txBox="1"/>
          <p:nvPr/>
        </p:nvSpPr>
        <p:spPr>
          <a:xfrm>
            <a:off x="4162225" y="2697899"/>
            <a:ext cx="4123500" cy="170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2A3C"/>
                </a:solidFill>
                <a:latin typeface="Roboto"/>
                <a:ea typeface="Roboto"/>
                <a:cs typeface="Roboto"/>
                <a:sym typeface="Roboto"/>
              </a:rPr>
              <a:t>1.10.0</a:t>
            </a:r>
            <a:endParaRPr b="1" i="0" sz="2400" u="none" cap="none" strike="noStrike">
              <a:solidFill>
                <a:srgbClr val="1F2A3C"/>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Initial support for Cloud Hypervisor</a:t>
            </a:r>
            <a:endParaRPr b="0" i="0" sz="1100" u="none" cap="none" strike="noStrike">
              <a:solidFill>
                <a:srgbClr val="1F2A3C"/>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Rootless support for QEMU</a:t>
            </a:r>
            <a:endParaRPr b="0" i="0" sz="1100" u="none" cap="none" strike="noStrike">
              <a:solidFill>
                <a:srgbClr val="1F2A3C"/>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Deprecated the bridged networking model for tc</a:t>
            </a:r>
            <a:endParaRPr b="0" i="0" sz="1100" u="none" cap="none" strike="noStrike">
              <a:solidFill>
                <a:srgbClr val="1F2A3C"/>
              </a:solidFill>
              <a:latin typeface="Roboto"/>
              <a:ea typeface="Roboto"/>
              <a:cs typeface="Roboto"/>
              <a:sym typeface="Roboto"/>
            </a:endParaRPr>
          </a:p>
        </p:txBody>
      </p:sp>
      <p:sp>
        <p:nvSpPr>
          <p:cNvPr id="1413" name="Google Shape;1413;g82b2de5086_1_1321"/>
          <p:cNvSpPr txBox="1"/>
          <p:nvPr/>
        </p:nvSpPr>
        <p:spPr>
          <a:xfrm>
            <a:off x="1620253" y="2693907"/>
            <a:ext cx="1904100" cy="517800"/>
          </a:xfrm>
          <a:prstGeom prst="rect">
            <a:avLst/>
          </a:prstGeom>
          <a:no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1" i="0" lang="en-US" sz="1600" u="none" cap="none" strike="noStrike">
                <a:solidFill>
                  <a:srgbClr val="1F2A3D"/>
                </a:solidFill>
                <a:latin typeface="Roboto"/>
                <a:ea typeface="Roboto"/>
                <a:cs typeface="Roboto"/>
                <a:sym typeface="Roboto"/>
              </a:rPr>
              <a:t>January 2020</a:t>
            </a:r>
            <a:endParaRPr b="1" i="0" sz="1600" u="none" cap="none" strike="noStrike">
              <a:solidFill>
                <a:srgbClr val="1F2A3D"/>
              </a:solidFill>
              <a:latin typeface="Roboto"/>
              <a:ea typeface="Roboto"/>
              <a:cs typeface="Roboto"/>
              <a:sym typeface="Roboto"/>
            </a:endParaRPr>
          </a:p>
        </p:txBody>
      </p:sp>
      <p:sp>
        <p:nvSpPr>
          <p:cNvPr id="1414" name="Google Shape;1414;g82b2de5086_1_1321"/>
          <p:cNvSpPr/>
          <p:nvPr/>
        </p:nvSpPr>
        <p:spPr>
          <a:xfrm rot="2700000">
            <a:off x="3671066" y="2797108"/>
            <a:ext cx="330502" cy="330502"/>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Contents</a:t>
            </a:r>
            <a:endParaRPr/>
          </a:p>
        </p:txBody>
      </p:sp>
      <p:sp>
        <p:nvSpPr>
          <p:cNvPr id="146" name="Google Shape;146;p3"/>
          <p:cNvSpPr txBox="1"/>
          <p:nvPr>
            <p:ph idx="1" type="body"/>
          </p:nvPr>
        </p:nvSpPr>
        <p:spPr>
          <a:xfrm>
            <a:off x="1152660" y="1201599"/>
            <a:ext cx="4270800" cy="339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a:t>What is Kata Containers</a:t>
            </a:r>
            <a:endParaRPr/>
          </a:p>
          <a:p>
            <a:pPr indent="0" lvl="0" marL="0" rtl="0" algn="l">
              <a:lnSpc>
                <a:spcPct val="150000"/>
              </a:lnSpc>
              <a:spcBef>
                <a:spcPts val="0"/>
              </a:spcBef>
              <a:spcAft>
                <a:spcPts val="0"/>
              </a:spcAft>
              <a:buSzPts val="1800"/>
              <a:buNone/>
            </a:pPr>
            <a:r>
              <a:rPr lang="en-US"/>
              <a:t>How does it work</a:t>
            </a:r>
            <a:endParaRPr/>
          </a:p>
          <a:p>
            <a:pPr indent="0" lvl="0" marL="0" rtl="0" algn="l">
              <a:lnSpc>
                <a:spcPct val="150000"/>
              </a:lnSpc>
              <a:spcBef>
                <a:spcPts val="0"/>
              </a:spcBef>
              <a:spcAft>
                <a:spcPts val="0"/>
              </a:spcAft>
              <a:buSzPts val="1800"/>
              <a:buNone/>
            </a:pPr>
            <a:r>
              <a:rPr lang="en-US"/>
              <a:t>Who benefits from Kata Containers</a:t>
            </a:r>
            <a:endParaRPr/>
          </a:p>
          <a:p>
            <a:pPr indent="0" lvl="0" marL="0" rtl="0" algn="l">
              <a:lnSpc>
                <a:spcPct val="150000"/>
              </a:lnSpc>
              <a:spcBef>
                <a:spcPts val="0"/>
              </a:spcBef>
              <a:spcAft>
                <a:spcPts val="0"/>
              </a:spcAft>
              <a:buSzPts val="1800"/>
              <a:buNone/>
            </a:pPr>
            <a:r>
              <a:rPr lang="en-US"/>
              <a:t>Features and Roadmap</a:t>
            </a:r>
            <a:endParaRPr/>
          </a:p>
          <a:p>
            <a:pPr indent="0" lvl="0" marL="0" rtl="0" algn="l">
              <a:lnSpc>
                <a:spcPct val="150000"/>
              </a:lnSpc>
              <a:spcBef>
                <a:spcPts val="0"/>
              </a:spcBef>
              <a:spcAft>
                <a:spcPts val="0"/>
              </a:spcAft>
              <a:buSzPts val="1800"/>
              <a:buNone/>
            </a:pPr>
            <a:r>
              <a:rPr lang="en-US"/>
              <a:t>Kata Containers Technical Details</a:t>
            </a:r>
            <a:endParaRPr/>
          </a:p>
          <a:p>
            <a:pPr indent="0" lvl="0" marL="0" rtl="0" algn="l">
              <a:lnSpc>
                <a:spcPct val="150000"/>
              </a:lnSpc>
              <a:spcBef>
                <a:spcPts val="0"/>
              </a:spcBef>
              <a:spcAft>
                <a:spcPts val="0"/>
              </a:spcAft>
              <a:buSzPts val="1800"/>
              <a:buNone/>
            </a:pPr>
            <a:r>
              <a:rPr lang="en-US"/>
              <a:t>Kata Containers Governance</a:t>
            </a:r>
            <a:endParaRPr/>
          </a:p>
          <a:p>
            <a:pPr indent="0" lvl="0" marL="0" rtl="0" algn="l">
              <a:lnSpc>
                <a:spcPct val="150000"/>
              </a:lnSpc>
              <a:spcBef>
                <a:spcPts val="0"/>
              </a:spcBef>
              <a:spcAft>
                <a:spcPts val="0"/>
              </a:spcAft>
              <a:buSzPts val="1800"/>
              <a:buNone/>
            </a:pPr>
            <a:r>
              <a:rPr lang="en-US"/>
              <a:t>Get Involved</a:t>
            </a:r>
            <a:endParaRPr/>
          </a:p>
        </p:txBody>
      </p:sp>
      <p:cxnSp>
        <p:nvCxnSpPr>
          <p:cNvPr id="147" name="Google Shape;147;p3"/>
          <p:cNvCxnSpPr/>
          <p:nvPr/>
        </p:nvCxnSpPr>
        <p:spPr>
          <a:xfrm>
            <a:off x="920837" y="1435810"/>
            <a:ext cx="0" cy="2465100"/>
          </a:xfrm>
          <a:prstGeom prst="straightConnector1">
            <a:avLst/>
          </a:prstGeom>
          <a:noFill/>
          <a:ln cap="sq" cmpd="dbl" w="15875">
            <a:solidFill>
              <a:srgbClr val="1F2A3D"/>
            </a:solidFill>
            <a:prstDash val="dot"/>
            <a:round/>
            <a:headEnd len="med" w="med" type="diamond"/>
            <a:tailEnd len="med" w="med" type="diamond"/>
          </a:ln>
        </p:spPr>
      </p:cxnSp>
      <p:sp>
        <p:nvSpPr>
          <p:cNvPr id="148" name="Google Shape;148;p3"/>
          <p:cNvSpPr/>
          <p:nvPr/>
        </p:nvSpPr>
        <p:spPr>
          <a:xfrm rot="2700000">
            <a:off x="821785" y="1338570"/>
            <a:ext cx="196434" cy="194313"/>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9" name="Google Shape;149;p3"/>
          <p:cNvSpPr/>
          <p:nvPr/>
        </p:nvSpPr>
        <p:spPr>
          <a:xfrm rot="2700000">
            <a:off x="821785" y="1749399"/>
            <a:ext cx="196434" cy="194313"/>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0" name="Google Shape;150;p3"/>
          <p:cNvSpPr/>
          <p:nvPr/>
        </p:nvSpPr>
        <p:spPr>
          <a:xfrm rot="2700000">
            <a:off x="821785" y="2160227"/>
            <a:ext cx="196434" cy="194313"/>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1" name="Google Shape;151;p3"/>
          <p:cNvSpPr/>
          <p:nvPr/>
        </p:nvSpPr>
        <p:spPr>
          <a:xfrm rot="2700000">
            <a:off x="821785" y="2571054"/>
            <a:ext cx="196434" cy="194313"/>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2" name="Google Shape;152;p3"/>
          <p:cNvSpPr/>
          <p:nvPr/>
        </p:nvSpPr>
        <p:spPr>
          <a:xfrm rot="2700000">
            <a:off x="821785" y="2981883"/>
            <a:ext cx="196434" cy="194313"/>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3" name="Google Shape;153;p3"/>
          <p:cNvSpPr/>
          <p:nvPr/>
        </p:nvSpPr>
        <p:spPr>
          <a:xfrm rot="2700000">
            <a:off x="821786" y="3392710"/>
            <a:ext cx="196434" cy="194313"/>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4" name="Google Shape;154;p3"/>
          <p:cNvSpPr/>
          <p:nvPr/>
        </p:nvSpPr>
        <p:spPr>
          <a:xfrm rot="2700000">
            <a:off x="821786" y="3803538"/>
            <a:ext cx="196434" cy="194313"/>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cxnSp>
        <p:nvCxnSpPr>
          <p:cNvPr id="1419" name="Google Shape;1419;g82b2de5086_1_179"/>
          <p:cNvCxnSpPr/>
          <p:nvPr/>
        </p:nvCxnSpPr>
        <p:spPr>
          <a:xfrm>
            <a:off x="3836316" y="29529"/>
            <a:ext cx="0" cy="5081700"/>
          </a:xfrm>
          <a:prstGeom prst="straightConnector1">
            <a:avLst/>
          </a:prstGeom>
          <a:noFill/>
          <a:ln cap="sq" cmpd="sng" w="15875">
            <a:solidFill>
              <a:srgbClr val="1F2A3D"/>
            </a:solidFill>
            <a:prstDash val="dot"/>
            <a:round/>
            <a:headEnd len="sm" w="sm" type="none"/>
            <a:tailEnd len="med" w="med" type="triangle"/>
          </a:ln>
        </p:spPr>
      </p:cxnSp>
      <p:cxnSp>
        <p:nvCxnSpPr>
          <p:cNvPr id="1420" name="Google Shape;1420;g82b2de5086_1_179"/>
          <p:cNvCxnSpPr/>
          <p:nvPr/>
        </p:nvCxnSpPr>
        <p:spPr>
          <a:xfrm rot="10800000">
            <a:off x="3428800" y="3030462"/>
            <a:ext cx="454800" cy="0"/>
          </a:xfrm>
          <a:prstGeom prst="straightConnector1">
            <a:avLst/>
          </a:prstGeom>
          <a:noFill/>
          <a:ln cap="flat" cmpd="sng" w="9525">
            <a:solidFill>
              <a:srgbClr val="F15B3E"/>
            </a:solidFill>
            <a:prstDash val="dot"/>
            <a:round/>
            <a:headEnd len="sm" w="sm" type="none"/>
            <a:tailEnd len="sm" w="sm" type="none"/>
          </a:ln>
        </p:spPr>
      </p:cxnSp>
      <p:sp>
        <p:nvSpPr>
          <p:cNvPr id="1421" name="Google Shape;1421;g82b2de5086_1_179"/>
          <p:cNvSpPr/>
          <p:nvPr/>
        </p:nvSpPr>
        <p:spPr>
          <a:xfrm>
            <a:off x="3883600" y="2790571"/>
            <a:ext cx="1585800" cy="4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22" name="Google Shape;1422;g82b2de5086_1_179"/>
          <p:cNvSpPr txBox="1"/>
          <p:nvPr>
            <p:ph type="title"/>
          </p:nvPr>
        </p:nvSpPr>
        <p:spPr>
          <a:xfrm>
            <a:off x="460950" y="91440"/>
            <a:ext cx="20496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Releases</a:t>
            </a:r>
            <a:endParaRPr/>
          </a:p>
        </p:txBody>
      </p:sp>
      <p:sp>
        <p:nvSpPr>
          <p:cNvPr id="1423" name="Google Shape;1423;g82b2de5086_1_179"/>
          <p:cNvSpPr txBox="1"/>
          <p:nvPr/>
        </p:nvSpPr>
        <p:spPr>
          <a:xfrm>
            <a:off x="4162215" y="2759810"/>
            <a:ext cx="4123500" cy="224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2A3C"/>
                </a:solidFill>
                <a:latin typeface="Roboto"/>
                <a:ea typeface="Roboto"/>
                <a:cs typeface="Roboto"/>
                <a:sym typeface="Roboto"/>
              </a:rPr>
              <a:t>1.11.0</a:t>
            </a:r>
            <a:endParaRPr b="1" i="0" sz="2400" u="none" cap="none" strike="noStrike">
              <a:solidFill>
                <a:srgbClr val="1F2A3C"/>
              </a:solidFill>
              <a:latin typeface="Roboto"/>
              <a:ea typeface="Roboto"/>
              <a:cs typeface="Roboto"/>
              <a:sym typeface="Roboto"/>
            </a:endParaRPr>
          </a:p>
          <a:p>
            <a:pPr indent="0" lvl="0" marL="0" marR="0" rtl="0" algn="l">
              <a:lnSpc>
                <a:spcPct val="100000"/>
              </a:lnSpc>
              <a:spcBef>
                <a:spcPts val="200"/>
              </a:spcBef>
              <a:spcAft>
                <a:spcPts val="0"/>
              </a:spcAft>
              <a:buClr>
                <a:srgbClr val="000000"/>
              </a:buClr>
              <a:buSzPts val="300"/>
              <a:buFont typeface="Arial"/>
              <a:buNone/>
            </a:pPr>
            <a:r>
              <a:t/>
            </a:r>
            <a:endParaRPr b="0" i="0" sz="300" u="none" cap="none" strike="noStrike">
              <a:solidFill>
                <a:srgbClr val="1F2A3C"/>
              </a:solidFill>
              <a:latin typeface="Roboto"/>
              <a:ea typeface="Roboto"/>
              <a:cs typeface="Roboto"/>
              <a:sym typeface="Roboto"/>
            </a:endParaRPr>
          </a:p>
          <a:p>
            <a:pPr indent="0" lvl="0" marL="0" marR="0" rtl="0" algn="l">
              <a:lnSpc>
                <a:spcPct val="100000"/>
              </a:lnSpc>
              <a:spcBef>
                <a:spcPts val="5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Hotplug of CPU and memory for Cloud Hypervisor</a:t>
            </a:r>
            <a:endParaRPr b="0" i="0" sz="1100" u="none" cap="none" strike="noStrike">
              <a:solidFill>
                <a:srgbClr val="1F2A3C"/>
              </a:solidFill>
              <a:latin typeface="Roboto"/>
              <a:ea typeface="Roboto"/>
              <a:cs typeface="Roboto"/>
              <a:sym typeface="Roboto"/>
            </a:endParaRPr>
          </a:p>
          <a:p>
            <a:pPr indent="0" lvl="0" marL="0" marR="0" rtl="0" algn="l">
              <a:lnSpc>
                <a:spcPct val="100000"/>
              </a:lnSpc>
              <a:spcBef>
                <a:spcPts val="5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Added support for Persistent Memory</a:t>
            </a:r>
            <a:endParaRPr b="0" i="0" sz="1100" u="none" cap="none" strike="noStrike">
              <a:solidFill>
                <a:srgbClr val="1F2A3C"/>
              </a:solidFill>
              <a:latin typeface="Roboto"/>
              <a:ea typeface="Roboto"/>
              <a:cs typeface="Roboto"/>
              <a:sym typeface="Roboto"/>
            </a:endParaRPr>
          </a:p>
          <a:p>
            <a:pPr indent="0" lvl="0" marL="0" marR="0" rtl="0" algn="l">
              <a:lnSpc>
                <a:spcPct val="100000"/>
              </a:lnSpc>
              <a:spcBef>
                <a:spcPts val="5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Added Storage Performance Development Kit (SPDK) support</a:t>
            </a:r>
            <a:endParaRPr b="0" i="0" sz="1100" u="none" cap="none" strike="noStrike">
              <a:solidFill>
                <a:srgbClr val="1F2A3C"/>
              </a:solidFill>
              <a:latin typeface="Roboto"/>
              <a:ea typeface="Roboto"/>
              <a:cs typeface="Roboto"/>
              <a:sym typeface="Roboto"/>
            </a:endParaRPr>
          </a:p>
          <a:p>
            <a:pPr indent="0" lvl="0" marL="0" marR="0" rtl="0" algn="l">
              <a:lnSpc>
                <a:spcPct val="100000"/>
              </a:lnSpc>
              <a:spcBef>
                <a:spcPts val="5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Added ipv6 support</a:t>
            </a:r>
            <a:endParaRPr b="0" i="0" sz="1100" u="none" cap="none" strike="noStrike">
              <a:solidFill>
                <a:srgbClr val="1F2A3C"/>
              </a:solidFill>
              <a:latin typeface="Roboto"/>
              <a:ea typeface="Roboto"/>
              <a:cs typeface="Roboto"/>
              <a:sym typeface="Roboto"/>
            </a:endParaRPr>
          </a:p>
          <a:p>
            <a:pPr indent="0" lvl="0" marL="0" marR="0" rtl="0" algn="l">
              <a:lnSpc>
                <a:spcPct val="100000"/>
              </a:lnSpc>
              <a:spcBef>
                <a:spcPts val="5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Initial newstore feature to support live upgrade</a:t>
            </a:r>
            <a:endParaRPr b="0" i="0" sz="1100" u="none" cap="none" strike="noStrike">
              <a:solidFill>
                <a:srgbClr val="1F2A3C"/>
              </a:solidFill>
              <a:latin typeface="Roboto"/>
              <a:ea typeface="Roboto"/>
              <a:cs typeface="Roboto"/>
              <a:sym typeface="Roboto"/>
            </a:endParaRPr>
          </a:p>
          <a:p>
            <a:pPr indent="0" lvl="0" marL="0" marR="0" rtl="0" algn="l">
              <a:lnSpc>
                <a:spcPct val="100000"/>
              </a:lnSpc>
              <a:spcBef>
                <a:spcPts val="5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Initial support for virtio-mem</a:t>
            </a:r>
            <a:endParaRPr b="0" i="0" sz="1100" u="none" cap="none" strike="noStrike">
              <a:solidFill>
                <a:srgbClr val="1F2A3C"/>
              </a:solidFill>
              <a:latin typeface="Roboto"/>
              <a:ea typeface="Roboto"/>
              <a:cs typeface="Roboto"/>
              <a:sym typeface="Roboto"/>
            </a:endParaRPr>
          </a:p>
        </p:txBody>
      </p:sp>
      <p:sp>
        <p:nvSpPr>
          <p:cNvPr id="1424" name="Google Shape;1424;g82b2de5086_1_179"/>
          <p:cNvSpPr txBox="1"/>
          <p:nvPr/>
        </p:nvSpPr>
        <p:spPr>
          <a:xfrm>
            <a:off x="1620253" y="2755820"/>
            <a:ext cx="1904100" cy="517800"/>
          </a:xfrm>
          <a:prstGeom prst="rect">
            <a:avLst/>
          </a:prstGeom>
          <a:no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1" i="0" lang="en-US" sz="1600" u="none" cap="none" strike="noStrike">
                <a:solidFill>
                  <a:srgbClr val="1F2A3D"/>
                </a:solidFill>
                <a:latin typeface="Roboto"/>
                <a:ea typeface="Roboto"/>
                <a:cs typeface="Roboto"/>
                <a:sym typeface="Roboto"/>
              </a:rPr>
              <a:t>April 2020</a:t>
            </a:r>
            <a:endParaRPr b="1" i="0" sz="1600" u="none" cap="none" strike="noStrike">
              <a:solidFill>
                <a:srgbClr val="1F2A3D"/>
              </a:solidFill>
              <a:latin typeface="Roboto"/>
              <a:ea typeface="Roboto"/>
              <a:cs typeface="Roboto"/>
              <a:sym typeface="Roboto"/>
            </a:endParaRPr>
          </a:p>
        </p:txBody>
      </p:sp>
      <p:sp>
        <p:nvSpPr>
          <p:cNvPr id="1425" name="Google Shape;1425;g82b2de5086_1_179"/>
          <p:cNvSpPr/>
          <p:nvPr/>
        </p:nvSpPr>
        <p:spPr>
          <a:xfrm rot="2700000">
            <a:off x="3671066" y="2859021"/>
            <a:ext cx="330502" cy="330502"/>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26" name="Google Shape;1426;g82b2de5086_1_179"/>
          <p:cNvSpPr txBox="1"/>
          <p:nvPr/>
        </p:nvSpPr>
        <p:spPr>
          <a:xfrm>
            <a:off x="4226301" y="4746607"/>
            <a:ext cx="4548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1F2A3D"/>
                </a:solidFill>
                <a:latin typeface="Roboto"/>
                <a:ea typeface="Roboto"/>
                <a:cs typeface="Roboto"/>
                <a:sym typeface="Roboto"/>
              </a:rPr>
              <a:t>1.12.0</a:t>
            </a:r>
            <a:endParaRPr b="0" i="0" sz="900" u="none" cap="none" strike="noStrike">
              <a:solidFill>
                <a:srgbClr val="1F2A3D"/>
              </a:solidFill>
              <a:latin typeface="Roboto"/>
              <a:ea typeface="Roboto"/>
              <a:cs typeface="Roboto"/>
              <a:sym typeface="Roboto"/>
            </a:endParaRPr>
          </a:p>
        </p:txBody>
      </p:sp>
      <p:sp>
        <p:nvSpPr>
          <p:cNvPr id="1427" name="Google Shape;1427;g82b2de5086_1_179"/>
          <p:cNvSpPr txBox="1"/>
          <p:nvPr/>
        </p:nvSpPr>
        <p:spPr>
          <a:xfrm>
            <a:off x="2641599" y="47464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lang="en-US" sz="900">
                <a:solidFill>
                  <a:srgbClr val="1F2A3D"/>
                </a:solidFill>
                <a:latin typeface="Roboto"/>
                <a:ea typeface="Roboto"/>
                <a:cs typeface="Roboto"/>
                <a:sym typeface="Roboto"/>
              </a:rPr>
              <a:t>October 2020</a:t>
            </a:r>
            <a:endParaRPr b="1" i="0" sz="900" u="none" cap="none" strike="noStrike">
              <a:solidFill>
                <a:srgbClr val="1F2A3D"/>
              </a:solidFill>
              <a:latin typeface="Roboto"/>
              <a:ea typeface="Roboto"/>
              <a:cs typeface="Roboto"/>
              <a:sym typeface="Roboto"/>
            </a:endParaRPr>
          </a:p>
        </p:txBody>
      </p:sp>
      <p:grpSp>
        <p:nvGrpSpPr>
          <p:cNvPr id="1428" name="Google Shape;1428;g82b2de5086_1_179"/>
          <p:cNvGrpSpPr/>
          <p:nvPr/>
        </p:nvGrpSpPr>
        <p:grpSpPr>
          <a:xfrm>
            <a:off x="3602886" y="4783996"/>
            <a:ext cx="454800" cy="155399"/>
            <a:chOff x="3602886" y="2375896"/>
            <a:chExt cx="454800" cy="155399"/>
          </a:xfrm>
        </p:grpSpPr>
        <p:cxnSp>
          <p:nvCxnSpPr>
            <p:cNvPr id="1429" name="Google Shape;1429;g82b2de5086_1_17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430" name="Google Shape;1430;g82b2de5086_1_179"/>
            <p:cNvSpPr/>
            <p:nvPr/>
          </p:nvSpPr>
          <p:spPr>
            <a:xfrm rot="2700000">
              <a:off x="3781373" y="2398654"/>
              <a:ext cx="109884" cy="109884"/>
            </a:xfrm>
            <a:prstGeom prst="rect">
              <a:avLst/>
            </a:prstGeom>
            <a:solidFill>
              <a:srgbClr val="1F2A3D"/>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1431" name="Google Shape;1431;g82b2de5086_1_179"/>
          <p:cNvSpPr txBox="1"/>
          <p:nvPr/>
        </p:nvSpPr>
        <p:spPr>
          <a:xfrm>
            <a:off x="4226297" y="727284"/>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1.2.0</a:t>
            </a:r>
            <a:endParaRPr b="0" i="0" sz="1400" u="none" cap="none" strike="noStrike">
              <a:solidFill>
                <a:srgbClr val="8D8D8D"/>
              </a:solidFill>
              <a:latin typeface="Arial"/>
              <a:ea typeface="Arial"/>
              <a:cs typeface="Arial"/>
              <a:sym typeface="Arial"/>
            </a:endParaRPr>
          </a:p>
        </p:txBody>
      </p:sp>
      <p:sp>
        <p:nvSpPr>
          <p:cNvPr id="1432" name="Google Shape;1432;g82b2de5086_1_179"/>
          <p:cNvSpPr txBox="1"/>
          <p:nvPr/>
        </p:nvSpPr>
        <p:spPr>
          <a:xfrm>
            <a:off x="2760159" y="727107"/>
            <a:ext cx="7344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August 2018</a:t>
            </a:r>
            <a:endParaRPr b="0" i="0" sz="1400" u="none" cap="none" strike="noStrike">
              <a:solidFill>
                <a:srgbClr val="8D8D8D"/>
              </a:solidFill>
              <a:latin typeface="Arial"/>
              <a:ea typeface="Arial"/>
              <a:cs typeface="Arial"/>
              <a:sym typeface="Arial"/>
            </a:endParaRPr>
          </a:p>
        </p:txBody>
      </p:sp>
      <p:sp>
        <p:nvSpPr>
          <p:cNvPr id="1433" name="Google Shape;1433;g82b2de5086_1_179"/>
          <p:cNvSpPr txBox="1"/>
          <p:nvPr/>
        </p:nvSpPr>
        <p:spPr>
          <a:xfrm>
            <a:off x="4226297" y="94633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1.3.0</a:t>
            </a:r>
            <a:endParaRPr b="0" i="0" sz="1400" u="none" cap="none" strike="noStrike">
              <a:solidFill>
                <a:srgbClr val="8D8D8D"/>
              </a:solidFill>
              <a:latin typeface="Arial"/>
              <a:ea typeface="Arial"/>
              <a:cs typeface="Arial"/>
              <a:sym typeface="Arial"/>
            </a:endParaRPr>
          </a:p>
        </p:txBody>
      </p:sp>
      <p:sp>
        <p:nvSpPr>
          <p:cNvPr id="1434" name="Google Shape;1434;g82b2de5086_1_179"/>
          <p:cNvSpPr txBox="1"/>
          <p:nvPr/>
        </p:nvSpPr>
        <p:spPr>
          <a:xfrm>
            <a:off x="2566196" y="945982"/>
            <a:ext cx="928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September 2018</a:t>
            </a:r>
            <a:endParaRPr b="0" i="0" sz="1400" u="none" cap="none" strike="noStrike">
              <a:solidFill>
                <a:srgbClr val="8D8D8D"/>
              </a:solidFill>
              <a:latin typeface="Arial"/>
              <a:ea typeface="Arial"/>
              <a:cs typeface="Arial"/>
              <a:sym typeface="Arial"/>
            </a:endParaRPr>
          </a:p>
        </p:txBody>
      </p:sp>
      <p:sp>
        <p:nvSpPr>
          <p:cNvPr id="1435" name="Google Shape;1435;g82b2de5086_1_179"/>
          <p:cNvSpPr txBox="1"/>
          <p:nvPr/>
        </p:nvSpPr>
        <p:spPr>
          <a:xfrm>
            <a:off x="4226297" y="1165389"/>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1.4.0</a:t>
            </a:r>
            <a:endParaRPr b="0" i="0" sz="1400" u="none" cap="none" strike="noStrike">
              <a:solidFill>
                <a:srgbClr val="8D8D8D"/>
              </a:solidFill>
              <a:latin typeface="Arial"/>
              <a:ea typeface="Arial"/>
              <a:cs typeface="Arial"/>
              <a:sym typeface="Arial"/>
            </a:endParaRPr>
          </a:p>
        </p:txBody>
      </p:sp>
      <p:sp>
        <p:nvSpPr>
          <p:cNvPr id="1436" name="Google Shape;1436;g82b2de5086_1_179"/>
          <p:cNvSpPr txBox="1"/>
          <p:nvPr/>
        </p:nvSpPr>
        <p:spPr>
          <a:xfrm>
            <a:off x="2599858" y="1164857"/>
            <a:ext cx="8949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November 2018</a:t>
            </a:r>
            <a:endParaRPr b="0" i="0" sz="1400" u="none" cap="none" strike="noStrike">
              <a:solidFill>
                <a:srgbClr val="8D8D8D"/>
              </a:solidFill>
              <a:latin typeface="Arial"/>
              <a:ea typeface="Arial"/>
              <a:cs typeface="Arial"/>
              <a:sym typeface="Arial"/>
            </a:endParaRPr>
          </a:p>
        </p:txBody>
      </p:sp>
      <p:sp>
        <p:nvSpPr>
          <p:cNvPr id="1437" name="Google Shape;1437;g82b2de5086_1_179"/>
          <p:cNvSpPr txBox="1"/>
          <p:nvPr/>
        </p:nvSpPr>
        <p:spPr>
          <a:xfrm>
            <a:off x="4226297" y="1384441"/>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1.5.0</a:t>
            </a:r>
            <a:endParaRPr b="0" i="0" sz="1400" u="none" cap="none" strike="noStrike">
              <a:solidFill>
                <a:srgbClr val="8D8D8D"/>
              </a:solidFill>
              <a:latin typeface="Arial"/>
              <a:ea typeface="Arial"/>
              <a:cs typeface="Arial"/>
              <a:sym typeface="Arial"/>
            </a:endParaRPr>
          </a:p>
        </p:txBody>
      </p:sp>
      <p:sp>
        <p:nvSpPr>
          <p:cNvPr id="1438" name="Google Shape;1438;g82b2de5086_1_179"/>
          <p:cNvSpPr txBox="1"/>
          <p:nvPr/>
        </p:nvSpPr>
        <p:spPr>
          <a:xfrm>
            <a:off x="2712069" y="1383732"/>
            <a:ext cx="7827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January 2019</a:t>
            </a:r>
            <a:endParaRPr b="1" i="0" sz="900" u="none" cap="none" strike="noStrike">
              <a:solidFill>
                <a:srgbClr val="8D8D8D"/>
              </a:solidFill>
              <a:latin typeface="Roboto"/>
              <a:ea typeface="Roboto"/>
              <a:cs typeface="Roboto"/>
              <a:sym typeface="Roboto"/>
            </a:endParaRPr>
          </a:p>
        </p:txBody>
      </p:sp>
      <p:sp>
        <p:nvSpPr>
          <p:cNvPr id="1439" name="Google Shape;1439;g82b2de5086_1_179"/>
          <p:cNvSpPr txBox="1"/>
          <p:nvPr/>
        </p:nvSpPr>
        <p:spPr>
          <a:xfrm>
            <a:off x="4226296" y="508232"/>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1.1.0</a:t>
            </a:r>
            <a:endParaRPr b="0" i="0" sz="1400" u="none" cap="none" strike="noStrike">
              <a:solidFill>
                <a:srgbClr val="8D8D8D"/>
              </a:solidFill>
              <a:latin typeface="Arial"/>
              <a:ea typeface="Arial"/>
              <a:cs typeface="Arial"/>
              <a:sym typeface="Arial"/>
            </a:endParaRPr>
          </a:p>
        </p:txBody>
      </p:sp>
      <p:sp>
        <p:nvSpPr>
          <p:cNvPr id="1440" name="Google Shape;1440;g82b2de5086_1_179"/>
          <p:cNvSpPr txBox="1"/>
          <p:nvPr/>
        </p:nvSpPr>
        <p:spPr>
          <a:xfrm>
            <a:off x="2917253" y="508232"/>
            <a:ext cx="577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July 2018</a:t>
            </a:r>
            <a:endParaRPr b="0" i="0" sz="1400" u="none" cap="none" strike="noStrike">
              <a:solidFill>
                <a:srgbClr val="8D8D8D"/>
              </a:solidFill>
              <a:latin typeface="Arial"/>
              <a:ea typeface="Arial"/>
              <a:cs typeface="Arial"/>
              <a:sym typeface="Arial"/>
            </a:endParaRPr>
          </a:p>
        </p:txBody>
      </p:sp>
      <p:grpSp>
        <p:nvGrpSpPr>
          <p:cNvPr id="1441" name="Google Shape;1441;g82b2de5086_1_179"/>
          <p:cNvGrpSpPr/>
          <p:nvPr/>
        </p:nvGrpSpPr>
        <p:grpSpPr>
          <a:xfrm>
            <a:off x="3602886" y="547096"/>
            <a:ext cx="454800" cy="155399"/>
            <a:chOff x="3602886" y="2375896"/>
            <a:chExt cx="454800" cy="155399"/>
          </a:xfrm>
        </p:grpSpPr>
        <p:cxnSp>
          <p:nvCxnSpPr>
            <p:cNvPr id="1442" name="Google Shape;1442;g82b2de5086_1_17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443" name="Google Shape;1443;g82b2de5086_1_17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1444" name="Google Shape;1444;g82b2de5086_1_179"/>
          <p:cNvSpPr txBox="1"/>
          <p:nvPr/>
        </p:nvSpPr>
        <p:spPr>
          <a:xfrm>
            <a:off x="4226297" y="1603493"/>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1.6.0</a:t>
            </a:r>
            <a:endParaRPr b="0" i="0" sz="900" u="none" cap="none" strike="noStrike">
              <a:solidFill>
                <a:srgbClr val="8D8D8D"/>
              </a:solidFill>
              <a:latin typeface="Roboto"/>
              <a:ea typeface="Roboto"/>
              <a:cs typeface="Roboto"/>
              <a:sym typeface="Roboto"/>
            </a:endParaRPr>
          </a:p>
        </p:txBody>
      </p:sp>
      <p:sp>
        <p:nvSpPr>
          <p:cNvPr id="1445" name="Google Shape;1445;g82b2de5086_1_179"/>
          <p:cNvSpPr txBox="1"/>
          <p:nvPr/>
        </p:nvSpPr>
        <p:spPr>
          <a:xfrm>
            <a:off x="2599849" y="1602607"/>
            <a:ext cx="8949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March 2019</a:t>
            </a:r>
            <a:endParaRPr b="1" i="0" sz="900" u="none" cap="none" strike="noStrike">
              <a:solidFill>
                <a:srgbClr val="8D8D8D"/>
              </a:solidFill>
              <a:latin typeface="Roboto"/>
              <a:ea typeface="Roboto"/>
              <a:cs typeface="Roboto"/>
              <a:sym typeface="Roboto"/>
            </a:endParaRPr>
          </a:p>
        </p:txBody>
      </p:sp>
      <p:sp>
        <p:nvSpPr>
          <p:cNvPr id="1446" name="Google Shape;1446;g82b2de5086_1_179"/>
          <p:cNvSpPr txBox="1"/>
          <p:nvPr/>
        </p:nvSpPr>
        <p:spPr>
          <a:xfrm>
            <a:off x="4226297" y="182254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1.7.0</a:t>
            </a:r>
            <a:endParaRPr b="0" i="0" sz="900" u="none" cap="none" strike="noStrike">
              <a:solidFill>
                <a:srgbClr val="8D8D8D"/>
              </a:solidFill>
              <a:latin typeface="Roboto"/>
              <a:ea typeface="Roboto"/>
              <a:cs typeface="Roboto"/>
              <a:sym typeface="Roboto"/>
            </a:endParaRPr>
          </a:p>
        </p:txBody>
      </p:sp>
      <p:sp>
        <p:nvSpPr>
          <p:cNvPr id="1447" name="Google Shape;1447;g82b2de5086_1_179"/>
          <p:cNvSpPr txBox="1"/>
          <p:nvPr/>
        </p:nvSpPr>
        <p:spPr>
          <a:xfrm>
            <a:off x="2641599" y="18217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2019</a:t>
            </a:r>
            <a:endParaRPr b="1" i="0" sz="900" u="none" cap="none" strike="noStrike">
              <a:solidFill>
                <a:srgbClr val="8D8D8D"/>
              </a:solidFill>
              <a:latin typeface="Roboto"/>
              <a:ea typeface="Roboto"/>
              <a:cs typeface="Roboto"/>
              <a:sym typeface="Roboto"/>
            </a:endParaRPr>
          </a:p>
        </p:txBody>
      </p:sp>
      <p:sp>
        <p:nvSpPr>
          <p:cNvPr id="1448" name="Google Shape;1448;g82b2de5086_1_179"/>
          <p:cNvSpPr txBox="1"/>
          <p:nvPr/>
        </p:nvSpPr>
        <p:spPr>
          <a:xfrm>
            <a:off x="4226297" y="2041598"/>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1.8.0</a:t>
            </a:r>
            <a:endParaRPr b="0" i="0" sz="900" u="none" cap="none" strike="noStrike">
              <a:solidFill>
                <a:srgbClr val="8D8D8D"/>
              </a:solidFill>
              <a:latin typeface="Roboto"/>
              <a:ea typeface="Roboto"/>
              <a:cs typeface="Roboto"/>
              <a:sym typeface="Roboto"/>
            </a:endParaRPr>
          </a:p>
        </p:txBody>
      </p:sp>
      <p:sp>
        <p:nvSpPr>
          <p:cNvPr id="1449" name="Google Shape;1449;g82b2de5086_1_179"/>
          <p:cNvSpPr txBox="1"/>
          <p:nvPr/>
        </p:nvSpPr>
        <p:spPr>
          <a:xfrm>
            <a:off x="2641599" y="20409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July 2019</a:t>
            </a:r>
            <a:endParaRPr b="1" i="0" sz="900" u="none" cap="none" strike="noStrike">
              <a:solidFill>
                <a:srgbClr val="8D8D8D"/>
              </a:solidFill>
              <a:latin typeface="Roboto"/>
              <a:ea typeface="Roboto"/>
              <a:cs typeface="Roboto"/>
              <a:sym typeface="Roboto"/>
            </a:endParaRPr>
          </a:p>
        </p:txBody>
      </p:sp>
      <p:sp>
        <p:nvSpPr>
          <p:cNvPr id="1450" name="Google Shape;1450;g82b2de5086_1_179"/>
          <p:cNvSpPr txBox="1"/>
          <p:nvPr/>
        </p:nvSpPr>
        <p:spPr>
          <a:xfrm>
            <a:off x="4226297" y="226065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1.9.0</a:t>
            </a:r>
            <a:endParaRPr b="0" i="0" sz="900" u="none" cap="none" strike="noStrike">
              <a:solidFill>
                <a:srgbClr val="8D8D8D"/>
              </a:solidFill>
              <a:latin typeface="Roboto"/>
              <a:ea typeface="Roboto"/>
              <a:cs typeface="Roboto"/>
              <a:sym typeface="Roboto"/>
            </a:endParaRPr>
          </a:p>
        </p:txBody>
      </p:sp>
      <p:sp>
        <p:nvSpPr>
          <p:cNvPr id="1451" name="Google Shape;1451;g82b2de5086_1_179"/>
          <p:cNvSpPr txBox="1"/>
          <p:nvPr/>
        </p:nvSpPr>
        <p:spPr>
          <a:xfrm>
            <a:off x="2641599" y="226013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October 2019</a:t>
            </a:r>
            <a:endParaRPr b="1" i="0" sz="900" u="none" cap="none" strike="noStrike">
              <a:solidFill>
                <a:srgbClr val="8D8D8D"/>
              </a:solidFill>
              <a:latin typeface="Roboto"/>
              <a:ea typeface="Roboto"/>
              <a:cs typeface="Roboto"/>
              <a:sym typeface="Roboto"/>
            </a:endParaRPr>
          </a:p>
        </p:txBody>
      </p:sp>
      <p:sp>
        <p:nvSpPr>
          <p:cNvPr id="1452" name="Google Shape;1452;g82b2de5086_1_179"/>
          <p:cNvSpPr txBox="1"/>
          <p:nvPr/>
        </p:nvSpPr>
        <p:spPr>
          <a:xfrm>
            <a:off x="4226301" y="2479703"/>
            <a:ext cx="408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1.10.0</a:t>
            </a:r>
            <a:endParaRPr b="0" i="0" sz="900" u="none" cap="none" strike="noStrike">
              <a:solidFill>
                <a:srgbClr val="8D8D8D"/>
              </a:solidFill>
              <a:latin typeface="Roboto"/>
              <a:ea typeface="Roboto"/>
              <a:cs typeface="Roboto"/>
              <a:sym typeface="Roboto"/>
            </a:endParaRPr>
          </a:p>
        </p:txBody>
      </p:sp>
      <p:sp>
        <p:nvSpPr>
          <p:cNvPr id="1453" name="Google Shape;1453;g82b2de5086_1_179"/>
          <p:cNvSpPr txBox="1"/>
          <p:nvPr/>
        </p:nvSpPr>
        <p:spPr>
          <a:xfrm>
            <a:off x="2641599" y="247930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January 2020</a:t>
            </a:r>
            <a:endParaRPr b="1" i="0" sz="900" u="none" cap="none" strike="noStrike">
              <a:solidFill>
                <a:srgbClr val="8D8D8D"/>
              </a:solidFill>
              <a:latin typeface="Roboto"/>
              <a:ea typeface="Roboto"/>
              <a:cs typeface="Roboto"/>
              <a:sym typeface="Roboto"/>
            </a:endParaRPr>
          </a:p>
        </p:txBody>
      </p:sp>
      <p:grpSp>
        <p:nvGrpSpPr>
          <p:cNvPr id="1454" name="Google Shape;1454;g82b2de5086_1_179"/>
          <p:cNvGrpSpPr/>
          <p:nvPr/>
        </p:nvGrpSpPr>
        <p:grpSpPr>
          <a:xfrm>
            <a:off x="3602886" y="766014"/>
            <a:ext cx="454800" cy="155399"/>
            <a:chOff x="3602886" y="2375896"/>
            <a:chExt cx="454800" cy="155399"/>
          </a:xfrm>
        </p:grpSpPr>
        <p:cxnSp>
          <p:nvCxnSpPr>
            <p:cNvPr id="1455" name="Google Shape;1455;g82b2de5086_1_17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456" name="Google Shape;1456;g82b2de5086_1_17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457" name="Google Shape;1457;g82b2de5086_1_179"/>
          <p:cNvGrpSpPr/>
          <p:nvPr/>
        </p:nvGrpSpPr>
        <p:grpSpPr>
          <a:xfrm>
            <a:off x="3602886" y="984932"/>
            <a:ext cx="454800" cy="155399"/>
            <a:chOff x="3602886" y="2375896"/>
            <a:chExt cx="454800" cy="155399"/>
          </a:xfrm>
        </p:grpSpPr>
        <p:cxnSp>
          <p:nvCxnSpPr>
            <p:cNvPr id="1458" name="Google Shape;1458;g82b2de5086_1_17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459" name="Google Shape;1459;g82b2de5086_1_17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460" name="Google Shape;1460;g82b2de5086_1_179"/>
          <p:cNvGrpSpPr/>
          <p:nvPr/>
        </p:nvGrpSpPr>
        <p:grpSpPr>
          <a:xfrm>
            <a:off x="3602886" y="1203851"/>
            <a:ext cx="454800" cy="155399"/>
            <a:chOff x="3602886" y="2375896"/>
            <a:chExt cx="454800" cy="155399"/>
          </a:xfrm>
        </p:grpSpPr>
        <p:cxnSp>
          <p:nvCxnSpPr>
            <p:cNvPr id="1461" name="Google Shape;1461;g82b2de5086_1_17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462" name="Google Shape;1462;g82b2de5086_1_17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463" name="Google Shape;1463;g82b2de5086_1_179"/>
          <p:cNvGrpSpPr/>
          <p:nvPr/>
        </p:nvGrpSpPr>
        <p:grpSpPr>
          <a:xfrm>
            <a:off x="3602886" y="1422769"/>
            <a:ext cx="454800" cy="155399"/>
            <a:chOff x="3602886" y="2375896"/>
            <a:chExt cx="454800" cy="155399"/>
          </a:xfrm>
        </p:grpSpPr>
        <p:cxnSp>
          <p:nvCxnSpPr>
            <p:cNvPr id="1464" name="Google Shape;1464;g82b2de5086_1_17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465" name="Google Shape;1465;g82b2de5086_1_17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466" name="Google Shape;1466;g82b2de5086_1_179"/>
          <p:cNvGrpSpPr/>
          <p:nvPr/>
        </p:nvGrpSpPr>
        <p:grpSpPr>
          <a:xfrm>
            <a:off x="3602886" y="1641687"/>
            <a:ext cx="454800" cy="155399"/>
            <a:chOff x="3602886" y="2375896"/>
            <a:chExt cx="454800" cy="155399"/>
          </a:xfrm>
        </p:grpSpPr>
        <p:cxnSp>
          <p:nvCxnSpPr>
            <p:cNvPr id="1467" name="Google Shape;1467;g82b2de5086_1_17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468" name="Google Shape;1468;g82b2de5086_1_17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469" name="Google Shape;1469;g82b2de5086_1_179"/>
          <p:cNvGrpSpPr/>
          <p:nvPr/>
        </p:nvGrpSpPr>
        <p:grpSpPr>
          <a:xfrm>
            <a:off x="3602886" y="1860605"/>
            <a:ext cx="454800" cy="155399"/>
            <a:chOff x="3602886" y="2375896"/>
            <a:chExt cx="454800" cy="155399"/>
          </a:xfrm>
        </p:grpSpPr>
        <p:cxnSp>
          <p:nvCxnSpPr>
            <p:cNvPr id="1470" name="Google Shape;1470;g82b2de5086_1_17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471" name="Google Shape;1471;g82b2de5086_1_17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472" name="Google Shape;1472;g82b2de5086_1_179"/>
          <p:cNvGrpSpPr/>
          <p:nvPr/>
        </p:nvGrpSpPr>
        <p:grpSpPr>
          <a:xfrm>
            <a:off x="3602886" y="2079523"/>
            <a:ext cx="454800" cy="155399"/>
            <a:chOff x="3602886" y="2375896"/>
            <a:chExt cx="454800" cy="155399"/>
          </a:xfrm>
        </p:grpSpPr>
        <p:cxnSp>
          <p:nvCxnSpPr>
            <p:cNvPr id="1473" name="Google Shape;1473;g82b2de5086_1_17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474" name="Google Shape;1474;g82b2de5086_1_17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475" name="Google Shape;1475;g82b2de5086_1_179"/>
          <p:cNvGrpSpPr/>
          <p:nvPr/>
        </p:nvGrpSpPr>
        <p:grpSpPr>
          <a:xfrm>
            <a:off x="3602886" y="2298441"/>
            <a:ext cx="454800" cy="155399"/>
            <a:chOff x="3602886" y="2375896"/>
            <a:chExt cx="454800" cy="155399"/>
          </a:xfrm>
        </p:grpSpPr>
        <p:cxnSp>
          <p:nvCxnSpPr>
            <p:cNvPr id="1476" name="Google Shape;1476;g82b2de5086_1_17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477" name="Google Shape;1477;g82b2de5086_1_17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478" name="Google Shape;1478;g82b2de5086_1_179"/>
          <p:cNvGrpSpPr/>
          <p:nvPr/>
        </p:nvGrpSpPr>
        <p:grpSpPr>
          <a:xfrm>
            <a:off x="3602886" y="2517360"/>
            <a:ext cx="454800" cy="155399"/>
            <a:chOff x="3602886" y="2375896"/>
            <a:chExt cx="454800" cy="155399"/>
          </a:xfrm>
        </p:grpSpPr>
        <p:cxnSp>
          <p:nvCxnSpPr>
            <p:cNvPr id="1479" name="Google Shape;1479;g82b2de5086_1_17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480" name="Google Shape;1480;g82b2de5086_1_17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481" name="Google Shape;1481;g82b2de5086_1_179"/>
          <p:cNvGrpSpPr/>
          <p:nvPr/>
        </p:nvGrpSpPr>
        <p:grpSpPr>
          <a:xfrm>
            <a:off x="2914152" y="306190"/>
            <a:ext cx="1639445" cy="230700"/>
            <a:chOff x="2914152" y="306190"/>
            <a:chExt cx="1639445" cy="230700"/>
          </a:xfrm>
        </p:grpSpPr>
        <p:sp>
          <p:nvSpPr>
            <p:cNvPr id="1482" name="Google Shape;1482;g82b2de5086_1_179"/>
            <p:cNvSpPr txBox="1"/>
            <p:nvPr/>
          </p:nvSpPr>
          <p:spPr>
            <a:xfrm>
              <a:off x="4226297" y="30619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1.0.0</a:t>
              </a:r>
              <a:endParaRPr b="0" i="0" sz="1400" u="none" cap="none" strike="noStrike">
                <a:solidFill>
                  <a:srgbClr val="000000"/>
                </a:solidFill>
                <a:latin typeface="Arial"/>
                <a:ea typeface="Arial"/>
                <a:cs typeface="Arial"/>
                <a:sym typeface="Arial"/>
              </a:endParaRPr>
            </a:p>
          </p:txBody>
        </p:sp>
        <p:sp>
          <p:nvSpPr>
            <p:cNvPr id="1483" name="Google Shape;1483;g82b2de5086_1_179"/>
            <p:cNvSpPr txBox="1"/>
            <p:nvPr/>
          </p:nvSpPr>
          <p:spPr>
            <a:xfrm>
              <a:off x="2914152" y="306190"/>
              <a:ext cx="5838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2018</a:t>
              </a:r>
              <a:endParaRPr b="0" i="0" sz="1400" u="none" cap="none" strike="noStrike">
                <a:solidFill>
                  <a:srgbClr val="000000"/>
                </a:solidFill>
                <a:latin typeface="Arial"/>
                <a:ea typeface="Arial"/>
                <a:cs typeface="Arial"/>
                <a:sym typeface="Arial"/>
              </a:endParaRPr>
            </a:p>
          </p:txBody>
        </p:sp>
        <p:grpSp>
          <p:nvGrpSpPr>
            <p:cNvPr id="1484" name="Google Shape;1484;g82b2de5086_1_179"/>
            <p:cNvGrpSpPr/>
            <p:nvPr/>
          </p:nvGrpSpPr>
          <p:grpSpPr>
            <a:xfrm>
              <a:off x="3603471" y="344016"/>
              <a:ext cx="454800" cy="155399"/>
              <a:chOff x="3603471" y="346171"/>
              <a:chExt cx="454800" cy="155399"/>
            </a:xfrm>
          </p:grpSpPr>
          <p:cxnSp>
            <p:nvCxnSpPr>
              <p:cNvPr id="1485" name="Google Shape;1485;g82b2de5086_1_179"/>
              <p:cNvCxnSpPr/>
              <p:nvPr/>
            </p:nvCxnSpPr>
            <p:spPr>
              <a:xfrm rot="10800000">
                <a:off x="3603471" y="417985"/>
                <a:ext cx="454800" cy="0"/>
              </a:xfrm>
              <a:prstGeom prst="straightConnector1">
                <a:avLst/>
              </a:prstGeom>
              <a:noFill/>
              <a:ln cap="flat" cmpd="sng" w="9525">
                <a:solidFill>
                  <a:srgbClr val="8D8D8D"/>
                </a:solidFill>
                <a:prstDash val="dot"/>
                <a:round/>
                <a:headEnd len="sm" w="sm" type="none"/>
                <a:tailEnd len="sm" w="sm" type="none"/>
              </a:ln>
            </p:spPr>
          </p:cxnSp>
          <p:sp>
            <p:nvSpPr>
              <p:cNvPr id="1486" name="Google Shape;1486;g82b2de5086_1_179"/>
              <p:cNvSpPr/>
              <p:nvPr/>
            </p:nvSpPr>
            <p:spPr>
              <a:xfrm rot="2700000">
                <a:off x="3781374" y="368929"/>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cxnSp>
        <p:nvCxnSpPr>
          <p:cNvPr id="1491" name="Google Shape;1491;g82b2de5086_1_1459"/>
          <p:cNvCxnSpPr/>
          <p:nvPr/>
        </p:nvCxnSpPr>
        <p:spPr>
          <a:xfrm>
            <a:off x="3836316" y="29529"/>
            <a:ext cx="0" cy="5081700"/>
          </a:xfrm>
          <a:prstGeom prst="straightConnector1">
            <a:avLst/>
          </a:prstGeom>
          <a:noFill/>
          <a:ln cap="sq" cmpd="sng" w="15875">
            <a:solidFill>
              <a:srgbClr val="1F2A3D"/>
            </a:solidFill>
            <a:prstDash val="dot"/>
            <a:round/>
            <a:headEnd len="sm" w="sm" type="none"/>
            <a:tailEnd len="med" w="med" type="triangle"/>
          </a:ln>
        </p:spPr>
      </p:cxnSp>
      <p:sp>
        <p:nvSpPr>
          <p:cNvPr id="1492" name="Google Shape;1492;g82b2de5086_1_1459"/>
          <p:cNvSpPr txBox="1"/>
          <p:nvPr>
            <p:ph type="title"/>
          </p:nvPr>
        </p:nvSpPr>
        <p:spPr>
          <a:xfrm>
            <a:off x="460950" y="91440"/>
            <a:ext cx="20496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Releases</a:t>
            </a:r>
            <a:endParaRPr/>
          </a:p>
        </p:txBody>
      </p:sp>
      <p:sp>
        <p:nvSpPr>
          <p:cNvPr id="1493" name="Google Shape;1493;g82b2de5086_1_1459"/>
          <p:cNvSpPr txBox="1"/>
          <p:nvPr/>
        </p:nvSpPr>
        <p:spPr>
          <a:xfrm>
            <a:off x="4226297" y="727284"/>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1.2.0</a:t>
            </a:r>
            <a:endParaRPr b="0" i="0" sz="1400" u="none" cap="none" strike="noStrike">
              <a:solidFill>
                <a:srgbClr val="8D8D8D"/>
              </a:solidFill>
              <a:latin typeface="Arial"/>
              <a:ea typeface="Arial"/>
              <a:cs typeface="Arial"/>
              <a:sym typeface="Arial"/>
            </a:endParaRPr>
          </a:p>
        </p:txBody>
      </p:sp>
      <p:sp>
        <p:nvSpPr>
          <p:cNvPr id="1494" name="Google Shape;1494;g82b2de5086_1_1459"/>
          <p:cNvSpPr txBox="1"/>
          <p:nvPr/>
        </p:nvSpPr>
        <p:spPr>
          <a:xfrm>
            <a:off x="2760159" y="727107"/>
            <a:ext cx="7344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August 2018</a:t>
            </a:r>
            <a:endParaRPr b="0" i="0" sz="1400" u="none" cap="none" strike="noStrike">
              <a:solidFill>
                <a:srgbClr val="8D8D8D"/>
              </a:solidFill>
              <a:latin typeface="Arial"/>
              <a:ea typeface="Arial"/>
              <a:cs typeface="Arial"/>
              <a:sym typeface="Arial"/>
            </a:endParaRPr>
          </a:p>
        </p:txBody>
      </p:sp>
      <p:sp>
        <p:nvSpPr>
          <p:cNvPr id="1495" name="Google Shape;1495;g82b2de5086_1_1459"/>
          <p:cNvSpPr txBox="1"/>
          <p:nvPr/>
        </p:nvSpPr>
        <p:spPr>
          <a:xfrm>
            <a:off x="4226297" y="94633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1.3.0</a:t>
            </a:r>
            <a:endParaRPr b="0" i="0" sz="1400" u="none" cap="none" strike="noStrike">
              <a:solidFill>
                <a:srgbClr val="8D8D8D"/>
              </a:solidFill>
              <a:latin typeface="Arial"/>
              <a:ea typeface="Arial"/>
              <a:cs typeface="Arial"/>
              <a:sym typeface="Arial"/>
            </a:endParaRPr>
          </a:p>
        </p:txBody>
      </p:sp>
      <p:sp>
        <p:nvSpPr>
          <p:cNvPr id="1496" name="Google Shape;1496;g82b2de5086_1_1459"/>
          <p:cNvSpPr txBox="1"/>
          <p:nvPr/>
        </p:nvSpPr>
        <p:spPr>
          <a:xfrm>
            <a:off x="2566196" y="945982"/>
            <a:ext cx="928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September 2018</a:t>
            </a:r>
            <a:endParaRPr b="0" i="0" sz="1400" u="none" cap="none" strike="noStrike">
              <a:solidFill>
                <a:srgbClr val="8D8D8D"/>
              </a:solidFill>
              <a:latin typeface="Arial"/>
              <a:ea typeface="Arial"/>
              <a:cs typeface="Arial"/>
              <a:sym typeface="Arial"/>
            </a:endParaRPr>
          </a:p>
        </p:txBody>
      </p:sp>
      <p:sp>
        <p:nvSpPr>
          <p:cNvPr id="1497" name="Google Shape;1497;g82b2de5086_1_1459"/>
          <p:cNvSpPr txBox="1"/>
          <p:nvPr/>
        </p:nvSpPr>
        <p:spPr>
          <a:xfrm>
            <a:off x="4226297" y="1165389"/>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1.4.0</a:t>
            </a:r>
            <a:endParaRPr b="0" i="0" sz="1400" u="none" cap="none" strike="noStrike">
              <a:solidFill>
                <a:srgbClr val="8D8D8D"/>
              </a:solidFill>
              <a:latin typeface="Arial"/>
              <a:ea typeface="Arial"/>
              <a:cs typeface="Arial"/>
              <a:sym typeface="Arial"/>
            </a:endParaRPr>
          </a:p>
        </p:txBody>
      </p:sp>
      <p:sp>
        <p:nvSpPr>
          <p:cNvPr id="1498" name="Google Shape;1498;g82b2de5086_1_1459"/>
          <p:cNvSpPr txBox="1"/>
          <p:nvPr/>
        </p:nvSpPr>
        <p:spPr>
          <a:xfrm>
            <a:off x="2599858" y="1164857"/>
            <a:ext cx="8949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November 2018</a:t>
            </a:r>
            <a:endParaRPr b="0" i="0" sz="1400" u="none" cap="none" strike="noStrike">
              <a:solidFill>
                <a:srgbClr val="8D8D8D"/>
              </a:solidFill>
              <a:latin typeface="Arial"/>
              <a:ea typeface="Arial"/>
              <a:cs typeface="Arial"/>
              <a:sym typeface="Arial"/>
            </a:endParaRPr>
          </a:p>
        </p:txBody>
      </p:sp>
      <p:sp>
        <p:nvSpPr>
          <p:cNvPr id="1499" name="Google Shape;1499;g82b2de5086_1_1459"/>
          <p:cNvSpPr txBox="1"/>
          <p:nvPr/>
        </p:nvSpPr>
        <p:spPr>
          <a:xfrm>
            <a:off x="4226297" y="1384441"/>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1.5.0</a:t>
            </a:r>
            <a:endParaRPr b="0" i="0" sz="1400" u="none" cap="none" strike="noStrike">
              <a:solidFill>
                <a:srgbClr val="8D8D8D"/>
              </a:solidFill>
              <a:latin typeface="Arial"/>
              <a:ea typeface="Arial"/>
              <a:cs typeface="Arial"/>
              <a:sym typeface="Arial"/>
            </a:endParaRPr>
          </a:p>
        </p:txBody>
      </p:sp>
      <p:sp>
        <p:nvSpPr>
          <p:cNvPr id="1500" name="Google Shape;1500;g82b2de5086_1_1459"/>
          <p:cNvSpPr txBox="1"/>
          <p:nvPr/>
        </p:nvSpPr>
        <p:spPr>
          <a:xfrm>
            <a:off x="2712069" y="1383732"/>
            <a:ext cx="7827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January 2019</a:t>
            </a:r>
            <a:endParaRPr b="1" i="0" sz="900" u="none" cap="none" strike="noStrike">
              <a:solidFill>
                <a:srgbClr val="8D8D8D"/>
              </a:solidFill>
              <a:latin typeface="Roboto"/>
              <a:ea typeface="Roboto"/>
              <a:cs typeface="Roboto"/>
              <a:sym typeface="Roboto"/>
            </a:endParaRPr>
          </a:p>
        </p:txBody>
      </p:sp>
      <p:sp>
        <p:nvSpPr>
          <p:cNvPr id="1501" name="Google Shape;1501;g82b2de5086_1_1459"/>
          <p:cNvSpPr txBox="1"/>
          <p:nvPr/>
        </p:nvSpPr>
        <p:spPr>
          <a:xfrm>
            <a:off x="4226296" y="508232"/>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1.1.0</a:t>
            </a:r>
            <a:endParaRPr b="0" i="0" sz="1400" u="none" cap="none" strike="noStrike">
              <a:solidFill>
                <a:srgbClr val="8D8D8D"/>
              </a:solidFill>
              <a:latin typeface="Arial"/>
              <a:ea typeface="Arial"/>
              <a:cs typeface="Arial"/>
              <a:sym typeface="Arial"/>
            </a:endParaRPr>
          </a:p>
        </p:txBody>
      </p:sp>
      <p:sp>
        <p:nvSpPr>
          <p:cNvPr id="1502" name="Google Shape;1502;g82b2de5086_1_1459"/>
          <p:cNvSpPr txBox="1"/>
          <p:nvPr/>
        </p:nvSpPr>
        <p:spPr>
          <a:xfrm>
            <a:off x="2917253" y="508232"/>
            <a:ext cx="5775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July 2018</a:t>
            </a:r>
            <a:endParaRPr b="0" i="0" sz="1400" u="none" cap="none" strike="noStrike">
              <a:solidFill>
                <a:srgbClr val="8D8D8D"/>
              </a:solidFill>
              <a:latin typeface="Arial"/>
              <a:ea typeface="Arial"/>
              <a:cs typeface="Arial"/>
              <a:sym typeface="Arial"/>
            </a:endParaRPr>
          </a:p>
        </p:txBody>
      </p:sp>
      <p:grpSp>
        <p:nvGrpSpPr>
          <p:cNvPr id="1503" name="Google Shape;1503;g82b2de5086_1_1459"/>
          <p:cNvGrpSpPr/>
          <p:nvPr/>
        </p:nvGrpSpPr>
        <p:grpSpPr>
          <a:xfrm>
            <a:off x="3602886" y="547096"/>
            <a:ext cx="454800" cy="155399"/>
            <a:chOff x="3602886" y="2375896"/>
            <a:chExt cx="454800" cy="155399"/>
          </a:xfrm>
        </p:grpSpPr>
        <p:cxnSp>
          <p:nvCxnSpPr>
            <p:cNvPr id="1504" name="Google Shape;1504;g82b2de5086_1_145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505" name="Google Shape;1505;g82b2de5086_1_145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sp>
        <p:nvSpPr>
          <p:cNvPr id="1506" name="Google Shape;1506;g82b2de5086_1_1459"/>
          <p:cNvSpPr txBox="1"/>
          <p:nvPr/>
        </p:nvSpPr>
        <p:spPr>
          <a:xfrm>
            <a:off x="4226297" y="1603493"/>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1.6.0</a:t>
            </a:r>
            <a:endParaRPr b="0" i="0" sz="900" u="none" cap="none" strike="noStrike">
              <a:solidFill>
                <a:srgbClr val="8D8D8D"/>
              </a:solidFill>
              <a:latin typeface="Roboto"/>
              <a:ea typeface="Roboto"/>
              <a:cs typeface="Roboto"/>
              <a:sym typeface="Roboto"/>
            </a:endParaRPr>
          </a:p>
        </p:txBody>
      </p:sp>
      <p:sp>
        <p:nvSpPr>
          <p:cNvPr id="1507" name="Google Shape;1507;g82b2de5086_1_1459"/>
          <p:cNvSpPr txBox="1"/>
          <p:nvPr/>
        </p:nvSpPr>
        <p:spPr>
          <a:xfrm>
            <a:off x="2599849" y="1602607"/>
            <a:ext cx="8949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March 2019</a:t>
            </a:r>
            <a:endParaRPr b="1" i="0" sz="900" u="none" cap="none" strike="noStrike">
              <a:solidFill>
                <a:srgbClr val="8D8D8D"/>
              </a:solidFill>
              <a:latin typeface="Roboto"/>
              <a:ea typeface="Roboto"/>
              <a:cs typeface="Roboto"/>
              <a:sym typeface="Roboto"/>
            </a:endParaRPr>
          </a:p>
        </p:txBody>
      </p:sp>
      <p:sp>
        <p:nvSpPr>
          <p:cNvPr id="1508" name="Google Shape;1508;g82b2de5086_1_1459"/>
          <p:cNvSpPr txBox="1"/>
          <p:nvPr/>
        </p:nvSpPr>
        <p:spPr>
          <a:xfrm>
            <a:off x="4226297" y="1822546"/>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1.7.0</a:t>
            </a:r>
            <a:endParaRPr b="0" i="0" sz="900" u="none" cap="none" strike="noStrike">
              <a:solidFill>
                <a:srgbClr val="8D8D8D"/>
              </a:solidFill>
              <a:latin typeface="Roboto"/>
              <a:ea typeface="Roboto"/>
              <a:cs typeface="Roboto"/>
              <a:sym typeface="Roboto"/>
            </a:endParaRPr>
          </a:p>
        </p:txBody>
      </p:sp>
      <p:sp>
        <p:nvSpPr>
          <p:cNvPr id="1509" name="Google Shape;1509;g82b2de5086_1_1459"/>
          <p:cNvSpPr txBox="1"/>
          <p:nvPr/>
        </p:nvSpPr>
        <p:spPr>
          <a:xfrm>
            <a:off x="2641599" y="182178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2019</a:t>
            </a:r>
            <a:endParaRPr b="1" i="0" sz="900" u="none" cap="none" strike="noStrike">
              <a:solidFill>
                <a:srgbClr val="8D8D8D"/>
              </a:solidFill>
              <a:latin typeface="Roboto"/>
              <a:ea typeface="Roboto"/>
              <a:cs typeface="Roboto"/>
              <a:sym typeface="Roboto"/>
            </a:endParaRPr>
          </a:p>
        </p:txBody>
      </p:sp>
      <p:sp>
        <p:nvSpPr>
          <p:cNvPr id="1510" name="Google Shape;1510;g82b2de5086_1_1459"/>
          <p:cNvSpPr txBox="1"/>
          <p:nvPr/>
        </p:nvSpPr>
        <p:spPr>
          <a:xfrm>
            <a:off x="4226297" y="2041598"/>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1.8.0</a:t>
            </a:r>
            <a:endParaRPr b="0" i="0" sz="900" u="none" cap="none" strike="noStrike">
              <a:solidFill>
                <a:srgbClr val="8D8D8D"/>
              </a:solidFill>
              <a:latin typeface="Roboto"/>
              <a:ea typeface="Roboto"/>
              <a:cs typeface="Roboto"/>
              <a:sym typeface="Roboto"/>
            </a:endParaRPr>
          </a:p>
        </p:txBody>
      </p:sp>
      <p:sp>
        <p:nvSpPr>
          <p:cNvPr id="1511" name="Google Shape;1511;g82b2de5086_1_1459"/>
          <p:cNvSpPr txBox="1"/>
          <p:nvPr/>
        </p:nvSpPr>
        <p:spPr>
          <a:xfrm>
            <a:off x="2641599" y="204095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July 2019</a:t>
            </a:r>
            <a:endParaRPr b="1" i="0" sz="900" u="none" cap="none" strike="noStrike">
              <a:solidFill>
                <a:srgbClr val="8D8D8D"/>
              </a:solidFill>
              <a:latin typeface="Roboto"/>
              <a:ea typeface="Roboto"/>
              <a:cs typeface="Roboto"/>
              <a:sym typeface="Roboto"/>
            </a:endParaRPr>
          </a:p>
        </p:txBody>
      </p:sp>
      <p:sp>
        <p:nvSpPr>
          <p:cNvPr id="1512" name="Google Shape;1512;g82b2de5086_1_1459"/>
          <p:cNvSpPr txBox="1"/>
          <p:nvPr/>
        </p:nvSpPr>
        <p:spPr>
          <a:xfrm>
            <a:off x="4226297" y="226065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1.9.0</a:t>
            </a:r>
            <a:endParaRPr b="0" i="0" sz="900" u="none" cap="none" strike="noStrike">
              <a:solidFill>
                <a:srgbClr val="8D8D8D"/>
              </a:solidFill>
              <a:latin typeface="Roboto"/>
              <a:ea typeface="Roboto"/>
              <a:cs typeface="Roboto"/>
              <a:sym typeface="Roboto"/>
            </a:endParaRPr>
          </a:p>
        </p:txBody>
      </p:sp>
      <p:sp>
        <p:nvSpPr>
          <p:cNvPr id="1513" name="Google Shape;1513;g82b2de5086_1_1459"/>
          <p:cNvSpPr txBox="1"/>
          <p:nvPr/>
        </p:nvSpPr>
        <p:spPr>
          <a:xfrm>
            <a:off x="2641599" y="2260132"/>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October 2019</a:t>
            </a:r>
            <a:endParaRPr b="1" i="0" sz="900" u="none" cap="none" strike="noStrike">
              <a:solidFill>
                <a:srgbClr val="8D8D8D"/>
              </a:solidFill>
              <a:latin typeface="Roboto"/>
              <a:ea typeface="Roboto"/>
              <a:cs typeface="Roboto"/>
              <a:sym typeface="Roboto"/>
            </a:endParaRPr>
          </a:p>
        </p:txBody>
      </p:sp>
      <p:sp>
        <p:nvSpPr>
          <p:cNvPr id="1514" name="Google Shape;1514;g82b2de5086_1_1459"/>
          <p:cNvSpPr txBox="1"/>
          <p:nvPr/>
        </p:nvSpPr>
        <p:spPr>
          <a:xfrm>
            <a:off x="4226301" y="2479703"/>
            <a:ext cx="408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1.10.0</a:t>
            </a:r>
            <a:endParaRPr b="0" i="0" sz="900" u="none" cap="none" strike="noStrike">
              <a:solidFill>
                <a:srgbClr val="8D8D8D"/>
              </a:solidFill>
              <a:latin typeface="Roboto"/>
              <a:ea typeface="Roboto"/>
              <a:cs typeface="Roboto"/>
              <a:sym typeface="Roboto"/>
            </a:endParaRPr>
          </a:p>
        </p:txBody>
      </p:sp>
      <p:sp>
        <p:nvSpPr>
          <p:cNvPr id="1515" name="Google Shape;1515;g82b2de5086_1_1459"/>
          <p:cNvSpPr txBox="1"/>
          <p:nvPr/>
        </p:nvSpPr>
        <p:spPr>
          <a:xfrm>
            <a:off x="2641599" y="2479307"/>
            <a:ext cx="8532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January 2020</a:t>
            </a:r>
            <a:endParaRPr b="1" i="0" sz="900" u="none" cap="none" strike="noStrike">
              <a:solidFill>
                <a:srgbClr val="8D8D8D"/>
              </a:solidFill>
              <a:latin typeface="Roboto"/>
              <a:ea typeface="Roboto"/>
              <a:cs typeface="Roboto"/>
              <a:sym typeface="Roboto"/>
            </a:endParaRPr>
          </a:p>
        </p:txBody>
      </p:sp>
      <p:grpSp>
        <p:nvGrpSpPr>
          <p:cNvPr id="1516" name="Google Shape;1516;g82b2de5086_1_1459"/>
          <p:cNvGrpSpPr/>
          <p:nvPr/>
        </p:nvGrpSpPr>
        <p:grpSpPr>
          <a:xfrm>
            <a:off x="3602886" y="766014"/>
            <a:ext cx="454800" cy="155399"/>
            <a:chOff x="3602886" y="2375896"/>
            <a:chExt cx="454800" cy="155399"/>
          </a:xfrm>
        </p:grpSpPr>
        <p:cxnSp>
          <p:nvCxnSpPr>
            <p:cNvPr id="1517" name="Google Shape;1517;g82b2de5086_1_145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518" name="Google Shape;1518;g82b2de5086_1_145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519" name="Google Shape;1519;g82b2de5086_1_1459"/>
          <p:cNvGrpSpPr/>
          <p:nvPr/>
        </p:nvGrpSpPr>
        <p:grpSpPr>
          <a:xfrm>
            <a:off x="3602886" y="984932"/>
            <a:ext cx="454800" cy="155399"/>
            <a:chOff x="3602886" y="2375896"/>
            <a:chExt cx="454800" cy="155399"/>
          </a:xfrm>
        </p:grpSpPr>
        <p:cxnSp>
          <p:nvCxnSpPr>
            <p:cNvPr id="1520" name="Google Shape;1520;g82b2de5086_1_145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521" name="Google Shape;1521;g82b2de5086_1_145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522" name="Google Shape;1522;g82b2de5086_1_1459"/>
          <p:cNvGrpSpPr/>
          <p:nvPr/>
        </p:nvGrpSpPr>
        <p:grpSpPr>
          <a:xfrm>
            <a:off x="3602886" y="1203851"/>
            <a:ext cx="454800" cy="155399"/>
            <a:chOff x="3602886" y="2375896"/>
            <a:chExt cx="454800" cy="155399"/>
          </a:xfrm>
        </p:grpSpPr>
        <p:cxnSp>
          <p:nvCxnSpPr>
            <p:cNvPr id="1523" name="Google Shape;1523;g82b2de5086_1_145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524" name="Google Shape;1524;g82b2de5086_1_145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525" name="Google Shape;1525;g82b2de5086_1_1459"/>
          <p:cNvGrpSpPr/>
          <p:nvPr/>
        </p:nvGrpSpPr>
        <p:grpSpPr>
          <a:xfrm>
            <a:off x="3602886" y="1422769"/>
            <a:ext cx="454800" cy="155399"/>
            <a:chOff x="3602886" y="2375896"/>
            <a:chExt cx="454800" cy="155399"/>
          </a:xfrm>
        </p:grpSpPr>
        <p:cxnSp>
          <p:nvCxnSpPr>
            <p:cNvPr id="1526" name="Google Shape;1526;g82b2de5086_1_145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527" name="Google Shape;1527;g82b2de5086_1_145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528" name="Google Shape;1528;g82b2de5086_1_1459"/>
          <p:cNvGrpSpPr/>
          <p:nvPr/>
        </p:nvGrpSpPr>
        <p:grpSpPr>
          <a:xfrm>
            <a:off x="3602886" y="1641687"/>
            <a:ext cx="454800" cy="155399"/>
            <a:chOff x="3602886" y="2375896"/>
            <a:chExt cx="454800" cy="155399"/>
          </a:xfrm>
        </p:grpSpPr>
        <p:cxnSp>
          <p:nvCxnSpPr>
            <p:cNvPr id="1529" name="Google Shape;1529;g82b2de5086_1_145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530" name="Google Shape;1530;g82b2de5086_1_145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531" name="Google Shape;1531;g82b2de5086_1_1459"/>
          <p:cNvGrpSpPr/>
          <p:nvPr/>
        </p:nvGrpSpPr>
        <p:grpSpPr>
          <a:xfrm>
            <a:off x="3602886" y="1860605"/>
            <a:ext cx="454800" cy="155399"/>
            <a:chOff x="3602886" y="2375896"/>
            <a:chExt cx="454800" cy="155399"/>
          </a:xfrm>
        </p:grpSpPr>
        <p:cxnSp>
          <p:nvCxnSpPr>
            <p:cNvPr id="1532" name="Google Shape;1532;g82b2de5086_1_145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533" name="Google Shape;1533;g82b2de5086_1_145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534" name="Google Shape;1534;g82b2de5086_1_1459"/>
          <p:cNvGrpSpPr/>
          <p:nvPr/>
        </p:nvGrpSpPr>
        <p:grpSpPr>
          <a:xfrm>
            <a:off x="3602886" y="2079523"/>
            <a:ext cx="454800" cy="155399"/>
            <a:chOff x="3602886" y="2375896"/>
            <a:chExt cx="454800" cy="155399"/>
          </a:xfrm>
        </p:grpSpPr>
        <p:cxnSp>
          <p:nvCxnSpPr>
            <p:cNvPr id="1535" name="Google Shape;1535;g82b2de5086_1_145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536" name="Google Shape;1536;g82b2de5086_1_145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537" name="Google Shape;1537;g82b2de5086_1_1459"/>
          <p:cNvGrpSpPr/>
          <p:nvPr/>
        </p:nvGrpSpPr>
        <p:grpSpPr>
          <a:xfrm>
            <a:off x="3602886" y="2298441"/>
            <a:ext cx="454800" cy="155399"/>
            <a:chOff x="3602886" y="2375896"/>
            <a:chExt cx="454800" cy="155399"/>
          </a:xfrm>
        </p:grpSpPr>
        <p:cxnSp>
          <p:nvCxnSpPr>
            <p:cNvPr id="1538" name="Google Shape;1538;g82b2de5086_1_145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539" name="Google Shape;1539;g82b2de5086_1_145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540" name="Google Shape;1540;g82b2de5086_1_1459"/>
          <p:cNvGrpSpPr/>
          <p:nvPr/>
        </p:nvGrpSpPr>
        <p:grpSpPr>
          <a:xfrm>
            <a:off x="3602886" y="2517360"/>
            <a:ext cx="454800" cy="155399"/>
            <a:chOff x="3602886" y="2375896"/>
            <a:chExt cx="454800" cy="155399"/>
          </a:xfrm>
        </p:grpSpPr>
        <p:cxnSp>
          <p:nvCxnSpPr>
            <p:cNvPr id="1541" name="Google Shape;1541;g82b2de5086_1_145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542" name="Google Shape;1542;g82b2de5086_1_145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grpSp>
        <p:nvGrpSpPr>
          <p:cNvPr id="1543" name="Google Shape;1543;g82b2de5086_1_1459"/>
          <p:cNvGrpSpPr/>
          <p:nvPr/>
        </p:nvGrpSpPr>
        <p:grpSpPr>
          <a:xfrm>
            <a:off x="2914152" y="306190"/>
            <a:ext cx="1639445" cy="230700"/>
            <a:chOff x="2914152" y="306190"/>
            <a:chExt cx="1639445" cy="230700"/>
          </a:xfrm>
        </p:grpSpPr>
        <p:sp>
          <p:nvSpPr>
            <p:cNvPr id="1544" name="Google Shape;1544;g82b2de5086_1_1459"/>
            <p:cNvSpPr txBox="1"/>
            <p:nvPr/>
          </p:nvSpPr>
          <p:spPr>
            <a:xfrm>
              <a:off x="4226297" y="306190"/>
              <a:ext cx="3273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1.0.0</a:t>
              </a:r>
              <a:endParaRPr b="0" i="0" sz="1400" u="none" cap="none" strike="noStrike">
                <a:solidFill>
                  <a:srgbClr val="000000"/>
                </a:solidFill>
                <a:latin typeface="Arial"/>
                <a:ea typeface="Arial"/>
                <a:cs typeface="Arial"/>
                <a:sym typeface="Arial"/>
              </a:endParaRPr>
            </a:p>
          </p:txBody>
        </p:sp>
        <p:sp>
          <p:nvSpPr>
            <p:cNvPr id="1545" name="Google Shape;1545;g82b2de5086_1_1459"/>
            <p:cNvSpPr txBox="1"/>
            <p:nvPr/>
          </p:nvSpPr>
          <p:spPr>
            <a:xfrm>
              <a:off x="2914152" y="306190"/>
              <a:ext cx="583800" cy="2307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May 2018</a:t>
              </a:r>
              <a:endParaRPr b="0" i="0" sz="1400" u="none" cap="none" strike="noStrike">
                <a:solidFill>
                  <a:srgbClr val="000000"/>
                </a:solidFill>
                <a:latin typeface="Arial"/>
                <a:ea typeface="Arial"/>
                <a:cs typeface="Arial"/>
                <a:sym typeface="Arial"/>
              </a:endParaRPr>
            </a:p>
          </p:txBody>
        </p:sp>
        <p:grpSp>
          <p:nvGrpSpPr>
            <p:cNvPr id="1546" name="Google Shape;1546;g82b2de5086_1_1459"/>
            <p:cNvGrpSpPr/>
            <p:nvPr/>
          </p:nvGrpSpPr>
          <p:grpSpPr>
            <a:xfrm>
              <a:off x="3603471" y="344016"/>
              <a:ext cx="454800" cy="155399"/>
              <a:chOff x="3603471" y="346171"/>
              <a:chExt cx="454800" cy="155399"/>
            </a:xfrm>
          </p:grpSpPr>
          <p:cxnSp>
            <p:nvCxnSpPr>
              <p:cNvPr id="1547" name="Google Shape;1547;g82b2de5086_1_1459"/>
              <p:cNvCxnSpPr/>
              <p:nvPr/>
            </p:nvCxnSpPr>
            <p:spPr>
              <a:xfrm rot="10800000">
                <a:off x="3603471" y="417985"/>
                <a:ext cx="454800" cy="0"/>
              </a:xfrm>
              <a:prstGeom prst="straightConnector1">
                <a:avLst/>
              </a:prstGeom>
              <a:noFill/>
              <a:ln cap="flat" cmpd="sng" w="9525">
                <a:solidFill>
                  <a:srgbClr val="8D8D8D"/>
                </a:solidFill>
                <a:prstDash val="dot"/>
                <a:round/>
                <a:headEnd len="sm" w="sm" type="none"/>
                <a:tailEnd len="sm" w="sm" type="none"/>
              </a:ln>
            </p:spPr>
          </p:cxnSp>
          <p:sp>
            <p:nvSpPr>
              <p:cNvPr id="1548" name="Google Shape;1548;g82b2de5086_1_1459"/>
              <p:cNvSpPr/>
              <p:nvPr/>
            </p:nvSpPr>
            <p:spPr>
              <a:xfrm rot="2700000">
                <a:off x="3781374" y="368929"/>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sp>
        <p:nvSpPr>
          <p:cNvPr id="1549" name="Google Shape;1549;g82b2de5086_1_1459"/>
          <p:cNvSpPr txBox="1"/>
          <p:nvPr/>
        </p:nvSpPr>
        <p:spPr>
          <a:xfrm>
            <a:off x="4226301" y="2703625"/>
            <a:ext cx="454800" cy="230700"/>
          </a:xfrm>
          <a:prstGeom prst="rect">
            <a:avLst/>
          </a:prstGeom>
          <a:no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D8D8D"/>
                </a:solidFill>
                <a:latin typeface="Roboto"/>
                <a:ea typeface="Roboto"/>
                <a:cs typeface="Roboto"/>
                <a:sym typeface="Roboto"/>
              </a:rPr>
              <a:t>1.11.0</a:t>
            </a:r>
            <a:endParaRPr b="0" i="0" sz="900" u="none" cap="none" strike="noStrike">
              <a:solidFill>
                <a:srgbClr val="8D8D8D"/>
              </a:solidFill>
              <a:latin typeface="Roboto"/>
              <a:ea typeface="Roboto"/>
              <a:cs typeface="Roboto"/>
              <a:sym typeface="Roboto"/>
            </a:endParaRPr>
          </a:p>
        </p:txBody>
      </p:sp>
      <p:sp>
        <p:nvSpPr>
          <p:cNvPr id="1550" name="Google Shape;1550;g82b2de5086_1_1459"/>
          <p:cNvSpPr txBox="1"/>
          <p:nvPr/>
        </p:nvSpPr>
        <p:spPr>
          <a:xfrm>
            <a:off x="2599849" y="2702744"/>
            <a:ext cx="894900" cy="231000"/>
          </a:xfrm>
          <a:prstGeom prst="rect">
            <a:avLst/>
          </a:prstGeom>
          <a:noFill/>
          <a:ln>
            <a:noFill/>
          </a:ln>
        </p:spPr>
        <p:txBody>
          <a:bodyPr anchorCtr="0" anchor="t" bIns="45700" lIns="34275" spcFirstLastPara="1" rIns="34275" wrap="square" tIns="45700">
            <a:no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8D8D8D"/>
                </a:solidFill>
                <a:latin typeface="Roboto"/>
                <a:ea typeface="Roboto"/>
                <a:cs typeface="Roboto"/>
                <a:sym typeface="Roboto"/>
              </a:rPr>
              <a:t>April 2020</a:t>
            </a:r>
            <a:endParaRPr b="1" i="0" sz="900" u="none" cap="none" strike="noStrike">
              <a:solidFill>
                <a:srgbClr val="8D8D8D"/>
              </a:solidFill>
              <a:latin typeface="Roboto"/>
              <a:ea typeface="Roboto"/>
              <a:cs typeface="Roboto"/>
              <a:sym typeface="Roboto"/>
            </a:endParaRPr>
          </a:p>
        </p:txBody>
      </p:sp>
      <p:grpSp>
        <p:nvGrpSpPr>
          <p:cNvPr id="1551" name="Google Shape;1551;g82b2de5086_1_1459"/>
          <p:cNvGrpSpPr/>
          <p:nvPr/>
        </p:nvGrpSpPr>
        <p:grpSpPr>
          <a:xfrm>
            <a:off x="3602886" y="2741824"/>
            <a:ext cx="454800" cy="155399"/>
            <a:chOff x="3602886" y="2375896"/>
            <a:chExt cx="454800" cy="155399"/>
          </a:xfrm>
        </p:grpSpPr>
        <p:cxnSp>
          <p:nvCxnSpPr>
            <p:cNvPr id="1552" name="Google Shape;1552;g82b2de5086_1_1459"/>
            <p:cNvCxnSpPr/>
            <p:nvPr/>
          </p:nvCxnSpPr>
          <p:spPr>
            <a:xfrm rot="10800000">
              <a:off x="3602886" y="2456383"/>
              <a:ext cx="454800" cy="0"/>
            </a:xfrm>
            <a:prstGeom prst="straightConnector1">
              <a:avLst/>
            </a:prstGeom>
            <a:noFill/>
            <a:ln cap="flat" cmpd="sng" w="9525">
              <a:solidFill>
                <a:srgbClr val="8D8D8D"/>
              </a:solidFill>
              <a:prstDash val="dot"/>
              <a:round/>
              <a:headEnd len="sm" w="sm" type="none"/>
              <a:tailEnd len="sm" w="sm" type="none"/>
            </a:ln>
          </p:spPr>
        </p:cxnSp>
        <p:sp>
          <p:nvSpPr>
            <p:cNvPr id="1553" name="Google Shape;1553;g82b2de5086_1_1459"/>
            <p:cNvSpPr/>
            <p:nvPr/>
          </p:nvSpPr>
          <p:spPr>
            <a:xfrm rot="2700000">
              <a:off x="3781373" y="2398654"/>
              <a:ext cx="109884" cy="109884"/>
            </a:xfrm>
            <a:prstGeom prst="rect">
              <a:avLst/>
            </a:prstGeom>
            <a:solidFill>
              <a:srgbClr val="B3B3B3"/>
            </a:solidFill>
            <a:ln cap="sq" cmpd="sng" w="1905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grpSp>
      <p:cxnSp>
        <p:nvCxnSpPr>
          <p:cNvPr id="1554" name="Google Shape;1554;g82b2de5086_1_1459"/>
          <p:cNvCxnSpPr/>
          <p:nvPr/>
        </p:nvCxnSpPr>
        <p:spPr>
          <a:xfrm rot="10800000">
            <a:off x="3428800" y="3259062"/>
            <a:ext cx="454800" cy="0"/>
          </a:xfrm>
          <a:prstGeom prst="straightConnector1">
            <a:avLst/>
          </a:prstGeom>
          <a:noFill/>
          <a:ln cap="flat" cmpd="sng" w="9525">
            <a:solidFill>
              <a:srgbClr val="F15B3E"/>
            </a:solidFill>
            <a:prstDash val="dot"/>
            <a:round/>
            <a:headEnd len="sm" w="sm" type="none"/>
            <a:tailEnd len="sm" w="sm" type="none"/>
          </a:ln>
        </p:spPr>
      </p:cxnSp>
      <p:sp>
        <p:nvSpPr>
          <p:cNvPr id="1555" name="Google Shape;1555;g82b2de5086_1_1459"/>
          <p:cNvSpPr/>
          <p:nvPr/>
        </p:nvSpPr>
        <p:spPr>
          <a:xfrm>
            <a:off x="3883600" y="3019171"/>
            <a:ext cx="1585800" cy="4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56" name="Google Shape;1556;g82b2de5086_1_1459"/>
          <p:cNvSpPr txBox="1"/>
          <p:nvPr/>
        </p:nvSpPr>
        <p:spPr>
          <a:xfrm>
            <a:off x="4162215" y="2988410"/>
            <a:ext cx="4123500" cy="224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2A3C"/>
                </a:solidFill>
                <a:latin typeface="Roboto"/>
                <a:ea typeface="Roboto"/>
                <a:cs typeface="Roboto"/>
                <a:sym typeface="Roboto"/>
              </a:rPr>
              <a:t>1.12.0</a:t>
            </a:r>
            <a:endParaRPr b="1" i="0" sz="2400" u="none" cap="none" strike="noStrike">
              <a:solidFill>
                <a:srgbClr val="1F2A3C"/>
              </a:solidFill>
              <a:latin typeface="Roboto"/>
              <a:ea typeface="Roboto"/>
              <a:cs typeface="Roboto"/>
              <a:sym typeface="Roboto"/>
            </a:endParaRPr>
          </a:p>
          <a:p>
            <a:pPr indent="0" lvl="0" marL="0" marR="0" rtl="0" algn="l">
              <a:lnSpc>
                <a:spcPct val="100000"/>
              </a:lnSpc>
              <a:spcBef>
                <a:spcPts val="200"/>
              </a:spcBef>
              <a:spcAft>
                <a:spcPts val="0"/>
              </a:spcAft>
              <a:buClr>
                <a:srgbClr val="000000"/>
              </a:buClr>
              <a:buSzPts val="300"/>
              <a:buFont typeface="Arial"/>
              <a:buNone/>
            </a:pPr>
            <a:r>
              <a:t/>
            </a:r>
            <a:endParaRPr b="0" i="0" sz="300" u="none" cap="none" strike="noStrike">
              <a:solidFill>
                <a:srgbClr val="1F2A3C"/>
              </a:solidFill>
              <a:latin typeface="Roboto"/>
              <a:ea typeface="Roboto"/>
              <a:cs typeface="Roboto"/>
              <a:sym typeface="Roboto"/>
            </a:endParaRPr>
          </a:p>
          <a:p>
            <a:pPr indent="0" lvl="0" marL="0" marR="0" rtl="0" algn="l">
              <a:lnSpc>
                <a:spcPct val="100000"/>
              </a:lnSpc>
              <a:spcBef>
                <a:spcPts val="5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SELinux</a:t>
            </a:r>
            <a:endParaRPr b="0" i="0" sz="1100" u="none" cap="none" strike="noStrike">
              <a:solidFill>
                <a:srgbClr val="1F2A3C"/>
              </a:solidFill>
              <a:latin typeface="Roboto"/>
              <a:ea typeface="Roboto"/>
              <a:cs typeface="Roboto"/>
              <a:sym typeface="Roboto"/>
            </a:endParaRPr>
          </a:p>
          <a:p>
            <a:pPr indent="0" lvl="0" marL="0" marR="0" rtl="0" algn="l">
              <a:lnSpc>
                <a:spcPct val="100000"/>
              </a:lnSpc>
              <a:spcBef>
                <a:spcPts val="500"/>
              </a:spcBef>
              <a:spcAft>
                <a:spcPts val="0"/>
              </a:spcAft>
              <a:buClr>
                <a:srgbClr val="000000"/>
              </a:buClr>
              <a:buSzPts val="1100"/>
              <a:buFont typeface="Arial"/>
              <a:buNone/>
            </a:pPr>
            <a:r>
              <a:rPr b="0" i="0" lang="en-US" sz="1100" u="none" cap="none" strike="noStrike">
                <a:solidFill>
                  <a:srgbClr val="1F2A3C"/>
                </a:solidFill>
                <a:latin typeface="Roboto"/>
                <a:ea typeface="Roboto"/>
                <a:cs typeface="Roboto"/>
                <a:sym typeface="Roboto"/>
              </a:rPr>
              <a:t>Intel</a:t>
            </a:r>
            <a:r>
              <a:rPr b="0" baseline="30000" i="0" lang="en-US" sz="1100" u="none" cap="none" strike="noStrike">
                <a:solidFill>
                  <a:srgbClr val="1F2A3C"/>
                </a:solidFill>
                <a:latin typeface="Roboto"/>
                <a:ea typeface="Roboto"/>
                <a:cs typeface="Roboto"/>
                <a:sym typeface="Roboto"/>
              </a:rPr>
              <a:t>®</a:t>
            </a:r>
            <a:r>
              <a:rPr b="0" i="0" lang="en-US" sz="1100" u="none" cap="none" strike="noStrike">
                <a:solidFill>
                  <a:srgbClr val="1F2A3C"/>
                </a:solidFill>
                <a:latin typeface="Roboto"/>
                <a:ea typeface="Roboto"/>
                <a:cs typeface="Roboto"/>
                <a:sym typeface="Roboto"/>
              </a:rPr>
              <a:t> QuickAssist Technology Dockerfile to simplify installation</a:t>
            </a:r>
            <a:endParaRPr b="0" i="0" sz="1100" u="none" cap="none" strike="noStrike">
              <a:solidFill>
                <a:srgbClr val="1F2A3C"/>
              </a:solidFill>
              <a:latin typeface="Roboto"/>
              <a:ea typeface="Roboto"/>
              <a:cs typeface="Roboto"/>
              <a:sym typeface="Roboto"/>
            </a:endParaRPr>
          </a:p>
        </p:txBody>
      </p:sp>
      <p:sp>
        <p:nvSpPr>
          <p:cNvPr id="1557" name="Google Shape;1557;g82b2de5086_1_1459"/>
          <p:cNvSpPr txBox="1"/>
          <p:nvPr/>
        </p:nvSpPr>
        <p:spPr>
          <a:xfrm>
            <a:off x="1552650" y="2984425"/>
            <a:ext cx="1971600" cy="517800"/>
          </a:xfrm>
          <a:prstGeom prst="rect">
            <a:avLst/>
          </a:prstGeom>
          <a:no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1" i="0" lang="en-US" sz="1600" u="none" cap="none" strike="noStrike">
                <a:solidFill>
                  <a:srgbClr val="1F2A3D"/>
                </a:solidFill>
                <a:latin typeface="Roboto"/>
                <a:ea typeface="Roboto"/>
                <a:cs typeface="Roboto"/>
                <a:sym typeface="Roboto"/>
              </a:rPr>
              <a:t>    </a:t>
            </a:r>
            <a:r>
              <a:rPr b="1" lang="en-US" sz="1600">
                <a:solidFill>
                  <a:srgbClr val="1F2A3D"/>
                </a:solidFill>
                <a:latin typeface="Roboto"/>
                <a:ea typeface="Roboto"/>
                <a:cs typeface="Roboto"/>
                <a:sym typeface="Roboto"/>
              </a:rPr>
              <a:t>November</a:t>
            </a:r>
            <a:r>
              <a:rPr b="1" lang="en-US" sz="1600">
                <a:solidFill>
                  <a:srgbClr val="1F2A3D"/>
                </a:solidFill>
                <a:latin typeface="Roboto"/>
                <a:ea typeface="Roboto"/>
                <a:cs typeface="Roboto"/>
                <a:sym typeface="Roboto"/>
              </a:rPr>
              <a:t> 2020</a:t>
            </a:r>
            <a:endParaRPr b="1" i="0" sz="1600" u="none" cap="none" strike="noStrike">
              <a:solidFill>
                <a:srgbClr val="1F2A3D"/>
              </a:solidFill>
              <a:latin typeface="Roboto"/>
              <a:ea typeface="Roboto"/>
              <a:cs typeface="Roboto"/>
              <a:sym typeface="Roboto"/>
            </a:endParaRPr>
          </a:p>
        </p:txBody>
      </p:sp>
      <p:sp>
        <p:nvSpPr>
          <p:cNvPr id="1558" name="Google Shape;1558;g82b2de5086_1_1459"/>
          <p:cNvSpPr/>
          <p:nvPr/>
        </p:nvSpPr>
        <p:spPr>
          <a:xfrm rot="2700000">
            <a:off x="3671066" y="3087621"/>
            <a:ext cx="330502" cy="330502"/>
          </a:xfrm>
          <a:prstGeom prst="rect">
            <a:avLst/>
          </a:prstGeom>
          <a:solidFill>
            <a:srgbClr val="F15B3E"/>
          </a:solidFill>
          <a:ln cap="flat" cmpd="sng" w="38100">
            <a:solidFill>
              <a:srgbClr val="E3E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2" name="Shape 1562"/>
        <p:cNvGrpSpPr/>
        <p:nvPr/>
      </p:nvGrpSpPr>
      <p:grpSpPr>
        <a:xfrm>
          <a:off x="0" y="0"/>
          <a:ext cx="0" cy="0"/>
          <a:chOff x="0" y="0"/>
          <a:chExt cx="0" cy="0"/>
        </a:xfrm>
      </p:grpSpPr>
      <p:sp>
        <p:nvSpPr>
          <p:cNvPr id="1563" name="Google Shape;1563;gac242e7999_0_341"/>
          <p:cNvSpPr/>
          <p:nvPr/>
        </p:nvSpPr>
        <p:spPr>
          <a:xfrm>
            <a:off x="2587896" y="1864102"/>
            <a:ext cx="1920300" cy="1529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64" name="Google Shape;1564;gac242e7999_0_341"/>
          <p:cNvSpPr/>
          <p:nvPr/>
        </p:nvSpPr>
        <p:spPr>
          <a:xfrm>
            <a:off x="542609" y="1864102"/>
            <a:ext cx="1920300" cy="1529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65" name="Google Shape;1565;gac242e7999_0_341"/>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Kata Containers 2.0 (Launched October 2020)</a:t>
            </a:r>
            <a:endParaRPr/>
          </a:p>
        </p:txBody>
      </p:sp>
      <p:sp>
        <p:nvSpPr>
          <p:cNvPr id="1566" name="Google Shape;1566;gac242e7999_0_341"/>
          <p:cNvSpPr txBox="1"/>
          <p:nvPr>
            <p:ph idx="1" type="body"/>
          </p:nvPr>
        </p:nvSpPr>
        <p:spPr>
          <a:xfrm>
            <a:off x="457200" y="940125"/>
            <a:ext cx="7597200" cy="3390900"/>
          </a:xfrm>
          <a:prstGeom prst="rect">
            <a:avLst/>
          </a:prstGeom>
          <a:noFill/>
          <a:ln>
            <a:noFill/>
          </a:ln>
        </p:spPr>
        <p:txBody>
          <a:bodyPr anchorCtr="0" anchor="t" bIns="45700" lIns="91425" spcFirstLastPara="1" rIns="91425" wrap="square" tIns="45700">
            <a:noAutofit/>
          </a:bodyPr>
          <a:lstStyle/>
          <a:p>
            <a:pPr indent="-150876" lvl="0" marL="150876" marR="0" rtl="0" algn="l">
              <a:lnSpc>
                <a:spcPct val="100000"/>
              </a:lnSpc>
              <a:spcBef>
                <a:spcPts val="0"/>
              </a:spcBef>
              <a:spcAft>
                <a:spcPts val="0"/>
              </a:spcAft>
              <a:buClr>
                <a:srgbClr val="000000"/>
              </a:buClr>
              <a:buSzPts val="1800"/>
              <a:buFont typeface="Arial"/>
              <a:buNone/>
            </a:pPr>
            <a:r>
              <a:rPr b="1" i="0" lang="en-US" sz="1800" u="none" cap="none" strike="noStrike">
                <a:solidFill>
                  <a:srgbClr val="1F2A3D"/>
                </a:solidFill>
                <a:latin typeface="Roboto"/>
                <a:ea typeface="Roboto"/>
                <a:cs typeface="Roboto"/>
                <a:sym typeface="Roboto"/>
              </a:rPr>
              <a:t> </a:t>
            </a:r>
            <a:endParaRPr/>
          </a:p>
        </p:txBody>
      </p:sp>
      <p:sp>
        <p:nvSpPr>
          <p:cNvPr id="1567" name="Google Shape;1567;gac242e7999_0_341"/>
          <p:cNvSpPr txBox="1"/>
          <p:nvPr/>
        </p:nvSpPr>
        <p:spPr>
          <a:xfrm>
            <a:off x="542600" y="892206"/>
            <a:ext cx="2420700" cy="3488700"/>
          </a:xfrm>
          <a:prstGeom prst="rect">
            <a:avLst/>
          </a:prstGeom>
          <a:solidFill>
            <a:srgbClr val="A1D4FF">
              <a:alpha val="49410"/>
            </a:srgbClr>
          </a:solidFill>
          <a:ln>
            <a:noFill/>
          </a:ln>
        </p:spPr>
        <p:txBody>
          <a:bodyPr anchorCtr="0" anchor="t" bIns="182875" lIns="182875" spcFirstLastPara="1" rIns="182875" wrap="square" tIns="182875">
            <a:noAutofit/>
          </a:bodyPr>
          <a:lstStyle/>
          <a:p>
            <a:pPr indent="-150876" lvl="0" marL="150876" marR="0" rtl="0" algn="l">
              <a:lnSpc>
                <a:spcPct val="100000"/>
              </a:lnSpc>
              <a:spcBef>
                <a:spcPts val="0"/>
              </a:spcBef>
              <a:spcAft>
                <a:spcPts val="0"/>
              </a:spcAft>
              <a:buClr>
                <a:schemeClr val="lt2"/>
              </a:buClr>
              <a:buSzPts val="1800"/>
              <a:buFont typeface="Roboto"/>
              <a:buNone/>
            </a:pPr>
            <a:r>
              <a:rPr b="1" i="0" lang="en-US" sz="2400" u="none" cap="none" strike="noStrike">
                <a:solidFill>
                  <a:srgbClr val="1F2A3D"/>
                </a:solidFill>
                <a:latin typeface="Roboto Black"/>
                <a:ea typeface="Roboto Black"/>
                <a:cs typeface="Roboto Black"/>
                <a:sym typeface="Roboto Black"/>
              </a:rPr>
              <a:t>Performance</a:t>
            </a:r>
            <a:br>
              <a:rPr b="1" i="0" lang="en-US" sz="3200" u="none" cap="none" strike="noStrike">
                <a:solidFill>
                  <a:srgbClr val="1F2A3D"/>
                </a:solidFill>
                <a:latin typeface="Roboto Black"/>
                <a:ea typeface="Roboto Black"/>
                <a:cs typeface="Roboto Black"/>
                <a:sym typeface="Roboto Black"/>
              </a:rPr>
            </a:br>
            <a:endParaRPr b="1" i="0" sz="800" u="none" cap="none" strike="noStrike">
              <a:solidFill>
                <a:srgbClr val="1F2A3D"/>
              </a:solidFill>
              <a:latin typeface="Roboto Black"/>
              <a:ea typeface="Roboto Black"/>
              <a:cs typeface="Roboto Black"/>
              <a:sym typeface="Roboto Black"/>
            </a:endParaRPr>
          </a:p>
          <a:p>
            <a:pPr indent="-171450" lvl="0" marL="171450" marR="0" rtl="0" algn="l">
              <a:lnSpc>
                <a:spcPct val="100000"/>
              </a:lnSpc>
              <a:spcBef>
                <a:spcPts val="0"/>
              </a:spcBef>
              <a:spcAft>
                <a:spcPts val="0"/>
              </a:spcAft>
              <a:buClr>
                <a:schemeClr val="lt2"/>
              </a:buClr>
              <a:buSzPts val="1800"/>
              <a:buFont typeface="Arial"/>
              <a:buChar char="•"/>
            </a:pPr>
            <a:r>
              <a:rPr b="0" i="0" lang="en-US" sz="1200" u="none" cap="none" strike="noStrike">
                <a:solidFill>
                  <a:srgbClr val="1F2A3D"/>
                </a:solidFill>
                <a:latin typeface="Roboto"/>
                <a:ea typeface="Roboto"/>
                <a:cs typeface="Roboto"/>
                <a:sym typeface="Roboto"/>
              </a:rPr>
              <a:t>Transition to Rust Agent for higher container density and better memory overhead.</a:t>
            </a:r>
            <a:br>
              <a:rPr b="0" i="0" lang="en-US" sz="1200" u="none" cap="none" strike="noStrike">
                <a:solidFill>
                  <a:srgbClr val="1F2A3D"/>
                </a:solidFill>
                <a:latin typeface="Roboto"/>
                <a:ea typeface="Roboto"/>
                <a:cs typeface="Roboto"/>
                <a:sym typeface="Roboto"/>
              </a:rPr>
            </a:br>
            <a:r>
              <a:rPr b="0" i="0" lang="en-US" sz="1200" u="none" cap="none" strike="noStrike">
                <a:solidFill>
                  <a:srgbClr val="1F2A3D"/>
                </a:solidFill>
                <a:latin typeface="Roboto"/>
                <a:ea typeface="Roboto"/>
                <a:cs typeface="Roboto"/>
                <a:sym typeface="Roboto"/>
              </a:rPr>
              <a:t>         11MB to 300K</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600"/>
              </a:spcBef>
              <a:spcAft>
                <a:spcPts val="0"/>
              </a:spcAft>
              <a:buClr>
                <a:schemeClr val="lt2"/>
              </a:buClr>
              <a:buSzPts val="1800"/>
              <a:buFont typeface="Arial"/>
              <a:buChar char="•"/>
            </a:pPr>
            <a:r>
              <a:rPr b="0" i="0" lang="en-US" sz="1200" u="none" cap="none" strike="noStrike">
                <a:solidFill>
                  <a:srgbClr val="1F2A3D"/>
                </a:solidFill>
                <a:latin typeface="Roboto"/>
                <a:ea typeface="Roboto"/>
                <a:cs typeface="Roboto"/>
                <a:sym typeface="Roboto"/>
              </a:rPr>
              <a:t>Transition from </a:t>
            </a:r>
            <a:r>
              <a:rPr b="1" i="0" lang="en-US" sz="1200" u="none" cap="none" strike="noStrike">
                <a:solidFill>
                  <a:srgbClr val="1F2A3D"/>
                </a:solidFill>
                <a:latin typeface="Roboto"/>
                <a:ea typeface="Roboto"/>
                <a:cs typeface="Roboto"/>
                <a:sym typeface="Roboto"/>
              </a:rPr>
              <a:t>gRPC</a:t>
            </a:r>
            <a:r>
              <a:rPr b="0" i="0" lang="en-US" sz="1200" u="none" cap="none" strike="noStrike">
                <a:solidFill>
                  <a:srgbClr val="1F2A3D"/>
                </a:solidFill>
                <a:latin typeface="Roboto"/>
                <a:ea typeface="Roboto"/>
                <a:cs typeface="Roboto"/>
                <a:sym typeface="Roboto"/>
              </a:rPr>
              <a:t> communication protocol to </a:t>
            </a:r>
            <a:r>
              <a:rPr b="1" i="1" lang="en-US" sz="1200" u="none" cap="none" strike="noStrike">
                <a:solidFill>
                  <a:srgbClr val="1F2A3D"/>
                </a:solidFill>
                <a:latin typeface="Roboto"/>
                <a:ea typeface="Roboto"/>
                <a:cs typeface="Roboto"/>
                <a:sym typeface="Roboto"/>
              </a:rPr>
              <a:t>ttRPC</a:t>
            </a:r>
            <a:r>
              <a:rPr b="0" i="0" lang="en-US" sz="1200" u="none" cap="none" strike="noStrike">
                <a:solidFill>
                  <a:srgbClr val="1F2A3D"/>
                </a:solidFill>
                <a:latin typeface="Roboto"/>
                <a:ea typeface="Roboto"/>
                <a:cs typeface="Roboto"/>
                <a:sym typeface="Roboto"/>
              </a:rPr>
              <a:t> for lower memory overhead.</a:t>
            </a:r>
            <a:endParaRPr/>
          </a:p>
          <a:p>
            <a:pPr indent="-171450" lvl="0" marL="171450" marR="0" rtl="0" algn="l">
              <a:lnSpc>
                <a:spcPct val="100000"/>
              </a:lnSpc>
              <a:spcBef>
                <a:spcPts val="600"/>
              </a:spcBef>
              <a:spcAft>
                <a:spcPts val="600"/>
              </a:spcAft>
              <a:buClr>
                <a:schemeClr val="lt2"/>
              </a:buClr>
              <a:buSzPts val="1800"/>
              <a:buFont typeface="Arial"/>
              <a:buChar char="•"/>
            </a:pPr>
            <a:r>
              <a:rPr b="0" i="0" lang="en-US" sz="1200" u="none" cap="none" strike="noStrike">
                <a:solidFill>
                  <a:srgbClr val="1F2A3D"/>
                </a:solidFill>
                <a:latin typeface="Roboto"/>
                <a:ea typeface="Roboto"/>
                <a:cs typeface="Roboto"/>
                <a:sym typeface="Roboto"/>
              </a:rPr>
              <a:t>Virtio-fs is now the default shared file system type with better POSIX compliance.</a:t>
            </a:r>
            <a:endParaRPr b="0" i="0" sz="1200" u="none" cap="none" strike="noStrike">
              <a:solidFill>
                <a:srgbClr val="1F2A3D"/>
              </a:solidFill>
              <a:latin typeface="Roboto"/>
              <a:ea typeface="Roboto"/>
              <a:cs typeface="Roboto"/>
              <a:sym typeface="Roboto"/>
            </a:endParaRPr>
          </a:p>
        </p:txBody>
      </p:sp>
      <p:sp>
        <p:nvSpPr>
          <p:cNvPr id="1568" name="Google Shape;1568;gac242e7999_0_341"/>
          <p:cNvSpPr txBox="1"/>
          <p:nvPr/>
        </p:nvSpPr>
        <p:spPr>
          <a:xfrm>
            <a:off x="6163650" y="892206"/>
            <a:ext cx="2381100" cy="3488700"/>
          </a:xfrm>
          <a:prstGeom prst="rect">
            <a:avLst/>
          </a:prstGeom>
          <a:solidFill>
            <a:srgbClr val="42AC70">
              <a:alpha val="29409"/>
            </a:srgbClr>
          </a:solidFill>
          <a:ln>
            <a:noFill/>
          </a:ln>
        </p:spPr>
        <p:txBody>
          <a:bodyPr anchorCtr="0" anchor="t" bIns="182875" lIns="182875" spcFirstLastPara="1" rIns="182875" wrap="square" tIns="182875">
            <a:noAutofit/>
          </a:bodyPr>
          <a:lstStyle/>
          <a:p>
            <a:pPr indent="-150876" lvl="0" marL="150876" marR="0" rtl="0" algn="l">
              <a:lnSpc>
                <a:spcPct val="100000"/>
              </a:lnSpc>
              <a:spcBef>
                <a:spcPts val="0"/>
              </a:spcBef>
              <a:spcAft>
                <a:spcPts val="0"/>
              </a:spcAft>
              <a:buClr>
                <a:schemeClr val="lt2"/>
              </a:buClr>
              <a:buSzPts val="1800"/>
              <a:buFont typeface="Roboto"/>
              <a:buNone/>
            </a:pPr>
            <a:r>
              <a:rPr b="1" i="0" lang="en-US" sz="2400" u="none" cap="none" strike="noStrike">
                <a:solidFill>
                  <a:srgbClr val="1F2A3D"/>
                </a:solidFill>
                <a:latin typeface="Roboto Black"/>
                <a:ea typeface="Roboto Black"/>
                <a:cs typeface="Roboto Black"/>
                <a:sym typeface="Roboto Black"/>
              </a:rPr>
              <a:t>Stability</a:t>
            </a:r>
            <a:br>
              <a:rPr b="1" i="0" lang="en-US" sz="3200" u="none" cap="none" strike="noStrike">
                <a:solidFill>
                  <a:srgbClr val="1F2A3D"/>
                </a:solidFill>
                <a:latin typeface="Roboto Black"/>
                <a:ea typeface="Roboto Black"/>
                <a:cs typeface="Roboto Black"/>
                <a:sym typeface="Roboto Black"/>
              </a:rPr>
            </a:br>
            <a:endParaRPr b="1" i="0" sz="800" u="none" cap="none" strike="noStrike">
              <a:solidFill>
                <a:srgbClr val="1F2A3D"/>
              </a:solidFill>
              <a:latin typeface="Roboto Black"/>
              <a:ea typeface="Roboto Black"/>
              <a:cs typeface="Roboto Black"/>
              <a:sym typeface="Roboto Black"/>
            </a:endParaRPr>
          </a:p>
          <a:p>
            <a:pPr indent="-171450" lvl="0" marL="171450" marR="0" rtl="0" algn="l">
              <a:lnSpc>
                <a:spcPct val="100000"/>
              </a:lnSpc>
              <a:spcBef>
                <a:spcPts val="0"/>
              </a:spcBef>
              <a:spcAft>
                <a:spcPts val="0"/>
              </a:spcAft>
              <a:buClr>
                <a:schemeClr val="lt2"/>
              </a:buClr>
              <a:buSzPts val="1800"/>
              <a:buFont typeface="Arial"/>
              <a:buChar char="•"/>
            </a:pPr>
            <a:r>
              <a:rPr b="0" i="0" lang="en-US" sz="1200" u="none" cap="none" strike="noStrike">
                <a:solidFill>
                  <a:srgbClr val="1F2A3D"/>
                </a:solidFill>
                <a:latin typeface="Roboto"/>
                <a:ea typeface="Roboto"/>
                <a:cs typeface="Roboto"/>
                <a:sym typeface="Roboto"/>
              </a:rPr>
              <a:t>New component called Kata-monitor</a:t>
            </a:r>
            <a:endParaRPr/>
          </a:p>
          <a:p>
            <a:pPr indent="-171450" lvl="0" marL="171450" marR="0" rtl="0" algn="l">
              <a:lnSpc>
                <a:spcPct val="100000"/>
              </a:lnSpc>
              <a:spcBef>
                <a:spcPts val="600"/>
              </a:spcBef>
              <a:spcAft>
                <a:spcPts val="0"/>
              </a:spcAft>
              <a:buClr>
                <a:schemeClr val="lt2"/>
              </a:buClr>
              <a:buSzPts val="1800"/>
              <a:buFont typeface="Arial"/>
              <a:buChar char="•"/>
            </a:pPr>
            <a:r>
              <a:rPr b="0" i="0" lang="en-US" sz="1200" u="none" cap="none" strike="noStrike">
                <a:solidFill>
                  <a:srgbClr val="1F2A3D"/>
                </a:solidFill>
                <a:latin typeface="Roboto"/>
                <a:ea typeface="Roboto"/>
                <a:cs typeface="Roboto"/>
                <a:sym typeface="Roboto"/>
              </a:rPr>
              <a:t>Better observability and tracing for debug</a:t>
            </a:r>
            <a:endParaRPr/>
          </a:p>
          <a:p>
            <a:pPr indent="-171450" lvl="0" marL="171450" marR="0" rtl="0" algn="l">
              <a:lnSpc>
                <a:spcPct val="100000"/>
              </a:lnSpc>
              <a:spcBef>
                <a:spcPts val="600"/>
              </a:spcBef>
              <a:spcAft>
                <a:spcPts val="0"/>
              </a:spcAft>
              <a:buClr>
                <a:schemeClr val="lt2"/>
              </a:buClr>
              <a:buSzPts val="1800"/>
              <a:buFont typeface="Arial"/>
              <a:buChar char="•"/>
            </a:pPr>
            <a:r>
              <a:rPr b="0" i="0" lang="en-US" sz="1200" u="none" cap="none" strike="noStrike">
                <a:solidFill>
                  <a:srgbClr val="1F2A3D"/>
                </a:solidFill>
                <a:latin typeface="Roboto"/>
                <a:ea typeface="Roboto"/>
                <a:cs typeface="Roboto"/>
                <a:sym typeface="Roboto"/>
              </a:rPr>
              <a:t>Live monitoring with Prometheus and Grafana.</a:t>
            </a:r>
            <a:endParaRPr/>
          </a:p>
          <a:p>
            <a:pPr indent="-57150" lvl="0" marL="171450" marR="0" rtl="0" algn="l">
              <a:lnSpc>
                <a:spcPct val="100000"/>
              </a:lnSpc>
              <a:spcBef>
                <a:spcPts val="600"/>
              </a:spcBef>
              <a:spcAft>
                <a:spcPts val="0"/>
              </a:spcAft>
              <a:buClr>
                <a:schemeClr val="lt2"/>
              </a:buClr>
              <a:buSzPts val="1800"/>
              <a:buFont typeface="Arial"/>
              <a:buNone/>
            </a:pPr>
            <a:r>
              <a:t/>
            </a:r>
            <a:endParaRPr b="0" i="0" sz="1200" u="none" cap="none" strike="noStrike">
              <a:solidFill>
                <a:srgbClr val="1F2A3D"/>
              </a:solidFill>
              <a:latin typeface="Roboto"/>
              <a:ea typeface="Roboto"/>
              <a:cs typeface="Roboto"/>
              <a:sym typeface="Roboto"/>
            </a:endParaRPr>
          </a:p>
          <a:p>
            <a:pPr indent="0" lvl="0" marL="457200" marR="0" rtl="0" algn="l">
              <a:lnSpc>
                <a:spcPct val="100000"/>
              </a:lnSpc>
              <a:spcBef>
                <a:spcPts val="600"/>
              </a:spcBef>
              <a:spcAft>
                <a:spcPts val="0"/>
              </a:spcAft>
              <a:buClr>
                <a:srgbClr val="000000"/>
              </a:buClr>
              <a:buSzPts val="1200"/>
              <a:buFont typeface="Arial"/>
              <a:buNone/>
            </a:pPr>
            <a:r>
              <a:t/>
            </a:r>
            <a:endParaRPr b="0" i="0" sz="1200" u="none" cap="none" strike="noStrike">
              <a:solidFill>
                <a:srgbClr val="1F2A3D"/>
              </a:solidFill>
              <a:latin typeface="Roboto"/>
              <a:ea typeface="Roboto"/>
              <a:cs typeface="Roboto"/>
              <a:sym typeface="Roboto"/>
            </a:endParaRPr>
          </a:p>
        </p:txBody>
      </p:sp>
      <p:sp>
        <p:nvSpPr>
          <p:cNvPr id="1569" name="Google Shape;1569;gac242e7999_0_341"/>
          <p:cNvSpPr txBox="1"/>
          <p:nvPr/>
        </p:nvSpPr>
        <p:spPr>
          <a:xfrm>
            <a:off x="3206125" y="892206"/>
            <a:ext cx="2714700" cy="3488700"/>
          </a:xfrm>
          <a:prstGeom prst="rect">
            <a:avLst/>
          </a:prstGeom>
          <a:solidFill>
            <a:srgbClr val="5E81BE">
              <a:alpha val="49410"/>
            </a:srgbClr>
          </a:solidFill>
          <a:ln>
            <a:noFill/>
          </a:ln>
        </p:spPr>
        <p:txBody>
          <a:bodyPr anchorCtr="0" anchor="t" bIns="182875" lIns="182875" spcFirstLastPara="1" rIns="182875" wrap="square" tIns="182875">
            <a:noAutofit/>
          </a:bodyPr>
          <a:lstStyle/>
          <a:p>
            <a:pPr indent="-150876" lvl="0" marL="150876" marR="0" rtl="0" algn="l">
              <a:lnSpc>
                <a:spcPct val="100000"/>
              </a:lnSpc>
              <a:spcBef>
                <a:spcPts val="0"/>
              </a:spcBef>
              <a:spcAft>
                <a:spcPts val="0"/>
              </a:spcAft>
              <a:buClr>
                <a:schemeClr val="lt2"/>
              </a:buClr>
              <a:buSzPts val="1800"/>
              <a:buFont typeface="Roboto"/>
              <a:buNone/>
            </a:pPr>
            <a:r>
              <a:rPr b="1" i="0" lang="en-US" sz="2400" u="none" cap="none" strike="noStrike">
                <a:solidFill>
                  <a:srgbClr val="1F2A3D"/>
                </a:solidFill>
                <a:latin typeface="Roboto Black"/>
                <a:ea typeface="Roboto Black"/>
                <a:cs typeface="Roboto Black"/>
                <a:sym typeface="Roboto Black"/>
              </a:rPr>
              <a:t>Security</a:t>
            </a:r>
            <a:br>
              <a:rPr b="1" i="0" lang="en-US" sz="3200" u="none" cap="none" strike="noStrike">
                <a:solidFill>
                  <a:srgbClr val="1F2A3D"/>
                </a:solidFill>
                <a:latin typeface="Roboto Black"/>
                <a:ea typeface="Roboto Black"/>
                <a:cs typeface="Roboto Black"/>
                <a:sym typeface="Roboto Black"/>
              </a:rPr>
            </a:br>
            <a:endParaRPr b="1" i="0" sz="800" u="none" cap="none" strike="noStrike">
              <a:solidFill>
                <a:srgbClr val="1F2A3D"/>
              </a:solidFill>
              <a:latin typeface="Roboto Black"/>
              <a:ea typeface="Roboto Black"/>
              <a:cs typeface="Roboto Black"/>
              <a:sym typeface="Roboto Black"/>
            </a:endParaRPr>
          </a:p>
          <a:p>
            <a:pPr indent="-171450" lvl="0" marL="171450" marR="0" rtl="0" algn="l">
              <a:lnSpc>
                <a:spcPct val="100000"/>
              </a:lnSpc>
              <a:spcBef>
                <a:spcPts val="0"/>
              </a:spcBef>
              <a:spcAft>
                <a:spcPts val="0"/>
              </a:spcAft>
              <a:buClr>
                <a:schemeClr val="lt2"/>
              </a:buClr>
              <a:buSzPts val="1800"/>
              <a:buFont typeface="Arial"/>
              <a:buChar char="•"/>
            </a:pPr>
            <a:r>
              <a:rPr b="0" i="0" lang="en-US" sz="1200" u="none" cap="none" strike="noStrike">
                <a:solidFill>
                  <a:srgbClr val="1F2A3D"/>
                </a:solidFill>
                <a:latin typeface="Roboto"/>
                <a:ea typeface="Roboto"/>
                <a:cs typeface="Roboto"/>
                <a:sym typeface="Roboto"/>
              </a:rPr>
              <a:t>Secure Enclave Support with Intel® SGX</a:t>
            </a:r>
            <a:endParaRPr b="0" i="0" sz="1200" u="none" cap="none" strike="noStrike">
              <a:solidFill>
                <a:srgbClr val="1F2A3D"/>
              </a:solidFill>
              <a:latin typeface="Roboto"/>
              <a:ea typeface="Roboto"/>
              <a:cs typeface="Roboto"/>
              <a:sym typeface="Roboto"/>
            </a:endParaRPr>
          </a:p>
          <a:p>
            <a:pPr indent="-171450" lvl="0" marL="171450" marR="0" rtl="0" algn="l">
              <a:lnSpc>
                <a:spcPct val="100000"/>
              </a:lnSpc>
              <a:spcBef>
                <a:spcPts val="600"/>
              </a:spcBef>
              <a:spcAft>
                <a:spcPts val="0"/>
              </a:spcAft>
              <a:buClr>
                <a:schemeClr val="lt2"/>
              </a:buClr>
              <a:buSzPts val="1800"/>
              <a:buFont typeface="Arial"/>
              <a:buChar char="•"/>
            </a:pPr>
            <a:r>
              <a:rPr b="0" i="0" lang="en-US" sz="1200" u="none" cap="none" strike="noStrike">
                <a:solidFill>
                  <a:srgbClr val="1F2A3D"/>
                </a:solidFill>
                <a:latin typeface="Roboto"/>
                <a:ea typeface="Roboto"/>
                <a:cs typeface="Roboto"/>
                <a:sym typeface="Roboto"/>
              </a:rPr>
              <a:t>Reduced system privileges of Kata components</a:t>
            </a:r>
            <a:endParaRPr/>
          </a:p>
          <a:p>
            <a:pPr indent="-171450" lvl="0" marL="171450" marR="0" rtl="0" algn="l">
              <a:lnSpc>
                <a:spcPct val="100000"/>
              </a:lnSpc>
              <a:spcBef>
                <a:spcPts val="600"/>
              </a:spcBef>
              <a:spcAft>
                <a:spcPts val="0"/>
              </a:spcAft>
              <a:buClr>
                <a:schemeClr val="lt2"/>
              </a:buClr>
              <a:buSzPts val="1800"/>
              <a:buFont typeface="Arial"/>
              <a:buChar char="•"/>
            </a:pPr>
            <a:r>
              <a:rPr b="0" i="0" lang="en-US" sz="1200" u="none" cap="none" strike="noStrike">
                <a:solidFill>
                  <a:srgbClr val="1F2A3D"/>
                </a:solidFill>
                <a:latin typeface="Roboto"/>
                <a:ea typeface="Roboto"/>
                <a:cs typeface="Roboto"/>
                <a:sym typeface="Roboto"/>
              </a:rPr>
              <a:t>Separate IO streams for better security isolation</a:t>
            </a:r>
            <a:endParaRPr/>
          </a:p>
          <a:p>
            <a:pPr indent="-171450" lvl="0" marL="171450" marR="0" rtl="0" algn="l">
              <a:lnSpc>
                <a:spcPct val="100000"/>
              </a:lnSpc>
              <a:spcBef>
                <a:spcPts val="600"/>
              </a:spcBef>
              <a:spcAft>
                <a:spcPts val="0"/>
              </a:spcAft>
              <a:buClr>
                <a:schemeClr val="lt2"/>
              </a:buClr>
              <a:buSzPts val="1800"/>
              <a:buFont typeface="Arial"/>
              <a:buChar char="•"/>
            </a:pPr>
            <a:r>
              <a:rPr b="0" i="0" lang="en-US" sz="1200" u="none" cap="none" strike="noStrike">
                <a:solidFill>
                  <a:srgbClr val="1F2A3D"/>
                </a:solidFill>
                <a:latin typeface="Roboto"/>
                <a:ea typeface="Roboto"/>
                <a:cs typeface="Roboto"/>
                <a:sym typeface="Roboto"/>
              </a:rPr>
              <a:t>Cloud Hypervisor for smaller surface area of attack.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200"/>
              <a:buFont typeface="Arial"/>
              <a:buNone/>
            </a:pPr>
            <a:r>
              <a:t/>
            </a:r>
            <a:endParaRPr b="0" i="0" sz="1200" u="none" cap="none" strike="noStrike">
              <a:solidFill>
                <a:srgbClr val="1F2A3D"/>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1F2A3D"/>
              </a:solidFill>
              <a:latin typeface="Roboto"/>
              <a:ea typeface="Roboto"/>
              <a:cs typeface="Roboto"/>
              <a:sym typeface="Roboto"/>
            </a:endParaRPr>
          </a:p>
        </p:txBody>
      </p:sp>
      <p:sp>
        <p:nvSpPr>
          <p:cNvPr id="1570" name="Google Shape;1570;gac242e7999_0_341"/>
          <p:cNvSpPr txBox="1"/>
          <p:nvPr>
            <p:ph idx="2" type="body"/>
          </p:nvPr>
        </p:nvSpPr>
        <p:spPr>
          <a:xfrm>
            <a:off x="542600" y="4511725"/>
            <a:ext cx="7597200" cy="767700"/>
          </a:xfrm>
          <a:prstGeom prst="rect">
            <a:avLst/>
          </a:prstGeom>
          <a:noFill/>
          <a:ln>
            <a:noFill/>
          </a:ln>
        </p:spPr>
        <p:txBody>
          <a:bodyPr anchorCtr="0" anchor="t" bIns="45700" lIns="91425" spcFirstLastPara="1" rIns="91425" wrap="square" tIns="45700">
            <a:noAutofit/>
          </a:bodyPr>
          <a:lstStyle/>
          <a:p>
            <a:pPr indent="-150876" lvl="0" marL="150876" marR="0" rtl="0" algn="l">
              <a:lnSpc>
                <a:spcPct val="100000"/>
              </a:lnSpc>
              <a:spcBef>
                <a:spcPts val="0"/>
              </a:spcBef>
              <a:spcAft>
                <a:spcPts val="0"/>
              </a:spcAft>
              <a:buClr>
                <a:srgbClr val="000000"/>
              </a:buClr>
              <a:buSzPts val="1800"/>
              <a:buFont typeface="Arial"/>
              <a:buNone/>
            </a:pPr>
            <a:r>
              <a:rPr lang="en-US" sz="1300">
                <a:latin typeface="Roboto"/>
                <a:ea typeface="Roboto"/>
                <a:cs typeface="Roboto"/>
                <a:sym typeface="Roboto"/>
              </a:rPr>
              <a:t>Check </a:t>
            </a:r>
            <a:r>
              <a:rPr lang="en-US" sz="1300" u="sng">
                <a:solidFill>
                  <a:srgbClr val="5E81BE"/>
                </a:solidFill>
                <a:latin typeface="Roboto"/>
                <a:ea typeface="Roboto"/>
                <a:cs typeface="Roboto"/>
                <a:sym typeface="Roboto"/>
                <a:hlinkClick r:id="rId3">
                  <a:extLst>
                    <a:ext uri="{A12FA001-AC4F-418D-AE19-62706E023703}">
                      <ahyp:hlinkClr val="tx"/>
                    </a:ext>
                  </a:extLst>
                </a:hlinkClick>
              </a:rPr>
              <a:t>https://github.com/kata-containers/kata-containers/releases/tag/2.0.0</a:t>
            </a:r>
            <a:endParaRPr sz="1300" u="sng">
              <a:solidFill>
                <a:srgbClr val="5E81BE"/>
              </a:solidFill>
              <a:latin typeface="Roboto"/>
              <a:ea typeface="Roboto"/>
              <a:cs typeface="Roboto"/>
              <a:sym typeface="Roboto"/>
            </a:endParaRPr>
          </a:p>
          <a:p>
            <a:pPr indent="-150876" lvl="0" marL="150876" marR="0" rtl="0" algn="l">
              <a:lnSpc>
                <a:spcPct val="100000"/>
              </a:lnSpc>
              <a:spcBef>
                <a:spcPts val="0"/>
              </a:spcBef>
              <a:spcAft>
                <a:spcPts val="0"/>
              </a:spcAft>
              <a:buClr>
                <a:srgbClr val="000000"/>
              </a:buClr>
              <a:buSzPts val="1800"/>
              <a:buFont typeface="Arial"/>
              <a:buNone/>
            </a:pPr>
            <a:r>
              <a:rPr lang="en-US" sz="1300">
                <a:latin typeface="Roboto"/>
                <a:ea typeface="Roboto"/>
                <a:cs typeface="Roboto"/>
                <a:sym typeface="Roboto"/>
              </a:rPr>
              <a:t>for more information about Kata 2.0 and its download availability.</a:t>
            </a:r>
            <a:endParaRPr sz="1300">
              <a:latin typeface="Roboto"/>
              <a:ea typeface="Roboto"/>
              <a:cs typeface="Roboto"/>
              <a:sym typeface="Roboto"/>
            </a:endParaRPr>
          </a:p>
          <a:p>
            <a:pPr indent="-150876" lvl="0" marL="150876" marR="0" rtl="0" algn="l">
              <a:lnSpc>
                <a:spcPct val="100000"/>
              </a:lnSpc>
              <a:spcBef>
                <a:spcPts val="0"/>
              </a:spcBef>
              <a:spcAft>
                <a:spcPts val="0"/>
              </a:spcAft>
              <a:buClr>
                <a:srgbClr val="000000"/>
              </a:buClr>
              <a:buSzPts val="1800"/>
              <a:buFont typeface="Arial"/>
              <a:buNone/>
            </a:pPr>
            <a:r>
              <a:t/>
            </a:r>
            <a:endParaRPr b="1" sz="13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g5e2ded1371_0_0"/>
          <p:cNvSpPr/>
          <p:nvPr/>
        </p:nvSpPr>
        <p:spPr>
          <a:xfrm>
            <a:off x="467599" y="1280800"/>
            <a:ext cx="2499300" cy="3052200"/>
          </a:xfrm>
          <a:prstGeom prst="rect">
            <a:avLst/>
          </a:prstGeom>
          <a:solidFill>
            <a:srgbClr val="5E81BE">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5E81BE"/>
              </a:highlight>
              <a:latin typeface="Arial"/>
              <a:ea typeface="Arial"/>
              <a:cs typeface="Arial"/>
              <a:sym typeface="Arial"/>
            </a:endParaRPr>
          </a:p>
        </p:txBody>
      </p:sp>
      <p:sp>
        <p:nvSpPr>
          <p:cNvPr id="1576" name="Google Shape;1576;g5e2ded1371_0_0"/>
          <p:cNvSpPr/>
          <p:nvPr/>
        </p:nvSpPr>
        <p:spPr>
          <a:xfrm>
            <a:off x="3188450" y="1280800"/>
            <a:ext cx="2499300" cy="3052200"/>
          </a:xfrm>
          <a:prstGeom prst="rect">
            <a:avLst/>
          </a:prstGeom>
          <a:solidFill>
            <a:srgbClr val="42AC70">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77" name="Google Shape;1577;g5e2ded1371_0_0"/>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Where to run Kata Containers</a:t>
            </a:r>
            <a:endParaRPr/>
          </a:p>
        </p:txBody>
      </p:sp>
      <p:sp>
        <p:nvSpPr>
          <p:cNvPr id="1578" name="Google Shape;1578;g5e2ded1371_0_0"/>
          <p:cNvSpPr txBox="1"/>
          <p:nvPr>
            <p:ph idx="1" type="body"/>
          </p:nvPr>
        </p:nvSpPr>
        <p:spPr>
          <a:xfrm>
            <a:off x="574788" y="1879162"/>
            <a:ext cx="2383500" cy="24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2A3D"/>
                </a:solidFill>
                <a:latin typeface="Roboto"/>
                <a:ea typeface="Roboto"/>
                <a:cs typeface="Roboto"/>
                <a:sym typeface="Roboto"/>
              </a:rPr>
              <a:t>Distro packages</a:t>
            </a:r>
            <a:endParaRPr b="0" i="0" sz="1800" u="none" cap="none" strike="noStrike">
              <a:solidFill>
                <a:srgbClr val="1F2A3D"/>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200"/>
              <a:buFont typeface="Arial"/>
              <a:buNone/>
            </a:pPr>
            <a:r>
              <a:rPr b="0" i="0" lang="en-US" sz="1200" u="none" cap="none" strike="noStrike">
                <a:solidFill>
                  <a:srgbClr val="1F2A3D"/>
                </a:solidFill>
                <a:latin typeface="Roboto"/>
                <a:ea typeface="Roboto"/>
                <a:cs typeface="Roboto"/>
                <a:sym typeface="Roboto"/>
              </a:rPr>
              <a:t>Clear Linux</a:t>
            </a:r>
            <a:br>
              <a:rPr b="0" i="0" lang="en-US" sz="1200" u="none" cap="none" strike="noStrike">
                <a:solidFill>
                  <a:srgbClr val="1F2A3D"/>
                </a:solidFill>
                <a:latin typeface="Roboto"/>
                <a:ea typeface="Roboto"/>
                <a:cs typeface="Roboto"/>
                <a:sym typeface="Roboto"/>
              </a:rPr>
            </a:br>
            <a:r>
              <a:rPr b="0" i="0" lang="en-US" sz="1200" u="none" cap="none" strike="noStrike">
                <a:solidFill>
                  <a:srgbClr val="1F2A3D"/>
                </a:solidFill>
                <a:latin typeface="Roboto"/>
                <a:ea typeface="Roboto"/>
                <a:cs typeface="Roboto"/>
                <a:sym typeface="Roboto"/>
              </a:rPr>
              <a:t>CentOS</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200"/>
              </a:spcBef>
              <a:spcAft>
                <a:spcPts val="0"/>
              </a:spcAft>
              <a:buClr>
                <a:srgbClr val="000000"/>
              </a:buClr>
              <a:buSzPts val="1200"/>
              <a:buFont typeface="Arial"/>
              <a:buNone/>
            </a:pPr>
            <a:r>
              <a:rPr b="0" i="0" lang="en-US" sz="1200" u="none" cap="none" strike="noStrike">
                <a:solidFill>
                  <a:srgbClr val="1F2A3D"/>
                </a:solidFill>
                <a:latin typeface="Roboto"/>
                <a:ea typeface="Roboto"/>
                <a:cs typeface="Roboto"/>
                <a:sym typeface="Roboto"/>
              </a:rPr>
              <a:t>Debian</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200"/>
              </a:spcBef>
              <a:spcAft>
                <a:spcPts val="0"/>
              </a:spcAft>
              <a:buClr>
                <a:srgbClr val="000000"/>
              </a:buClr>
              <a:buSzPts val="1200"/>
              <a:buFont typeface="Arial"/>
              <a:buNone/>
            </a:pPr>
            <a:r>
              <a:rPr b="0" i="0" lang="en-US" sz="1200" u="none" cap="none" strike="noStrike">
                <a:solidFill>
                  <a:srgbClr val="1F2A3D"/>
                </a:solidFill>
                <a:latin typeface="Roboto"/>
                <a:ea typeface="Roboto"/>
                <a:cs typeface="Roboto"/>
                <a:sym typeface="Roboto"/>
              </a:rPr>
              <a:t>Fedora</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200"/>
              </a:spcBef>
              <a:spcAft>
                <a:spcPts val="0"/>
              </a:spcAft>
              <a:buClr>
                <a:srgbClr val="000000"/>
              </a:buClr>
              <a:buSzPts val="1200"/>
              <a:buFont typeface="Arial"/>
              <a:buNone/>
            </a:pPr>
            <a:r>
              <a:rPr b="0" i="0" lang="en-US" sz="1200" u="none" cap="none" strike="noStrike">
                <a:solidFill>
                  <a:srgbClr val="1F2A3D"/>
                </a:solidFill>
                <a:latin typeface="Roboto"/>
                <a:ea typeface="Roboto"/>
                <a:cs typeface="Roboto"/>
                <a:sym typeface="Roboto"/>
              </a:rPr>
              <a:t>OpenSUSE</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200"/>
              </a:spcBef>
              <a:spcAft>
                <a:spcPts val="0"/>
              </a:spcAft>
              <a:buClr>
                <a:srgbClr val="000000"/>
              </a:buClr>
              <a:buSzPts val="1200"/>
              <a:buFont typeface="Arial"/>
              <a:buNone/>
            </a:pPr>
            <a:r>
              <a:rPr b="0" i="0" lang="en-US" sz="1200" u="none" cap="none" strike="noStrike">
                <a:solidFill>
                  <a:srgbClr val="1F2A3D"/>
                </a:solidFill>
                <a:latin typeface="Roboto"/>
                <a:ea typeface="Roboto"/>
                <a:cs typeface="Roboto"/>
                <a:sym typeface="Roboto"/>
              </a:rPr>
              <a:t>SUSE Linux Enterprise Server</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200"/>
              </a:spcBef>
              <a:spcAft>
                <a:spcPts val="0"/>
              </a:spcAft>
              <a:buClr>
                <a:srgbClr val="000000"/>
              </a:buClr>
              <a:buSzPts val="1200"/>
              <a:buFont typeface="Arial"/>
              <a:buNone/>
            </a:pPr>
            <a:r>
              <a:rPr b="0" i="0" lang="en-US" sz="1200" u="none" cap="none" strike="noStrike">
                <a:solidFill>
                  <a:srgbClr val="1F2A3D"/>
                </a:solidFill>
                <a:latin typeface="Roboto"/>
                <a:ea typeface="Roboto"/>
                <a:cs typeface="Roboto"/>
                <a:sym typeface="Roboto"/>
              </a:rPr>
              <a:t>Red Hat Enterprise Linux</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200"/>
              </a:spcBef>
              <a:spcAft>
                <a:spcPts val="0"/>
              </a:spcAft>
              <a:buClr>
                <a:srgbClr val="000000"/>
              </a:buClr>
              <a:buSzPts val="1200"/>
              <a:buFont typeface="Arial"/>
              <a:buNone/>
            </a:pPr>
            <a:r>
              <a:rPr b="0" i="0" lang="en-US" sz="1200" u="none" cap="none" strike="noStrike">
                <a:solidFill>
                  <a:srgbClr val="1F2A3D"/>
                </a:solidFill>
                <a:latin typeface="Roboto"/>
                <a:ea typeface="Roboto"/>
                <a:cs typeface="Roboto"/>
                <a:sym typeface="Roboto"/>
              </a:rPr>
              <a:t>Ubuntu</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200"/>
              </a:spcBef>
              <a:spcAft>
                <a:spcPts val="0"/>
              </a:spcAft>
              <a:buClr>
                <a:srgbClr val="000000"/>
              </a:buClr>
              <a:buSzPts val="1200"/>
              <a:buFont typeface="Arial"/>
              <a:buNone/>
            </a:pPr>
            <a:r>
              <a:t/>
            </a:r>
            <a:endParaRPr sz="1200">
              <a:solidFill>
                <a:srgbClr val="1F2A3D"/>
              </a:solidFill>
              <a:latin typeface="Roboto"/>
              <a:ea typeface="Roboto"/>
              <a:cs typeface="Roboto"/>
              <a:sym typeface="Roboto"/>
            </a:endParaRPr>
          </a:p>
          <a:p>
            <a:pPr indent="0" lvl="0" marL="0" marR="0" rtl="0" algn="l">
              <a:lnSpc>
                <a:spcPct val="120000"/>
              </a:lnSpc>
              <a:spcBef>
                <a:spcPts val="200"/>
              </a:spcBef>
              <a:spcAft>
                <a:spcPts val="0"/>
              </a:spcAft>
              <a:buClr>
                <a:srgbClr val="000000"/>
              </a:buClr>
              <a:buSzPts val="1600"/>
              <a:buFont typeface="Arial"/>
              <a:buNone/>
            </a:pPr>
            <a:r>
              <a:t/>
            </a:r>
            <a:endParaRPr b="0" i="0" sz="1600" u="none" cap="none" strike="noStrike">
              <a:solidFill>
                <a:srgbClr val="1F2A3D"/>
              </a:solidFill>
              <a:latin typeface="Roboto"/>
              <a:ea typeface="Roboto"/>
              <a:cs typeface="Roboto"/>
              <a:sym typeface="Roboto"/>
            </a:endParaRPr>
          </a:p>
        </p:txBody>
      </p:sp>
      <p:pic>
        <p:nvPicPr>
          <p:cNvPr id="1579" name="Google Shape;1579;g5e2ded1371_0_0"/>
          <p:cNvPicPr preferRelativeResize="0"/>
          <p:nvPr/>
        </p:nvPicPr>
        <p:blipFill rotWithShape="1">
          <a:blip r:embed="rId3">
            <a:alphaModFix/>
          </a:blip>
          <a:srcRect b="0" l="0" r="0" t="0"/>
          <a:stretch/>
        </p:blipFill>
        <p:spPr>
          <a:xfrm>
            <a:off x="693322" y="1492511"/>
            <a:ext cx="458228" cy="274320"/>
          </a:xfrm>
          <a:prstGeom prst="rect">
            <a:avLst/>
          </a:prstGeom>
          <a:noFill/>
          <a:ln>
            <a:noFill/>
          </a:ln>
        </p:spPr>
      </p:pic>
      <p:pic>
        <p:nvPicPr>
          <p:cNvPr id="1580" name="Google Shape;1580;g5e2ded1371_0_0"/>
          <p:cNvPicPr preferRelativeResize="0"/>
          <p:nvPr/>
        </p:nvPicPr>
        <p:blipFill rotWithShape="1">
          <a:blip r:embed="rId4">
            <a:alphaModFix/>
          </a:blip>
          <a:srcRect b="0" l="0" r="0" t="0"/>
          <a:stretch/>
        </p:blipFill>
        <p:spPr>
          <a:xfrm>
            <a:off x="3431574" y="1492511"/>
            <a:ext cx="420434" cy="274320"/>
          </a:xfrm>
          <a:prstGeom prst="rect">
            <a:avLst/>
          </a:prstGeom>
          <a:noFill/>
          <a:ln>
            <a:noFill/>
          </a:ln>
        </p:spPr>
      </p:pic>
      <p:sp>
        <p:nvSpPr>
          <p:cNvPr id="1581" name="Google Shape;1581;g5e2ded1371_0_0"/>
          <p:cNvSpPr txBox="1"/>
          <p:nvPr/>
        </p:nvSpPr>
        <p:spPr>
          <a:xfrm>
            <a:off x="3337534" y="1879161"/>
            <a:ext cx="2735400" cy="24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7B8D3"/>
              </a:buClr>
              <a:buSzPts val="1800"/>
              <a:buFont typeface="Arial"/>
              <a:buNone/>
            </a:pPr>
            <a:r>
              <a:rPr b="1" i="0" lang="en-US" sz="1800" u="none" cap="none" strike="noStrike">
                <a:solidFill>
                  <a:srgbClr val="1F2A3D"/>
                </a:solidFill>
                <a:latin typeface="Roboto"/>
                <a:ea typeface="Roboto"/>
                <a:cs typeface="Roboto"/>
                <a:sym typeface="Roboto"/>
              </a:rPr>
              <a:t>Cloud</a:t>
            </a:r>
            <a:endParaRPr b="0" i="0" sz="1800" u="none" cap="none" strike="noStrike">
              <a:solidFill>
                <a:srgbClr val="1F2A3D"/>
              </a:solidFill>
              <a:latin typeface="Roboto"/>
              <a:ea typeface="Roboto"/>
              <a:cs typeface="Roboto"/>
              <a:sym typeface="Roboto"/>
            </a:endParaRPr>
          </a:p>
          <a:p>
            <a:pPr indent="0" lvl="0" marL="0" marR="0" rtl="0" algn="l">
              <a:lnSpc>
                <a:spcPct val="100000"/>
              </a:lnSpc>
              <a:spcBef>
                <a:spcPts val="600"/>
              </a:spcBef>
              <a:spcAft>
                <a:spcPts val="0"/>
              </a:spcAft>
              <a:buClr>
                <a:srgbClr val="47B8D3"/>
              </a:buClr>
              <a:buSzPts val="1200"/>
              <a:buFont typeface="Arial"/>
              <a:buNone/>
            </a:pPr>
            <a:r>
              <a:rPr b="0" i="0" lang="en-US" sz="1200" u="none" cap="none" strike="noStrike">
                <a:solidFill>
                  <a:srgbClr val="1F2A3D"/>
                </a:solidFill>
                <a:latin typeface="Roboto"/>
                <a:ea typeface="Roboto"/>
                <a:cs typeface="Roboto"/>
                <a:sym typeface="Roboto"/>
              </a:rPr>
              <a:t>Amazon Web Services (AWS)</a:t>
            </a:r>
            <a:endParaRPr b="0" i="0" sz="1400" u="none" cap="none" strike="noStrike">
              <a:solidFill>
                <a:srgbClr val="1F2A3D"/>
              </a:solidFill>
              <a:latin typeface="Arial"/>
              <a:ea typeface="Arial"/>
              <a:cs typeface="Arial"/>
              <a:sym typeface="Arial"/>
            </a:endParaRPr>
          </a:p>
          <a:p>
            <a:pPr indent="0" lvl="0" marL="0" marR="0" rtl="0" algn="l">
              <a:lnSpc>
                <a:spcPct val="100000"/>
              </a:lnSpc>
              <a:spcBef>
                <a:spcPts val="200"/>
              </a:spcBef>
              <a:spcAft>
                <a:spcPts val="0"/>
              </a:spcAft>
              <a:buClr>
                <a:srgbClr val="47B8D3"/>
              </a:buClr>
              <a:buSzPts val="1200"/>
              <a:buFont typeface="Arial"/>
              <a:buNone/>
            </a:pPr>
            <a:r>
              <a:rPr b="0" i="0" lang="en-US" sz="1200" u="none" cap="none" strike="noStrike">
                <a:solidFill>
                  <a:srgbClr val="1F2A3D"/>
                </a:solidFill>
                <a:latin typeface="Roboto"/>
                <a:ea typeface="Roboto"/>
                <a:cs typeface="Roboto"/>
                <a:sym typeface="Roboto"/>
              </a:rPr>
              <a:t>Microsoft Azure</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200"/>
              </a:spcBef>
              <a:spcAft>
                <a:spcPts val="0"/>
              </a:spcAft>
              <a:buClr>
                <a:srgbClr val="47B8D3"/>
              </a:buClr>
              <a:buSzPts val="1200"/>
              <a:buFont typeface="Arial"/>
              <a:buNone/>
            </a:pPr>
            <a:r>
              <a:rPr b="0" i="0" lang="en-US" sz="1200" u="none" cap="none" strike="noStrike">
                <a:solidFill>
                  <a:srgbClr val="1F2A3D"/>
                </a:solidFill>
                <a:latin typeface="Roboto"/>
                <a:ea typeface="Roboto"/>
                <a:cs typeface="Roboto"/>
                <a:sym typeface="Roboto"/>
              </a:rPr>
              <a:t>Google Compute Engine (GCE)</a:t>
            </a:r>
            <a:endParaRPr b="0" i="0" sz="1400" u="none" cap="none" strike="noStrike">
              <a:solidFill>
                <a:srgbClr val="1F2A3D"/>
              </a:solidFill>
              <a:latin typeface="Arial"/>
              <a:ea typeface="Arial"/>
              <a:cs typeface="Arial"/>
              <a:sym typeface="Arial"/>
            </a:endParaRPr>
          </a:p>
          <a:p>
            <a:pPr indent="0" lvl="0" marL="0" marR="0" rtl="0" algn="l">
              <a:lnSpc>
                <a:spcPct val="100000"/>
              </a:lnSpc>
              <a:spcBef>
                <a:spcPts val="200"/>
              </a:spcBef>
              <a:spcAft>
                <a:spcPts val="0"/>
              </a:spcAft>
              <a:buClr>
                <a:srgbClr val="47B8D3"/>
              </a:buClr>
              <a:buSzPts val="1200"/>
              <a:buFont typeface="Arial"/>
              <a:buNone/>
            </a:pPr>
            <a:r>
              <a:rPr b="0" i="0" lang="en-US" sz="1200" u="none" cap="none" strike="noStrike">
                <a:solidFill>
                  <a:srgbClr val="1F2A3D"/>
                </a:solidFill>
                <a:latin typeface="Roboto"/>
                <a:ea typeface="Roboto"/>
                <a:cs typeface="Roboto"/>
                <a:sym typeface="Roboto"/>
              </a:rPr>
              <a:t>VEXXHOST OpenStack Cloud</a:t>
            </a:r>
            <a:endParaRPr b="0" i="0" sz="1400" u="none" cap="none" strike="noStrike">
              <a:solidFill>
                <a:srgbClr val="1F2A3D"/>
              </a:solidFill>
              <a:latin typeface="Arial"/>
              <a:ea typeface="Arial"/>
              <a:cs typeface="Arial"/>
              <a:sym typeface="Arial"/>
            </a:endParaRPr>
          </a:p>
          <a:p>
            <a:pPr indent="0" lvl="0" marL="0" marR="0" rtl="0" algn="l">
              <a:lnSpc>
                <a:spcPct val="100000"/>
              </a:lnSpc>
              <a:spcBef>
                <a:spcPts val="200"/>
              </a:spcBef>
              <a:spcAft>
                <a:spcPts val="0"/>
              </a:spcAft>
              <a:buClr>
                <a:srgbClr val="47B8D3"/>
              </a:buClr>
              <a:buSzPts val="1200"/>
              <a:buFont typeface="Arial"/>
              <a:buNone/>
            </a:pPr>
            <a:r>
              <a:rPr b="0" i="0" lang="en-US" sz="1200" u="none" cap="none" strike="noStrike">
                <a:solidFill>
                  <a:srgbClr val="1F2A3D"/>
                </a:solidFill>
                <a:latin typeface="Roboto"/>
                <a:ea typeface="Roboto"/>
                <a:cs typeface="Roboto"/>
                <a:sym typeface="Roboto"/>
              </a:rPr>
              <a:t>Packet.IO</a:t>
            </a:r>
            <a:endParaRPr b="0" i="0" sz="1600" u="none" cap="none" strike="noStrike">
              <a:solidFill>
                <a:srgbClr val="1F2A3D"/>
              </a:solidFill>
              <a:latin typeface="Roboto"/>
              <a:ea typeface="Roboto"/>
              <a:cs typeface="Roboto"/>
              <a:sym typeface="Roboto"/>
            </a:endParaRPr>
          </a:p>
        </p:txBody>
      </p:sp>
      <p:sp>
        <p:nvSpPr>
          <p:cNvPr id="1582" name="Google Shape;1582;g5e2ded1371_0_0"/>
          <p:cNvSpPr/>
          <p:nvPr/>
        </p:nvSpPr>
        <p:spPr>
          <a:xfrm>
            <a:off x="6219599" y="1266163"/>
            <a:ext cx="2743200" cy="3052200"/>
          </a:xfrm>
          <a:prstGeom prst="rect">
            <a:avLst/>
          </a:prstGeom>
          <a:solidFill>
            <a:srgbClr val="5E81BE">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83" name="Google Shape;1583;g5e2ded1371_0_0"/>
          <p:cNvSpPr txBox="1"/>
          <p:nvPr/>
        </p:nvSpPr>
        <p:spPr>
          <a:xfrm>
            <a:off x="6368684" y="1864523"/>
            <a:ext cx="2735400" cy="24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7B8D3"/>
              </a:buClr>
              <a:buSzPts val="1800"/>
              <a:buFont typeface="Arial"/>
              <a:buNone/>
            </a:pPr>
            <a:r>
              <a:rPr b="1" i="0" lang="en-US" sz="1800" u="none" cap="none" strike="noStrike">
                <a:solidFill>
                  <a:srgbClr val="1F2A3D"/>
                </a:solidFill>
                <a:latin typeface="Roboto"/>
                <a:ea typeface="Roboto"/>
                <a:cs typeface="Roboto"/>
                <a:sym typeface="Roboto"/>
              </a:rPr>
              <a:t>Hardware</a:t>
            </a:r>
            <a:endParaRPr b="1" i="0" sz="1800" u="none" cap="none" strike="noStrike">
              <a:solidFill>
                <a:srgbClr val="1F2A3D"/>
              </a:solidFill>
              <a:latin typeface="Roboto"/>
              <a:ea typeface="Roboto"/>
              <a:cs typeface="Roboto"/>
              <a:sym typeface="Roboto"/>
            </a:endParaRPr>
          </a:p>
          <a:p>
            <a:pPr indent="0" lvl="0" marL="0" marR="0" rtl="0" algn="l">
              <a:lnSpc>
                <a:spcPct val="100000"/>
              </a:lnSpc>
              <a:spcBef>
                <a:spcPts val="600"/>
              </a:spcBef>
              <a:spcAft>
                <a:spcPts val="0"/>
              </a:spcAft>
              <a:buClr>
                <a:srgbClr val="47B8D3"/>
              </a:buClr>
              <a:buSzPts val="1200"/>
              <a:buFont typeface="Arial"/>
              <a:buNone/>
            </a:pPr>
            <a:r>
              <a:rPr b="0" i="0" lang="en-US" sz="1200" u="none" cap="none" strike="noStrike">
                <a:solidFill>
                  <a:srgbClr val="1F2A3D"/>
                </a:solidFill>
                <a:latin typeface="Roboto"/>
                <a:ea typeface="Roboto"/>
                <a:cs typeface="Roboto"/>
                <a:sym typeface="Roboto"/>
              </a:rPr>
              <a:t>Intel</a:t>
            </a:r>
            <a:r>
              <a:rPr b="0" baseline="30000" i="0" lang="en-US" sz="1200" u="none" cap="none" strike="noStrike">
                <a:solidFill>
                  <a:srgbClr val="1F2A3D"/>
                </a:solidFill>
                <a:latin typeface="Roboto"/>
                <a:ea typeface="Roboto"/>
                <a:cs typeface="Roboto"/>
                <a:sym typeface="Roboto"/>
              </a:rPr>
              <a:t>®</a:t>
            </a:r>
            <a:r>
              <a:rPr b="0" i="0" lang="en-US" sz="1200" u="none" cap="none" strike="noStrike">
                <a:solidFill>
                  <a:srgbClr val="1F2A3D"/>
                </a:solidFill>
                <a:latin typeface="Roboto"/>
                <a:ea typeface="Roboto"/>
                <a:cs typeface="Roboto"/>
                <a:sym typeface="Roboto"/>
              </a:rPr>
              <a:t> architecture X86</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600"/>
              </a:spcBef>
              <a:spcAft>
                <a:spcPts val="0"/>
              </a:spcAft>
              <a:buClr>
                <a:srgbClr val="47B8D3"/>
              </a:buClr>
              <a:buSzPts val="1200"/>
              <a:buFont typeface="Arial"/>
              <a:buNone/>
            </a:pPr>
            <a:r>
              <a:rPr b="0" i="0" lang="en-US" sz="1200" u="none" cap="none" strike="noStrike">
                <a:solidFill>
                  <a:srgbClr val="1F2A3D"/>
                </a:solidFill>
                <a:latin typeface="Roboto"/>
                <a:ea typeface="Roboto"/>
                <a:cs typeface="Roboto"/>
                <a:sym typeface="Roboto"/>
              </a:rPr>
              <a:t>AMD X86</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600"/>
              </a:spcBef>
              <a:spcAft>
                <a:spcPts val="0"/>
              </a:spcAft>
              <a:buClr>
                <a:srgbClr val="47B8D3"/>
              </a:buClr>
              <a:buSzPts val="1200"/>
              <a:buFont typeface="Arial"/>
              <a:buNone/>
            </a:pPr>
            <a:r>
              <a:rPr b="0" i="0" lang="en-US" sz="1200" u="none" cap="none" strike="noStrike">
                <a:solidFill>
                  <a:srgbClr val="1F2A3D"/>
                </a:solidFill>
                <a:latin typeface="Roboto"/>
                <a:ea typeface="Roboto"/>
                <a:cs typeface="Roboto"/>
                <a:sym typeface="Roboto"/>
              </a:rPr>
              <a:t>ARM aarch64</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600"/>
              </a:spcBef>
              <a:spcAft>
                <a:spcPts val="0"/>
              </a:spcAft>
              <a:buClr>
                <a:srgbClr val="47B8D3"/>
              </a:buClr>
              <a:buSzPts val="1200"/>
              <a:buFont typeface="Arial"/>
              <a:buNone/>
            </a:pPr>
            <a:r>
              <a:rPr b="0" i="0" lang="en-US" sz="1200" u="none" cap="none" strike="noStrike">
                <a:solidFill>
                  <a:srgbClr val="1F2A3D"/>
                </a:solidFill>
                <a:latin typeface="Roboto"/>
                <a:ea typeface="Roboto"/>
                <a:cs typeface="Roboto"/>
                <a:sym typeface="Roboto"/>
              </a:rPr>
              <a:t>IBM Z</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600"/>
              </a:spcBef>
              <a:spcAft>
                <a:spcPts val="0"/>
              </a:spcAft>
              <a:buClr>
                <a:srgbClr val="47B8D3"/>
              </a:buClr>
              <a:buSzPts val="1200"/>
              <a:buFont typeface="Arial"/>
              <a:buNone/>
            </a:pPr>
            <a:r>
              <a:rPr b="0" i="0" lang="en-US" sz="1200" u="none" cap="none" strike="noStrike">
                <a:solidFill>
                  <a:srgbClr val="1F2A3D"/>
                </a:solidFill>
                <a:latin typeface="Roboto"/>
                <a:ea typeface="Roboto"/>
                <a:cs typeface="Roboto"/>
                <a:sym typeface="Roboto"/>
              </a:rPr>
              <a:t>IBM pSeries</a:t>
            </a:r>
            <a:endParaRPr b="0" i="0" sz="1600" u="none" cap="none" strike="noStrike">
              <a:solidFill>
                <a:srgbClr val="1F2A3D"/>
              </a:solidFill>
              <a:latin typeface="Roboto"/>
              <a:ea typeface="Roboto"/>
              <a:cs typeface="Roboto"/>
              <a:sym typeface="Roboto"/>
            </a:endParaRPr>
          </a:p>
        </p:txBody>
      </p:sp>
      <p:pic>
        <p:nvPicPr>
          <p:cNvPr id="1584" name="Google Shape;1584;g5e2ded1371_0_0"/>
          <p:cNvPicPr preferRelativeResize="0"/>
          <p:nvPr/>
        </p:nvPicPr>
        <p:blipFill rotWithShape="1">
          <a:blip r:embed="rId5">
            <a:alphaModFix/>
          </a:blip>
          <a:srcRect b="0" l="0" r="0" t="0"/>
          <a:stretch/>
        </p:blipFill>
        <p:spPr>
          <a:xfrm>
            <a:off x="6368675" y="1265725"/>
            <a:ext cx="635250" cy="635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g9edd5aa16f_0_1"/>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Installing Kata Containers</a:t>
            </a:r>
            <a:endParaRPr/>
          </a:p>
        </p:txBody>
      </p:sp>
      <p:sp>
        <p:nvSpPr>
          <p:cNvPr id="1590" name="Google Shape;1590;g9edd5aa16f_0_1"/>
          <p:cNvSpPr txBox="1"/>
          <p:nvPr>
            <p:ph idx="1" type="body"/>
          </p:nvPr>
        </p:nvSpPr>
        <p:spPr>
          <a:xfrm>
            <a:off x="507765" y="1188720"/>
            <a:ext cx="3838200" cy="3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US" sz="1400">
                <a:latin typeface="Roboto"/>
                <a:ea typeface="Roboto"/>
                <a:cs typeface="Roboto"/>
                <a:sym typeface="Roboto"/>
              </a:rPr>
              <a:t>Automatic</a:t>
            </a:r>
            <a:endParaRPr/>
          </a:p>
          <a:p>
            <a:pPr indent="0" lvl="0" marL="0" rtl="0" algn="l">
              <a:lnSpc>
                <a:spcPct val="100000"/>
              </a:lnSpc>
              <a:spcBef>
                <a:spcPts val="0"/>
              </a:spcBef>
              <a:spcAft>
                <a:spcPts val="0"/>
              </a:spcAft>
              <a:buSzPts val="1800"/>
              <a:buNone/>
            </a:pPr>
            <a:r>
              <a:rPr lang="en-US" sz="1200">
                <a:latin typeface="Roboto"/>
                <a:ea typeface="Roboto"/>
                <a:cs typeface="Roboto"/>
                <a:sym typeface="Roboto"/>
              </a:rPr>
              <a:t>Simple</a:t>
            </a:r>
            <a:endParaRPr/>
          </a:p>
          <a:p>
            <a:pPr indent="0" lvl="0" marL="0" rtl="0" algn="l">
              <a:lnSpc>
                <a:spcPct val="100000"/>
              </a:lnSpc>
              <a:spcBef>
                <a:spcPts val="0"/>
              </a:spcBef>
              <a:spcAft>
                <a:spcPts val="0"/>
              </a:spcAft>
              <a:buSzPts val="1800"/>
              <a:buNone/>
            </a:pPr>
            <a:r>
              <a:rPr lang="en-US" sz="1200" u="sng">
                <a:solidFill>
                  <a:srgbClr val="5E81BE"/>
                </a:solidFill>
                <a:latin typeface="Roboto"/>
                <a:ea typeface="Roboto"/>
                <a:cs typeface="Roboto"/>
                <a:sym typeface="Roboto"/>
                <a:hlinkClick r:id="rId3">
                  <a:extLst>
                    <a:ext uri="{A12FA001-AC4F-418D-AE19-62706E023703}">
                      <ahyp:hlinkClr val="tx"/>
                    </a:ext>
                  </a:extLst>
                </a:hlinkClick>
              </a:rPr>
              <a:t>kata-manager script</a:t>
            </a:r>
            <a:endParaRPr sz="1200">
              <a:solidFill>
                <a:srgbClr val="5E81BE"/>
              </a:solidFill>
              <a:latin typeface="Roboto"/>
              <a:ea typeface="Roboto"/>
              <a:cs typeface="Roboto"/>
              <a:sym typeface="Roboto"/>
            </a:endParaRPr>
          </a:p>
          <a:p>
            <a:pPr indent="0" lvl="0" marL="0" rtl="0" algn="l">
              <a:lnSpc>
                <a:spcPct val="100000"/>
              </a:lnSpc>
              <a:spcBef>
                <a:spcPts val="0"/>
              </a:spcBef>
              <a:spcAft>
                <a:spcPts val="0"/>
              </a:spcAft>
              <a:buSzPts val="1800"/>
              <a:buNone/>
            </a:pPr>
            <a:r>
              <a:t/>
            </a:r>
            <a:endParaRPr sz="1200">
              <a:latin typeface="Roboto"/>
              <a:ea typeface="Roboto"/>
              <a:cs typeface="Roboto"/>
              <a:sym typeface="Roboto"/>
            </a:endParaRPr>
          </a:p>
          <a:p>
            <a:pPr indent="0" lvl="0" marL="0" rtl="0" algn="l">
              <a:lnSpc>
                <a:spcPct val="100000"/>
              </a:lnSpc>
              <a:spcBef>
                <a:spcPts val="0"/>
              </a:spcBef>
              <a:spcAft>
                <a:spcPts val="0"/>
              </a:spcAft>
              <a:buSzPts val="1800"/>
              <a:buNone/>
            </a:pPr>
            <a:r>
              <a:rPr b="1" lang="en-US" sz="1400">
                <a:latin typeface="Roboto"/>
                <a:ea typeface="Roboto"/>
                <a:cs typeface="Roboto"/>
                <a:sym typeface="Roboto"/>
              </a:rPr>
              <a:t>Scripted</a:t>
            </a:r>
            <a:endParaRPr/>
          </a:p>
          <a:p>
            <a:pPr indent="0" lvl="0" marL="0" marR="0" rtl="0" algn="l">
              <a:lnSpc>
                <a:spcPct val="100000"/>
              </a:lnSpc>
              <a:spcBef>
                <a:spcPts val="0"/>
              </a:spcBef>
              <a:spcAft>
                <a:spcPts val="0"/>
              </a:spcAft>
              <a:buClr>
                <a:schemeClr val="lt2"/>
              </a:buClr>
              <a:buSzPts val="1800"/>
              <a:buFont typeface="Roboto"/>
              <a:buNone/>
            </a:pPr>
            <a:r>
              <a:rPr lang="en-US" sz="1200">
                <a:latin typeface="Roboto"/>
                <a:ea typeface="Roboto"/>
                <a:cs typeface="Roboto"/>
                <a:sym typeface="Roboto"/>
              </a:rPr>
              <a:t>Customizable</a:t>
            </a:r>
            <a:endParaRPr b="1" sz="1200">
              <a:latin typeface="Roboto"/>
              <a:ea typeface="Roboto"/>
              <a:cs typeface="Roboto"/>
              <a:sym typeface="Roboto"/>
            </a:endParaRPr>
          </a:p>
          <a:p>
            <a:pPr indent="0" lvl="0" marL="0" rtl="0" algn="l">
              <a:lnSpc>
                <a:spcPct val="100000"/>
              </a:lnSpc>
              <a:spcBef>
                <a:spcPts val="0"/>
              </a:spcBef>
              <a:spcAft>
                <a:spcPts val="0"/>
              </a:spcAft>
              <a:buSzPts val="1800"/>
              <a:buNone/>
            </a:pPr>
            <a:r>
              <a:rPr lang="en-US" sz="1200" u="sng">
                <a:solidFill>
                  <a:srgbClr val="5E81BE"/>
                </a:solidFill>
                <a:latin typeface="Roboto"/>
                <a:ea typeface="Roboto"/>
                <a:cs typeface="Roboto"/>
                <a:sym typeface="Roboto"/>
                <a:hlinkClick r:id="rId4">
                  <a:extLst>
                    <a:ext uri="{A12FA001-AC4F-418D-AE19-62706E023703}">
                      <ahyp:hlinkClr val="tx"/>
                    </a:ext>
                  </a:extLst>
                </a:hlinkClick>
              </a:rPr>
              <a:t>Kata-doc-to-script</a:t>
            </a:r>
            <a:r>
              <a:rPr lang="en-US" sz="1200">
                <a:solidFill>
                  <a:srgbClr val="5E81BE"/>
                </a:solidFill>
                <a:latin typeface="Roboto"/>
                <a:ea typeface="Roboto"/>
                <a:cs typeface="Roboto"/>
                <a:sym typeface="Roboto"/>
              </a:rPr>
              <a:t> </a:t>
            </a:r>
            <a:endParaRPr/>
          </a:p>
          <a:p>
            <a:pPr indent="0" lvl="0" marL="0" rtl="0" algn="l">
              <a:lnSpc>
                <a:spcPct val="100000"/>
              </a:lnSpc>
              <a:spcBef>
                <a:spcPts val="0"/>
              </a:spcBef>
              <a:spcAft>
                <a:spcPts val="0"/>
              </a:spcAft>
              <a:buSzPts val="1800"/>
              <a:buNone/>
            </a:pPr>
            <a:r>
              <a:t/>
            </a:r>
            <a:endParaRPr sz="1200">
              <a:latin typeface="Roboto"/>
              <a:ea typeface="Roboto"/>
              <a:cs typeface="Roboto"/>
              <a:sym typeface="Roboto"/>
            </a:endParaRPr>
          </a:p>
          <a:p>
            <a:pPr indent="0" lvl="0" marL="0" rtl="0" algn="l">
              <a:lnSpc>
                <a:spcPct val="100000"/>
              </a:lnSpc>
              <a:spcBef>
                <a:spcPts val="0"/>
              </a:spcBef>
              <a:spcAft>
                <a:spcPts val="0"/>
              </a:spcAft>
              <a:buSzPts val="1800"/>
              <a:buNone/>
            </a:pPr>
            <a:r>
              <a:rPr b="1" lang="en-US" sz="1400">
                <a:latin typeface="Roboto"/>
                <a:ea typeface="Roboto"/>
                <a:cs typeface="Roboto"/>
                <a:sym typeface="Roboto"/>
              </a:rPr>
              <a:t>Manual</a:t>
            </a:r>
            <a:endParaRPr/>
          </a:p>
          <a:p>
            <a:pPr indent="0" lvl="0" marL="0" rtl="0" algn="l">
              <a:lnSpc>
                <a:spcPct val="100000"/>
              </a:lnSpc>
              <a:spcBef>
                <a:spcPts val="0"/>
              </a:spcBef>
              <a:spcAft>
                <a:spcPts val="0"/>
              </a:spcAft>
              <a:buSzPts val="1800"/>
              <a:buNone/>
            </a:pPr>
            <a:r>
              <a:rPr lang="en-US" sz="1200" u="sng">
                <a:solidFill>
                  <a:srgbClr val="5E81BE"/>
                </a:solidFill>
                <a:latin typeface="Roboto"/>
                <a:ea typeface="Roboto"/>
                <a:cs typeface="Roboto"/>
                <a:sym typeface="Roboto"/>
                <a:hlinkClick r:id="rId5">
                  <a:extLst>
                    <a:ext uri="{A12FA001-AC4F-418D-AE19-62706E023703}">
                      <ahyp:hlinkClr val="tx"/>
                    </a:ext>
                  </a:extLst>
                </a:hlinkClick>
              </a:rPr>
              <a:t>Step by step instructions</a:t>
            </a:r>
            <a:br>
              <a:rPr lang="en-US" sz="1200">
                <a:latin typeface="Roboto"/>
                <a:ea typeface="Roboto"/>
                <a:cs typeface="Roboto"/>
                <a:sym typeface="Roboto"/>
              </a:rPr>
            </a:br>
            <a:br>
              <a:rPr lang="en-US" sz="1200">
                <a:latin typeface="Roboto"/>
                <a:ea typeface="Roboto"/>
                <a:cs typeface="Roboto"/>
                <a:sym typeface="Roboto"/>
              </a:rPr>
            </a:br>
            <a:r>
              <a:rPr b="1" lang="en-US" sz="1400">
                <a:solidFill>
                  <a:schemeClr val="dk1"/>
                </a:solidFill>
                <a:latin typeface="Roboto"/>
                <a:ea typeface="Roboto"/>
                <a:cs typeface="Roboto"/>
                <a:sym typeface="Roboto"/>
              </a:rPr>
              <a:t>Install from tarball</a:t>
            </a:r>
            <a:br>
              <a:rPr lang="en-US" sz="1200">
                <a:latin typeface="Roboto"/>
                <a:ea typeface="Roboto"/>
                <a:cs typeface="Roboto"/>
                <a:sym typeface="Roboto"/>
              </a:rPr>
            </a:br>
            <a:r>
              <a:rPr lang="en-US" sz="1200" u="sng">
                <a:solidFill>
                  <a:srgbClr val="5E81BE"/>
                </a:solidFill>
                <a:latin typeface="Roboto"/>
                <a:ea typeface="Roboto"/>
                <a:cs typeface="Roboto"/>
                <a:sym typeface="Roboto"/>
                <a:hlinkClick r:id="rId6">
                  <a:extLst>
                    <a:ext uri="{A12FA001-AC4F-418D-AE19-62706E023703}">
                      <ahyp:hlinkClr val="tx"/>
                    </a:ext>
                  </a:extLst>
                </a:hlinkClick>
              </a:rPr>
              <a:t>Tarball location</a:t>
            </a:r>
            <a:br>
              <a:rPr lang="en-US" sz="1200">
                <a:latin typeface="Roboto"/>
                <a:ea typeface="Roboto"/>
                <a:cs typeface="Roboto"/>
                <a:sym typeface="Roboto"/>
              </a:rPr>
            </a:br>
            <a:br>
              <a:rPr lang="en-US" sz="1200">
                <a:latin typeface="Roboto"/>
                <a:ea typeface="Roboto"/>
                <a:cs typeface="Roboto"/>
                <a:sym typeface="Roboto"/>
              </a:rPr>
            </a:br>
            <a:r>
              <a:rPr b="1" lang="en-US" sz="1400">
                <a:latin typeface="Roboto"/>
                <a:ea typeface="Roboto"/>
                <a:cs typeface="Roboto"/>
                <a:sym typeface="Roboto"/>
              </a:rPr>
              <a:t>Build from source</a:t>
            </a:r>
            <a:endParaRPr/>
          </a:p>
          <a:p>
            <a:pPr indent="0" lvl="0" marL="0" rtl="0" algn="l">
              <a:lnSpc>
                <a:spcPct val="100000"/>
              </a:lnSpc>
              <a:spcBef>
                <a:spcPts val="0"/>
              </a:spcBef>
              <a:spcAft>
                <a:spcPts val="0"/>
              </a:spcAft>
              <a:buSzPts val="1800"/>
              <a:buNone/>
            </a:pPr>
            <a:r>
              <a:rPr lang="en-US" sz="1200" u="sng">
                <a:solidFill>
                  <a:srgbClr val="5E81BE"/>
                </a:solidFill>
                <a:latin typeface="Roboto"/>
                <a:ea typeface="Roboto"/>
                <a:cs typeface="Roboto"/>
                <a:sym typeface="Roboto"/>
                <a:hlinkClick r:id="rId7">
                  <a:extLst>
                    <a:ext uri="{A12FA001-AC4F-418D-AE19-62706E023703}">
                      <ahyp:hlinkClr val="tx"/>
                    </a:ext>
                  </a:extLst>
                </a:hlinkClick>
              </a:rPr>
              <a:t>Instructions</a:t>
            </a:r>
            <a:endParaRPr sz="1200">
              <a:solidFill>
                <a:srgbClr val="5E81BE"/>
              </a:solidFill>
              <a:latin typeface="Roboto"/>
              <a:ea typeface="Roboto"/>
              <a:cs typeface="Roboto"/>
              <a:sym typeface="Roboto"/>
            </a:endParaRPr>
          </a:p>
          <a:p>
            <a:pPr indent="0" lvl="0" marL="0" rtl="0" algn="l">
              <a:lnSpc>
                <a:spcPct val="100000"/>
              </a:lnSpc>
              <a:spcBef>
                <a:spcPts val="0"/>
              </a:spcBef>
              <a:spcAft>
                <a:spcPts val="0"/>
              </a:spcAft>
              <a:buSzPts val="1800"/>
              <a:buNone/>
            </a:pPr>
            <a:r>
              <a:t/>
            </a:r>
            <a:endParaRPr sz="1200">
              <a:latin typeface="Roboto"/>
              <a:ea typeface="Roboto"/>
              <a:cs typeface="Roboto"/>
              <a:sym typeface="Roboto"/>
            </a:endParaRPr>
          </a:p>
          <a:p>
            <a:pPr indent="0" lvl="0" marL="0" rtl="0" algn="l">
              <a:lnSpc>
                <a:spcPct val="100000"/>
              </a:lnSpc>
              <a:spcBef>
                <a:spcPts val="0"/>
              </a:spcBef>
              <a:spcAft>
                <a:spcPts val="0"/>
              </a:spcAft>
              <a:buSzPts val="1800"/>
              <a:buNone/>
            </a:pPr>
            <a:r>
              <a:t/>
            </a:r>
            <a:endParaRPr sz="1200">
              <a:latin typeface="Roboto"/>
              <a:ea typeface="Roboto"/>
              <a:cs typeface="Roboto"/>
              <a:sym typeface="Roboto"/>
            </a:endParaRPr>
          </a:p>
          <a:p>
            <a:pPr indent="0" lvl="0" marL="0" rtl="0" algn="l">
              <a:lnSpc>
                <a:spcPct val="100000"/>
              </a:lnSpc>
              <a:spcBef>
                <a:spcPts val="0"/>
              </a:spcBef>
              <a:spcAft>
                <a:spcPts val="0"/>
              </a:spcAft>
              <a:buSzPts val="1800"/>
              <a:buNone/>
            </a:pPr>
            <a:r>
              <a:t/>
            </a:r>
            <a:endParaRPr sz="1200">
              <a:latin typeface="Roboto"/>
              <a:ea typeface="Roboto"/>
              <a:cs typeface="Roboto"/>
              <a:sym typeface="Roboto"/>
            </a:endParaRPr>
          </a:p>
          <a:p>
            <a:pPr indent="0" lvl="0" marL="0" rtl="0" algn="l">
              <a:lnSpc>
                <a:spcPct val="100000"/>
              </a:lnSpc>
              <a:spcBef>
                <a:spcPts val="0"/>
              </a:spcBef>
              <a:spcAft>
                <a:spcPts val="0"/>
              </a:spcAft>
              <a:buSzPts val="1800"/>
              <a:buNone/>
            </a:pPr>
            <a:r>
              <a:t/>
            </a:r>
            <a:endParaRPr sz="1200">
              <a:latin typeface="Roboto"/>
              <a:ea typeface="Roboto"/>
              <a:cs typeface="Roboto"/>
              <a:sym typeface="Roboto"/>
            </a:endParaRPr>
          </a:p>
        </p:txBody>
      </p:sp>
      <p:sp>
        <p:nvSpPr>
          <p:cNvPr id="1591" name="Google Shape;1591;g9edd5aa16f_0_1"/>
          <p:cNvSpPr txBox="1"/>
          <p:nvPr/>
        </p:nvSpPr>
        <p:spPr>
          <a:xfrm>
            <a:off x="4572000" y="1188720"/>
            <a:ext cx="4523700" cy="39450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47B8D3"/>
              </a:buClr>
              <a:buSzPts val="1400"/>
              <a:buFont typeface="Arial"/>
              <a:buNone/>
            </a:pPr>
            <a:r>
              <a:rPr b="1" i="0" lang="en-US" sz="1400" u="none" cap="none" strike="noStrike">
                <a:solidFill>
                  <a:srgbClr val="1F2A3D"/>
                </a:solidFill>
                <a:latin typeface="Roboto"/>
                <a:ea typeface="Roboto"/>
                <a:cs typeface="Roboto"/>
                <a:sym typeface="Roboto"/>
              </a:rPr>
              <a:t>Snap</a:t>
            </a:r>
            <a:endParaRPr/>
          </a:p>
          <a:p>
            <a:pPr indent="0" lvl="0" marL="0" marR="0" rtl="0" algn="l">
              <a:lnSpc>
                <a:spcPct val="100000"/>
              </a:lnSpc>
              <a:spcBef>
                <a:spcPts val="0"/>
              </a:spcBef>
              <a:spcAft>
                <a:spcPts val="0"/>
              </a:spcAft>
              <a:buClr>
                <a:srgbClr val="47B8D3"/>
              </a:buClr>
              <a:buSzPts val="1200"/>
              <a:buFont typeface="Arial"/>
              <a:buNone/>
            </a:pPr>
            <a:r>
              <a:rPr b="0" i="0" lang="en-US" sz="1200" u="none" cap="none" strike="noStrike">
                <a:solidFill>
                  <a:srgbClr val="1F2A3D"/>
                </a:solidFill>
                <a:latin typeface="Roboto"/>
                <a:ea typeface="Roboto"/>
                <a:cs typeface="Roboto"/>
                <a:sym typeface="Roboto"/>
              </a:rPr>
              <a:t>Any distribution that supports snapD</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0"/>
              </a:spcBef>
              <a:spcAft>
                <a:spcPts val="0"/>
              </a:spcAft>
              <a:buClr>
                <a:srgbClr val="47B8D3"/>
              </a:buClr>
              <a:buSzPts val="1200"/>
              <a:buFont typeface="Arial"/>
              <a:buNone/>
            </a:pPr>
            <a:r>
              <a:rPr b="0" i="0" lang="en-US" sz="1200" u="none" cap="none" strike="noStrike">
                <a:solidFill>
                  <a:srgbClr val="1F2A3D"/>
                </a:solidFill>
                <a:latin typeface="Roboto"/>
                <a:ea typeface="Roboto"/>
                <a:cs typeface="Roboto"/>
                <a:sym typeface="Roboto"/>
              </a:rPr>
              <a:t>Extra configuration for Docker and Kubernetes</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0"/>
              </a:spcBef>
              <a:spcAft>
                <a:spcPts val="0"/>
              </a:spcAft>
              <a:buClr>
                <a:srgbClr val="47B8D3"/>
              </a:buClr>
              <a:buSzPts val="1200"/>
              <a:buFont typeface="Arial"/>
              <a:buNone/>
            </a:pPr>
            <a:r>
              <a:rPr b="0" i="0" lang="en-US" sz="1200" u="sng" cap="none" strike="noStrike">
                <a:solidFill>
                  <a:srgbClr val="5E81BE"/>
                </a:solidFill>
                <a:latin typeface="Roboto"/>
                <a:ea typeface="Roboto"/>
                <a:cs typeface="Roboto"/>
                <a:sym typeface="Roboto"/>
                <a:hlinkClick r:id="rId8">
                  <a:extLst>
                    <a:ext uri="{A12FA001-AC4F-418D-AE19-62706E023703}">
                      <ahyp:hlinkClr val="tx"/>
                    </a:ext>
                  </a:extLst>
                </a:hlinkClick>
              </a:rPr>
              <a:t>Snap Install instructions</a:t>
            </a:r>
            <a:endParaRPr b="0" i="0" sz="1200" u="none" cap="none" strike="noStrike">
              <a:solidFill>
                <a:srgbClr val="5E81BE"/>
              </a:solidFill>
              <a:latin typeface="Roboto"/>
              <a:ea typeface="Roboto"/>
              <a:cs typeface="Roboto"/>
              <a:sym typeface="Roboto"/>
            </a:endParaRPr>
          </a:p>
          <a:p>
            <a:pPr indent="0" lvl="0" marL="0" marR="0" rtl="0" algn="l">
              <a:lnSpc>
                <a:spcPct val="100000"/>
              </a:lnSpc>
              <a:spcBef>
                <a:spcPts val="0"/>
              </a:spcBef>
              <a:spcAft>
                <a:spcPts val="0"/>
              </a:spcAft>
              <a:buClr>
                <a:srgbClr val="47B8D3"/>
              </a:buClr>
              <a:buSzPts val="1200"/>
              <a:buFont typeface="Arial"/>
              <a:buNone/>
            </a:pPr>
            <a:r>
              <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0"/>
              </a:spcBef>
              <a:spcAft>
                <a:spcPts val="0"/>
              </a:spcAft>
              <a:buClr>
                <a:srgbClr val="47B8D3"/>
              </a:buClr>
              <a:buSzPts val="1400"/>
              <a:buFont typeface="Arial"/>
              <a:buNone/>
            </a:pPr>
            <a:r>
              <a:rPr b="1" i="0" lang="en-US" sz="1400" u="none" cap="none" strike="noStrike">
                <a:solidFill>
                  <a:srgbClr val="1F2A3D"/>
                </a:solidFill>
                <a:latin typeface="Roboto"/>
                <a:ea typeface="Roboto"/>
                <a:cs typeface="Roboto"/>
                <a:sym typeface="Roboto"/>
              </a:rPr>
              <a:t>Cloud</a:t>
            </a:r>
            <a:endParaRPr/>
          </a:p>
          <a:p>
            <a:pPr indent="0" lvl="0" marL="0" marR="0" rtl="0" algn="l">
              <a:lnSpc>
                <a:spcPct val="100000"/>
              </a:lnSpc>
              <a:spcBef>
                <a:spcPts val="0"/>
              </a:spcBef>
              <a:spcAft>
                <a:spcPts val="0"/>
              </a:spcAft>
              <a:buClr>
                <a:srgbClr val="47B8D3"/>
              </a:buClr>
              <a:buSzPts val="1200"/>
              <a:buFont typeface="Arial"/>
              <a:buNone/>
            </a:pPr>
            <a:r>
              <a:rPr b="0" i="0" lang="en-US" sz="1200" u="sng" cap="none" strike="noStrike">
                <a:solidFill>
                  <a:srgbClr val="5E81BE"/>
                </a:solidFill>
                <a:latin typeface="Roboto"/>
                <a:ea typeface="Roboto"/>
                <a:cs typeface="Roboto"/>
                <a:sym typeface="Roboto"/>
                <a:hlinkClick r:id="rId9">
                  <a:extLst>
                    <a:ext uri="{A12FA001-AC4F-418D-AE19-62706E023703}">
                      <ahyp:hlinkClr val="tx"/>
                    </a:ext>
                  </a:extLst>
                </a:hlinkClick>
              </a:rPr>
              <a:t>Amazon Web Services (AWS)</a:t>
            </a:r>
            <a:endParaRPr b="0" i="0" sz="1200" u="none" cap="none" strike="noStrike">
              <a:solidFill>
                <a:srgbClr val="5E81BE"/>
              </a:solidFill>
              <a:latin typeface="Roboto"/>
              <a:ea typeface="Roboto"/>
              <a:cs typeface="Roboto"/>
              <a:sym typeface="Roboto"/>
            </a:endParaRPr>
          </a:p>
          <a:p>
            <a:pPr indent="0" lvl="0" marL="0" marR="0" rtl="0" algn="l">
              <a:lnSpc>
                <a:spcPct val="100000"/>
              </a:lnSpc>
              <a:spcBef>
                <a:spcPts val="0"/>
              </a:spcBef>
              <a:spcAft>
                <a:spcPts val="0"/>
              </a:spcAft>
              <a:buClr>
                <a:srgbClr val="47B8D3"/>
              </a:buClr>
              <a:buSzPts val="1200"/>
              <a:buFont typeface="Arial"/>
              <a:buNone/>
            </a:pPr>
            <a:r>
              <a:rPr b="0" i="0" lang="en-US" sz="1200" u="sng" cap="none" strike="noStrike">
                <a:solidFill>
                  <a:srgbClr val="5E81BE"/>
                </a:solidFill>
                <a:latin typeface="Roboto"/>
                <a:ea typeface="Roboto"/>
                <a:cs typeface="Roboto"/>
                <a:sym typeface="Roboto"/>
                <a:hlinkClick r:id="rId10">
                  <a:extLst>
                    <a:ext uri="{A12FA001-AC4F-418D-AE19-62706E023703}">
                      <ahyp:hlinkClr val="tx"/>
                    </a:ext>
                  </a:extLst>
                </a:hlinkClick>
              </a:rPr>
              <a:t>Microsoft</a:t>
            </a:r>
            <a:r>
              <a:rPr lang="en-US" sz="1200" u="sng">
                <a:solidFill>
                  <a:srgbClr val="5E81BE"/>
                </a:solidFill>
                <a:latin typeface="Roboto"/>
                <a:ea typeface="Roboto"/>
                <a:cs typeface="Roboto"/>
                <a:sym typeface="Roboto"/>
                <a:hlinkClick r:id="rId11">
                  <a:extLst>
                    <a:ext uri="{A12FA001-AC4F-418D-AE19-62706E023703}">
                      <ahyp:hlinkClr val="tx"/>
                    </a:ext>
                  </a:extLst>
                </a:hlinkClick>
              </a:rPr>
              <a:t> </a:t>
            </a:r>
            <a:r>
              <a:rPr b="0" i="0" lang="en-US" sz="1200" u="sng" cap="none" strike="noStrike">
                <a:solidFill>
                  <a:srgbClr val="5E81BE"/>
                </a:solidFill>
                <a:latin typeface="Roboto"/>
                <a:ea typeface="Roboto"/>
                <a:cs typeface="Roboto"/>
                <a:sym typeface="Roboto"/>
                <a:hlinkClick r:id="rId12">
                  <a:extLst>
                    <a:ext uri="{A12FA001-AC4F-418D-AE19-62706E023703}">
                      <ahyp:hlinkClr val="tx"/>
                    </a:ext>
                  </a:extLst>
                </a:hlinkClick>
              </a:rPr>
              <a:t> Azure</a:t>
            </a:r>
            <a:endParaRPr b="0" i="0" sz="1200" u="none" cap="none" strike="noStrike">
              <a:solidFill>
                <a:srgbClr val="5E81BE"/>
              </a:solidFill>
              <a:latin typeface="Roboto"/>
              <a:ea typeface="Roboto"/>
              <a:cs typeface="Roboto"/>
              <a:sym typeface="Roboto"/>
            </a:endParaRPr>
          </a:p>
          <a:p>
            <a:pPr indent="0" lvl="0" marL="0" marR="0" rtl="0" algn="l">
              <a:lnSpc>
                <a:spcPct val="100000"/>
              </a:lnSpc>
              <a:spcBef>
                <a:spcPts val="0"/>
              </a:spcBef>
              <a:spcAft>
                <a:spcPts val="0"/>
              </a:spcAft>
              <a:buClr>
                <a:srgbClr val="47B8D3"/>
              </a:buClr>
              <a:buSzPts val="1200"/>
              <a:buFont typeface="Arial"/>
              <a:buNone/>
            </a:pPr>
            <a:r>
              <a:rPr b="0" i="0" lang="en-US" sz="1200" u="sng" cap="none" strike="noStrike">
                <a:solidFill>
                  <a:srgbClr val="5E81BE"/>
                </a:solidFill>
                <a:latin typeface="Roboto"/>
                <a:ea typeface="Roboto"/>
                <a:cs typeface="Roboto"/>
                <a:sym typeface="Roboto"/>
                <a:hlinkClick r:id="rId13">
                  <a:extLst>
                    <a:ext uri="{A12FA001-AC4F-418D-AE19-62706E023703}">
                      <ahyp:hlinkClr val="tx"/>
                    </a:ext>
                  </a:extLst>
                </a:hlinkClick>
              </a:rPr>
              <a:t>Google Compute Engine</a:t>
            </a:r>
            <a:endParaRPr b="0" i="0" sz="1200" u="none" cap="none" strike="noStrike">
              <a:solidFill>
                <a:srgbClr val="5E81BE"/>
              </a:solidFill>
              <a:latin typeface="Roboto"/>
              <a:ea typeface="Roboto"/>
              <a:cs typeface="Roboto"/>
              <a:sym typeface="Roboto"/>
            </a:endParaRPr>
          </a:p>
          <a:p>
            <a:pPr indent="0" lvl="0" marL="0" marR="0" rtl="0" algn="l">
              <a:lnSpc>
                <a:spcPct val="100000"/>
              </a:lnSpc>
              <a:spcBef>
                <a:spcPts val="0"/>
              </a:spcBef>
              <a:spcAft>
                <a:spcPts val="0"/>
              </a:spcAft>
              <a:buClr>
                <a:srgbClr val="47B8D3"/>
              </a:buClr>
              <a:buSzPts val="1200"/>
              <a:buFont typeface="Arial"/>
              <a:buNone/>
            </a:pPr>
            <a:r>
              <a:rPr b="0" i="0" lang="en-US" sz="1200" u="sng" cap="none" strike="noStrike">
                <a:solidFill>
                  <a:srgbClr val="5E81BE"/>
                </a:solidFill>
                <a:latin typeface="Roboto"/>
                <a:ea typeface="Roboto"/>
                <a:cs typeface="Roboto"/>
                <a:sym typeface="Roboto"/>
                <a:hlinkClick r:id="rId14">
                  <a:extLst>
                    <a:ext uri="{A12FA001-AC4F-418D-AE19-62706E023703}">
                      <ahyp:hlinkClr val="tx"/>
                    </a:ext>
                  </a:extLst>
                </a:hlinkClick>
              </a:rPr>
              <a:t>VEXXHOST OpenStack Cloud</a:t>
            </a:r>
            <a:endParaRPr b="0" i="0" sz="1200" u="none" cap="none" strike="noStrike">
              <a:solidFill>
                <a:srgbClr val="5E81BE"/>
              </a:solidFill>
              <a:latin typeface="Roboto"/>
              <a:ea typeface="Roboto"/>
              <a:cs typeface="Roboto"/>
              <a:sym typeface="Roboto"/>
            </a:endParaRPr>
          </a:p>
          <a:p>
            <a:pPr indent="0" lvl="0" marL="0" marR="0" rtl="0" algn="l">
              <a:lnSpc>
                <a:spcPct val="100000"/>
              </a:lnSpc>
              <a:spcBef>
                <a:spcPts val="0"/>
              </a:spcBef>
              <a:spcAft>
                <a:spcPts val="0"/>
              </a:spcAft>
              <a:buClr>
                <a:srgbClr val="47B8D3"/>
              </a:buClr>
              <a:buSzPts val="1200"/>
              <a:buFont typeface="Arial"/>
              <a:buNone/>
            </a:pPr>
            <a:r>
              <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0"/>
              </a:spcBef>
              <a:spcAft>
                <a:spcPts val="0"/>
              </a:spcAft>
              <a:buClr>
                <a:srgbClr val="47B8D3"/>
              </a:buClr>
              <a:buSzPts val="1400"/>
              <a:buFont typeface="Arial"/>
              <a:buNone/>
            </a:pPr>
            <a:r>
              <a:rPr b="1" i="0" lang="en-US" sz="1400" u="none" cap="none" strike="noStrike">
                <a:solidFill>
                  <a:srgbClr val="1F2A3D"/>
                </a:solidFill>
                <a:latin typeface="Roboto"/>
                <a:ea typeface="Roboto"/>
                <a:cs typeface="Roboto"/>
                <a:sym typeface="Roboto"/>
              </a:rPr>
              <a:t>Install from Docker and Kubernetes</a:t>
            </a:r>
            <a:endParaRPr b="1" i="0" sz="1400" u="none" cap="none" strike="noStrike">
              <a:solidFill>
                <a:srgbClr val="1F2A3D"/>
              </a:solidFill>
              <a:latin typeface="Roboto"/>
              <a:ea typeface="Roboto"/>
              <a:cs typeface="Roboto"/>
              <a:sym typeface="Roboto"/>
            </a:endParaRPr>
          </a:p>
          <a:p>
            <a:pPr indent="0" lvl="0" marL="0" marR="0" rtl="0" algn="l">
              <a:lnSpc>
                <a:spcPct val="100000"/>
              </a:lnSpc>
              <a:spcBef>
                <a:spcPts val="0"/>
              </a:spcBef>
              <a:spcAft>
                <a:spcPts val="0"/>
              </a:spcAft>
              <a:buClr>
                <a:srgbClr val="47B8D3"/>
              </a:buClr>
              <a:buSzPts val="1200"/>
              <a:buFont typeface="Arial"/>
              <a:buNone/>
            </a:pPr>
            <a:r>
              <a:rPr b="0" i="0" lang="en-US" sz="1200" u="sng" cap="none" strike="noStrike">
                <a:solidFill>
                  <a:srgbClr val="5E81BE"/>
                </a:solidFill>
                <a:latin typeface="Roboto"/>
                <a:ea typeface="Roboto"/>
                <a:cs typeface="Roboto"/>
                <a:sym typeface="Roboto"/>
                <a:hlinkClick r:id="rId15">
                  <a:extLst>
                    <a:ext uri="{A12FA001-AC4F-418D-AE19-62706E023703}">
                      <ahyp:hlinkClr val="tx"/>
                    </a:ext>
                  </a:extLst>
                </a:hlinkClick>
              </a:rPr>
              <a:t>Docker - kata-deploy</a:t>
            </a:r>
            <a:endParaRPr b="0" i="0" sz="1200" u="none" cap="none" strike="noStrike">
              <a:solidFill>
                <a:srgbClr val="5E81BE"/>
              </a:solidFill>
              <a:latin typeface="Roboto"/>
              <a:ea typeface="Roboto"/>
              <a:cs typeface="Roboto"/>
              <a:sym typeface="Roboto"/>
            </a:endParaRPr>
          </a:p>
          <a:p>
            <a:pPr indent="0" lvl="0" marL="0" marR="0" rtl="0" algn="l">
              <a:lnSpc>
                <a:spcPct val="100000"/>
              </a:lnSpc>
              <a:spcBef>
                <a:spcPts val="0"/>
              </a:spcBef>
              <a:spcAft>
                <a:spcPts val="0"/>
              </a:spcAft>
              <a:buClr>
                <a:srgbClr val="47B8D3"/>
              </a:buClr>
              <a:buSzPts val="1200"/>
              <a:buFont typeface="Arial"/>
              <a:buNone/>
            </a:pPr>
            <a:r>
              <a:rPr b="0" i="0" lang="en-US" sz="1200" u="sng" cap="none" strike="noStrike">
                <a:solidFill>
                  <a:srgbClr val="5E81BE"/>
                </a:solidFill>
                <a:latin typeface="Roboto"/>
                <a:ea typeface="Roboto"/>
                <a:cs typeface="Roboto"/>
                <a:sym typeface="Roboto"/>
                <a:hlinkClick r:id="rId16">
                  <a:extLst>
                    <a:ext uri="{A12FA001-AC4F-418D-AE19-62706E023703}">
                      <ahyp:hlinkClr val="tx"/>
                    </a:ext>
                  </a:extLst>
                </a:hlinkClick>
              </a:rPr>
              <a:t>Kubernetes - Daemonsets and RBAC install</a:t>
            </a:r>
            <a:endParaRPr b="0" i="0" sz="1200" u="none" cap="none" strike="noStrike">
              <a:solidFill>
                <a:srgbClr val="5E81BE"/>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pic>
        <p:nvPicPr>
          <p:cNvPr id="1596" name="Google Shape;1596;g82b2de5086_21_15"/>
          <p:cNvPicPr preferRelativeResize="0"/>
          <p:nvPr/>
        </p:nvPicPr>
        <p:blipFill rotWithShape="1">
          <a:blip r:embed="rId3">
            <a:alphaModFix/>
          </a:blip>
          <a:srcRect b="0" l="0" r="0" t="0"/>
          <a:stretch/>
        </p:blipFill>
        <p:spPr>
          <a:xfrm>
            <a:off x="0" y="0"/>
            <a:ext cx="9144000" cy="5143501"/>
          </a:xfrm>
          <a:prstGeom prst="rect">
            <a:avLst/>
          </a:prstGeom>
          <a:noFill/>
          <a:ln>
            <a:noFill/>
          </a:ln>
        </p:spPr>
      </p:pic>
      <p:sp>
        <p:nvSpPr>
          <p:cNvPr id="1597" name="Google Shape;1597;g82b2de5086_21_15"/>
          <p:cNvSpPr/>
          <p:nvPr/>
        </p:nvSpPr>
        <p:spPr>
          <a:xfrm>
            <a:off x="0" y="0"/>
            <a:ext cx="9144000" cy="5143500"/>
          </a:xfrm>
          <a:prstGeom prst="rect">
            <a:avLst/>
          </a:prstGeom>
          <a:solidFill>
            <a:srgbClr val="1F2A3D">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98" name="Google Shape;1598;g82b2de5086_21_15"/>
          <p:cNvSpPr txBox="1"/>
          <p:nvPr>
            <p:ph type="title"/>
          </p:nvPr>
        </p:nvSpPr>
        <p:spPr>
          <a:xfrm>
            <a:off x="457200" y="1097279"/>
            <a:ext cx="6090000" cy="2424900"/>
          </a:xfrm>
          <a:prstGeom prst="rect">
            <a:avLst/>
          </a:prstGeom>
          <a:noFill/>
          <a:ln>
            <a:noFill/>
          </a:ln>
        </p:spPr>
        <p:txBody>
          <a:bodyPr anchorCtr="0" anchor="t" bIns="91425" lIns="91425" spcFirstLastPara="1" rIns="91425" wrap="square" tIns="91425">
            <a:noAutofit/>
          </a:bodyPr>
          <a:lstStyle/>
          <a:p>
            <a:pPr indent="0" lvl="0" marL="0" rtl="0" algn="l">
              <a:lnSpc>
                <a:spcPct val="137857"/>
              </a:lnSpc>
              <a:spcBef>
                <a:spcPts val="0"/>
              </a:spcBef>
              <a:spcAft>
                <a:spcPts val="0"/>
              </a:spcAft>
              <a:buSzPts val="3200"/>
              <a:buNone/>
            </a:pPr>
            <a:r>
              <a:rPr b="0" lang="en-US">
                <a:latin typeface="Roboto Light"/>
                <a:ea typeface="Roboto Light"/>
                <a:cs typeface="Roboto Light"/>
                <a:sym typeface="Roboto Light"/>
              </a:rPr>
              <a:t>Kata Containers Technical Details</a:t>
            </a:r>
            <a:br>
              <a:rPr lang="en-US">
                <a:solidFill>
                  <a:schemeClr val="lt1"/>
                </a:solidFill>
                <a:latin typeface="Roboto"/>
                <a:ea typeface="Roboto"/>
                <a:cs typeface="Roboto"/>
                <a:sym typeface="Roboto"/>
              </a:rPr>
            </a:br>
            <a:endParaRPr>
              <a:solidFill>
                <a:schemeClr val="lt1"/>
              </a:solidFill>
              <a:latin typeface="Roboto"/>
              <a:ea typeface="Roboto"/>
              <a:cs typeface="Roboto"/>
              <a:sym typeface="Roboto"/>
            </a:endParaRPr>
          </a:p>
        </p:txBody>
      </p:sp>
      <p:pic>
        <p:nvPicPr>
          <p:cNvPr id="1599" name="Google Shape;1599;g82b2de5086_21_15"/>
          <p:cNvPicPr preferRelativeResize="0"/>
          <p:nvPr/>
        </p:nvPicPr>
        <p:blipFill rotWithShape="1">
          <a:blip r:embed="rId4">
            <a:alphaModFix/>
          </a:blip>
          <a:srcRect b="0" l="0" r="0" t="0"/>
          <a:stretch/>
        </p:blipFill>
        <p:spPr>
          <a:xfrm>
            <a:off x="8463068" y="277766"/>
            <a:ext cx="294640" cy="36576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pic>
        <p:nvPicPr>
          <p:cNvPr id="1604" name="Google Shape;1604;p40"/>
          <p:cNvPicPr preferRelativeResize="0"/>
          <p:nvPr/>
        </p:nvPicPr>
        <p:blipFill rotWithShape="1">
          <a:blip r:embed="rId3">
            <a:alphaModFix/>
          </a:blip>
          <a:srcRect b="0" l="0" r="0" t="0"/>
          <a:stretch/>
        </p:blipFill>
        <p:spPr>
          <a:xfrm>
            <a:off x="468718" y="1336628"/>
            <a:ext cx="1619046" cy="969249"/>
          </a:xfrm>
          <a:prstGeom prst="rect">
            <a:avLst/>
          </a:prstGeom>
          <a:noFill/>
          <a:ln>
            <a:noFill/>
          </a:ln>
        </p:spPr>
      </p:pic>
      <p:sp>
        <p:nvSpPr>
          <p:cNvPr id="1605" name="Google Shape;1605;p40"/>
          <p:cNvSpPr/>
          <p:nvPr/>
        </p:nvSpPr>
        <p:spPr>
          <a:xfrm>
            <a:off x="6803448" y="2463782"/>
            <a:ext cx="1692378" cy="8857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06" name="Google Shape;1606;p40"/>
          <p:cNvSpPr/>
          <p:nvPr/>
        </p:nvSpPr>
        <p:spPr>
          <a:xfrm>
            <a:off x="2476283" y="2463782"/>
            <a:ext cx="4180739" cy="188955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07" name="Google Shape;1607;p40"/>
          <p:cNvSpPr txBox="1"/>
          <p:nvPr/>
        </p:nvSpPr>
        <p:spPr>
          <a:xfrm>
            <a:off x="2405875" y="2092059"/>
            <a:ext cx="1765346" cy="30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1800" u="none" cap="none" strike="noStrike">
                <a:solidFill>
                  <a:srgbClr val="1F2A3C"/>
                </a:solidFill>
                <a:latin typeface="Roboto"/>
                <a:ea typeface="Roboto"/>
                <a:cs typeface="Roboto"/>
                <a:sym typeface="Roboto"/>
              </a:rPr>
              <a:t>Create</a:t>
            </a:r>
            <a:endParaRPr b="1" i="0" sz="1800" u="none" cap="none" strike="noStrike">
              <a:solidFill>
                <a:srgbClr val="1F2A3C"/>
              </a:solidFill>
              <a:latin typeface="Roboto"/>
              <a:ea typeface="Roboto"/>
              <a:cs typeface="Roboto"/>
              <a:sym typeface="Roboto"/>
            </a:endParaRPr>
          </a:p>
        </p:txBody>
      </p:sp>
      <p:sp>
        <p:nvSpPr>
          <p:cNvPr id="1608" name="Google Shape;1608;p40"/>
          <p:cNvSpPr txBox="1"/>
          <p:nvPr/>
        </p:nvSpPr>
        <p:spPr>
          <a:xfrm>
            <a:off x="6803448" y="2074715"/>
            <a:ext cx="882673" cy="30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1800" u="none" cap="none" strike="noStrike">
                <a:solidFill>
                  <a:srgbClr val="1F2A3C"/>
                </a:solidFill>
                <a:latin typeface="Roboto"/>
                <a:ea typeface="Roboto"/>
                <a:cs typeface="Roboto"/>
                <a:sym typeface="Roboto"/>
              </a:rPr>
              <a:t>Start</a:t>
            </a:r>
            <a:endParaRPr b="1" i="0" sz="1800" u="none" cap="none" strike="noStrike">
              <a:solidFill>
                <a:srgbClr val="1F2A3C"/>
              </a:solidFill>
              <a:latin typeface="Roboto"/>
              <a:ea typeface="Roboto"/>
              <a:cs typeface="Roboto"/>
              <a:sym typeface="Roboto"/>
            </a:endParaRPr>
          </a:p>
        </p:txBody>
      </p:sp>
      <p:sp>
        <p:nvSpPr>
          <p:cNvPr id="1609" name="Google Shape;1609;p40"/>
          <p:cNvSpPr/>
          <p:nvPr/>
        </p:nvSpPr>
        <p:spPr>
          <a:xfrm>
            <a:off x="2867459" y="2723705"/>
            <a:ext cx="978984" cy="327609"/>
          </a:xfrm>
          <a:prstGeom prst="rect">
            <a:avLst/>
          </a:prstGeom>
          <a:solidFill>
            <a:srgbClr val="5E81BE">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900" u="none" cap="none" strike="noStrike">
                <a:solidFill>
                  <a:srgbClr val="000000"/>
                </a:solidFill>
                <a:latin typeface="Roboto"/>
                <a:ea typeface="Roboto"/>
                <a:cs typeface="Roboto"/>
                <a:sym typeface="Roboto"/>
              </a:rPr>
              <a:t>VM boot</a:t>
            </a:r>
            <a:endParaRPr b="1" i="0" sz="900" u="none" cap="none" strike="noStrike">
              <a:solidFill>
                <a:srgbClr val="000000"/>
              </a:solidFill>
              <a:latin typeface="Roboto"/>
              <a:ea typeface="Roboto"/>
              <a:cs typeface="Roboto"/>
              <a:sym typeface="Roboto"/>
            </a:endParaRPr>
          </a:p>
        </p:txBody>
      </p:sp>
      <p:sp>
        <p:nvSpPr>
          <p:cNvPr id="1610" name="Google Shape;1610;p40"/>
          <p:cNvSpPr/>
          <p:nvPr/>
        </p:nvSpPr>
        <p:spPr>
          <a:xfrm>
            <a:off x="4315087" y="2713769"/>
            <a:ext cx="654478" cy="327609"/>
          </a:xfrm>
          <a:prstGeom prst="rect">
            <a:avLst/>
          </a:prstGeom>
          <a:solidFill>
            <a:srgbClr val="5E81BE">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900" u="none" cap="none" strike="noStrike">
                <a:solidFill>
                  <a:srgbClr val="000000"/>
                </a:solidFill>
                <a:latin typeface="Roboto"/>
                <a:ea typeface="Roboto"/>
                <a:cs typeface="Roboto"/>
                <a:sym typeface="Roboto"/>
              </a:rPr>
              <a:t>Kernel</a:t>
            </a:r>
            <a:endParaRPr b="1" i="0" sz="900" u="none" cap="none" strike="noStrike">
              <a:solidFill>
                <a:srgbClr val="000000"/>
              </a:solidFill>
              <a:latin typeface="Roboto"/>
              <a:ea typeface="Roboto"/>
              <a:cs typeface="Roboto"/>
              <a:sym typeface="Roboto"/>
            </a:endParaRPr>
          </a:p>
        </p:txBody>
      </p:sp>
      <p:sp>
        <p:nvSpPr>
          <p:cNvPr id="1611" name="Google Shape;1611;p40"/>
          <p:cNvSpPr/>
          <p:nvPr/>
        </p:nvSpPr>
        <p:spPr>
          <a:xfrm>
            <a:off x="5438209" y="2713768"/>
            <a:ext cx="810725" cy="327609"/>
          </a:xfrm>
          <a:prstGeom prst="rect">
            <a:avLst/>
          </a:prstGeom>
          <a:solidFill>
            <a:srgbClr val="5E81BE">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900" u="none" cap="none" strike="noStrike">
                <a:solidFill>
                  <a:srgbClr val="000000"/>
                </a:solidFill>
                <a:latin typeface="Roboto"/>
                <a:ea typeface="Roboto"/>
                <a:cs typeface="Roboto"/>
                <a:sym typeface="Roboto"/>
              </a:rPr>
              <a:t>Agent</a:t>
            </a:r>
            <a:endParaRPr b="1" i="0" sz="900" u="none" cap="none" strike="noStrike">
              <a:solidFill>
                <a:srgbClr val="000000"/>
              </a:solidFill>
              <a:latin typeface="Roboto"/>
              <a:ea typeface="Roboto"/>
              <a:cs typeface="Roboto"/>
              <a:sym typeface="Roboto"/>
            </a:endParaRPr>
          </a:p>
        </p:txBody>
      </p:sp>
      <p:sp>
        <p:nvSpPr>
          <p:cNvPr id="1612" name="Google Shape;1612;p40"/>
          <p:cNvSpPr/>
          <p:nvPr/>
        </p:nvSpPr>
        <p:spPr>
          <a:xfrm>
            <a:off x="7283252" y="2704210"/>
            <a:ext cx="963600" cy="327609"/>
          </a:xfrm>
          <a:prstGeom prst="rect">
            <a:avLst/>
          </a:prstGeom>
          <a:solidFill>
            <a:srgbClr val="F15B3E">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000" u="none" cap="none" strike="noStrike">
                <a:solidFill>
                  <a:srgbClr val="000000"/>
                </a:solidFill>
                <a:latin typeface="Roboto"/>
                <a:ea typeface="Roboto"/>
                <a:cs typeface="Roboto"/>
                <a:sym typeface="Roboto"/>
              </a:rPr>
              <a:t>Start pod</a:t>
            </a:r>
            <a:endParaRPr b="1" i="0" sz="1000" u="none" cap="none" strike="noStrike">
              <a:solidFill>
                <a:srgbClr val="000000"/>
              </a:solidFill>
              <a:latin typeface="Roboto"/>
              <a:ea typeface="Roboto"/>
              <a:cs typeface="Roboto"/>
              <a:sym typeface="Roboto"/>
            </a:endParaRPr>
          </a:p>
        </p:txBody>
      </p:sp>
      <p:sp>
        <p:nvSpPr>
          <p:cNvPr id="1613" name="Google Shape;1613;p40"/>
          <p:cNvSpPr/>
          <p:nvPr/>
        </p:nvSpPr>
        <p:spPr>
          <a:xfrm>
            <a:off x="2867459" y="3579680"/>
            <a:ext cx="978984" cy="561371"/>
          </a:xfrm>
          <a:prstGeom prst="rect">
            <a:avLst/>
          </a:prstGeom>
          <a:solidFill>
            <a:srgbClr val="5E81BE">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900" u="none" cap="none" strike="noStrike">
                <a:solidFill>
                  <a:srgbClr val="000000"/>
                </a:solidFill>
                <a:latin typeface="Roboto"/>
                <a:ea typeface="Roboto"/>
                <a:cs typeface="Roboto"/>
                <a:sym typeface="Roboto"/>
              </a:rPr>
              <a:t>Prepare container image</a:t>
            </a:r>
            <a:endParaRPr b="1" i="0" sz="900" u="none" cap="none" strike="noStrike">
              <a:solidFill>
                <a:srgbClr val="000000"/>
              </a:solidFill>
              <a:latin typeface="Roboto"/>
              <a:ea typeface="Roboto"/>
              <a:cs typeface="Roboto"/>
              <a:sym typeface="Roboto"/>
            </a:endParaRPr>
          </a:p>
        </p:txBody>
      </p:sp>
      <p:sp>
        <p:nvSpPr>
          <p:cNvPr id="1614" name="Google Shape;1614;p40"/>
          <p:cNvSpPr/>
          <p:nvPr/>
        </p:nvSpPr>
        <p:spPr>
          <a:xfrm>
            <a:off x="4328913" y="3557888"/>
            <a:ext cx="1181700" cy="327609"/>
          </a:xfrm>
          <a:prstGeom prst="rect">
            <a:avLst/>
          </a:prstGeom>
          <a:solidFill>
            <a:srgbClr val="5E81BE">
              <a:alpha val="2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900" u="none" cap="none" strike="noStrike">
                <a:solidFill>
                  <a:srgbClr val="000000"/>
                </a:solidFill>
                <a:latin typeface="Roboto"/>
                <a:ea typeface="Roboto"/>
                <a:cs typeface="Roboto"/>
                <a:sym typeface="Roboto"/>
              </a:rPr>
              <a:t>Prepare volumes</a:t>
            </a:r>
            <a:endParaRPr b="1" i="0" sz="900" u="none" cap="none" strike="noStrike">
              <a:solidFill>
                <a:srgbClr val="000000"/>
              </a:solidFill>
              <a:latin typeface="Roboto"/>
              <a:ea typeface="Roboto"/>
              <a:cs typeface="Roboto"/>
              <a:sym typeface="Roboto"/>
            </a:endParaRPr>
          </a:p>
        </p:txBody>
      </p:sp>
      <p:sp>
        <p:nvSpPr>
          <p:cNvPr id="1615" name="Google Shape;1615;p40"/>
          <p:cNvSpPr txBox="1"/>
          <p:nvPr/>
        </p:nvSpPr>
        <p:spPr>
          <a:xfrm>
            <a:off x="813848" y="1470985"/>
            <a:ext cx="2474700" cy="308040"/>
          </a:xfrm>
          <a:prstGeom prst="rect">
            <a:avLst/>
          </a:prstGeom>
          <a:solidFill>
            <a:srgbClr val="1F2A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A1D4FF"/>
                </a:solidFill>
                <a:latin typeface="Consolas"/>
                <a:ea typeface="Consolas"/>
                <a:cs typeface="Consolas"/>
                <a:sym typeface="Consolas"/>
              </a:rPr>
              <a:t>$ </a:t>
            </a:r>
            <a:r>
              <a:rPr b="0" i="0" lang="en-US" sz="1100" u="none" cap="none" strike="noStrike">
                <a:solidFill>
                  <a:srgbClr val="A1D4FF"/>
                </a:solidFill>
                <a:latin typeface="Consolas"/>
                <a:ea typeface="Consolas"/>
                <a:cs typeface="Consolas"/>
                <a:sym typeface="Consolas"/>
              </a:rPr>
              <a:t>kubectl apply -f nginx.yml</a:t>
            </a:r>
            <a:endParaRPr b="0" i="0" sz="1100" u="none" cap="none" strike="noStrike">
              <a:solidFill>
                <a:srgbClr val="A1D4FF"/>
              </a:solidFill>
              <a:latin typeface="Consolas"/>
              <a:ea typeface="Consolas"/>
              <a:cs typeface="Consolas"/>
              <a:sym typeface="Consolas"/>
            </a:endParaRPr>
          </a:p>
        </p:txBody>
      </p:sp>
      <p:cxnSp>
        <p:nvCxnSpPr>
          <p:cNvPr id="1616" name="Google Shape;1616;p40"/>
          <p:cNvCxnSpPr/>
          <p:nvPr/>
        </p:nvCxnSpPr>
        <p:spPr>
          <a:xfrm>
            <a:off x="2296015" y="2877574"/>
            <a:ext cx="457200" cy="8022"/>
          </a:xfrm>
          <a:prstGeom prst="straightConnector1">
            <a:avLst/>
          </a:prstGeom>
          <a:noFill/>
          <a:ln cap="flat" cmpd="sng" w="12700">
            <a:solidFill>
              <a:srgbClr val="1F2A3C"/>
            </a:solidFill>
            <a:prstDash val="dot"/>
            <a:round/>
            <a:headEnd len="sm" w="sm" type="none"/>
            <a:tailEnd len="med" w="med" type="triangle"/>
          </a:ln>
        </p:spPr>
      </p:cxnSp>
      <p:sp>
        <p:nvSpPr>
          <p:cNvPr id="1617" name="Google Shape;1617;p40"/>
          <p:cNvSpPr txBox="1"/>
          <p:nvPr/>
        </p:nvSpPr>
        <p:spPr>
          <a:xfrm>
            <a:off x="5723422" y="3717681"/>
            <a:ext cx="933600" cy="43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000" u="none" cap="none" strike="noStrike">
                <a:solidFill>
                  <a:srgbClr val="1F2A3C"/>
                </a:solidFill>
                <a:latin typeface="Roboto"/>
                <a:ea typeface="Roboto"/>
                <a:cs typeface="Roboto"/>
                <a:sym typeface="Roboto"/>
              </a:rPr>
              <a:t>hotplug</a:t>
            </a:r>
            <a:endParaRPr b="0" i="0" sz="1000" u="none" cap="none" strike="noStrike">
              <a:solidFill>
                <a:srgbClr val="1F2A3C"/>
              </a:solidFill>
              <a:latin typeface="Roboto"/>
              <a:ea typeface="Roboto"/>
              <a:cs typeface="Roboto"/>
              <a:sym typeface="Roboto"/>
            </a:endParaRPr>
          </a:p>
        </p:txBody>
      </p:sp>
      <p:sp>
        <p:nvSpPr>
          <p:cNvPr id="1618" name="Google Shape;1618;p40"/>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solidFill>
                  <a:srgbClr val="1F2A3C"/>
                </a:solidFill>
                <a:latin typeface="Roboto Medium"/>
                <a:ea typeface="Roboto Medium"/>
                <a:cs typeface="Roboto Medium"/>
                <a:sym typeface="Roboto Medium"/>
              </a:rPr>
              <a:t>Speed of a container</a:t>
            </a:r>
            <a:endParaRPr>
              <a:solidFill>
                <a:srgbClr val="1F2A3C"/>
              </a:solidFill>
              <a:latin typeface="Roboto Medium"/>
              <a:ea typeface="Roboto Medium"/>
              <a:cs typeface="Roboto Medium"/>
              <a:sym typeface="Roboto Medium"/>
            </a:endParaRPr>
          </a:p>
        </p:txBody>
      </p:sp>
      <p:cxnSp>
        <p:nvCxnSpPr>
          <p:cNvPr id="1619" name="Google Shape;1619;p40"/>
          <p:cNvCxnSpPr/>
          <p:nvPr/>
        </p:nvCxnSpPr>
        <p:spPr>
          <a:xfrm>
            <a:off x="2296015" y="3713671"/>
            <a:ext cx="457200" cy="8022"/>
          </a:xfrm>
          <a:prstGeom prst="straightConnector1">
            <a:avLst/>
          </a:prstGeom>
          <a:noFill/>
          <a:ln cap="flat" cmpd="sng" w="12700">
            <a:solidFill>
              <a:srgbClr val="1F2A3C"/>
            </a:solidFill>
            <a:prstDash val="dot"/>
            <a:round/>
            <a:headEnd len="sm" w="sm" type="none"/>
            <a:tailEnd len="med" w="med" type="triangle"/>
          </a:ln>
        </p:spPr>
      </p:cxnSp>
      <p:cxnSp>
        <p:nvCxnSpPr>
          <p:cNvPr id="1620" name="Google Shape;1620;p40"/>
          <p:cNvCxnSpPr/>
          <p:nvPr/>
        </p:nvCxnSpPr>
        <p:spPr>
          <a:xfrm>
            <a:off x="2299622" y="1888436"/>
            <a:ext cx="0" cy="1833257"/>
          </a:xfrm>
          <a:prstGeom prst="straightConnector1">
            <a:avLst/>
          </a:prstGeom>
          <a:noFill/>
          <a:ln cap="flat" cmpd="sng" w="12700">
            <a:solidFill>
              <a:srgbClr val="1F2A3D"/>
            </a:solidFill>
            <a:prstDash val="dot"/>
            <a:round/>
            <a:headEnd len="sm" w="sm" type="none"/>
            <a:tailEnd len="sm" w="sm" type="none"/>
          </a:ln>
        </p:spPr>
      </p:cxnSp>
      <p:cxnSp>
        <p:nvCxnSpPr>
          <p:cNvPr id="1621" name="Google Shape;1621;p40"/>
          <p:cNvCxnSpPr/>
          <p:nvPr/>
        </p:nvCxnSpPr>
        <p:spPr>
          <a:xfrm>
            <a:off x="3943605" y="2881585"/>
            <a:ext cx="274320" cy="8022"/>
          </a:xfrm>
          <a:prstGeom prst="straightConnector1">
            <a:avLst/>
          </a:prstGeom>
          <a:noFill/>
          <a:ln cap="flat" cmpd="sng" w="12700">
            <a:solidFill>
              <a:srgbClr val="1F2A3C"/>
            </a:solidFill>
            <a:prstDash val="dot"/>
            <a:round/>
            <a:headEnd len="sm" w="sm" type="none"/>
            <a:tailEnd len="med" w="med" type="triangle"/>
          </a:ln>
        </p:spPr>
      </p:cxnSp>
      <p:cxnSp>
        <p:nvCxnSpPr>
          <p:cNvPr id="1622" name="Google Shape;1622;p40"/>
          <p:cNvCxnSpPr/>
          <p:nvPr/>
        </p:nvCxnSpPr>
        <p:spPr>
          <a:xfrm>
            <a:off x="3943605" y="3717682"/>
            <a:ext cx="274320" cy="8022"/>
          </a:xfrm>
          <a:prstGeom prst="straightConnector1">
            <a:avLst/>
          </a:prstGeom>
          <a:noFill/>
          <a:ln cap="flat" cmpd="sng" w="12700">
            <a:solidFill>
              <a:srgbClr val="1F2A3C"/>
            </a:solidFill>
            <a:prstDash val="dot"/>
            <a:round/>
            <a:headEnd len="sm" w="sm" type="none"/>
            <a:tailEnd len="med" w="med" type="triangle"/>
          </a:ln>
        </p:spPr>
      </p:cxnSp>
      <p:cxnSp>
        <p:nvCxnSpPr>
          <p:cNvPr id="1623" name="Google Shape;1623;p40"/>
          <p:cNvCxnSpPr/>
          <p:nvPr/>
        </p:nvCxnSpPr>
        <p:spPr>
          <a:xfrm>
            <a:off x="5069420" y="2885596"/>
            <a:ext cx="274320" cy="8022"/>
          </a:xfrm>
          <a:prstGeom prst="straightConnector1">
            <a:avLst/>
          </a:prstGeom>
          <a:noFill/>
          <a:ln cap="flat" cmpd="sng" w="12700">
            <a:solidFill>
              <a:srgbClr val="1F2A3C"/>
            </a:solidFill>
            <a:prstDash val="dot"/>
            <a:round/>
            <a:headEnd len="sm" w="sm" type="none"/>
            <a:tailEnd len="med" w="med" type="triangle"/>
          </a:ln>
        </p:spPr>
      </p:cxnSp>
      <p:cxnSp>
        <p:nvCxnSpPr>
          <p:cNvPr id="1624" name="Google Shape;1624;p40"/>
          <p:cNvCxnSpPr/>
          <p:nvPr/>
        </p:nvCxnSpPr>
        <p:spPr>
          <a:xfrm flipH="1" rot="10800000">
            <a:off x="6333446" y="2868014"/>
            <a:ext cx="799419" cy="1535"/>
          </a:xfrm>
          <a:prstGeom prst="straightConnector1">
            <a:avLst/>
          </a:prstGeom>
          <a:noFill/>
          <a:ln cap="flat" cmpd="sng" w="12700">
            <a:solidFill>
              <a:srgbClr val="1F2A3C"/>
            </a:solidFill>
            <a:prstDash val="dot"/>
            <a:round/>
            <a:headEnd len="sm" w="sm" type="none"/>
            <a:tailEnd len="med" w="med" type="triangle"/>
          </a:ln>
        </p:spPr>
      </p:cxnSp>
      <p:cxnSp>
        <p:nvCxnSpPr>
          <p:cNvPr id="1625" name="Google Shape;1625;p40"/>
          <p:cNvCxnSpPr/>
          <p:nvPr/>
        </p:nvCxnSpPr>
        <p:spPr>
          <a:xfrm rot="10800000">
            <a:off x="6519639" y="2881820"/>
            <a:ext cx="0" cy="839872"/>
          </a:xfrm>
          <a:prstGeom prst="straightConnector1">
            <a:avLst/>
          </a:prstGeom>
          <a:noFill/>
          <a:ln cap="flat" cmpd="sng" w="12700">
            <a:solidFill>
              <a:srgbClr val="1F2A3C"/>
            </a:solidFill>
            <a:prstDash val="dot"/>
            <a:round/>
            <a:headEnd len="sm" w="sm" type="none"/>
            <a:tailEnd len="sm" w="sm" type="none"/>
          </a:ln>
        </p:spPr>
      </p:cxnSp>
      <p:cxnSp>
        <p:nvCxnSpPr>
          <p:cNvPr id="1626" name="Google Shape;1626;p40"/>
          <p:cNvCxnSpPr/>
          <p:nvPr/>
        </p:nvCxnSpPr>
        <p:spPr>
          <a:xfrm flipH="1">
            <a:off x="5584785" y="3713671"/>
            <a:ext cx="934854" cy="8021"/>
          </a:xfrm>
          <a:prstGeom prst="straightConnector1">
            <a:avLst/>
          </a:prstGeom>
          <a:noFill/>
          <a:ln cap="flat" cmpd="sng" w="12700">
            <a:solidFill>
              <a:srgbClr val="1F2A3C"/>
            </a:solidFill>
            <a:prstDash val="dot"/>
            <a:round/>
            <a:headEnd len="sm" w="sm" type="none"/>
            <a:tailEnd len="sm" w="sm" type="none"/>
          </a:ln>
        </p:spPr>
      </p:cxnSp>
      <p:sp>
        <p:nvSpPr>
          <p:cNvPr id="1627" name="Google Shape;1627;p40"/>
          <p:cNvSpPr/>
          <p:nvPr/>
        </p:nvSpPr>
        <p:spPr>
          <a:xfrm rot="10800000">
            <a:off x="815009" y="1777676"/>
            <a:ext cx="157865" cy="157865"/>
          </a:xfrm>
          <a:prstGeom prst="rtTriangle">
            <a:avLst/>
          </a:prstGeom>
          <a:solidFill>
            <a:srgbClr val="1F2A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gac242e7999_0_194"/>
          <p:cNvSpPr/>
          <p:nvPr/>
        </p:nvSpPr>
        <p:spPr>
          <a:xfrm>
            <a:off x="381832" y="938393"/>
            <a:ext cx="8386200" cy="3690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33" name="Google Shape;1633;gac242e7999_0_194"/>
          <p:cNvSpPr txBox="1"/>
          <p:nvPr>
            <p:ph type="title"/>
          </p:nvPr>
        </p:nvSpPr>
        <p:spPr>
          <a:xfrm>
            <a:off x="457200" y="91450"/>
            <a:ext cx="78270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Kata Containers integration with Docker, Kubernetes, and OpenStack</a:t>
            </a:r>
            <a:endParaRPr/>
          </a:p>
        </p:txBody>
      </p:sp>
      <p:sp>
        <p:nvSpPr>
          <p:cNvPr id="1634" name="Google Shape;1634;gac242e7999_0_194"/>
          <p:cNvSpPr/>
          <p:nvPr/>
        </p:nvSpPr>
        <p:spPr>
          <a:xfrm>
            <a:off x="739576" y="2760300"/>
            <a:ext cx="1024200" cy="307800"/>
          </a:xfrm>
          <a:prstGeom prst="rect">
            <a:avLst/>
          </a:prstGeom>
          <a:solidFill>
            <a:srgbClr val="5E81BE">
              <a:alpha val="4000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PodMAN</a:t>
            </a:r>
            <a:endParaRPr b="1" i="0" sz="800" u="none" cap="none" strike="noStrike">
              <a:solidFill>
                <a:srgbClr val="1F2A3D"/>
              </a:solidFill>
              <a:latin typeface="Arial"/>
              <a:ea typeface="Arial"/>
              <a:cs typeface="Arial"/>
              <a:sym typeface="Arial"/>
            </a:endParaRPr>
          </a:p>
        </p:txBody>
      </p:sp>
      <p:sp>
        <p:nvSpPr>
          <p:cNvPr id="1635" name="Google Shape;1635;gac242e7999_0_194"/>
          <p:cNvSpPr/>
          <p:nvPr/>
        </p:nvSpPr>
        <p:spPr>
          <a:xfrm>
            <a:off x="739576" y="1978525"/>
            <a:ext cx="1024200" cy="307800"/>
          </a:xfrm>
          <a:prstGeom prst="rect">
            <a:avLst/>
          </a:prstGeom>
          <a:solidFill>
            <a:srgbClr val="5E81BE">
              <a:alpha val="4000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DOCKER</a:t>
            </a:r>
            <a:endParaRPr b="1" i="0" sz="800" u="none" cap="none" strike="noStrike">
              <a:solidFill>
                <a:srgbClr val="1F2A3D"/>
              </a:solidFill>
              <a:latin typeface="Arial"/>
              <a:ea typeface="Arial"/>
              <a:cs typeface="Arial"/>
              <a:sym typeface="Arial"/>
            </a:endParaRPr>
          </a:p>
        </p:txBody>
      </p:sp>
      <p:sp>
        <p:nvSpPr>
          <p:cNvPr id="1636" name="Google Shape;1636;gac242e7999_0_194"/>
          <p:cNvSpPr/>
          <p:nvPr/>
        </p:nvSpPr>
        <p:spPr>
          <a:xfrm>
            <a:off x="739526" y="2367025"/>
            <a:ext cx="1024200" cy="307800"/>
          </a:xfrm>
          <a:prstGeom prst="rect">
            <a:avLst/>
          </a:prstGeom>
          <a:solidFill>
            <a:srgbClr val="5E81BE">
              <a:alpha val="29409"/>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KUBERNETES</a:t>
            </a:r>
            <a:endParaRPr b="1" i="0" sz="800" u="none" cap="none" strike="noStrike">
              <a:solidFill>
                <a:srgbClr val="1F2A3D"/>
              </a:solidFill>
              <a:latin typeface="Arial"/>
              <a:ea typeface="Arial"/>
              <a:cs typeface="Arial"/>
              <a:sym typeface="Arial"/>
            </a:endParaRPr>
          </a:p>
        </p:txBody>
      </p:sp>
      <p:sp>
        <p:nvSpPr>
          <p:cNvPr id="1637" name="Google Shape;1637;gac242e7999_0_194"/>
          <p:cNvSpPr/>
          <p:nvPr/>
        </p:nvSpPr>
        <p:spPr>
          <a:xfrm>
            <a:off x="2960193" y="2112961"/>
            <a:ext cx="914400" cy="323100"/>
          </a:xfrm>
          <a:prstGeom prst="rect">
            <a:avLst/>
          </a:prstGeom>
          <a:solidFill>
            <a:srgbClr val="F15B3E"/>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Kata-runtime</a:t>
            </a:r>
            <a:endParaRPr b="1" i="0" sz="900" u="none" cap="none" strike="noStrike">
              <a:solidFill>
                <a:schemeClr val="lt1"/>
              </a:solidFill>
              <a:latin typeface="Arial"/>
              <a:ea typeface="Arial"/>
              <a:cs typeface="Arial"/>
              <a:sym typeface="Arial"/>
            </a:endParaRPr>
          </a:p>
        </p:txBody>
      </p:sp>
      <p:sp>
        <p:nvSpPr>
          <p:cNvPr id="1638" name="Google Shape;1638;gac242e7999_0_194"/>
          <p:cNvSpPr/>
          <p:nvPr/>
        </p:nvSpPr>
        <p:spPr>
          <a:xfrm>
            <a:off x="2970585" y="2624640"/>
            <a:ext cx="914400" cy="307800"/>
          </a:xfrm>
          <a:prstGeom prst="rect">
            <a:avLst/>
          </a:prstGeom>
          <a:solidFill>
            <a:srgbClr val="F15B3E">
              <a:alpha val="29409"/>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Kata-Shim</a:t>
            </a:r>
            <a:endParaRPr b="0" i="0" sz="1400" u="none" cap="none" strike="noStrike">
              <a:solidFill>
                <a:srgbClr val="000000"/>
              </a:solidFill>
              <a:latin typeface="Arial"/>
              <a:ea typeface="Arial"/>
              <a:cs typeface="Arial"/>
              <a:sym typeface="Arial"/>
            </a:endParaRPr>
          </a:p>
        </p:txBody>
      </p:sp>
      <p:cxnSp>
        <p:nvCxnSpPr>
          <p:cNvPr id="1639" name="Google Shape;1639;gac242e7999_0_194"/>
          <p:cNvCxnSpPr/>
          <p:nvPr/>
        </p:nvCxnSpPr>
        <p:spPr>
          <a:xfrm flipH="1" rot="10800000">
            <a:off x="2103300" y="2293119"/>
            <a:ext cx="729000" cy="1800"/>
          </a:xfrm>
          <a:prstGeom prst="straightConnector1">
            <a:avLst/>
          </a:prstGeom>
          <a:noFill/>
          <a:ln cap="flat" cmpd="sng" w="12700">
            <a:solidFill>
              <a:srgbClr val="1F2A3D"/>
            </a:solidFill>
            <a:prstDash val="dot"/>
            <a:round/>
            <a:headEnd len="sm" w="sm" type="none"/>
            <a:tailEnd len="med" w="med" type="triangle"/>
          </a:ln>
        </p:spPr>
      </p:cxnSp>
      <p:cxnSp>
        <p:nvCxnSpPr>
          <p:cNvPr id="1640" name="Google Shape;1640;gac242e7999_0_194"/>
          <p:cNvCxnSpPr/>
          <p:nvPr/>
        </p:nvCxnSpPr>
        <p:spPr>
          <a:xfrm>
            <a:off x="4921090" y="2312197"/>
            <a:ext cx="0" cy="1280700"/>
          </a:xfrm>
          <a:prstGeom prst="straightConnector1">
            <a:avLst/>
          </a:prstGeom>
          <a:noFill/>
          <a:ln cap="flat" cmpd="sng" w="12700">
            <a:solidFill>
              <a:srgbClr val="1F2A3D"/>
            </a:solidFill>
            <a:prstDash val="dot"/>
            <a:round/>
            <a:headEnd len="sm" w="sm" type="none"/>
            <a:tailEnd len="med" w="med" type="triangle"/>
          </a:ln>
        </p:spPr>
      </p:cxnSp>
      <p:cxnSp>
        <p:nvCxnSpPr>
          <p:cNvPr id="1641" name="Google Shape;1641;gac242e7999_0_194"/>
          <p:cNvCxnSpPr/>
          <p:nvPr/>
        </p:nvCxnSpPr>
        <p:spPr>
          <a:xfrm flipH="1" rot="10800000">
            <a:off x="2105675" y="2758952"/>
            <a:ext cx="724200" cy="2400"/>
          </a:xfrm>
          <a:prstGeom prst="straightConnector1">
            <a:avLst/>
          </a:prstGeom>
          <a:noFill/>
          <a:ln cap="flat" cmpd="sng" w="12700">
            <a:solidFill>
              <a:srgbClr val="1F2A3D"/>
            </a:solidFill>
            <a:prstDash val="dot"/>
            <a:round/>
            <a:headEnd len="sm" w="sm" type="none"/>
            <a:tailEnd len="med" w="med" type="triangle"/>
          </a:ln>
        </p:spPr>
      </p:cxnSp>
      <p:sp>
        <p:nvSpPr>
          <p:cNvPr id="1642" name="Google Shape;1642;gac242e7999_0_194"/>
          <p:cNvSpPr/>
          <p:nvPr/>
        </p:nvSpPr>
        <p:spPr>
          <a:xfrm>
            <a:off x="6049921" y="1451010"/>
            <a:ext cx="2234100" cy="2142000"/>
          </a:xfrm>
          <a:prstGeom prst="rect">
            <a:avLst/>
          </a:prstGeom>
          <a:solidFill>
            <a:schemeClr val="lt1"/>
          </a:solidFill>
          <a:ln cap="flat" cmpd="sng" w="28575">
            <a:solidFill>
              <a:srgbClr val="A1D4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43" name="Google Shape;1643;gac242e7999_0_194"/>
          <p:cNvSpPr/>
          <p:nvPr/>
        </p:nvSpPr>
        <p:spPr>
          <a:xfrm>
            <a:off x="6173404" y="1783031"/>
            <a:ext cx="2017800" cy="884100"/>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44" name="Google Shape;1644;gac242e7999_0_194"/>
          <p:cNvSpPr/>
          <p:nvPr/>
        </p:nvSpPr>
        <p:spPr>
          <a:xfrm>
            <a:off x="6342295" y="1928295"/>
            <a:ext cx="8400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Command</a:t>
            </a:r>
            <a:endParaRPr b="0" i="0" sz="1400" u="none" cap="none" strike="noStrike">
              <a:solidFill>
                <a:srgbClr val="000000"/>
              </a:solidFill>
              <a:latin typeface="Arial"/>
              <a:ea typeface="Arial"/>
              <a:cs typeface="Arial"/>
              <a:sym typeface="Arial"/>
            </a:endParaRPr>
          </a:p>
        </p:txBody>
      </p:sp>
      <p:sp>
        <p:nvSpPr>
          <p:cNvPr id="1645" name="Google Shape;1645;gac242e7999_0_194"/>
          <p:cNvSpPr/>
          <p:nvPr/>
        </p:nvSpPr>
        <p:spPr>
          <a:xfrm>
            <a:off x="6173402" y="2364612"/>
            <a:ext cx="2017800" cy="23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a:t>
            </a:r>
            <a:endParaRPr b="1" i="0" sz="900" u="none" cap="none" strike="noStrike">
              <a:solidFill>
                <a:srgbClr val="1F2A3D"/>
              </a:solidFill>
              <a:latin typeface="Arial"/>
              <a:ea typeface="Arial"/>
              <a:cs typeface="Arial"/>
              <a:sym typeface="Arial"/>
            </a:endParaRPr>
          </a:p>
        </p:txBody>
      </p:sp>
      <p:sp>
        <p:nvSpPr>
          <p:cNvPr id="1646" name="Google Shape;1646;gac242e7999_0_194"/>
          <p:cNvSpPr/>
          <p:nvPr/>
        </p:nvSpPr>
        <p:spPr>
          <a:xfrm>
            <a:off x="6206566" y="2967902"/>
            <a:ext cx="1984500" cy="215400"/>
          </a:xfrm>
          <a:prstGeom prst="rect">
            <a:avLst/>
          </a:prstGeom>
          <a:solidFill>
            <a:srgbClr val="F15B3E">
              <a:alpha val="64709"/>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KATA AGENT</a:t>
            </a:r>
            <a:endParaRPr b="1" i="0" sz="800" u="none" cap="none" strike="noStrike">
              <a:solidFill>
                <a:srgbClr val="1F2A3D"/>
              </a:solidFill>
              <a:latin typeface="Arial"/>
              <a:ea typeface="Arial"/>
              <a:cs typeface="Arial"/>
              <a:sym typeface="Arial"/>
            </a:endParaRPr>
          </a:p>
        </p:txBody>
      </p:sp>
      <p:sp>
        <p:nvSpPr>
          <p:cNvPr id="1647" name="Google Shape;1647;gac242e7999_0_194"/>
          <p:cNvSpPr/>
          <p:nvPr/>
        </p:nvSpPr>
        <p:spPr>
          <a:xfrm>
            <a:off x="6049922" y="1539869"/>
            <a:ext cx="21690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VIRTUAL MACHINE</a:t>
            </a:r>
            <a:endParaRPr b="1" i="0" sz="800" u="none" cap="none" strike="noStrike">
              <a:solidFill>
                <a:srgbClr val="1F2A3D"/>
              </a:solidFill>
              <a:latin typeface="Arial"/>
              <a:ea typeface="Arial"/>
              <a:cs typeface="Arial"/>
              <a:sym typeface="Arial"/>
            </a:endParaRPr>
          </a:p>
        </p:txBody>
      </p:sp>
      <p:sp>
        <p:nvSpPr>
          <p:cNvPr id="1648" name="Google Shape;1648;gac242e7999_0_194"/>
          <p:cNvSpPr/>
          <p:nvPr/>
        </p:nvSpPr>
        <p:spPr>
          <a:xfrm>
            <a:off x="3065254" y="2882475"/>
            <a:ext cx="914400" cy="307800"/>
          </a:xfrm>
          <a:prstGeom prst="rect">
            <a:avLst/>
          </a:prstGeom>
          <a:solidFill>
            <a:srgbClr val="F15B3E">
              <a:alpha val="29409"/>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Kata-Shim</a:t>
            </a:r>
            <a:endParaRPr b="0" i="0" sz="1400" u="none" cap="none" strike="noStrike">
              <a:solidFill>
                <a:srgbClr val="000000"/>
              </a:solidFill>
              <a:latin typeface="Arial"/>
              <a:ea typeface="Arial"/>
              <a:cs typeface="Arial"/>
              <a:sym typeface="Arial"/>
            </a:endParaRPr>
          </a:p>
        </p:txBody>
      </p:sp>
      <p:sp>
        <p:nvSpPr>
          <p:cNvPr id="1649" name="Google Shape;1649;gac242e7999_0_194"/>
          <p:cNvSpPr/>
          <p:nvPr/>
        </p:nvSpPr>
        <p:spPr>
          <a:xfrm>
            <a:off x="7216281" y="1931728"/>
            <a:ext cx="8400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Exec</a:t>
            </a:r>
            <a:endParaRPr b="0" i="0" sz="1400" u="none" cap="none" strike="noStrike">
              <a:solidFill>
                <a:srgbClr val="000000"/>
              </a:solidFill>
              <a:latin typeface="Arial"/>
              <a:ea typeface="Arial"/>
              <a:cs typeface="Arial"/>
              <a:sym typeface="Arial"/>
            </a:endParaRPr>
          </a:p>
        </p:txBody>
      </p:sp>
      <p:sp>
        <p:nvSpPr>
          <p:cNvPr id="1650" name="Google Shape;1650;gac242e7999_0_194"/>
          <p:cNvSpPr/>
          <p:nvPr/>
        </p:nvSpPr>
        <p:spPr>
          <a:xfrm>
            <a:off x="6173402" y="2698852"/>
            <a:ext cx="2017800" cy="23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namespaces</a:t>
            </a:r>
            <a:endParaRPr b="1" i="0" sz="900" u="none" cap="none" strike="noStrike">
              <a:solidFill>
                <a:srgbClr val="1F2A3D"/>
              </a:solidFill>
              <a:latin typeface="Arial"/>
              <a:ea typeface="Arial"/>
              <a:cs typeface="Arial"/>
              <a:sym typeface="Arial"/>
            </a:endParaRPr>
          </a:p>
        </p:txBody>
      </p:sp>
      <p:sp>
        <p:nvSpPr>
          <p:cNvPr id="1651" name="Google Shape;1651;gac242e7999_0_194"/>
          <p:cNvSpPr/>
          <p:nvPr/>
        </p:nvSpPr>
        <p:spPr>
          <a:xfrm>
            <a:off x="6206566" y="3220627"/>
            <a:ext cx="1984500" cy="215400"/>
          </a:xfrm>
          <a:prstGeom prst="rect">
            <a:avLst/>
          </a:prstGeom>
          <a:solidFill>
            <a:srgbClr val="F15B3E">
              <a:alpha val="29409"/>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KATA KERNEL</a:t>
            </a:r>
            <a:endParaRPr b="1" i="0" sz="800" u="none" cap="none" strike="noStrike">
              <a:solidFill>
                <a:srgbClr val="1F2A3D"/>
              </a:solidFill>
              <a:latin typeface="Arial"/>
              <a:ea typeface="Arial"/>
              <a:cs typeface="Arial"/>
              <a:sym typeface="Arial"/>
            </a:endParaRPr>
          </a:p>
        </p:txBody>
      </p:sp>
      <p:sp>
        <p:nvSpPr>
          <p:cNvPr id="1652" name="Google Shape;1652;gac242e7999_0_194"/>
          <p:cNvSpPr/>
          <p:nvPr/>
        </p:nvSpPr>
        <p:spPr>
          <a:xfrm>
            <a:off x="6206566" y="3552299"/>
            <a:ext cx="1984500" cy="492300"/>
          </a:xfrm>
          <a:prstGeom prst="rect">
            <a:avLst/>
          </a:prstGeom>
          <a:solidFill>
            <a:srgbClr val="5E81BE"/>
          </a:solidFill>
          <a:ln>
            <a:noFill/>
          </a:ln>
        </p:spPr>
        <p:txBody>
          <a:bodyPr anchorCtr="0" anchor="t" bIns="182875" lIns="0" spcFirstLastPara="1" rIns="0" wrap="square" tIns="18287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HYPERVISOR</a:t>
            </a:r>
            <a:endParaRPr b="1" i="0" sz="800" u="none" cap="none" strike="noStrike">
              <a:solidFill>
                <a:schemeClr val="lt1"/>
              </a:solidFill>
              <a:latin typeface="Arial"/>
              <a:ea typeface="Arial"/>
              <a:cs typeface="Arial"/>
              <a:sym typeface="Arial"/>
            </a:endParaRPr>
          </a:p>
        </p:txBody>
      </p:sp>
      <p:sp>
        <p:nvSpPr>
          <p:cNvPr id="1653" name="Google Shape;1653;gac242e7999_0_194"/>
          <p:cNvSpPr/>
          <p:nvPr/>
        </p:nvSpPr>
        <p:spPr>
          <a:xfrm>
            <a:off x="4687704" y="3677341"/>
            <a:ext cx="1817700" cy="229200"/>
          </a:xfrm>
          <a:prstGeom prst="rect">
            <a:avLst/>
          </a:prstGeom>
          <a:solidFill>
            <a:srgbClr val="1F2A3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HYPERVISOR VSOCK</a:t>
            </a:r>
            <a:r>
              <a:rPr b="1" i="0" lang="en-US" sz="900" u="none" cap="none" strike="noStrike">
                <a:solidFill>
                  <a:schemeClr val="lt1"/>
                </a:solidFill>
                <a:latin typeface="Roboto"/>
                <a:ea typeface="Roboto"/>
                <a:cs typeface="Roboto"/>
                <a:sym typeface="Roboto"/>
              </a:rPr>
              <a:t> socket</a:t>
            </a:r>
            <a:endParaRPr b="0" i="0" sz="1400" u="none" cap="none" strike="noStrike">
              <a:solidFill>
                <a:srgbClr val="000000"/>
              </a:solidFill>
              <a:latin typeface="Arial"/>
              <a:ea typeface="Arial"/>
              <a:cs typeface="Arial"/>
              <a:sym typeface="Arial"/>
            </a:endParaRPr>
          </a:p>
        </p:txBody>
      </p:sp>
      <p:cxnSp>
        <p:nvCxnSpPr>
          <p:cNvPr id="1654" name="Google Shape;1654;gac242e7999_0_194"/>
          <p:cNvCxnSpPr/>
          <p:nvPr/>
        </p:nvCxnSpPr>
        <p:spPr>
          <a:xfrm>
            <a:off x="5640016" y="3068073"/>
            <a:ext cx="702300" cy="0"/>
          </a:xfrm>
          <a:prstGeom prst="straightConnector1">
            <a:avLst/>
          </a:prstGeom>
          <a:noFill/>
          <a:ln cap="flat" cmpd="sng" w="12700">
            <a:solidFill>
              <a:srgbClr val="1F2A3D"/>
            </a:solidFill>
            <a:prstDash val="dot"/>
            <a:round/>
            <a:headEnd len="sm" w="sm" type="none"/>
            <a:tailEnd len="med" w="med" type="triangle"/>
          </a:ln>
        </p:spPr>
      </p:cxnSp>
      <p:cxnSp>
        <p:nvCxnSpPr>
          <p:cNvPr id="1655" name="Google Shape;1655;gac242e7999_0_194"/>
          <p:cNvCxnSpPr/>
          <p:nvPr/>
        </p:nvCxnSpPr>
        <p:spPr>
          <a:xfrm>
            <a:off x="5640016" y="3068073"/>
            <a:ext cx="0" cy="525000"/>
          </a:xfrm>
          <a:prstGeom prst="straightConnector1">
            <a:avLst/>
          </a:prstGeom>
          <a:noFill/>
          <a:ln cap="flat" cmpd="sng" w="12700">
            <a:solidFill>
              <a:srgbClr val="1F2A3D"/>
            </a:solidFill>
            <a:prstDash val="dot"/>
            <a:round/>
            <a:headEnd len="sm" w="sm" type="none"/>
            <a:tailEnd len="sm" w="sm" type="none"/>
          </a:ln>
        </p:spPr>
      </p:cxnSp>
      <p:cxnSp>
        <p:nvCxnSpPr>
          <p:cNvPr id="1656" name="Google Shape;1656;gac242e7999_0_194"/>
          <p:cNvCxnSpPr/>
          <p:nvPr/>
        </p:nvCxnSpPr>
        <p:spPr>
          <a:xfrm rot="10800000">
            <a:off x="4049590" y="2756252"/>
            <a:ext cx="871500" cy="0"/>
          </a:xfrm>
          <a:prstGeom prst="straightConnector1">
            <a:avLst/>
          </a:prstGeom>
          <a:noFill/>
          <a:ln cap="flat" cmpd="sng" w="12700">
            <a:solidFill>
              <a:srgbClr val="1F2A3D"/>
            </a:solidFill>
            <a:prstDash val="dot"/>
            <a:round/>
            <a:headEnd len="sm" w="sm" type="none"/>
            <a:tailEnd len="sm" w="sm" type="none"/>
          </a:ln>
        </p:spPr>
      </p:cxnSp>
      <p:cxnSp>
        <p:nvCxnSpPr>
          <p:cNvPr id="1657" name="Google Shape;1657;gac242e7999_0_194"/>
          <p:cNvCxnSpPr/>
          <p:nvPr/>
        </p:nvCxnSpPr>
        <p:spPr>
          <a:xfrm rot="10800000">
            <a:off x="4049590" y="2312197"/>
            <a:ext cx="871500" cy="0"/>
          </a:xfrm>
          <a:prstGeom prst="straightConnector1">
            <a:avLst/>
          </a:prstGeom>
          <a:noFill/>
          <a:ln cap="flat" cmpd="sng" w="12700">
            <a:solidFill>
              <a:srgbClr val="1F2A3D"/>
            </a:solidFill>
            <a:prstDash val="dot"/>
            <a:round/>
            <a:headEnd len="sm" w="sm" type="none"/>
            <a:tailEnd len="sm" w="sm" type="none"/>
          </a:ln>
        </p:spPr>
      </p:cxnSp>
      <p:sp>
        <p:nvSpPr>
          <p:cNvPr id="1658" name="Google Shape;1658;gac242e7999_0_194"/>
          <p:cNvSpPr txBox="1"/>
          <p:nvPr/>
        </p:nvSpPr>
        <p:spPr>
          <a:xfrm>
            <a:off x="3025703" y="1695244"/>
            <a:ext cx="953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A93F2C"/>
                </a:solidFill>
                <a:latin typeface="Roboto"/>
                <a:ea typeface="Roboto"/>
                <a:cs typeface="Roboto"/>
                <a:sym typeface="Roboto"/>
              </a:rPr>
              <a:t>Creates VM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A93F2C"/>
                </a:solidFill>
                <a:latin typeface="Roboto"/>
                <a:ea typeface="Roboto"/>
                <a:cs typeface="Roboto"/>
                <a:sym typeface="Roboto"/>
              </a:rPr>
              <a:t>Starts shim</a:t>
            </a:r>
            <a:endParaRPr b="0" i="0" sz="900" u="none" cap="none" strike="noStrike">
              <a:solidFill>
                <a:srgbClr val="A93F2C"/>
              </a:solidFill>
              <a:latin typeface="Roboto"/>
              <a:ea typeface="Roboto"/>
              <a:cs typeface="Roboto"/>
              <a:sym typeface="Roboto"/>
            </a:endParaRPr>
          </a:p>
        </p:txBody>
      </p:sp>
      <p:sp>
        <p:nvSpPr>
          <p:cNvPr id="1659" name="Google Shape;1659;gac242e7999_0_194"/>
          <p:cNvSpPr txBox="1"/>
          <p:nvPr/>
        </p:nvSpPr>
        <p:spPr>
          <a:xfrm>
            <a:off x="2070763" y="1943364"/>
            <a:ext cx="865500" cy="296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900" u="none" cap="none" strike="noStrike">
                <a:solidFill>
                  <a:srgbClr val="1F2A3D"/>
                </a:solidFill>
                <a:latin typeface="Roboto"/>
                <a:ea typeface="Roboto"/>
                <a:cs typeface="Roboto"/>
                <a:sym typeface="Roboto"/>
              </a:rPr>
              <a:t>OCI</a:t>
            </a:r>
            <a:r>
              <a:rPr b="1" lang="en-US" sz="900">
                <a:solidFill>
                  <a:srgbClr val="1F2A3D"/>
                </a:solidFill>
                <a:latin typeface="Roboto"/>
                <a:ea typeface="Roboto"/>
                <a:cs typeface="Roboto"/>
                <a:sym typeface="Roboto"/>
              </a:rPr>
              <a:t> </a:t>
            </a:r>
            <a:r>
              <a:rPr b="1" i="0" lang="en-US" sz="900" u="none" cap="none" strike="noStrike">
                <a:solidFill>
                  <a:srgbClr val="1F2A3D"/>
                </a:solidFill>
                <a:latin typeface="Roboto"/>
                <a:ea typeface="Roboto"/>
                <a:cs typeface="Roboto"/>
                <a:sym typeface="Roboto"/>
              </a:rPr>
              <a:t>cmd/spec</a:t>
            </a:r>
            <a:endParaRPr b="1" i="0" sz="900" u="none" cap="none" strike="noStrike">
              <a:solidFill>
                <a:srgbClr val="1F2A3D"/>
              </a:solidFill>
              <a:latin typeface="Roboto"/>
              <a:ea typeface="Roboto"/>
              <a:cs typeface="Roboto"/>
              <a:sym typeface="Roboto"/>
            </a:endParaRPr>
          </a:p>
        </p:txBody>
      </p:sp>
      <p:cxnSp>
        <p:nvCxnSpPr>
          <p:cNvPr id="1660" name="Google Shape;1660;gac242e7999_0_194"/>
          <p:cNvCxnSpPr/>
          <p:nvPr/>
        </p:nvCxnSpPr>
        <p:spPr>
          <a:xfrm rot="10800000">
            <a:off x="1863387" y="2118938"/>
            <a:ext cx="177900" cy="0"/>
          </a:xfrm>
          <a:prstGeom prst="straightConnector1">
            <a:avLst/>
          </a:prstGeom>
          <a:noFill/>
          <a:ln cap="flat" cmpd="sng" w="12700">
            <a:solidFill>
              <a:srgbClr val="1F2A3D"/>
            </a:solidFill>
            <a:prstDash val="dot"/>
            <a:round/>
            <a:headEnd len="sm" w="sm" type="none"/>
            <a:tailEnd len="sm" w="sm" type="none"/>
          </a:ln>
        </p:spPr>
      </p:cxnSp>
      <p:cxnSp>
        <p:nvCxnSpPr>
          <p:cNvPr id="1661" name="Google Shape;1661;gac242e7999_0_194"/>
          <p:cNvCxnSpPr/>
          <p:nvPr/>
        </p:nvCxnSpPr>
        <p:spPr>
          <a:xfrm rot="10800000">
            <a:off x="1861005" y="2525980"/>
            <a:ext cx="177900" cy="0"/>
          </a:xfrm>
          <a:prstGeom prst="straightConnector1">
            <a:avLst/>
          </a:prstGeom>
          <a:noFill/>
          <a:ln cap="flat" cmpd="sng" w="12700">
            <a:solidFill>
              <a:srgbClr val="1F2A3D"/>
            </a:solidFill>
            <a:prstDash val="dot"/>
            <a:round/>
            <a:headEnd len="sm" w="sm" type="none"/>
            <a:tailEnd len="sm" w="sm" type="none"/>
          </a:ln>
        </p:spPr>
      </p:cxnSp>
      <p:cxnSp>
        <p:nvCxnSpPr>
          <p:cNvPr id="1662" name="Google Shape;1662;gac242e7999_0_194"/>
          <p:cNvCxnSpPr/>
          <p:nvPr/>
        </p:nvCxnSpPr>
        <p:spPr>
          <a:xfrm rot="10800000">
            <a:off x="1861724" y="3288062"/>
            <a:ext cx="177900" cy="0"/>
          </a:xfrm>
          <a:prstGeom prst="straightConnector1">
            <a:avLst/>
          </a:prstGeom>
          <a:noFill/>
          <a:ln cap="flat" cmpd="sng" w="12700">
            <a:solidFill>
              <a:srgbClr val="1F2A3D"/>
            </a:solidFill>
            <a:prstDash val="dot"/>
            <a:round/>
            <a:headEnd len="sm" w="sm" type="none"/>
            <a:tailEnd len="sm" w="sm" type="none"/>
          </a:ln>
        </p:spPr>
      </p:cxnSp>
      <p:cxnSp>
        <p:nvCxnSpPr>
          <p:cNvPr id="1663" name="Google Shape;1663;gac242e7999_0_194"/>
          <p:cNvCxnSpPr/>
          <p:nvPr/>
        </p:nvCxnSpPr>
        <p:spPr>
          <a:xfrm>
            <a:off x="2071022" y="2112961"/>
            <a:ext cx="0" cy="1191600"/>
          </a:xfrm>
          <a:prstGeom prst="straightConnector1">
            <a:avLst/>
          </a:prstGeom>
          <a:noFill/>
          <a:ln cap="flat" cmpd="sng" w="12700">
            <a:solidFill>
              <a:srgbClr val="1F2A3D"/>
            </a:solidFill>
            <a:prstDash val="dot"/>
            <a:round/>
            <a:headEnd len="sm" w="sm" type="none"/>
            <a:tailEnd len="sm" w="sm" type="none"/>
          </a:ln>
        </p:spPr>
      </p:cxnSp>
      <p:sp>
        <p:nvSpPr>
          <p:cNvPr id="1664" name="Google Shape;1664;gac242e7999_0_194"/>
          <p:cNvSpPr txBox="1"/>
          <p:nvPr/>
        </p:nvSpPr>
        <p:spPr>
          <a:xfrm>
            <a:off x="2102884" y="2740702"/>
            <a:ext cx="865500" cy="296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900" u="none" cap="none" strike="noStrike">
                <a:solidFill>
                  <a:srgbClr val="1F2A3D"/>
                </a:solidFill>
                <a:latin typeface="Roboto"/>
                <a:ea typeface="Roboto"/>
                <a:cs typeface="Roboto"/>
                <a:sym typeface="Roboto"/>
              </a:rPr>
              <a:t>I/O</a:t>
            </a:r>
            <a:endParaRPr b="1" i="0" sz="900" u="none" cap="none" strike="noStrike">
              <a:solidFill>
                <a:srgbClr val="1F2A3D"/>
              </a:solidFill>
              <a:latin typeface="Roboto"/>
              <a:ea typeface="Roboto"/>
              <a:cs typeface="Roboto"/>
              <a:sym typeface="Roboto"/>
            </a:endParaRPr>
          </a:p>
        </p:txBody>
      </p:sp>
      <p:sp>
        <p:nvSpPr>
          <p:cNvPr id="1665" name="Google Shape;1665;gac242e7999_0_194"/>
          <p:cNvSpPr txBox="1"/>
          <p:nvPr/>
        </p:nvSpPr>
        <p:spPr>
          <a:xfrm>
            <a:off x="4226583" y="2798784"/>
            <a:ext cx="865500" cy="296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900" u="none" cap="none" strike="noStrike">
                <a:solidFill>
                  <a:srgbClr val="1F2A3D"/>
                </a:solidFill>
                <a:latin typeface="Roboto"/>
                <a:ea typeface="Roboto"/>
                <a:cs typeface="Roboto"/>
                <a:sym typeface="Roboto"/>
              </a:rPr>
              <a:t>gRPC</a:t>
            </a:r>
            <a:endParaRPr b="1" i="0" sz="900" u="none" cap="none" strike="noStrike">
              <a:solidFill>
                <a:srgbClr val="1F2A3D"/>
              </a:solidFill>
              <a:latin typeface="Roboto"/>
              <a:ea typeface="Roboto"/>
              <a:cs typeface="Roboto"/>
              <a:sym typeface="Roboto"/>
            </a:endParaRPr>
          </a:p>
        </p:txBody>
      </p:sp>
      <p:sp>
        <p:nvSpPr>
          <p:cNvPr id="1666" name="Google Shape;1666;gac242e7999_0_194"/>
          <p:cNvSpPr txBox="1"/>
          <p:nvPr/>
        </p:nvSpPr>
        <p:spPr>
          <a:xfrm>
            <a:off x="4226583" y="2024664"/>
            <a:ext cx="865500" cy="296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900" u="none" cap="none" strike="noStrike">
                <a:solidFill>
                  <a:srgbClr val="1F2A3D"/>
                </a:solidFill>
                <a:latin typeface="Roboto"/>
                <a:ea typeface="Roboto"/>
                <a:cs typeface="Roboto"/>
                <a:sym typeface="Roboto"/>
              </a:rPr>
              <a:t>gRPC</a:t>
            </a:r>
            <a:endParaRPr b="1" i="0" sz="900" u="none" cap="none" strike="noStrike">
              <a:solidFill>
                <a:srgbClr val="1F2A3D"/>
              </a:solidFill>
              <a:latin typeface="Roboto"/>
              <a:ea typeface="Roboto"/>
              <a:cs typeface="Roboto"/>
              <a:sym typeface="Roboto"/>
            </a:endParaRPr>
          </a:p>
        </p:txBody>
      </p:sp>
      <p:sp>
        <p:nvSpPr>
          <p:cNvPr id="1667" name="Google Shape;1667;gac242e7999_0_194"/>
          <p:cNvSpPr txBox="1"/>
          <p:nvPr/>
        </p:nvSpPr>
        <p:spPr>
          <a:xfrm>
            <a:off x="2947672" y="3272230"/>
            <a:ext cx="13467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A93F2C"/>
                </a:solidFill>
                <a:latin typeface="Roboto"/>
                <a:ea typeface="Roboto"/>
                <a:cs typeface="Roboto"/>
                <a:sym typeface="Roboto"/>
              </a:rPr>
              <a:t>Maps container process to Docker or Kubernetes</a:t>
            </a:r>
            <a:endParaRPr b="0" i="0" sz="1400" u="none" cap="none" strike="noStrike">
              <a:solidFill>
                <a:srgbClr val="000000"/>
              </a:solidFill>
              <a:latin typeface="Arial"/>
              <a:ea typeface="Arial"/>
              <a:cs typeface="Arial"/>
              <a:sym typeface="Arial"/>
            </a:endParaRPr>
          </a:p>
        </p:txBody>
      </p:sp>
      <p:sp>
        <p:nvSpPr>
          <p:cNvPr id="1668" name="Google Shape;1668;gac242e7999_0_194"/>
          <p:cNvSpPr txBox="1"/>
          <p:nvPr/>
        </p:nvSpPr>
        <p:spPr>
          <a:xfrm>
            <a:off x="5269271" y="2100510"/>
            <a:ext cx="780300" cy="923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rgbClr val="A93F2C"/>
                </a:solidFill>
                <a:latin typeface="Roboto"/>
                <a:ea typeface="Roboto"/>
                <a:cs typeface="Roboto"/>
                <a:sym typeface="Roboto"/>
              </a:rPr>
              <a:t>Facilitates lifecycle of container</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rgbClr val="A93F2C"/>
                </a:solidFill>
                <a:latin typeface="Roboto"/>
                <a:ea typeface="Roboto"/>
                <a:cs typeface="Roboto"/>
                <a:sym typeface="Roboto"/>
              </a:rPr>
              <a:t>Creates cgroups inside VM</a:t>
            </a:r>
            <a:endParaRPr b="0" i="0" sz="1400" u="none" cap="none" strike="noStrike">
              <a:solidFill>
                <a:srgbClr val="000000"/>
              </a:solidFill>
              <a:latin typeface="Arial"/>
              <a:ea typeface="Arial"/>
              <a:cs typeface="Arial"/>
              <a:sym typeface="Arial"/>
            </a:endParaRPr>
          </a:p>
        </p:txBody>
      </p:sp>
      <p:sp>
        <p:nvSpPr>
          <p:cNvPr id="1669" name="Google Shape;1669;gac242e7999_0_194"/>
          <p:cNvSpPr/>
          <p:nvPr/>
        </p:nvSpPr>
        <p:spPr>
          <a:xfrm>
            <a:off x="739526" y="3153575"/>
            <a:ext cx="1024200" cy="307800"/>
          </a:xfrm>
          <a:prstGeom prst="rect">
            <a:avLst/>
          </a:prstGeom>
          <a:solidFill>
            <a:srgbClr val="5E81BE">
              <a:alpha val="4000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OPENSTACK</a:t>
            </a:r>
            <a:endParaRPr b="1" i="0" sz="800" u="none" cap="none" strike="noStrike">
              <a:solidFill>
                <a:srgbClr val="1F2A3D"/>
              </a:solidFill>
              <a:latin typeface="Arial"/>
              <a:ea typeface="Arial"/>
              <a:cs typeface="Arial"/>
              <a:sym typeface="Arial"/>
            </a:endParaRPr>
          </a:p>
        </p:txBody>
      </p:sp>
      <p:cxnSp>
        <p:nvCxnSpPr>
          <p:cNvPr id="1670" name="Google Shape;1670;gac242e7999_0_194"/>
          <p:cNvCxnSpPr/>
          <p:nvPr/>
        </p:nvCxnSpPr>
        <p:spPr>
          <a:xfrm rot="10800000">
            <a:off x="1859780" y="2933249"/>
            <a:ext cx="177900" cy="0"/>
          </a:xfrm>
          <a:prstGeom prst="straightConnector1">
            <a:avLst/>
          </a:prstGeom>
          <a:noFill/>
          <a:ln cap="flat" cmpd="sng" w="12700">
            <a:solidFill>
              <a:srgbClr val="1F2A3D"/>
            </a:solidFill>
            <a:prstDash val="dot"/>
            <a:round/>
            <a:headEnd len="sm" w="sm" type="none"/>
            <a:tailEnd len="sm" w="sm"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42"/>
          <p:cNvSpPr/>
          <p:nvPr/>
        </p:nvSpPr>
        <p:spPr>
          <a:xfrm>
            <a:off x="381832" y="938393"/>
            <a:ext cx="8386248" cy="36905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76" name="Google Shape;1676;p42"/>
          <p:cNvSpPr txBox="1"/>
          <p:nvPr>
            <p:ph type="title"/>
          </p:nvPr>
        </p:nvSpPr>
        <p:spPr>
          <a:xfrm>
            <a:off x="457200" y="91450"/>
            <a:ext cx="81213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Kubernetes ContainerD v2 shim integration </a:t>
            </a:r>
            <a:br>
              <a:rPr lang="en-US"/>
            </a:br>
            <a:r>
              <a:rPr lang="en-US" sz="1400"/>
              <a:t>Kata Containers v1.5 and later </a:t>
            </a:r>
            <a:endParaRPr sz="1400"/>
          </a:p>
        </p:txBody>
      </p:sp>
      <p:sp>
        <p:nvSpPr>
          <p:cNvPr id="1677" name="Google Shape;1677;p42"/>
          <p:cNvSpPr/>
          <p:nvPr/>
        </p:nvSpPr>
        <p:spPr>
          <a:xfrm>
            <a:off x="2981025" y="2296250"/>
            <a:ext cx="944700" cy="430800"/>
          </a:xfrm>
          <a:prstGeom prst="rect">
            <a:avLst/>
          </a:prstGeom>
          <a:solidFill>
            <a:srgbClr val="F15B3E">
              <a:alpha val="29411"/>
            </a:srgbClr>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Containerd-kata-shim-v2</a:t>
            </a:r>
            <a:endParaRPr b="0" i="0" sz="1400" u="none" cap="none" strike="noStrike">
              <a:solidFill>
                <a:srgbClr val="000000"/>
              </a:solidFill>
              <a:latin typeface="Arial"/>
              <a:ea typeface="Arial"/>
              <a:cs typeface="Arial"/>
              <a:sym typeface="Arial"/>
            </a:endParaRPr>
          </a:p>
        </p:txBody>
      </p:sp>
      <p:cxnSp>
        <p:nvCxnSpPr>
          <p:cNvPr id="1678" name="Google Shape;1678;p42"/>
          <p:cNvCxnSpPr/>
          <p:nvPr/>
        </p:nvCxnSpPr>
        <p:spPr>
          <a:xfrm>
            <a:off x="2068764" y="2312197"/>
            <a:ext cx="763456" cy="2406"/>
          </a:xfrm>
          <a:prstGeom prst="straightConnector1">
            <a:avLst/>
          </a:prstGeom>
          <a:noFill/>
          <a:ln cap="flat" cmpd="sng" w="12700">
            <a:solidFill>
              <a:srgbClr val="1F2A3D"/>
            </a:solidFill>
            <a:prstDash val="dot"/>
            <a:round/>
            <a:headEnd len="sm" w="sm" type="none"/>
            <a:tailEnd len="med" w="med" type="triangle"/>
          </a:ln>
        </p:spPr>
      </p:cxnSp>
      <p:cxnSp>
        <p:nvCxnSpPr>
          <p:cNvPr id="1679" name="Google Shape;1679;p42"/>
          <p:cNvCxnSpPr/>
          <p:nvPr/>
        </p:nvCxnSpPr>
        <p:spPr>
          <a:xfrm>
            <a:off x="4921090" y="2312197"/>
            <a:ext cx="0" cy="1280840"/>
          </a:xfrm>
          <a:prstGeom prst="straightConnector1">
            <a:avLst/>
          </a:prstGeom>
          <a:noFill/>
          <a:ln cap="flat" cmpd="sng" w="12700">
            <a:solidFill>
              <a:srgbClr val="1F2A3D"/>
            </a:solidFill>
            <a:prstDash val="dot"/>
            <a:round/>
            <a:headEnd len="sm" w="sm" type="none"/>
            <a:tailEnd len="med" w="med" type="triangle"/>
          </a:ln>
        </p:spPr>
      </p:cxnSp>
      <p:cxnSp>
        <p:nvCxnSpPr>
          <p:cNvPr id="1680" name="Google Shape;1680;p42"/>
          <p:cNvCxnSpPr/>
          <p:nvPr/>
        </p:nvCxnSpPr>
        <p:spPr>
          <a:xfrm>
            <a:off x="2068764" y="2706920"/>
            <a:ext cx="763456" cy="0"/>
          </a:xfrm>
          <a:prstGeom prst="straightConnector1">
            <a:avLst/>
          </a:prstGeom>
          <a:noFill/>
          <a:ln cap="flat" cmpd="sng" w="12700">
            <a:solidFill>
              <a:srgbClr val="1F2A3D"/>
            </a:solidFill>
            <a:prstDash val="dot"/>
            <a:round/>
            <a:headEnd len="sm" w="sm" type="none"/>
            <a:tailEnd len="med" w="med" type="triangle"/>
          </a:ln>
        </p:spPr>
      </p:cxnSp>
      <p:sp>
        <p:nvSpPr>
          <p:cNvPr id="1681" name="Google Shape;1681;p42"/>
          <p:cNvSpPr/>
          <p:nvPr/>
        </p:nvSpPr>
        <p:spPr>
          <a:xfrm>
            <a:off x="6049921" y="1451010"/>
            <a:ext cx="2234179" cy="2142027"/>
          </a:xfrm>
          <a:prstGeom prst="rect">
            <a:avLst/>
          </a:prstGeom>
          <a:solidFill>
            <a:schemeClr val="lt1"/>
          </a:solidFill>
          <a:ln cap="flat" cmpd="sng" w="28575">
            <a:solidFill>
              <a:srgbClr val="A1D4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82" name="Google Shape;1682;p42"/>
          <p:cNvSpPr/>
          <p:nvPr/>
        </p:nvSpPr>
        <p:spPr>
          <a:xfrm>
            <a:off x="6173404" y="1783031"/>
            <a:ext cx="2017726" cy="884142"/>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83" name="Google Shape;1683;p42"/>
          <p:cNvSpPr/>
          <p:nvPr/>
        </p:nvSpPr>
        <p:spPr>
          <a:xfrm>
            <a:off x="6342295" y="1928295"/>
            <a:ext cx="839972"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Command</a:t>
            </a:r>
            <a:endParaRPr b="0" i="0" sz="1400" u="none" cap="none" strike="noStrike">
              <a:solidFill>
                <a:srgbClr val="000000"/>
              </a:solidFill>
              <a:latin typeface="Arial"/>
              <a:ea typeface="Arial"/>
              <a:cs typeface="Arial"/>
              <a:sym typeface="Arial"/>
            </a:endParaRPr>
          </a:p>
        </p:txBody>
      </p:sp>
      <p:sp>
        <p:nvSpPr>
          <p:cNvPr id="1684" name="Google Shape;1684;p42"/>
          <p:cNvSpPr/>
          <p:nvPr/>
        </p:nvSpPr>
        <p:spPr>
          <a:xfrm>
            <a:off x="6173402" y="2364612"/>
            <a:ext cx="2017727"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a:t>
            </a:r>
            <a:endParaRPr b="1" i="0" sz="900" u="none" cap="none" strike="noStrike">
              <a:solidFill>
                <a:srgbClr val="1F2A3D"/>
              </a:solidFill>
              <a:latin typeface="Arial"/>
              <a:ea typeface="Arial"/>
              <a:cs typeface="Arial"/>
              <a:sym typeface="Arial"/>
            </a:endParaRPr>
          </a:p>
        </p:txBody>
      </p:sp>
      <p:sp>
        <p:nvSpPr>
          <p:cNvPr id="1685" name="Google Shape;1685;p42"/>
          <p:cNvSpPr/>
          <p:nvPr/>
        </p:nvSpPr>
        <p:spPr>
          <a:xfrm>
            <a:off x="6206566" y="2967902"/>
            <a:ext cx="1984563" cy="215444"/>
          </a:xfrm>
          <a:prstGeom prst="rect">
            <a:avLst/>
          </a:prstGeom>
          <a:solidFill>
            <a:srgbClr val="1F2A3D">
              <a:alpha val="29411"/>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AGENT</a:t>
            </a:r>
            <a:endParaRPr b="1" i="0" sz="800" u="none" cap="none" strike="noStrike">
              <a:solidFill>
                <a:srgbClr val="1F2A3D"/>
              </a:solidFill>
              <a:latin typeface="Arial"/>
              <a:ea typeface="Arial"/>
              <a:cs typeface="Arial"/>
              <a:sym typeface="Arial"/>
            </a:endParaRPr>
          </a:p>
        </p:txBody>
      </p:sp>
      <p:sp>
        <p:nvSpPr>
          <p:cNvPr id="1686" name="Google Shape;1686;p42"/>
          <p:cNvSpPr/>
          <p:nvPr/>
        </p:nvSpPr>
        <p:spPr>
          <a:xfrm>
            <a:off x="6049922" y="1539869"/>
            <a:ext cx="2169028"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VIRTUAL MACHINE</a:t>
            </a:r>
            <a:endParaRPr b="1" i="0" sz="800" u="none" cap="none" strike="noStrike">
              <a:solidFill>
                <a:srgbClr val="1F2A3D"/>
              </a:solidFill>
              <a:latin typeface="Arial"/>
              <a:ea typeface="Arial"/>
              <a:cs typeface="Arial"/>
              <a:sym typeface="Arial"/>
            </a:endParaRPr>
          </a:p>
        </p:txBody>
      </p:sp>
      <p:sp>
        <p:nvSpPr>
          <p:cNvPr id="1687" name="Google Shape;1687;p42"/>
          <p:cNvSpPr/>
          <p:nvPr/>
        </p:nvSpPr>
        <p:spPr>
          <a:xfrm>
            <a:off x="7216281" y="1931728"/>
            <a:ext cx="839972"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Exec</a:t>
            </a:r>
            <a:endParaRPr b="0" i="0" sz="1400" u="none" cap="none" strike="noStrike">
              <a:solidFill>
                <a:srgbClr val="000000"/>
              </a:solidFill>
              <a:latin typeface="Arial"/>
              <a:ea typeface="Arial"/>
              <a:cs typeface="Arial"/>
              <a:sym typeface="Arial"/>
            </a:endParaRPr>
          </a:p>
        </p:txBody>
      </p:sp>
      <p:sp>
        <p:nvSpPr>
          <p:cNvPr id="1688" name="Google Shape;1688;p42"/>
          <p:cNvSpPr/>
          <p:nvPr/>
        </p:nvSpPr>
        <p:spPr>
          <a:xfrm>
            <a:off x="6173402" y="2698852"/>
            <a:ext cx="2017727"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namespaces</a:t>
            </a:r>
            <a:endParaRPr b="1" i="0" sz="900" u="none" cap="none" strike="noStrike">
              <a:solidFill>
                <a:srgbClr val="1F2A3D"/>
              </a:solidFill>
              <a:latin typeface="Arial"/>
              <a:ea typeface="Arial"/>
              <a:cs typeface="Arial"/>
              <a:sym typeface="Arial"/>
            </a:endParaRPr>
          </a:p>
        </p:txBody>
      </p:sp>
      <p:sp>
        <p:nvSpPr>
          <p:cNvPr id="1689" name="Google Shape;1689;p42"/>
          <p:cNvSpPr/>
          <p:nvPr/>
        </p:nvSpPr>
        <p:spPr>
          <a:xfrm>
            <a:off x="6206566" y="3220627"/>
            <a:ext cx="1984563" cy="215444"/>
          </a:xfrm>
          <a:prstGeom prst="rect">
            <a:avLst/>
          </a:prstGeom>
          <a:solidFill>
            <a:srgbClr val="1F2A3C">
              <a:alpha val="20000"/>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KERNEL</a:t>
            </a:r>
            <a:endParaRPr b="1" i="0" sz="800" u="none" cap="none" strike="noStrike">
              <a:solidFill>
                <a:srgbClr val="1F2A3D"/>
              </a:solidFill>
              <a:latin typeface="Arial"/>
              <a:ea typeface="Arial"/>
              <a:cs typeface="Arial"/>
              <a:sym typeface="Arial"/>
            </a:endParaRPr>
          </a:p>
        </p:txBody>
      </p:sp>
      <p:sp>
        <p:nvSpPr>
          <p:cNvPr id="1690" name="Google Shape;1690;p42"/>
          <p:cNvSpPr/>
          <p:nvPr/>
        </p:nvSpPr>
        <p:spPr>
          <a:xfrm>
            <a:off x="6206566" y="3552299"/>
            <a:ext cx="1984563" cy="492443"/>
          </a:xfrm>
          <a:prstGeom prst="rect">
            <a:avLst/>
          </a:prstGeom>
          <a:solidFill>
            <a:srgbClr val="5E81BE"/>
          </a:solidFill>
          <a:ln>
            <a:noFill/>
          </a:ln>
        </p:spPr>
        <p:txBody>
          <a:bodyPr anchorCtr="0" anchor="t" bIns="182875" lIns="0" spcFirstLastPara="1" rIns="0" wrap="square" tIns="182875">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HYPERVISOR</a:t>
            </a:r>
            <a:endParaRPr b="1" i="0" sz="800" u="none" cap="none" strike="noStrike">
              <a:solidFill>
                <a:schemeClr val="lt1"/>
              </a:solidFill>
              <a:latin typeface="Arial"/>
              <a:ea typeface="Arial"/>
              <a:cs typeface="Arial"/>
              <a:sym typeface="Arial"/>
            </a:endParaRPr>
          </a:p>
        </p:txBody>
      </p:sp>
      <p:sp>
        <p:nvSpPr>
          <p:cNvPr id="1691" name="Google Shape;1691;p42"/>
          <p:cNvSpPr/>
          <p:nvPr/>
        </p:nvSpPr>
        <p:spPr>
          <a:xfrm>
            <a:off x="4687704" y="3677341"/>
            <a:ext cx="1817722" cy="229313"/>
          </a:xfrm>
          <a:prstGeom prst="rect">
            <a:avLst/>
          </a:prstGeom>
          <a:solidFill>
            <a:srgbClr val="1F2A3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HYPERVISOR VSOCK</a:t>
            </a:r>
            <a:r>
              <a:rPr b="1" i="0" lang="en-US" sz="900" u="none" cap="none" strike="noStrike">
                <a:solidFill>
                  <a:schemeClr val="lt1"/>
                </a:solidFill>
                <a:latin typeface="Roboto"/>
                <a:ea typeface="Roboto"/>
                <a:cs typeface="Roboto"/>
                <a:sym typeface="Roboto"/>
              </a:rPr>
              <a:t> socket</a:t>
            </a:r>
            <a:endParaRPr b="0" i="0" sz="1400" u="none" cap="none" strike="noStrike">
              <a:solidFill>
                <a:srgbClr val="000000"/>
              </a:solidFill>
              <a:latin typeface="Arial"/>
              <a:ea typeface="Arial"/>
              <a:cs typeface="Arial"/>
              <a:sym typeface="Arial"/>
            </a:endParaRPr>
          </a:p>
        </p:txBody>
      </p:sp>
      <p:cxnSp>
        <p:nvCxnSpPr>
          <p:cNvPr id="1692" name="Google Shape;1692;p42"/>
          <p:cNvCxnSpPr/>
          <p:nvPr/>
        </p:nvCxnSpPr>
        <p:spPr>
          <a:xfrm>
            <a:off x="5640016" y="3068073"/>
            <a:ext cx="702279" cy="0"/>
          </a:xfrm>
          <a:prstGeom prst="straightConnector1">
            <a:avLst/>
          </a:prstGeom>
          <a:noFill/>
          <a:ln cap="flat" cmpd="sng" w="12700">
            <a:solidFill>
              <a:srgbClr val="1F2A3D"/>
            </a:solidFill>
            <a:prstDash val="dot"/>
            <a:round/>
            <a:headEnd len="sm" w="sm" type="none"/>
            <a:tailEnd len="med" w="med" type="triangle"/>
          </a:ln>
        </p:spPr>
      </p:cxnSp>
      <p:cxnSp>
        <p:nvCxnSpPr>
          <p:cNvPr id="1693" name="Google Shape;1693;p42"/>
          <p:cNvCxnSpPr/>
          <p:nvPr/>
        </p:nvCxnSpPr>
        <p:spPr>
          <a:xfrm>
            <a:off x="5640016" y="3068073"/>
            <a:ext cx="0" cy="524964"/>
          </a:xfrm>
          <a:prstGeom prst="straightConnector1">
            <a:avLst/>
          </a:prstGeom>
          <a:noFill/>
          <a:ln cap="flat" cmpd="sng" w="12700">
            <a:solidFill>
              <a:srgbClr val="1F2A3D"/>
            </a:solidFill>
            <a:prstDash val="dot"/>
            <a:round/>
            <a:headEnd len="sm" w="sm" type="none"/>
            <a:tailEnd len="sm" w="sm" type="none"/>
          </a:ln>
        </p:spPr>
      </p:cxnSp>
      <p:cxnSp>
        <p:nvCxnSpPr>
          <p:cNvPr id="1694" name="Google Shape;1694;p42"/>
          <p:cNvCxnSpPr/>
          <p:nvPr/>
        </p:nvCxnSpPr>
        <p:spPr>
          <a:xfrm rot="10800000">
            <a:off x="4049479" y="2756252"/>
            <a:ext cx="871611" cy="0"/>
          </a:xfrm>
          <a:prstGeom prst="straightConnector1">
            <a:avLst/>
          </a:prstGeom>
          <a:noFill/>
          <a:ln cap="flat" cmpd="sng" w="12700">
            <a:solidFill>
              <a:srgbClr val="1F2A3D"/>
            </a:solidFill>
            <a:prstDash val="dot"/>
            <a:round/>
            <a:headEnd len="sm" w="sm" type="none"/>
            <a:tailEnd len="sm" w="sm" type="none"/>
          </a:ln>
        </p:spPr>
      </p:cxnSp>
      <p:cxnSp>
        <p:nvCxnSpPr>
          <p:cNvPr id="1695" name="Google Shape;1695;p42"/>
          <p:cNvCxnSpPr/>
          <p:nvPr/>
        </p:nvCxnSpPr>
        <p:spPr>
          <a:xfrm rot="10800000">
            <a:off x="4049479" y="2312197"/>
            <a:ext cx="871611" cy="0"/>
          </a:xfrm>
          <a:prstGeom prst="straightConnector1">
            <a:avLst/>
          </a:prstGeom>
          <a:noFill/>
          <a:ln cap="flat" cmpd="sng" w="12700">
            <a:solidFill>
              <a:srgbClr val="1F2A3D"/>
            </a:solidFill>
            <a:prstDash val="dot"/>
            <a:round/>
            <a:headEnd len="sm" w="sm" type="none"/>
            <a:tailEnd len="sm" w="sm" type="none"/>
          </a:ln>
        </p:spPr>
      </p:cxnSp>
      <p:sp>
        <p:nvSpPr>
          <p:cNvPr id="1696" name="Google Shape;1696;p42"/>
          <p:cNvSpPr txBox="1"/>
          <p:nvPr/>
        </p:nvSpPr>
        <p:spPr>
          <a:xfrm>
            <a:off x="2070763" y="1943364"/>
            <a:ext cx="865585" cy="29639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900" u="none" cap="none" strike="noStrike">
                <a:solidFill>
                  <a:srgbClr val="1F2A3D"/>
                </a:solidFill>
                <a:latin typeface="Roboto"/>
                <a:ea typeface="Roboto"/>
                <a:cs typeface="Roboto"/>
                <a:sym typeface="Roboto"/>
              </a:rPr>
              <a:t>OCI cmd/spec</a:t>
            </a:r>
            <a:endParaRPr b="1" i="0" sz="900" u="none" cap="none" strike="noStrike">
              <a:solidFill>
                <a:srgbClr val="1F2A3D"/>
              </a:solidFill>
              <a:latin typeface="Roboto"/>
              <a:ea typeface="Roboto"/>
              <a:cs typeface="Roboto"/>
              <a:sym typeface="Roboto"/>
            </a:endParaRPr>
          </a:p>
        </p:txBody>
      </p:sp>
      <p:cxnSp>
        <p:nvCxnSpPr>
          <p:cNvPr id="1697" name="Google Shape;1697;p42"/>
          <p:cNvCxnSpPr/>
          <p:nvPr/>
        </p:nvCxnSpPr>
        <p:spPr>
          <a:xfrm rot="10800000">
            <a:off x="1884939" y="2511693"/>
            <a:ext cx="177779" cy="0"/>
          </a:xfrm>
          <a:prstGeom prst="straightConnector1">
            <a:avLst/>
          </a:prstGeom>
          <a:noFill/>
          <a:ln cap="flat" cmpd="sng" w="12700">
            <a:solidFill>
              <a:srgbClr val="1F2A3D"/>
            </a:solidFill>
            <a:prstDash val="dot"/>
            <a:round/>
            <a:headEnd len="sm" w="sm" type="none"/>
            <a:tailEnd len="sm" w="sm" type="none"/>
          </a:ln>
        </p:spPr>
      </p:cxnSp>
      <p:cxnSp>
        <p:nvCxnSpPr>
          <p:cNvPr id="1698" name="Google Shape;1698;p42"/>
          <p:cNvCxnSpPr/>
          <p:nvPr/>
        </p:nvCxnSpPr>
        <p:spPr>
          <a:xfrm>
            <a:off x="2071022" y="2321058"/>
            <a:ext cx="0" cy="385862"/>
          </a:xfrm>
          <a:prstGeom prst="straightConnector1">
            <a:avLst/>
          </a:prstGeom>
          <a:noFill/>
          <a:ln cap="flat" cmpd="sng" w="12700">
            <a:solidFill>
              <a:srgbClr val="1F2A3D"/>
            </a:solidFill>
            <a:prstDash val="dot"/>
            <a:round/>
            <a:headEnd len="sm" w="sm" type="none"/>
            <a:tailEnd len="sm" w="sm" type="none"/>
          </a:ln>
        </p:spPr>
      </p:cxnSp>
      <p:sp>
        <p:nvSpPr>
          <p:cNvPr id="1699" name="Google Shape;1699;p42"/>
          <p:cNvSpPr txBox="1"/>
          <p:nvPr/>
        </p:nvSpPr>
        <p:spPr>
          <a:xfrm>
            <a:off x="2102884" y="2798784"/>
            <a:ext cx="865585" cy="29639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900" u="none" cap="none" strike="noStrike">
                <a:solidFill>
                  <a:srgbClr val="1F2A3D"/>
                </a:solidFill>
                <a:latin typeface="Roboto"/>
                <a:ea typeface="Roboto"/>
                <a:cs typeface="Roboto"/>
                <a:sym typeface="Roboto"/>
              </a:rPr>
              <a:t>I/O</a:t>
            </a:r>
            <a:endParaRPr b="1" i="0" sz="900" u="none" cap="none" strike="noStrike">
              <a:solidFill>
                <a:srgbClr val="1F2A3D"/>
              </a:solidFill>
              <a:latin typeface="Roboto"/>
              <a:ea typeface="Roboto"/>
              <a:cs typeface="Roboto"/>
              <a:sym typeface="Roboto"/>
            </a:endParaRPr>
          </a:p>
        </p:txBody>
      </p:sp>
      <p:sp>
        <p:nvSpPr>
          <p:cNvPr id="1700" name="Google Shape;1700;p42"/>
          <p:cNvSpPr txBox="1"/>
          <p:nvPr/>
        </p:nvSpPr>
        <p:spPr>
          <a:xfrm>
            <a:off x="4226583" y="2798784"/>
            <a:ext cx="865585" cy="29639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900" u="none" cap="none" strike="noStrike">
                <a:solidFill>
                  <a:srgbClr val="1F2A3D"/>
                </a:solidFill>
                <a:latin typeface="Roboto"/>
                <a:ea typeface="Roboto"/>
                <a:cs typeface="Roboto"/>
                <a:sym typeface="Roboto"/>
              </a:rPr>
              <a:t>gRPC</a:t>
            </a:r>
            <a:endParaRPr b="1" i="0" sz="900" u="none" cap="none" strike="noStrike">
              <a:solidFill>
                <a:srgbClr val="1F2A3D"/>
              </a:solidFill>
              <a:latin typeface="Roboto"/>
              <a:ea typeface="Roboto"/>
              <a:cs typeface="Roboto"/>
              <a:sym typeface="Roboto"/>
            </a:endParaRPr>
          </a:p>
        </p:txBody>
      </p:sp>
      <p:sp>
        <p:nvSpPr>
          <p:cNvPr id="1701" name="Google Shape;1701;p42"/>
          <p:cNvSpPr txBox="1"/>
          <p:nvPr/>
        </p:nvSpPr>
        <p:spPr>
          <a:xfrm>
            <a:off x="4226583" y="2024664"/>
            <a:ext cx="865585" cy="29639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900" u="none" cap="none" strike="noStrike">
                <a:solidFill>
                  <a:srgbClr val="1F2A3D"/>
                </a:solidFill>
                <a:latin typeface="Roboto"/>
                <a:ea typeface="Roboto"/>
                <a:cs typeface="Roboto"/>
                <a:sym typeface="Roboto"/>
              </a:rPr>
              <a:t>gRPC</a:t>
            </a:r>
            <a:endParaRPr b="1" i="0" sz="900" u="none" cap="none" strike="noStrike">
              <a:solidFill>
                <a:srgbClr val="1F2A3D"/>
              </a:solidFill>
              <a:latin typeface="Roboto"/>
              <a:ea typeface="Roboto"/>
              <a:cs typeface="Roboto"/>
              <a:sym typeface="Roboto"/>
            </a:endParaRPr>
          </a:p>
        </p:txBody>
      </p:sp>
      <p:sp>
        <p:nvSpPr>
          <p:cNvPr id="1702" name="Google Shape;1702;p42"/>
          <p:cNvSpPr/>
          <p:nvPr/>
        </p:nvSpPr>
        <p:spPr>
          <a:xfrm>
            <a:off x="739526" y="2367025"/>
            <a:ext cx="1024200" cy="307800"/>
          </a:xfrm>
          <a:prstGeom prst="rect">
            <a:avLst/>
          </a:prstGeom>
          <a:solidFill>
            <a:srgbClr val="5E81BE">
              <a:alpha val="29411"/>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KUBERNETES</a:t>
            </a:r>
            <a:endParaRPr b="1" i="0" sz="800" u="none" cap="none" strike="noStrike">
              <a:solidFill>
                <a:srgbClr val="1F2A3D"/>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43"/>
          <p:cNvSpPr/>
          <p:nvPr/>
        </p:nvSpPr>
        <p:spPr>
          <a:xfrm>
            <a:off x="3591307" y="1103812"/>
            <a:ext cx="4709161" cy="2873829"/>
          </a:xfrm>
          <a:prstGeom prst="roundRect">
            <a:avLst>
              <a:gd fmla="val 16667" name="adj"/>
            </a:avLst>
          </a:prstGeom>
          <a:solidFill>
            <a:srgbClr val="F2F2F2"/>
          </a:solidFill>
          <a:ln cap="flat" cmpd="sng" w="25400">
            <a:solidFill>
              <a:srgbClr val="30303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08" name="Google Shape;1708;p43"/>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Networking</a:t>
            </a:r>
            <a:endParaRPr/>
          </a:p>
        </p:txBody>
      </p:sp>
      <p:sp>
        <p:nvSpPr>
          <p:cNvPr id="1709" name="Google Shape;1709;p43"/>
          <p:cNvSpPr/>
          <p:nvPr/>
        </p:nvSpPr>
        <p:spPr>
          <a:xfrm>
            <a:off x="1216129" y="1125206"/>
            <a:ext cx="1737360" cy="2881061"/>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rgbClr val="000000"/>
              </a:solidFill>
              <a:latin typeface="Roboto"/>
              <a:ea typeface="Roboto"/>
              <a:cs typeface="Roboto"/>
              <a:sym typeface="Roboto"/>
            </a:endParaRPr>
          </a:p>
        </p:txBody>
      </p:sp>
      <p:sp>
        <p:nvSpPr>
          <p:cNvPr id="1710" name="Google Shape;1710;p43"/>
          <p:cNvSpPr/>
          <p:nvPr/>
        </p:nvSpPr>
        <p:spPr>
          <a:xfrm>
            <a:off x="5770882" y="1758988"/>
            <a:ext cx="1790506" cy="1533802"/>
          </a:xfrm>
          <a:prstGeom prst="rect">
            <a:avLst/>
          </a:prstGeom>
          <a:solidFill>
            <a:srgbClr val="A1D4FF">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1711" name="Google Shape;1711;p43"/>
          <p:cNvSpPr/>
          <p:nvPr/>
        </p:nvSpPr>
        <p:spPr>
          <a:xfrm>
            <a:off x="5770883" y="1857426"/>
            <a:ext cx="1790506"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VIRTUAL MACHINE</a:t>
            </a:r>
            <a:endParaRPr b="1" i="0" sz="900" u="none" cap="none" strike="noStrike">
              <a:solidFill>
                <a:srgbClr val="1F2A3D"/>
              </a:solidFill>
              <a:latin typeface="Roboto"/>
              <a:ea typeface="Roboto"/>
              <a:cs typeface="Roboto"/>
              <a:sym typeface="Roboto"/>
            </a:endParaRPr>
          </a:p>
        </p:txBody>
      </p:sp>
      <p:sp>
        <p:nvSpPr>
          <p:cNvPr id="1712" name="Google Shape;1712;p43"/>
          <p:cNvSpPr/>
          <p:nvPr/>
        </p:nvSpPr>
        <p:spPr>
          <a:xfrm>
            <a:off x="5394960" y="2324186"/>
            <a:ext cx="550928" cy="425775"/>
          </a:xfrm>
          <a:prstGeom prst="rect">
            <a:avLst/>
          </a:prstGeom>
          <a:solidFill>
            <a:srgbClr val="5E81BE"/>
          </a:solid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Tap</a:t>
            </a:r>
            <a:endParaRPr b="1" i="0" sz="900" u="none" cap="none" strike="noStrike">
              <a:solidFill>
                <a:schemeClr val="lt1"/>
              </a:solidFill>
              <a:latin typeface="Roboto"/>
              <a:ea typeface="Roboto"/>
              <a:cs typeface="Roboto"/>
              <a:sym typeface="Roboto"/>
            </a:endParaRPr>
          </a:p>
        </p:txBody>
      </p:sp>
      <p:sp>
        <p:nvSpPr>
          <p:cNvPr id="1713" name="Google Shape;1713;p43"/>
          <p:cNvSpPr/>
          <p:nvPr/>
        </p:nvSpPr>
        <p:spPr>
          <a:xfrm>
            <a:off x="6120894" y="2152143"/>
            <a:ext cx="1130580" cy="949533"/>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1714" name="Google Shape;1714;p43"/>
          <p:cNvSpPr/>
          <p:nvPr/>
        </p:nvSpPr>
        <p:spPr>
          <a:xfrm>
            <a:off x="6221319" y="2496641"/>
            <a:ext cx="929731" cy="2308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 A</a:t>
            </a:r>
            <a:endParaRPr b="1" i="0" sz="900" u="none" cap="none" strike="noStrike">
              <a:solidFill>
                <a:srgbClr val="1F2A3D"/>
              </a:solidFill>
              <a:latin typeface="Roboto"/>
              <a:ea typeface="Roboto"/>
              <a:cs typeface="Roboto"/>
              <a:sym typeface="Roboto"/>
            </a:endParaRPr>
          </a:p>
        </p:txBody>
      </p:sp>
      <p:sp>
        <p:nvSpPr>
          <p:cNvPr id="1715" name="Google Shape;1715;p43"/>
          <p:cNvSpPr/>
          <p:nvPr/>
        </p:nvSpPr>
        <p:spPr>
          <a:xfrm>
            <a:off x="6221319" y="2800630"/>
            <a:ext cx="929731" cy="2308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 B</a:t>
            </a:r>
            <a:endParaRPr b="1" i="0" sz="900" u="none" cap="none" strike="noStrike">
              <a:solidFill>
                <a:srgbClr val="1F2A3D"/>
              </a:solidFill>
              <a:latin typeface="Roboto"/>
              <a:ea typeface="Roboto"/>
              <a:cs typeface="Roboto"/>
              <a:sym typeface="Roboto"/>
            </a:endParaRPr>
          </a:p>
        </p:txBody>
      </p:sp>
      <p:sp>
        <p:nvSpPr>
          <p:cNvPr id="1716" name="Google Shape;1716;p43"/>
          <p:cNvSpPr/>
          <p:nvPr/>
        </p:nvSpPr>
        <p:spPr>
          <a:xfrm>
            <a:off x="6128524" y="2201118"/>
            <a:ext cx="1122950" cy="222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Pod</a:t>
            </a:r>
            <a:endParaRPr b="1" i="0" sz="800" u="none" cap="none" strike="noStrike">
              <a:solidFill>
                <a:srgbClr val="1F2A3D"/>
              </a:solidFill>
              <a:latin typeface="Roboto"/>
              <a:ea typeface="Roboto"/>
              <a:cs typeface="Roboto"/>
              <a:sym typeface="Roboto"/>
            </a:endParaRPr>
          </a:p>
        </p:txBody>
      </p:sp>
      <p:sp>
        <p:nvSpPr>
          <p:cNvPr id="1717" name="Google Shape;1717;p43"/>
          <p:cNvSpPr/>
          <p:nvPr/>
        </p:nvSpPr>
        <p:spPr>
          <a:xfrm>
            <a:off x="2472747" y="2358236"/>
            <a:ext cx="1716526" cy="372269"/>
          </a:xfrm>
          <a:prstGeom prst="rect">
            <a:avLst/>
          </a:prstGeom>
          <a:solidFill>
            <a:srgbClr val="5E81BE"/>
          </a:solid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Roboto"/>
                <a:ea typeface="Roboto"/>
                <a:cs typeface="Roboto"/>
                <a:sym typeface="Roboto"/>
              </a:rPr>
              <a:t>veth pair</a:t>
            </a:r>
            <a:endParaRPr b="0" i="0" sz="1200" u="none" cap="none" strike="noStrike">
              <a:solidFill>
                <a:schemeClr val="lt1"/>
              </a:solidFill>
              <a:latin typeface="Roboto"/>
              <a:ea typeface="Roboto"/>
              <a:cs typeface="Roboto"/>
              <a:sym typeface="Roboto"/>
            </a:endParaRPr>
          </a:p>
        </p:txBody>
      </p:sp>
      <p:sp>
        <p:nvSpPr>
          <p:cNvPr id="1718" name="Google Shape;1718;p43"/>
          <p:cNvSpPr/>
          <p:nvPr/>
        </p:nvSpPr>
        <p:spPr>
          <a:xfrm>
            <a:off x="1216128" y="1490782"/>
            <a:ext cx="1670373" cy="19389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1F2A3D"/>
                </a:solidFill>
                <a:latin typeface="Roboto"/>
                <a:ea typeface="Roboto"/>
                <a:cs typeface="Roboto"/>
                <a:sym typeface="Roboto"/>
              </a:rPr>
              <a:t>Kubernetes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1F2A3D"/>
                </a:solidFill>
                <a:latin typeface="Roboto"/>
                <a:ea typeface="Roboto"/>
                <a:cs typeface="Roboto"/>
                <a:sym typeface="Roboto"/>
              </a:rPr>
              <a:t>Overlay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1F2A3D"/>
                </a:solidFill>
                <a:latin typeface="Roboto"/>
                <a:ea typeface="Roboto"/>
                <a:cs typeface="Roboto"/>
                <a:sym typeface="Roboto"/>
              </a:rPr>
              <a:t>Network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1F2A3D"/>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1F2A3D"/>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1F2A3D"/>
                </a:solidFill>
                <a:latin typeface="Roboto"/>
                <a:ea typeface="Roboto"/>
                <a:cs typeface="Roboto"/>
                <a:sym typeface="Roboto"/>
              </a:rPr>
              <a: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1F2A3D"/>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1F2A3D"/>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1F2A3D"/>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1F2A3D"/>
                </a:solidFill>
                <a:latin typeface="Roboto"/>
                <a:ea typeface="Roboto"/>
                <a:cs typeface="Roboto"/>
                <a:sym typeface="Roboto"/>
              </a:rPr>
              <a:t>Docker Bridge</a:t>
            </a:r>
            <a:endParaRPr b="0" i="0" sz="1200" u="none" cap="none" strike="noStrike">
              <a:solidFill>
                <a:srgbClr val="1F2A3D"/>
              </a:solidFill>
              <a:latin typeface="Roboto"/>
              <a:ea typeface="Roboto"/>
              <a:cs typeface="Roboto"/>
              <a:sym typeface="Roboto"/>
            </a:endParaRPr>
          </a:p>
        </p:txBody>
      </p:sp>
      <p:sp>
        <p:nvSpPr>
          <p:cNvPr id="1719" name="Google Shape;1719;p43"/>
          <p:cNvSpPr/>
          <p:nvPr/>
        </p:nvSpPr>
        <p:spPr>
          <a:xfrm>
            <a:off x="4578898" y="4122065"/>
            <a:ext cx="1790506"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 Namespace</a:t>
            </a:r>
            <a:endParaRPr b="1" i="0" sz="900" u="none" cap="none" strike="noStrike">
              <a:solidFill>
                <a:srgbClr val="1F2A3D"/>
              </a:solidFill>
              <a:latin typeface="Roboto"/>
              <a:ea typeface="Roboto"/>
              <a:cs typeface="Roboto"/>
              <a:sym typeface="Roboto"/>
            </a:endParaRPr>
          </a:p>
        </p:txBody>
      </p:sp>
      <p:cxnSp>
        <p:nvCxnSpPr>
          <p:cNvPr id="1720" name="Google Shape;1720;p43"/>
          <p:cNvCxnSpPr/>
          <p:nvPr/>
        </p:nvCxnSpPr>
        <p:spPr>
          <a:xfrm>
            <a:off x="4204643" y="2555883"/>
            <a:ext cx="1150407" cy="5448"/>
          </a:xfrm>
          <a:prstGeom prst="straightConnector1">
            <a:avLst/>
          </a:prstGeom>
          <a:noFill/>
          <a:ln cap="flat" cmpd="sng" w="12700">
            <a:solidFill>
              <a:srgbClr val="1F2A3D"/>
            </a:solidFill>
            <a:prstDash val="dot"/>
            <a:round/>
            <a:headEnd len="med" w="med" type="triangle"/>
            <a:tailEnd len="med" w="med" type="triangle"/>
          </a:ln>
        </p:spPr>
      </p:cxnSp>
      <p:sp>
        <p:nvSpPr>
          <p:cNvPr id="1721" name="Google Shape;1721;p43"/>
          <p:cNvSpPr/>
          <p:nvPr/>
        </p:nvSpPr>
        <p:spPr>
          <a:xfrm>
            <a:off x="4370263" y="2064125"/>
            <a:ext cx="849600" cy="369300"/>
          </a:xfrm>
          <a:prstGeom prst="rect">
            <a:avLst/>
          </a:prstGeom>
          <a:solidFill>
            <a:srgbClr val="F15B3E"/>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Traffic</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Controller</a:t>
            </a:r>
            <a:endParaRPr b="1" i="0" sz="900" u="none" cap="none" strike="noStrike">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Features</a:t>
            </a:r>
            <a:endParaRPr/>
          </a:p>
        </p:txBody>
      </p:sp>
      <p:sp>
        <p:nvSpPr>
          <p:cNvPr id="160" name="Google Shape;160;p4"/>
          <p:cNvSpPr txBox="1"/>
          <p:nvPr>
            <p:ph idx="1" type="body"/>
          </p:nvPr>
        </p:nvSpPr>
        <p:spPr>
          <a:xfrm>
            <a:off x="6689513" y="2509705"/>
            <a:ext cx="1920875" cy="1888136"/>
          </a:xfrm>
          <a:prstGeom prst="rect">
            <a:avLst/>
          </a:prstGeom>
          <a:solidFill>
            <a:srgbClr val="F15B3E">
              <a:alpha val="20000"/>
            </a:srgbClr>
          </a:solidFill>
          <a:ln>
            <a:noFill/>
          </a:ln>
        </p:spPr>
        <p:txBody>
          <a:bodyPr anchorCtr="0" anchor="t" bIns="182875" lIns="182875" spcFirstLastPara="1" rIns="182875" wrap="square" tIns="182875">
            <a:noAutofit/>
          </a:bodyPr>
          <a:lstStyle/>
          <a:p>
            <a:pPr indent="0" lvl="0" marL="0" marR="0" rtl="0" algn="l">
              <a:lnSpc>
                <a:spcPct val="11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Multi</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Hypervisor</a:t>
            </a:r>
            <a:r>
              <a:rPr b="0" i="0" lang="en-US" sz="1400" u="none" cap="none" strike="noStrike">
                <a:solidFill>
                  <a:srgbClr val="000000"/>
                </a:solidFill>
                <a:latin typeface="Arial"/>
                <a:ea typeface="Arial"/>
                <a:cs typeface="Arial"/>
                <a:sym typeface="Arial"/>
              </a:rPr>
              <a:t> </a:t>
            </a:r>
            <a:br>
              <a:rPr b="0" i="0" lang="en-US" sz="14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QEMU, </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Cloud Hypervisor,</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Firecracker</a:t>
            </a:r>
            <a:endParaRPr b="0" i="0" sz="12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200"/>
              <a:buFont typeface="Arial"/>
              <a:buNone/>
            </a:pPr>
            <a:r>
              <a:t/>
            </a:r>
            <a:endParaRPr b="0" i="0" sz="1200" u="none" cap="none" strike="noStrike">
              <a:solidFill>
                <a:srgbClr val="1F2A3D"/>
              </a:solidFill>
              <a:latin typeface="Arial"/>
              <a:ea typeface="Arial"/>
              <a:cs typeface="Arial"/>
              <a:sym typeface="Arial"/>
            </a:endParaRPr>
          </a:p>
        </p:txBody>
      </p:sp>
      <p:sp>
        <p:nvSpPr>
          <p:cNvPr id="161" name="Google Shape;161;p4"/>
          <p:cNvSpPr txBox="1"/>
          <p:nvPr/>
        </p:nvSpPr>
        <p:spPr>
          <a:xfrm>
            <a:off x="542610" y="2509581"/>
            <a:ext cx="1920240" cy="1888248"/>
          </a:xfrm>
          <a:prstGeom prst="rect">
            <a:avLst/>
          </a:prstGeom>
          <a:solidFill>
            <a:srgbClr val="5E81BE">
              <a:alpha val="20000"/>
            </a:srgbClr>
          </a:solidFill>
          <a:ln>
            <a:noFill/>
          </a:ln>
        </p:spPr>
        <p:txBody>
          <a:bodyPr anchorCtr="0" anchor="t" bIns="182875" lIns="182875" spcFirstLastPara="1" rIns="182875" wrap="square" tIns="182875">
            <a:noAutofit/>
          </a:bodyPr>
          <a:lstStyle/>
          <a:p>
            <a:pPr indent="0" lvl="0" marL="0" marR="0" rtl="0" algn="l">
              <a:lnSpc>
                <a:spcPct val="110000"/>
              </a:lnSpc>
              <a:spcBef>
                <a:spcPts val="0"/>
              </a:spcBef>
              <a:spcAft>
                <a:spcPts val="0"/>
              </a:spcAft>
              <a:buClr>
                <a:srgbClr val="1F2A3D"/>
              </a:buClr>
              <a:buSzPts val="1120"/>
              <a:buFont typeface="Roboto"/>
              <a:buNone/>
            </a:pPr>
            <a:r>
              <a:rPr b="1" i="0" lang="en-US" sz="1400" u="none" cap="none" strike="noStrike">
                <a:solidFill>
                  <a:srgbClr val="1F2A3D"/>
                </a:solidFill>
                <a:latin typeface="Roboto"/>
                <a:ea typeface="Roboto"/>
                <a:cs typeface="Roboto"/>
                <a:sym typeface="Roboto"/>
              </a:rPr>
              <a:t>Works seamlessly with Kubernetes and Docker</a:t>
            </a:r>
            <a:endParaRPr b="1" i="0" sz="1400" u="none" cap="none" strike="noStrike">
              <a:solidFill>
                <a:srgbClr val="1F2A3D"/>
              </a:solidFill>
              <a:latin typeface="Roboto"/>
              <a:ea typeface="Roboto"/>
              <a:cs typeface="Roboto"/>
              <a:sym typeface="Roboto"/>
            </a:endParaRPr>
          </a:p>
          <a:p>
            <a:pPr indent="0" lvl="0" marL="0" marR="0" rtl="0" algn="l">
              <a:lnSpc>
                <a:spcPct val="110000"/>
              </a:lnSpc>
              <a:spcBef>
                <a:spcPts val="0"/>
              </a:spcBef>
              <a:spcAft>
                <a:spcPts val="0"/>
              </a:spcAft>
              <a:buClr>
                <a:srgbClr val="1F2A3D"/>
              </a:buClr>
              <a:buSzPts val="960"/>
              <a:buFont typeface="Roboto"/>
              <a:buNone/>
            </a:pPr>
            <a:r>
              <a:rPr b="0" i="0" lang="en-US" sz="1200" u="none" cap="none" strike="noStrike">
                <a:solidFill>
                  <a:srgbClr val="1F2A3D"/>
                </a:solidFill>
                <a:latin typeface="Roboto"/>
                <a:ea typeface="Roboto"/>
                <a:cs typeface="Roboto"/>
                <a:sym typeface="Roboto"/>
              </a:rPr>
              <a:t>and is a drop in replacement for runc</a:t>
            </a:r>
            <a:endParaRPr b="0" i="0" sz="1800" u="none" cap="none" strike="noStrike">
              <a:solidFill>
                <a:srgbClr val="1F2A3D"/>
              </a:solidFill>
              <a:latin typeface="Roboto"/>
              <a:ea typeface="Roboto"/>
              <a:cs typeface="Roboto"/>
              <a:sym typeface="Roboto"/>
            </a:endParaRPr>
          </a:p>
        </p:txBody>
      </p:sp>
      <p:sp>
        <p:nvSpPr>
          <p:cNvPr id="162" name="Google Shape;162;p4"/>
          <p:cNvSpPr txBox="1"/>
          <p:nvPr/>
        </p:nvSpPr>
        <p:spPr>
          <a:xfrm>
            <a:off x="2587895" y="2509581"/>
            <a:ext cx="1920240" cy="1888248"/>
          </a:xfrm>
          <a:prstGeom prst="rect">
            <a:avLst/>
          </a:prstGeom>
          <a:solidFill>
            <a:srgbClr val="42AC70">
              <a:alpha val="20000"/>
            </a:srgbClr>
          </a:solidFill>
          <a:ln>
            <a:noFill/>
          </a:ln>
        </p:spPr>
        <p:txBody>
          <a:bodyPr anchorCtr="0" anchor="t" bIns="182875" lIns="182875" spcFirstLastPara="1" rIns="182875" wrap="square" tIns="182875">
            <a:noAutofit/>
          </a:bodyPr>
          <a:lstStyle/>
          <a:p>
            <a:pPr indent="0" lvl="0" marL="0" marR="0" rtl="0" algn="l">
              <a:lnSpc>
                <a:spcPct val="110000"/>
              </a:lnSpc>
              <a:spcBef>
                <a:spcPts val="0"/>
              </a:spcBef>
              <a:spcAft>
                <a:spcPts val="0"/>
              </a:spcAft>
              <a:buClr>
                <a:srgbClr val="1F2A3D"/>
              </a:buClr>
              <a:buSzPts val="1120"/>
              <a:buFont typeface="Roboto"/>
              <a:buNone/>
            </a:pPr>
            <a:r>
              <a:rPr b="1" i="0" lang="en-US" sz="1400" u="none" cap="none" strike="noStrike">
                <a:solidFill>
                  <a:srgbClr val="1F2A3D"/>
                </a:solidFill>
                <a:latin typeface="Roboto"/>
                <a:ea typeface="Roboto"/>
                <a:cs typeface="Roboto"/>
                <a:sym typeface="Roboto"/>
              </a:rPr>
              <a:t>Open Source</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1F2A3D"/>
              </a:buClr>
              <a:buSzPts val="960"/>
              <a:buFont typeface="Roboto"/>
              <a:buNone/>
            </a:pPr>
            <a:r>
              <a:rPr b="0" i="0" lang="en-US" sz="1200" u="none" cap="none" strike="noStrike">
                <a:solidFill>
                  <a:srgbClr val="1F2A3D"/>
                </a:solidFill>
                <a:latin typeface="Roboto"/>
                <a:ea typeface="Roboto"/>
                <a:cs typeface="Roboto"/>
                <a:sym typeface="Roboto"/>
              </a:rPr>
              <a:t>Open governance project under the </a:t>
            </a:r>
            <a:br>
              <a:rPr b="0" i="0" lang="en-US" sz="1200" u="none" cap="none" strike="noStrike">
                <a:solidFill>
                  <a:srgbClr val="1F2A3D"/>
                </a:solidFill>
                <a:latin typeface="Roboto"/>
                <a:ea typeface="Roboto"/>
                <a:cs typeface="Roboto"/>
                <a:sym typeface="Roboto"/>
              </a:rPr>
            </a:br>
            <a:r>
              <a:rPr b="0" i="0" lang="en-US" sz="1200" u="none" cap="none" strike="noStrike">
                <a:solidFill>
                  <a:srgbClr val="1F2A3D"/>
                </a:solidFill>
                <a:latin typeface="Roboto"/>
                <a:ea typeface="Roboto"/>
                <a:cs typeface="Roboto"/>
                <a:sym typeface="Roboto"/>
              </a:rPr>
              <a:t>Open</a:t>
            </a:r>
            <a:r>
              <a:rPr lang="en-US" sz="1200">
                <a:solidFill>
                  <a:srgbClr val="1F2A3D"/>
                </a:solidFill>
                <a:latin typeface="Roboto"/>
                <a:ea typeface="Roboto"/>
                <a:cs typeface="Roboto"/>
                <a:sym typeface="Roboto"/>
              </a:rPr>
              <a:t> Infrastructure</a:t>
            </a:r>
            <a:r>
              <a:rPr b="0" i="0" lang="en-US" sz="1200" u="none" cap="none" strike="noStrike">
                <a:solidFill>
                  <a:srgbClr val="1F2A3D"/>
                </a:solidFill>
                <a:latin typeface="Roboto"/>
                <a:ea typeface="Roboto"/>
                <a:cs typeface="Roboto"/>
                <a:sym typeface="Roboto"/>
              </a:rPr>
              <a:t> Foundation umbrella</a:t>
            </a:r>
            <a:endParaRPr b="0" i="0" sz="1200" u="none" cap="none" strike="noStrike">
              <a:solidFill>
                <a:srgbClr val="1F2A3D"/>
              </a:solidFill>
              <a:latin typeface="Roboto"/>
              <a:ea typeface="Roboto"/>
              <a:cs typeface="Roboto"/>
              <a:sym typeface="Roboto"/>
            </a:endParaRPr>
          </a:p>
          <a:p>
            <a:pPr indent="0" lvl="0" marL="0" marR="0" rtl="0" algn="l">
              <a:lnSpc>
                <a:spcPct val="110000"/>
              </a:lnSpc>
              <a:spcBef>
                <a:spcPts val="0"/>
              </a:spcBef>
              <a:spcAft>
                <a:spcPts val="0"/>
              </a:spcAft>
              <a:buClr>
                <a:srgbClr val="1F2A3D"/>
              </a:buClr>
              <a:buSzPts val="960"/>
              <a:buFont typeface="Roboto"/>
              <a:buNone/>
            </a:pPr>
            <a:r>
              <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0"/>
              </a:spcBef>
              <a:spcAft>
                <a:spcPts val="0"/>
              </a:spcAft>
              <a:buClr>
                <a:srgbClr val="1F2A3D"/>
              </a:buClr>
              <a:buSzPts val="1440"/>
              <a:buFont typeface="Roboto"/>
              <a:buNone/>
            </a:pPr>
            <a:r>
              <a:t/>
            </a:r>
            <a:endParaRPr b="0" i="0" sz="1800" u="none" cap="none" strike="noStrike">
              <a:solidFill>
                <a:srgbClr val="1F2A3D"/>
              </a:solidFill>
              <a:latin typeface="Roboto"/>
              <a:ea typeface="Roboto"/>
              <a:cs typeface="Roboto"/>
              <a:sym typeface="Roboto"/>
            </a:endParaRPr>
          </a:p>
        </p:txBody>
      </p:sp>
      <p:sp>
        <p:nvSpPr>
          <p:cNvPr id="163" name="Google Shape;163;p4"/>
          <p:cNvSpPr txBox="1"/>
          <p:nvPr/>
        </p:nvSpPr>
        <p:spPr>
          <a:xfrm>
            <a:off x="4633180" y="2509581"/>
            <a:ext cx="1920240" cy="1888248"/>
          </a:xfrm>
          <a:prstGeom prst="rect">
            <a:avLst/>
          </a:prstGeom>
          <a:solidFill>
            <a:srgbClr val="A1D4FF">
              <a:alpha val="49411"/>
            </a:srgbClr>
          </a:solidFill>
          <a:ln>
            <a:noFill/>
          </a:ln>
        </p:spPr>
        <p:txBody>
          <a:bodyPr anchorCtr="0" anchor="t" bIns="182875" lIns="182875" spcFirstLastPara="1" rIns="182875" wrap="square" tIns="182875">
            <a:noAutofit/>
          </a:bodyPr>
          <a:lstStyle/>
          <a:p>
            <a:pPr indent="0" lvl="0" marL="0" marR="0" rtl="0" algn="l">
              <a:lnSpc>
                <a:spcPct val="110000"/>
              </a:lnSpc>
              <a:spcBef>
                <a:spcPts val="0"/>
              </a:spcBef>
              <a:spcAft>
                <a:spcPts val="0"/>
              </a:spcAft>
              <a:buClr>
                <a:schemeClr val="lt2"/>
              </a:buClr>
              <a:buSzPts val="1800"/>
              <a:buFont typeface="Roboto"/>
              <a:buNone/>
            </a:pPr>
            <a:r>
              <a:rPr b="1" i="0" lang="en-US" sz="1400" u="none" cap="none" strike="noStrike">
                <a:solidFill>
                  <a:srgbClr val="1F2A3D"/>
                </a:solidFill>
                <a:latin typeface="Roboto"/>
                <a:ea typeface="Roboto"/>
                <a:cs typeface="Roboto"/>
                <a:sym typeface="Roboto"/>
              </a:rPr>
              <a:t>Multi</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lt2"/>
              </a:buClr>
              <a:buSzPts val="1800"/>
              <a:buFont typeface="Roboto"/>
              <a:buNone/>
            </a:pPr>
            <a:r>
              <a:rPr b="1" i="0" lang="en-US" sz="1400" u="none" cap="none" strike="noStrike">
                <a:solidFill>
                  <a:srgbClr val="1F2A3D"/>
                </a:solidFill>
                <a:latin typeface="Roboto"/>
                <a:ea typeface="Roboto"/>
                <a:cs typeface="Roboto"/>
                <a:sym typeface="Roboto"/>
              </a:rPr>
              <a:t>Architecture</a:t>
            </a:r>
            <a:r>
              <a:rPr b="0" i="0" lang="en-US" sz="1400" u="none" cap="none" strike="noStrike">
                <a:solidFill>
                  <a:srgbClr val="1F2A3D"/>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lt2"/>
              </a:buClr>
              <a:buSzPts val="1800"/>
              <a:buFont typeface="Roboto"/>
              <a:buNone/>
            </a:pPr>
            <a:r>
              <a:rPr b="0" i="0" lang="en-US" sz="1200" u="none" cap="none" strike="noStrike">
                <a:solidFill>
                  <a:srgbClr val="1F2A3D"/>
                </a:solidFill>
                <a:latin typeface="Roboto"/>
                <a:ea typeface="Roboto"/>
                <a:cs typeface="Roboto"/>
                <a:sym typeface="Roboto"/>
              </a:rPr>
              <a:t>x86, ARM, IBM Power, IBM s/390x</a:t>
            </a:r>
            <a:endParaRPr b="0" i="0" sz="1800" u="none" cap="none" strike="noStrike">
              <a:solidFill>
                <a:srgbClr val="1F2A3D"/>
              </a:solidFill>
              <a:latin typeface="Roboto"/>
              <a:ea typeface="Roboto"/>
              <a:cs typeface="Roboto"/>
              <a:sym typeface="Roboto"/>
            </a:endParaRPr>
          </a:p>
        </p:txBody>
      </p:sp>
      <p:pic>
        <p:nvPicPr>
          <p:cNvPr id="164" name="Google Shape;164;p4"/>
          <p:cNvPicPr preferRelativeResize="0"/>
          <p:nvPr/>
        </p:nvPicPr>
        <p:blipFill rotWithShape="1">
          <a:blip r:embed="rId3">
            <a:alphaModFix/>
          </a:blip>
          <a:srcRect b="0" l="0" r="0" t="0"/>
          <a:stretch/>
        </p:blipFill>
        <p:spPr>
          <a:xfrm>
            <a:off x="8463068" y="277766"/>
            <a:ext cx="294640" cy="365760"/>
          </a:xfrm>
          <a:prstGeom prst="rect">
            <a:avLst/>
          </a:prstGeom>
          <a:noFill/>
          <a:ln>
            <a:noFill/>
          </a:ln>
        </p:spPr>
      </p:pic>
      <p:sp>
        <p:nvSpPr>
          <p:cNvPr id="165" name="Google Shape;165;p4"/>
          <p:cNvSpPr txBox="1"/>
          <p:nvPr/>
        </p:nvSpPr>
        <p:spPr>
          <a:xfrm>
            <a:off x="457200" y="1189050"/>
            <a:ext cx="4801800" cy="12057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2A3D"/>
                </a:solidFill>
                <a:latin typeface="Roboto"/>
                <a:ea typeface="Roboto"/>
                <a:cs typeface="Roboto"/>
                <a:sym typeface="Roboto"/>
              </a:rPr>
              <a:t>OCI-compatible runtime that enhances the security of container workloads in a lightweight virtual machines.</a:t>
            </a:r>
            <a:endParaRPr b="1" i="0" sz="1800" u="none" cap="none" strike="noStrike">
              <a:solidFill>
                <a:srgbClr val="1F2A3D"/>
              </a:solidFill>
              <a:latin typeface="Roboto"/>
              <a:ea typeface="Roboto"/>
              <a:cs typeface="Roboto"/>
              <a:sym typeface="Roboto"/>
            </a:endParaRPr>
          </a:p>
        </p:txBody>
      </p:sp>
      <p:pic>
        <p:nvPicPr>
          <p:cNvPr id="166" name="Google Shape;166;p4"/>
          <p:cNvPicPr preferRelativeResize="0"/>
          <p:nvPr/>
        </p:nvPicPr>
        <p:blipFill>
          <a:blip r:embed="rId4">
            <a:alphaModFix/>
          </a:blip>
          <a:stretch>
            <a:fillRect/>
          </a:stretch>
        </p:blipFill>
        <p:spPr>
          <a:xfrm>
            <a:off x="8463075" y="4586100"/>
            <a:ext cx="294626" cy="294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5" name="Shape 1725"/>
        <p:cNvGrpSpPr/>
        <p:nvPr/>
      </p:nvGrpSpPr>
      <p:grpSpPr>
        <a:xfrm>
          <a:off x="0" y="0"/>
          <a:ext cx="0" cy="0"/>
          <a:chOff x="0" y="0"/>
          <a:chExt cx="0" cy="0"/>
        </a:xfrm>
      </p:grpSpPr>
      <p:sp>
        <p:nvSpPr>
          <p:cNvPr id="1726" name="Google Shape;1726;p44"/>
          <p:cNvSpPr/>
          <p:nvPr/>
        </p:nvSpPr>
        <p:spPr>
          <a:xfrm>
            <a:off x="1149141" y="1596411"/>
            <a:ext cx="1737360" cy="1929840"/>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rgbClr val="000000"/>
              </a:solidFill>
              <a:latin typeface="Roboto"/>
              <a:ea typeface="Roboto"/>
              <a:cs typeface="Roboto"/>
              <a:sym typeface="Roboto"/>
            </a:endParaRPr>
          </a:p>
        </p:txBody>
      </p:sp>
      <p:sp>
        <p:nvSpPr>
          <p:cNvPr id="1727" name="Google Shape;1727;p44"/>
          <p:cNvSpPr/>
          <p:nvPr/>
        </p:nvSpPr>
        <p:spPr>
          <a:xfrm>
            <a:off x="3591307" y="1103812"/>
            <a:ext cx="4709161" cy="2873829"/>
          </a:xfrm>
          <a:prstGeom prst="roundRect">
            <a:avLst>
              <a:gd fmla="val 16667" name="adj"/>
            </a:avLst>
          </a:prstGeom>
          <a:solidFill>
            <a:srgbClr val="F2F2F2"/>
          </a:solidFill>
          <a:ln cap="flat" cmpd="sng" w="25400">
            <a:solidFill>
              <a:srgbClr val="30303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28" name="Google Shape;1728;p44"/>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Networking</a:t>
            </a:r>
            <a:endParaRPr/>
          </a:p>
        </p:txBody>
      </p:sp>
      <p:sp>
        <p:nvSpPr>
          <p:cNvPr id="1729" name="Google Shape;1729;p44"/>
          <p:cNvSpPr/>
          <p:nvPr/>
        </p:nvSpPr>
        <p:spPr>
          <a:xfrm>
            <a:off x="5770882" y="1758988"/>
            <a:ext cx="1790506" cy="1533802"/>
          </a:xfrm>
          <a:prstGeom prst="rect">
            <a:avLst/>
          </a:prstGeom>
          <a:solidFill>
            <a:srgbClr val="A1D4FF">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1730" name="Google Shape;1730;p44"/>
          <p:cNvSpPr/>
          <p:nvPr/>
        </p:nvSpPr>
        <p:spPr>
          <a:xfrm>
            <a:off x="5770883" y="1857426"/>
            <a:ext cx="1790506"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VIRTUAL MACHINE</a:t>
            </a:r>
            <a:endParaRPr b="1" i="0" sz="900" u="none" cap="none" strike="noStrike">
              <a:solidFill>
                <a:srgbClr val="1F2A3D"/>
              </a:solidFill>
              <a:latin typeface="Roboto"/>
              <a:ea typeface="Roboto"/>
              <a:cs typeface="Roboto"/>
              <a:sym typeface="Roboto"/>
            </a:endParaRPr>
          </a:p>
        </p:txBody>
      </p:sp>
      <p:sp>
        <p:nvSpPr>
          <p:cNvPr id="1731" name="Google Shape;1731;p44"/>
          <p:cNvSpPr/>
          <p:nvPr/>
        </p:nvSpPr>
        <p:spPr>
          <a:xfrm>
            <a:off x="5394960" y="2324186"/>
            <a:ext cx="550928" cy="425775"/>
          </a:xfrm>
          <a:prstGeom prst="rect">
            <a:avLst/>
          </a:prstGeom>
          <a:solidFill>
            <a:srgbClr val="5E81BE"/>
          </a:solid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Tap</a:t>
            </a:r>
            <a:endParaRPr b="1" i="0" sz="900" u="none" cap="none" strike="noStrike">
              <a:solidFill>
                <a:schemeClr val="lt1"/>
              </a:solidFill>
              <a:latin typeface="Roboto"/>
              <a:ea typeface="Roboto"/>
              <a:cs typeface="Roboto"/>
              <a:sym typeface="Roboto"/>
            </a:endParaRPr>
          </a:p>
        </p:txBody>
      </p:sp>
      <p:sp>
        <p:nvSpPr>
          <p:cNvPr id="1732" name="Google Shape;1732;p44"/>
          <p:cNvSpPr/>
          <p:nvPr/>
        </p:nvSpPr>
        <p:spPr>
          <a:xfrm>
            <a:off x="6120894" y="2152143"/>
            <a:ext cx="1130580" cy="949533"/>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1733" name="Google Shape;1733;p44"/>
          <p:cNvSpPr/>
          <p:nvPr/>
        </p:nvSpPr>
        <p:spPr>
          <a:xfrm>
            <a:off x="6221319" y="2496641"/>
            <a:ext cx="929731" cy="2308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 A</a:t>
            </a:r>
            <a:endParaRPr b="1" i="0" sz="900" u="none" cap="none" strike="noStrike">
              <a:solidFill>
                <a:srgbClr val="1F2A3D"/>
              </a:solidFill>
              <a:latin typeface="Roboto"/>
              <a:ea typeface="Roboto"/>
              <a:cs typeface="Roboto"/>
              <a:sym typeface="Roboto"/>
            </a:endParaRPr>
          </a:p>
        </p:txBody>
      </p:sp>
      <p:sp>
        <p:nvSpPr>
          <p:cNvPr id="1734" name="Google Shape;1734;p44"/>
          <p:cNvSpPr/>
          <p:nvPr/>
        </p:nvSpPr>
        <p:spPr>
          <a:xfrm>
            <a:off x="6221319" y="2800630"/>
            <a:ext cx="929731" cy="2308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 B</a:t>
            </a:r>
            <a:endParaRPr b="1" i="0" sz="900" u="none" cap="none" strike="noStrike">
              <a:solidFill>
                <a:srgbClr val="1F2A3D"/>
              </a:solidFill>
              <a:latin typeface="Roboto"/>
              <a:ea typeface="Roboto"/>
              <a:cs typeface="Roboto"/>
              <a:sym typeface="Roboto"/>
            </a:endParaRPr>
          </a:p>
        </p:txBody>
      </p:sp>
      <p:sp>
        <p:nvSpPr>
          <p:cNvPr id="1735" name="Google Shape;1735;p44"/>
          <p:cNvSpPr/>
          <p:nvPr/>
        </p:nvSpPr>
        <p:spPr>
          <a:xfrm>
            <a:off x="6128524" y="2201118"/>
            <a:ext cx="1122950" cy="222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Pod</a:t>
            </a:r>
            <a:endParaRPr b="1" i="0" sz="800" u="none" cap="none" strike="noStrike">
              <a:solidFill>
                <a:srgbClr val="1F2A3D"/>
              </a:solidFill>
              <a:latin typeface="Roboto"/>
              <a:ea typeface="Roboto"/>
              <a:cs typeface="Roboto"/>
              <a:sym typeface="Roboto"/>
            </a:endParaRPr>
          </a:p>
        </p:txBody>
      </p:sp>
      <p:cxnSp>
        <p:nvCxnSpPr>
          <p:cNvPr id="1736" name="Google Shape;1736;p44"/>
          <p:cNvCxnSpPr/>
          <p:nvPr/>
        </p:nvCxnSpPr>
        <p:spPr>
          <a:xfrm>
            <a:off x="4204643" y="2555883"/>
            <a:ext cx="1150407" cy="5448"/>
          </a:xfrm>
          <a:prstGeom prst="straightConnector1">
            <a:avLst/>
          </a:prstGeom>
          <a:noFill/>
          <a:ln cap="flat" cmpd="sng" w="12700">
            <a:solidFill>
              <a:srgbClr val="1F2A3D"/>
            </a:solidFill>
            <a:prstDash val="dot"/>
            <a:round/>
            <a:headEnd len="med" w="med" type="triangle"/>
            <a:tailEnd len="med" w="med" type="triangle"/>
          </a:ln>
        </p:spPr>
      </p:cxnSp>
      <p:sp>
        <p:nvSpPr>
          <p:cNvPr id="1737" name="Google Shape;1737;p44"/>
          <p:cNvSpPr/>
          <p:nvPr/>
        </p:nvSpPr>
        <p:spPr>
          <a:xfrm>
            <a:off x="2472747" y="2358236"/>
            <a:ext cx="1716526" cy="372269"/>
          </a:xfrm>
          <a:prstGeom prst="rect">
            <a:avLst/>
          </a:prstGeom>
          <a:solidFill>
            <a:srgbClr val="5E81BE"/>
          </a:solid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Roboto"/>
                <a:ea typeface="Roboto"/>
                <a:cs typeface="Roboto"/>
                <a:sym typeface="Roboto"/>
              </a:rPr>
              <a:t>Macvlan or IPvlan</a:t>
            </a:r>
            <a:endParaRPr b="0" i="0" sz="1200" u="none" cap="none" strike="noStrike">
              <a:solidFill>
                <a:schemeClr val="lt1"/>
              </a:solidFill>
              <a:latin typeface="Roboto"/>
              <a:ea typeface="Roboto"/>
              <a:cs typeface="Roboto"/>
              <a:sym typeface="Roboto"/>
            </a:endParaRPr>
          </a:p>
        </p:txBody>
      </p:sp>
      <p:sp>
        <p:nvSpPr>
          <p:cNvPr id="1738" name="Google Shape;1738;p44"/>
          <p:cNvSpPr/>
          <p:nvPr/>
        </p:nvSpPr>
        <p:spPr>
          <a:xfrm>
            <a:off x="4831495" y="4091218"/>
            <a:ext cx="1790506"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 Namespace</a:t>
            </a:r>
            <a:endParaRPr b="1" i="0" sz="900" u="none" cap="none" strike="noStrike">
              <a:solidFill>
                <a:srgbClr val="1F2A3D"/>
              </a:solidFill>
              <a:latin typeface="Roboto"/>
              <a:ea typeface="Roboto"/>
              <a:cs typeface="Roboto"/>
              <a:sym typeface="Roboto"/>
            </a:endParaRPr>
          </a:p>
        </p:txBody>
      </p:sp>
      <p:sp>
        <p:nvSpPr>
          <p:cNvPr id="1739" name="Google Shape;1739;p44"/>
          <p:cNvSpPr/>
          <p:nvPr/>
        </p:nvSpPr>
        <p:spPr>
          <a:xfrm>
            <a:off x="1308429" y="2295056"/>
            <a:ext cx="112295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1F2A3D"/>
                </a:solidFill>
                <a:latin typeface="Roboto"/>
                <a:ea typeface="Roboto"/>
                <a:cs typeface="Roboto"/>
                <a:sym typeface="Roboto"/>
              </a:rPr>
              <a:t>Network Interface</a:t>
            </a:r>
            <a:endParaRPr b="0" i="0" sz="1200" u="none" cap="none" strike="noStrike">
              <a:solidFill>
                <a:srgbClr val="1F2A3D"/>
              </a:solidFill>
              <a:latin typeface="Roboto"/>
              <a:ea typeface="Roboto"/>
              <a:cs typeface="Roboto"/>
              <a:sym typeface="Roboto"/>
            </a:endParaRPr>
          </a:p>
        </p:txBody>
      </p:sp>
      <p:sp>
        <p:nvSpPr>
          <p:cNvPr id="1740" name="Google Shape;1740;p44"/>
          <p:cNvSpPr/>
          <p:nvPr/>
        </p:nvSpPr>
        <p:spPr>
          <a:xfrm>
            <a:off x="4370263" y="2064125"/>
            <a:ext cx="849600" cy="369300"/>
          </a:xfrm>
          <a:prstGeom prst="rect">
            <a:avLst/>
          </a:prstGeom>
          <a:solidFill>
            <a:srgbClr val="F15B3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Traffic</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Controller</a:t>
            </a:r>
            <a:endParaRPr b="1" i="0" sz="900" u="none" cap="none" strike="noStrike">
              <a:solidFill>
                <a:schemeClr val="lt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4" name="Shape 1744"/>
        <p:cNvGrpSpPr/>
        <p:nvPr/>
      </p:nvGrpSpPr>
      <p:grpSpPr>
        <a:xfrm>
          <a:off x="0" y="0"/>
          <a:ext cx="0" cy="0"/>
          <a:chOff x="0" y="0"/>
          <a:chExt cx="0" cy="0"/>
        </a:xfrm>
      </p:grpSpPr>
      <p:sp>
        <p:nvSpPr>
          <p:cNvPr id="1745" name="Google Shape;1745;p50"/>
          <p:cNvSpPr/>
          <p:nvPr/>
        </p:nvSpPr>
        <p:spPr>
          <a:xfrm>
            <a:off x="1147525" y="1964800"/>
            <a:ext cx="1122745" cy="650795"/>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46" name="Google Shape;1746;p50"/>
          <p:cNvSpPr/>
          <p:nvPr/>
        </p:nvSpPr>
        <p:spPr>
          <a:xfrm>
            <a:off x="3011809" y="1217954"/>
            <a:ext cx="3125164" cy="3125164"/>
          </a:xfrm>
          <a:prstGeom prst="diamond">
            <a:avLst/>
          </a:prstGeom>
          <a:solidFill>
            <a:schemeClr val="lt1">
              <a:alpha val="745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47" name="Google Shape;1747;p50"/>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Storage</a:t>
            </a:r>
            <a:endParaRPr/>
          </a:p>
        </p:txBody>
      </p:sp>
      <p:sp>
        <p:nvSpPr>
          <p:cNvPr id="1748" name="Google Shape;1748;p50"/>
          <p:cNvSpPr/>
          <p:nvPr/>
        </p:nvSpPr>
        <p:spPr>
          <a:xfrm>
            <a:off x="3592750" y="2584050"/>
            <a:ext cx="2000700" cy="369300"/>
          </a:xfrm>
          <a:prstGeom prst="rect">
            <a:avLst/>
          </a:prstGeom>
          <a:solidFill>
            <a:srgbClr val="F15B3E"/>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Kata Containers VM</a:t>
            </a:r>
            <a:endParaRPr b="0" i="0" sz="1400" u="none" cap="none" strike="noStrike">
              <a:solidFill>
                <a:srgbClr val="000000"/>
              </a:solidFill>
              <a:latin typeface="Arial"/>
              <a:ea typeface="Arial"/>
              <a:cs typeface="Arial"/>
              <a:sym typeface="Arial"/>
            </a:endParaRPr>
          </a:p>
        </p:txBody>
      </p:sp>
      <p:cxnSp>
        <p:nvCxnSpPr>
          <p:cNvPr id="1749" name="Google Shape;1749;p50"/>
          <p:cNvCxnSpPr/>
          <p:nvPr/>
        </p:nvCxnSpPr>
        <p:spPr>
          <a:xfrm>
            <a:off x="2603532" y="2201218"/>
            <a:ext cx="1463040" cy="0"/>
          </a:xfrm>
          <a:prstGeom prst="straightConnector1">
            <a:avLst/>
          </a:prstGeom>
          <a:noFill/>
          <a:ln cap="flat" cmpd="sng" w="12700">
            <a:solidFill>
              <a:srgbClr val="1F2A3D"/>
            </a:solidFill>
            <a:prstDash val="dot"/>
            <a:round/>
            <a:headEnd len="sm" w="sm" type="none"/>
            <a:tailEnd len="med" w="med" type="triangle"/>
          </a:ln>
        </p:spPr>
      </p:cxnSp>
      <p:cxnSp>
        <p:nvCxnSpPr>
          <p:cNvPr id="1750" name="Google Shape;1750;p50"/>
          <p:cNvCxnSpPr/>
          <p:nvPr/>
        </p:nvCxnSpPr>
        <p:spPr>
          <a:xfrm>
            <a:off x="2603532" y="3302742"/>
            <a:ext cx="1076683" cy="0"/>
          </a:xfrm>
          <a:prstGeom prst="straightConnector1">
            <a:avLst/>
          </a:prstGeom>
          <a:noFill/>
          <a:ln cap="flat" cmpd="sng" w="12700">
            <a:solidFill>
              <a:srgbClr val="1F2A3D"/>
            </a:solidFill>
            <a:prstDash val="dot"/>
            <a:round/>
            <a:headEnd len="sm" w="sm" type="none"/>
            <a:tailEnd len="med" w="med" type="triangle"/>
          </a:ln>
        </p:spPr>
      </p:cxnSp>
      <p:cxnSp>
        <p:nvCxnSpPr>
          <p:cNvPr id="1751" name="Google Shape;1751;p50"/>
          <p:cNvCxnSpPr/>
          <p:nvPr/>
        </p:nvCxnSpPr>
        <p:spPr>
          <a:xfrm rot="10800000">
            <a:off x="5085723" y="2205176"/>
            <a:ext cx="1463040" cy="0"/>
          </a:xfrm>
          <a:prstGeom prst="straightConnector1">
            <a:avLst/>
          </a:prstGeom>
          <a:noFill/>
          <a:ln cap="flat" cmpd="sng" w="12700">
            <a:solidFill>
              <a:srgbClr val="1F2A3D"/>
            </a:solidFill>
            <a:prstDash val="dot"/>
            <a:round/>
            <a:headEnd len="sm" w="sm" type="none"/>
            <a:tailEnd len="med" w="med" type="triangle"/>
          </a:ln>
        </p:spPr>
      </p:cxnSp>
      <p:cxnSp>
        <p:nvCxnSpPr>
          <p:cNvPr id="1752" name="Google Shape;1752;p50"/>
          <p:cNvCxnSpPr/>
          <p:nvPr/>
        </p:nvCxnSpPr>
        <p:spPr>
          <a:xfrm rot="10800000">
            <a:off x="5472080" y="3306700"/>
            <a:ext cx="1076683" cy="0"/>
          </a:xfrm>
          <a:prstGeom prst="straightConnector1">
            <a:avLst/>
          </a:prstGeom>
          <a:noFill/>
          <a:ln cap="flat" cmpd="sng" w="12700">
            <a:solidFill>
              <a:srgbClr val="1F2A3D"/>
            </a:solidFill>
            <a:prstDash val="dot"/>
            <a:round/>
            <a:headEnd len="sm" w="sm" type="none"/>
            <a:tailEnd len="med" w="med" type="triangle"/>
          </a:ln>
        </p:spPr>
      </p:cxnSp>
      <p:sp>
        <p:nvSpPr>
          <p:cNvPr id="1753" name="Google Shape;1753;p50"/>
          <p:cNvSpPr/>
          <p:nvPr/>
        </p:nvSpPr>
        <p:spPr>
          <a:xfrm>
            <a:off x="1147524" y="1813025"/>
            <a:ext cx="1122745" cy="650795"/>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54" name="Google Shape;1754;p50"/>
          <p:cNvSpPr/>
          <p:nvPr/>
        </p:nvSpPr>
        <p:spPr>
          <a:xfrm>
            <a:off x="1147523" y="1660464"/>
            <a:ext cx="1122745" cy="650795"/>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55" name="Google Shape;1755;p50"/>
          <p:cNvSpPr/>
          <p:nvPr/>
        </p:nvSpPr>
        <p:spPr>
          <a:xfrm>
            <a:off x="2428625" y="1831100"/>
            <a:ext cx="14631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1F2A3C"/>
                </a:solidFill>
                <a:latin typeface="Roboto"/>
                <a:ea typeface="Roboto"/>
                <a:cs typeface="Roboto"/>
                <a:sym typeface="Roboto"/>
              </a:rPr>
              <a:t>9pfs or virtio-fs</a:t>
            </a:r>
            <a:endParaRPr b="1" i="0" sz="1100" u="none" cap="none" strike="noStrike">
              <a:solidFill>
                <a:srgbClr val="1F2A3C"/>
              </a:solidFill>
              <a:latin typeface="Roboto"/>
              <a:ea typeface="Roboto"/>
              <a:cs typeface="Roboto"/>
              <a:sym typeface="Roboto"/>
            </a:endParaRPr>
          </a:p>
        </p:txBody>
      </p:sp>
      <p:sp>
        <p:nvSpPr>
          <p:cNvPr id="1756" name="Google Shape;1756;p50"/>
          <p:cNvSpPr/>
          <p:nvPr/>
        </p:nvSpPr>
        <p:spPr>
          <a:xfrm>
            <a:off x="5270174" y="1831100"/>
            <a:ext cx="13770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1F2A3C"/>
                </a:solidFill>
                <a:latin typeface="Roboto"/>
                <a:ea typeface="Roboto"/>
                <a:cs typeface="Roboto"/>
                <a:sym typeface="Roboto"/>
              </a:rPr>
              <a:t>9pfs or virtio-fs</a:t>
            </a:r>
            <a:endParaRPr b="1" i="0" sz="1100" u="none" cap="none" strike="noStrike">
              <a:solidFill>
                <a:srgbClr val="1F2A3C"/>
              </a:solidFill>
              <a:latin typeface="Roboto"/>
              <a:ea typeface="Roboto"/>
              <a:cs typeface="Roboto"/>
              <a:sym typeface="Roboto"/>
            </a:endParaRPr>
          </a:p>
        </p:txBody>
      </p:sp>
      <p:sp>
        <p:nvSpPr>
          <p:cNvPr id="1757" name="Google Shape;1757;p50"/>
          <p:cNvSpPr/>
          <p:nvPr/>
        </p:nvSpPr>
        <p:spPr>
          <a:xfrm>
            <a:off x="2603525" y="3407425"/>
            <a:ext cx="10332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virtio-blk</a:t>
            </a:r>
            <a:endParaRPr b="1" i="0" sz="1100" u="none" cap="none" strike="noStrike">
              <a:solidFill>
                <a:srgbClr val="000000"/>
              </a:solidFill>
              <a:latin typeface="Roboto"/>
              <a:ea typeface="Roboto"/>
              <a:cs typeface="Roboto"/>
              <a:sym typeface="Roboto"/>
            </a:endParaRPr>
          </a:p>
        </p:txBody>
      </p:sp>
      <p:sp>
        <p:nvSpPr>
          <p:cNvPr id="1758" name="Google Shape;1758;p50"/>
          <p:cNvSpPr/>
          <p:nvPr/>
        </p:nvSpPr>
        <p:spPr>
          <a:xfrm>
            <a:off x="5515550" y="3407425"/>
            <a:ext cx="11316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virtio-blk</a:t>
            </a:r>
            <a:endParaRPr b="1" i="0" sz="1100" u="none" cap="none" strike="noStrike">
              <a:solidFill>
                <a:srgbClr val="000000"/>
              </a:solidFill>
              <a:latin typeface="Roboto"/>
              <a:ea typeface="Roboto"/>
              <a:cs typeface="Roboto"/>
              <a:sym typeface="Roboto"/>
            </a:endParaRPr>
          </a:p>
        </p:txBody>
      </p:sp>
      <p:sp>
        <p:nvSpPr>
          <p:cNvPr id="1759" name="Google Shape;1759;p50"/>
          <p:cNvSpPr/>
          <p:nvPr/>
        </p:nvSpPr>
        <p:spPr>
          <a:xfrm>
            <a:off x="1147523" y="1356128"/>
            <a:ext cx="1122745" cy="792293"/>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60" name="Google Shape;1760;p50"/>
          <p:cNvSpPr/>
          <p:nvPr/>
        </p:nvSpPr>
        <p:spPr>
          <a:xfrm>
            <a:off x="1138801" y="1707709"/>
            <a:ext cx="113146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C"/>
                </a:solidFill>
                <a:latin typeface="Roboto"/>
                <a:ea typeface="Roboto"/>
                <a:cs typeface="Roboto"/>
                <a:sym typeface="Roboto"/>
              </a:rPr>
              <a:t>CONTAINER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1F2A3C"/>
                </a:solidFill>
                <a:latin typeface="Roboto"/>
                <a:ea typeface="Roboto"/>
                <a:cs typeface="Roboto"/>
                <a:sym typeface="Roboto"/>
              </a:rPr>
              <a:t>Rootfs</a:t>
            </a:r>
            <a:endParaRPr b="0" i="0" sz="900" u="none" cap="none" strike="noStrike">
              <a:solidFill>
                <a:srgbClr val="1F2A3C"/>
              </a:solidFill>
              <a:latin typeface="Roboto"/>
              <a:ea typeface="Roboto"/>
              <a:cs typeface="Roboto"/>
              <a:sym typeface="Roboto"/>
            </a:endParaRPr>
          </a:p>
        </p:txBody>
      </p:sp>
      <p:sp>
        <p:nvSpPr>
          <p:cNvPr id="1761" name="Google Shape;1761;p50"/>
          <p:cNvSpPr/>
          <p:nvPr/>
        </p:nvSpPr>
        <p:spPr>
          <a:xfrm>
            <a:off x="1138804" y="3701243"/>
            <a:ext cx="1122745" cy="650795"/>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62" name="Google Shape;1762;p50"/>
          <p:cNvSpPr/>
          <p:nvPr/>
        </p:nvSpPr>
        <p:spPr>
          <a:xfrm>
            <a:off x="1138803" y="3549468"/>
            <a:ext cx="1122745" cy="650795"/>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63" name="Google Shape;1763;p50"/>
          <p:cNvSpPr/>
          <p:nvPr/>
        </p:nvSpPr>
        <p:spPr>
          <a:xfrm>
            <a:off x="1138802" y="3396907"/>
            <a:ext cx="1122745" cy="650795"/>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64" name="Google Shape;1764;p50"/>
          <p:cNvSpPr/>
          <p:nvPr/>
        </p:nvSpPr>
        <p:spPr>
          <a:xfrm>
            <a:off x="1138802" y="3047592"/>
            <a:ext cx="1122745" cy="826881"/>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65" name="Google Shape;1765;p50"/>
          <p:cNvSpPr/>
          <p:nvPr/>
        </p:nvSpPr>
        <p:spPr>
          <a:xfrm>
            <a:off x="1155942" y="3382027"/>
            <a:ext cx="110560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C"/>
                </a:solidFill>
                <a:latin typeface="Roboto"/>
                <a:ea typeface="Roboto"/>
                <a:cs typeface="Roboto"/>
                <a:sym typeface="Roboto"/>
              </a:rPr>
              <a:t>CONTAINER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1F2A3C"/>
                </a:solidFill>
                <a:latin typeface="Roboto"/>
                <a:ea typeface="Roboto"/>
                <a:cs typeface="Roboto"/>
                <a:sym typeface="Roboto"/>
              </a:rPr>
              <a:t>Rootfs</a:t>
            </a:r>
            <a:endParaRPr b="0" i="0" sz="900" u="none" cap="none" strike="noStrike">
              <a:solidFill>
                <a:srgbClr val="1F2A3C"/>
              </a:solidFill>
              <a:latin typeface="Roboto"/>
              <a:ea typeface="Roboto"/>
              <a:cs typeface="Roboto"/>
              <a:sym typeface="Roboto"/>
            </a:endParaRPr>
          </a:p>
        </p:txBody>
      </p:sp>
      <p:sp>
        <p:nvSpPr>
          <p:cNvPr id="1766" name="Google Shape;1766;p50"/>
          <p:cNvSpPr/>
          <p:nvPr/>
        </p:nvSpPr>
        <p:spPr>
          <a:xfrm>
            <a:off x="6931424" y="1813025"/>
            <a:ext cx="1122745" cy="650795"/>
          </a:xfrm>
          <a:prstGeom prst="can">
            <a:avLst>
              <a:gd fmla="val 25000" name="adj"/>
            </a:avLst>
          </a:prstGeom>
          <a:solidFill>
            <a:srgbClr val="42AC70">
              <a:alpha val="49411"/>
            </a:srgbClr>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67" name="Google Shape;1767;p50"/>
          <p:cNvSpPr/>
          <p:nvPr/>
        </p:nvSpPr>
        <p:spPr>
          <a:xfrm>
            <a:off x="6931423" y="3100564"/>
            <a:ext cx="1122745" cy="650795"/>
          </a:xfrm>
          <a:prstGeom prst="can">
            <a:avLst>
              <a:gd fmla="val 25000" name="adj"/>
            </a:avLst>
          </a:prstGeom>
          <a:solidFill>
            <a:srgbClr val="42AC70">
              <a:alpha val="49411"/>
            </a:srgbClr>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68" name="Google Shape;1768;p50"/>
          <p:cNvSpPr/>
          <p:nvPr/>
        </p:nvSpPr>
        <p:spPr>
          <a:xfrm>
            <a:off x="6931424" y="2108087"/>
            <a:ext cx="1131467" cy="3539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C"/>
                </a:solidFill>
                <a:latin typeface="Roboto"/>
                <a:ea typeface="Roboto"/>
                <a:cs typeface="Roboto"/>
                <a:sym typeface="Roboto"/>
              </a:rPr>
              <a:t>VOLUME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F2A3C"/>
                </a:solidFill>
                <a:latin typeface="Roboto"/>
                <a:ea typeface="Roboto"/>
                <a:cs typeface="Roboto"/>
                <a:sym typeface="Roboto"/>
              </a:rPr>
              <a:t>-v /etc:/etc</a:t>
            </a:r>
            <a:endParaRPr b="0" i="0" sz="800" u="none" cap="none" strike="noStrike">
              <a:solidFill>
                <a:srgbClr val="1F2A3C"/>
              </a:solidFill>
              <a:latin typeface="Roboto"/>
              <a:ea typeface="Roboto"/>
              <a:cs typeface="Roboto"/>
              <a:sym typeface="Roboto"/>
            </a:endParaRPr>
          </a:p>
        </p:txBody>
      </p:sp>
      <p:sp>
        <p:nvSpPr>
          <p:cNvPr id="1769" name="Google Shape;1769;p50"/>
          <p:cNvSpPr/>
          <p:nvPr/>
        </p:nvSpPr>
        <p:spPr>
          <a:xfrm>
            <a:off x="6931424" y="3388417"/>
            <a:ext cx="1131467" cy="3539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C"/>
                </a:solidFill>
                <a:latin typeface="Roboto"/>
                <a:ea typeface="Roboto"/>
                <a:cs typeface="Roboto"/>
                <a:sym typeface="Roboto"/>
              </a:rPr>
              <a:t>VOLUME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F2A3C"/>
                </a:solidFill>
                <a:latin typeface="Roboto"/>
                <a:ea typeface="Roboto"/>
                <a:cs typeface="Roboto"/>
                <a:sym typeface="Roboto"/>
              </a:rPr>
              <a:t>-v /dev/sdb</a:t>
            </a:r>
            <a:endParaRPr b="0" i="0" sz="800" u="none" cap="none" strike="noStrike">
              <a:solidFill>
                <a:srgbClr val="1F2A3C"/>
              </a:solidFill>
              <a:latin typeface="Roboto"/>
              <a:ea typeface="Roboto"/>
              <a:cs typeface="Roboto"/>
              <a:sym typeface="Roboto"/>
            </a:endParaRPr>
          </a:p>
        </p:txBody>
      </p:sp>
      <p:sp>
        <p:nvSpPr>
          <p:cNvPr id="1770" name="Google Shape;1770;p50"/>
          <p:cNvSpPr txBox="1"/>
          <p:nvPr/>
        </p:nvSpPr>
        <p:spPr>
          <a:xfrm>
            <a:off x="1486030" y="2640100"/>
            <a:ext cx="60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2A3D"/>
                </a:solidFill>
                <a:latin typeface="Roboto Medium"/>
                <a:ea typeface="Roboto Medium"/>
                <a:cs typeface="Roboto Medium"/>
                <a:sym typeface="Roboto Medium"/>
              </a:rPr>
              <a:t>Or</a:t>
            </a:r>
            <a:endParaRPr b="0" i="0" sz="1400" u="none" cap="none" strike="noStrike">
              <a:solidFill>
                <a:srgbClr val="000000"/>
              </a:solidFill>
              <a:latin typeface="Arial"/>
              <a:ea typeface="Arial"/>
              <a:cs typeface="Arial"/>
              <a:sym typeface="Arial"/>
            </a:endParaRPr>
          </a:p>
        </p:txBody>
      </p:sp>
      <p:sp>
        <p:nvSpPr>
          <p:cNvPr id="1771" name="Google Shape;1771;p50"/>
          <p:cNvSpPr txBox="1"/>
          <p:nvPr/>
        </p:nvSpPr>
        <p:spPr>
          <a:xfrm>
            <a:off x="7278635" y="2640111"/>
            <a:ext cx="42832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2A3D"/>
                </a:solidFill>
                <a:latin typeface="Roboto Medium"/>
                <a:ea typeface="Roboto Medium"/>
                <a:cs typeface="Roboto Medium"/>
                <a:sym typeface="Roboto Medium"/>
              </a:rPr>
              <a:t>Or</a:t>
            </a:r>
            <a:endParaRPr b="0" i="0" sz="1400" u="none" cap="none" strike="noStrike">
              <a:solidFill>
                <a:srgbClr val="000000"/>
              </a:solidFill>
              <a:latin typeface="Arial"/>
              <a:ea typeface="Arial"/>
              <a:cs typeface="Arial"/>
              <a:sym typeface="Arial"/>
            </a:endParaRPr>
          </a:p>
        </p:txBody>
      </p:sp>
      <p:sp>
        <p:nvSpPr>
          <p:cNvPr id="1772" name="Google Shape;1772;p50"/>
          <p:cNvSpPr txBox="1"/>
          <p:nvPr/>
        </p:nvSpPr>
        <p:spPr>
          <a:xfrm>
            <a:off x="1147384" y="2288279"/>
            <a:ext cx="1126385"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Arial"/>
                <a:ea typeface="Arial"/>
                <a:cs typeface="Arial"/>
                <a:sym typeface="Arial"/>
              </a:rPr>
              <a:t>Aufs/Overlay2</a:t>
            </a:r>
            <a:endParaRPr b="0" i="0" sz="700" u="none" cap="none" strike="noStrike">
              <a:solidFill>
                <a:srgbClr val="000000"/>
              </a:solidFill>
              <a:latin typeface="Arial"/>
              <a:ea typeface="Arial"/>
              <a:cs typeface="Arial"/>
              <a:sym typeface="Arial"/>
            </a:endParaRPr>
          </a:p>
        </p:txBody>
      </p:sp>
      <p:sp>
        <p:nvSpPr>
          <p:cNvPr id="1773" name="Google Shape;1773;p50"/>
          <p:cNvSpPr txBox="1"/>
          <p:nvPr/>
        </p:nvSpPr>
        <p:spPr>
          <a:xfrm>
            <a:off x="1145495" y="4008853"/>
            <a:ext cx="1126385"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Arial"/>
                <a:ea typeface="Arial"/>
                <a:cs typeface="Arial"/>
                <a:sym typeface="Arial"/>
              </a:rPr>
              <a:t>Block (Devicemapper)</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ga24c3691bf_0_0"/>
          <p:cNvSpPr/>
          <p:nvPr/>
        </p:nvSpPr>
        <p:spPr>
          <a:xfrm>
            <a:off x="1015252" y="1757764"/>
            <a:ext cx="1122600" cy="650700"/>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79" name="Google Shape;1779;ga24c3691bf_0_0"/>
          <p:cNvSpPr/>
          <p:nvPr/>
        </p:nvSpPr>
        <p:spPr>
          <a:xfrm>
            <a:off x="2879536" y="1217954"/>
            <a:ext cx="3125100" cy="3125100"/>
          </a:xfrm>
          <a:prstGeom prst="diamond">
            <a:avLst/>
          </a:prstGeom>
          <a:solidFill>
            <a:schemeClr val="lt1">
              <a:alpha val="7451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80" name="Google Shape;1780;ga24c3691bf_0_0"/>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Storage</a:t>
            </a:r>
            <a:endParaRPr/>
          </a:p>
        </p:txBody>
      </p:sp>
      <p:sp>
        <p:nvSpPr>
          <p:cNvPr id="1781" name="Google Shape;1781;ga24c3691bf_0_0"/>
          <p:cNvSpPr/>
          <p:nvPr/>
        </p:nvSpPr>
        <p:spPr>
          <a:xfrm>
            <a:off x="3460477" y="2584050"/>
            <a:ext cx="2000700" cy="369300"/>
          </a:xfrm>
          <a:prstGeom prst="rect">
            <a:avLst/>
          </a:prstGeom>
          <a:solidFill>
            <a:srgbClr val="F15B3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Kata Containers VM</a:t>
            </a:r>
            <a:endParaRPr b="0" i="0" sz="1400" u="none" cap="none" strike="noStrike">
              <a:solidFill>
                <a:srgbClr val="000000"/>
              </a:solidFill>
              <a:latin typeface="Arial"/>
              <a:ea typeface="Arial"/>
              <a:cs typeface="Arial"/>
              <a:sym typeface="Arial"/>
            </a:endParaRPr>
          </a:p>
        </p:txBody>
      </p:sp>
      <p:cxnSp>
        <p:nvCxnSpPr>
          <p:cNvPr id="1782" name="Google Shape;1782;ga24c3691bf_0_0"/>
          <p:cNvCxnSpPr/>
          <p:nvPr/>
        </p:nvCxnSpPr>
        <p:spPr>
          <a:xfrm>
            <a:off x="2471259" y="1797026"/>
            <a:ext cx="989100" cy="0"/>
          </a:xfrm>
          <a:prstGeom prst="straightConnector1">
            <a:avLst/>
          </a:prstGeom>
          <a:noFill/>
          <a:ln cap="flat" cmpd="sng" w="12700">
            <a:solidFill>
              <a:srgbClr val="1F2A3D"/>
            </a:solidFill>
            <a:prstDash val="dot"/>
            <a:round/>
            <a:headEnd len="sm" w="sm" type="none"/>
            <a:tailEnd len="med" w="med" type="triangle"/>
          </a:ln>
        </p:spPr>
      </p:cxnSp>
      <p:cxnSp>
        <p:nvCxnSpPr>
          <p:cNvPr id="1783" name="Google Shape;1783;ga24c3691bf_0_0"/>
          <p:cNvCxnSpPr/>
          <p:nvPr/>
        </p:nvCxnSpPr>
        <p:spPr>
          <a:xfrm>
            <a:off x="2471259" y="3681686"/>
            <a:ext cx="989100" cy="0"/>
          </a:xfrm>
          <a:prstGeom prst="straightConnector1">
            <a:avLst/>
          </a:prstGeom>
          <a:noFill/>
          <a:ln cap="flat" cmpd="sng" w="12700">
            <a:solidFill>
              <a:srgbClr val="1F2A3D"/>
            </a:solidFill>
            <a:prstDash val="dot"/>
            <a:round/>
            <a:headEnd len="sm" w="sm" type="none"/>
            <a:tailEnd len="med" w="med" type="triangle"/>
          </a:ln>
        </p:spPr>
      </p:cxnSp>
      <p:cxnSp>
        <p:nvCxnSpPr>
          <p:cNvPr id="1784" name="Google Shape;1784;ga24c3691bf_0_0"/>
          <p:cNvCxnSpPr/>
          <p:nvPr/>
        </p:nvCxnSpPr>
        <p:spPr>
          <a:xfrm rot="10800000">
            <a:off x="5416259" y="1797026"/>
            <a:ext cx="1079700" cy="0"/>
          </a:xfrm>
          <a:prstGeom prst="straightConnector1">
            <a:avLst/>
          </a:prstGeom>
          <a:noFill/>
          <a:ln cap="flat" cmpd="sng" w="12700">
            <a:solidFill>
              <a:srgbClr val="1F2A3D"/>
            </a:solidFill>
            <a:prstDash val="dot"/>
            <a:round/>
            <a:headEnd len="sm" w="sm" type="none"/>
            <a:tailEnd len="med" w="med" type="triangle"/>
          </a:ln>
        </p:spPr>
      </p:cxnSp>
      <p:cxnSp>
        <p:nvCxnSpPr>
          <p:cNvPr id="1785" name="Google Shape;1785;ga24c3691bf_0_0"/>
          <p:cNvCxnSpPr/>
          <p:nvPr/>
        </p:nvCxnSpPr>
        <p:spPr>
          <a:xfrm rot="10800000">
            <a:off x="5416371" y="3595421"/>
            <a:ext cx="1076700" cy="0"/>
          </a:xfrm>
          <a:prstGeom prst="straightConnector1">
            <a:avLst/>
          </a:prstGeom>
          <a:noFill/>
          <a:ln cap="flat" cmpd="sng" w="12700">
            <a:solidFill>
              <a:srgbClr val="1F2A3D"/>
            </a:solidFill>
            <a:prstDash val="dot"/>
            <a:round/>
            <a:headEnd len="sm" w="sm" type="none"/>
            <a:tailEnd len="med" w="med" type="triangle"/>
          </a:ln>
        </p:spPr>
      </p:cxnSp>
      <p:sp>
        <p:nvSpPr>
          <p:cNvPr id="1786" name="Google Shape;1786;ga24c3691bf_0_0"/>
          <p:cNvSpPr/>
          <p:nvPr/>
        </p:nvSpPr>
        <p:spPr>
          <a:xfrm>
            <a:off x="1015251" y="1605989"/>
            <a:ext cx="1122600" cy="650700"/>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87" name="Google Shape;1787;ga24c3691bf_0_0"/>
          <p:cNvSpPr/>
          <p:nvPr/>
        </p:nvSpPr>
        <p:spPr>
          <a:xfrm>
            <a:off x="1015250" y="1453428"/>
            <a:ext cx="1122600" cy="650700"/>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88" name="Google Shape;1788;ga24c3691bf_0_0"/>
          <p:cNvSpPr/>
          <p:nvPr/>
        </p:nvSpPr>
        <p:spPr>
          <a:xfrm>
            <a:off x="2227340" y="1445954"/>
            <a:ext cx="1463100" cy="26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1F2A3C"/>
                </a:solidFill>
                <a:latin typeface="Roboto"/>
                <a:ea typeface="Roboto"/>
                <a:cs typeface="Roboto"/>
                <a:sym typeface="Roboto"/>
              </a:rPr>
              <a:t>virtio-fs</a:t>
            </a:r>
            <a:endParaRPr b="1" i="0" sz="1100" u="none" cap="none" strike="noStrike">
              <a:solidFill>
                <a:srgbClr val="1F2A3C"/>
              </a:solidFill>
              <a:latin typeface="Roboto"/>
              <a:ea typeface="Roboto"/>
              <a:cs typeface="Roboto"/>
              <a:sym typeface="Roboto"/>
            </a:endParaRPr>
          </a:p>
        </p:txBody>
      </p:sp>
      <p:sp>
        <p:nvSpPr>
          <p:cNvPr id="1789" name="Google Shape;1789;ga24c3691bf_0_0"/>
          <p:cNvSpPr/>
          <p:nvPr/>
        </p:nvSpPr>
        <p:spPr>
          <a:xfrm>
            <a:off x="5217370" y="1445954"/>
            <a:ext cx="1377000" cy="26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1F2A3C"/>
                </a:solidFill>
                <a:latin typeface="Roboto"/>
                <a:ea typeface="Roboto"/>
                <a:cs typeface="Roboto"/>
                <a:sym typeface="Roboto"/>
              </a:rPr>
              <a:t>virtio-fs</a:t>
            </a:r>
            <a:endParaRPr b="1" i="0" sz="1100" u="none" cap="none" strike="noStrike">
              <a:solidFill>
                <a:srgbClr val="1F2A3C"/>
              </a:solidFill>
              <a:latin typeface="Roboto"/>
              <a:ea typeface="Roboto"/>
              <a:cs typeface="Roboto"/>
              <a:sym typeface="Roboto"/>
            </a:endParaRPr>
          </a:p>
        </p:txBody>
      </p:sp>
      <p:sp>
        <p:nvSpPr>
          <p:cNvPr id="1790" name="Google Shape;1790;ga24c3691bf_0_0"/>
          <p:cNvSpPr/>
          <p:nvPr/>
        </p:nvSpPr>
        <p:spPr>
          <a:xfrm>
            <a:off x="2459750" y="3759407"/>
            <a:ext cx="1033200" cy="26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virtio-blk</a:t>
            </a:r>
            <a:endParaRPr b="1" i="0" sz="1100" u="none" cap="none" strike="noStrike">
              <a:solidFill>
                <a:srgbClr val="000000"/>
              </a:solidFill>
              <a:latin typeface="Roboto"/>
              <a:ea typeface="Roboto"/>
              <a:cs typeface="Roboto"/>
              <a:sym typeface="Roboto"/>
            </a:endParaRPr>
          </a:p>
        </p:txBody>
      </p:sp>
      <p:sp>
        <p:nvSpPr>
          <p:cNvPr id="1791" name="Google Shape;1791;ga24c3691bf_0_0"/>
          <p:cNvSpPr/>
          <p:nvPr/>
        </p:nvSpPr>
        <p:spPr>
          <a:xfrm>
            <a:off x="5459858" y="3673142"/>
            <a:ext cx="1131600" cy="26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virtio-blk</a:t>
            </a:r>
            <a:endParaRPr b="1" i="0" sz="1100" u="none" cap="none" strike="noStrike">
              <a:solidFill>
                <a:srgbClr val="000000"/>
              </a:solidFill>
              <a:latin typeface="Roboto"/>
              <a:ea typeface="Roboto"/>
              <a:cs typeface="Roboto"/>
              <a:sym typeface="Roboto"/>
            </a:endParaRPr>
          </a:p>
        </p:txBody>
      </p:sp>
      <p:sp>
        <p:nvSpPr>
          <p:cNvPr id="1792" name="Google Shape;1792;ga24c3691bf_0_0"/>
          <p:cNvSpPr/>
          <p:nvPr/>
        </p:nvSpPr>
        <p:spPr>
          <a:xfrm>
            <a:off x="1015250" y="1149092"/>
            <a:ext cx="1122600" cy="792300"/>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93" name="Google Shape;1793;ga24c3691bf_0_0"/>
          <p:cNvSpPr/>
          <p:nvPr/>
        </p:nvSpPr>
        <p:spPr>
          <a:xfrm>
            <a:off x="1006528" y="1500673"/>
            <a:ext cx="11316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C"/>
                </a:solidFill>
                <a:latin typeface="Roboto"/>
                <a:ea typeface="Roboto"/>
                <a:cs typeface="Roboto"/>
                <a:sym typeface="Roboto"/>
              </a:rPr>
              <a:t>CONTAINER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1F2A3C"/>
                </a:solidFill>
                <a:latin typeface="Roboto"/>
                <a:ea typeface="Roboto"/>
                <a:cs typeface="Roboto"/>
                <a:sym typeface="Roboto"/>
              </a:rPr>
              <a:t>Rootfs</a:t>
            </a:r>
            <a:endParaRPr b="0" i="0" sz="900" u="none" cap="none" strike="noStrike">
              <a:solidFill>
                <a:srgbClr val="1F2A3C"/>
              </a:solidFill>
              <a:latin typeface="Roboto"/>
              <a:ea typeface="Roboto"/>
              <a:cs typeface="Roboto"/>
              <a:sym typeface="Roboto"/>
            </a:endParaRPr>
          </a:p>
        </p:txBody>
      </p:sp>
      <p:sp>
        <p:nvSpPr>
          <p:cNvPr id="1794" name="Google Shape;1794;ga24c3691bf_0_0"/>
          <p:cNvSpPr/>
          <p:nvPr/>
        </p:nvSpPr>
        <p:spPr>
          <a:xfrm>
            <a:off x="1006531" y="3764504"/>
            <a:ext cx="1122600" cy="650700"/>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95" name="Google Shape;1795;ga24c3691bf_0_0"/>
          <p:cNvSpPr/>
          <p:nvPr/>
        </p:nvSpPr>
        <p:spPr>
          <a:xfrm>
            <a:off x="1006530" y="3612729"/>
            <a:ext cx="1122600" cy="650700"/>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96" name="Google Shape;1796;ga24c3691bf_0_0"/>
          <p:cNvSpPr/>
          <p:nvPr/>
        </p:nvSpPr>
        <p:spPr>
          <a:xfrm>
            <a:off x="1006529" y="3460168"/>
            <a:ext cx="1122600" cy="650700"/>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97" name="Google Shape;1797;ga24c3691bf_0_0"/>
          <p:cNvSpPr/>
          <p:nvPr/>
        </p:nvSpPr>
        <p:spPr>
          <a:xfrm>
            <a:off x="1006529" y="3110853"/>
            <a:ext cx="1122600" cy="826800"/>
          </a:xfrm>
          <a:prstGeom prst="can">
            <a:avLst>
              <a:gd fmla="val 25000" name="adj"/>
            </a:avLst>
          </a:prstGeom>
          <a:solidFill>
            <a:srgbClr val="A1D4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98" name="Google Shape;1798;ga24c3691bf_0_0"/>
          <p:cNvSpPr/>
          <p:nvPr/>
        </p:nvSpPr>
        <p:spPr>
          <a:xfrm>
            <a:off x="1023669" y="3445288"/>
            <a:ext cx="11055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C"/>
                </a:solidFill>
                <a:latin typeface="Roboto"/>
                <a:ea typeface="Roboto"/>
                <a:cs typeface="Roboto"/>
                <a:sym typeface="Roboto"/>
              </a:rPr>
              <a:t>CONTAINER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1F2A3C"/>
                </a:solidFill>
                <a:latin typeface="Roboto"/>
                <a:ea typeface="Roboto"/>
                <a:cs typeface="Roboto"/>
                <a:sym typeface="Roboto"/>
              </a:rPr>
              <a:t>Rootfs</a:t>
            </a:r>
            <a:endParaRPr b="0" i="0" sz="900" u="none" cap="none" strike="noStrike">
              <a:solidFill>
                <a:srgbClr val="1F2A3C"/>
              </a:solidFill>
              <a:latin typeface="Roboto"/>
              <a:ea typeface="Roboto"/>
              <a:cs typeface="Roboto"/>
              <a:sym typeface="Roboto"/>
            </a:endParaRPr>
          </a:p>
        </p:txBody>
      </p:sp>
      <p:sp>
        <p:nvSpPr>
          <p:cNvPr id="1799" name="Google Shape;1799;ga24c3691bf_0_0"/>
          <p:cNvSpPr/>
          <p:nvPr/>
        </p:nvSpPr>
        <p:spPr>
          <a:xfrm>
            <a:off x="6875731" y="1404875"/>
            <a:ext cx="1122600" cy="650700"/>
          </a:xfrm>
          <a:prstGeom prst="can">
            <a:avLst>
              <a:gd fmla="val 25000" name="adj"/>
            </a:avLst>
          </a:prstGeom>
          <a:solidFill>
            <a:srgbClr val="42AC70">
              <a:alpha val="49410"/>
            </a:srgbClr>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00" name="Google Shape;1800;ga24c3691bf_0_0"/>
          <p:cNvSpPr/>
          <p:nvPr/>
        </p:nvSpPr>
        <p:spPr>
          <a:xfrm>
            <a:off x="6875731" y="3389285"/>
            <a:ext cx="1122600" cy="650700"/>
          </a:xfrm>
          <a:prstGeom prst="can">
            <a:avLst>
              <a:gd fmla="val 25000" name="adj"/>
            </a:avLst>
          </a:prstGeom>
          <a:solidFill>
            <a:srgbClr val="42AC70">
              <a:alpha val="49410"/>
            </a:srgbClr>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01" name="Google Shape;1801;ga24c3691bf_0_0"/>
          <p:cNvSpPr/>
          <p:nvPr/>
        </p:nvSpPr>
        <p:spPr>
          <a:xfrm>
            <a:off x="6875731" y="1630925"/>
            <a:ext cx="1131600" cy="354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C"/>
                </a:solidFill>
                <a:latin typeface="Roboto"/>
                <a:ea typeface="Roboto"/>
                <a:cs typeface="Roboto"/>
                <a:sym typeface="Roboto"/>
              </a:rPr>
              <a:t>VOLUME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F2A3C"/>
                </a:solidFill>
                <a:latin typeface="Roboto"/>
                <a:ea typeface="Roboto"/>
                <a:cs typeface="Roboto"/>
                <a:sym typeface="Roboto"/>
              </a:rPr>
              <a:t>-v /etc:/etc</a:t>
            </a:r>
            <a:endParaRPr b="0" i="0" sz="800" u="none" cap="none" strike="noStrike">
              <a:solidFill>
                <a:srgbClr val="1F2A3C"/>
              </a:solidFill>
              <a:latin typeface="Roboto"/>
              <a:ea typeface="Roboto"/>
              <a:cs typeface="Roboto"/>
              <a:sym typeface="Roboto"/>
            </a:endParaRPr>
          </a:p>
        </p:txBody>
      </p:sp>
      <p:sp>
        <p:nvSpPr>
          <p:cNvPr id="1802" name="Google Shape;1802;ga24c3691bf_0_0"/>
          <p:cNvSpPr/>
          <p:nvPr/>
        </p:nvSpPr>
        <p:spPr>
          <a:xfrm>
            <a:off x="6875731" y="3608126"/>
            <a:ext cx="1131600" cy="354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C"/>
                </a:solidFill>
                <a:latin typeface="Roboto"/>
                <a:ea typeface="Roboto"/>
                <a:cs typeface="Roboto"/>
                <a:sym typeface="Roboto"/>
              </a:rPr>
              <a:t>VOLUME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F2A3C"/>
                </a:solidFill>
                <a:latin typeface="Roboto"/>
                <a:ea typeface="Roboto"/>
                <a:cs typeface="Roboto"/>
                <a:sym typeface="Roboto"/>
              </a:rPr>
              <a:t>-v /dev/sdb</a:t>
            </a:r>
            <a:endParaRPr b="0" i="0" sz="800" u="none" cap="none" strike="noStrike">
              <a:solidFill>
                <a:srgbClr val="1F2A3C"/>
              </a:solidFill>
              <a:latin typeface="Roboto"/>
              <a:ea typeface="Roboto"/>
              <a:cs typeface="Roboto"/>
              <a:sym typeface="Roboto"/>
            </a:endParaRPr>
          </a:p>
        </p:txBody>
      </p:sp>
      <p:sp>
        <p:nvSpPr>
          <p:cNvPr id="1803" name="Google Shape;1803;ga24c3691bf_0_0"/>
          <p:cNvSpPr txBox="1"/>
          <p:nvPr/>
        </p:nvSpPr>
        <p:spPr>
          <a:xfrm>
            <a:off x="1353757" y="2594092"/>
            <a:ext cx="602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2A3D"/>
                </a:solidFill>
                <a:latin typeface="Roboto Medium"/>
                <a:ea typeface="Roboto Medium"/>
                <a:cs typeface="Roboto Medium"/>
                <a:sym typeface="Roboto Medium"/>
              </a:rPr>
              <a:t>Or</a:t>
            </a:r>
            <a:endParaRPr b="0" i="0" sz="1400" u="none" cap="none" strike="noStrike">
              <a:solidFill>
                <a:srgbClr val="000000"/>
              </a:solidFill>
              <a:latin typeface="Arial"/>
              <a:ea typeface="Arial"/>
              <a:cs typeface="Arial"/>
              <a:sym typeface="Arial"/>
            </a:endParaRPr>
          </a:p>
        </p:txBody>
      </p:sp>
      <p:sp>
        <p:nvSpPr>
          <p:cNvPr id="1804" name="Google Shape;1804;ga24c3691bf_0_0"/>
          <p:cNvSpPr txBox="1"/>
          <p:nvPr/>
        </p:nvSpPr>
        <p:spPr>
          <a:xfrm>
            <a:off x="7222942" y="2061365"/>
            <a:ext cx="428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2A3D"/>
                </a:solidFill>
                <a:latin typeface="Roboto Medium"/>
                <a:ea typeface="Roboto Medium"/>
                <a:cs typeface="Roboto Medium"/>
                <a:sym typeface="Roboto Medium"/>
              </a:rPr>
              <a:t>Or</a:t>
            </a:r>
            <a:endParaRPr b="0" i="0" sz="1400" u="none" cap="none" strike="noStrike">
              <a:solidFill>
                <a:srgbClr val="000000"/>
              </a:solidFill>
              <a:latin typeface="Arial"/>
              <a:ea typeface="Arial"/>
              <a:cs typeface="Arial"/>
              <a:sym typeface="Arial"/>
            </a:endParaRPr>
          </a:p>
        </p:txBody>
      </p:sp>
      <p:sp>
        <p:nvSpPr>
          <p:cNvPr id="1805" name="Google Shape;1805;ga24c3691bf_0_0"/>
          <p:cNvSpPr txBox="1"/>
          <p:nvPr/>
        </p:nvSpPr>
        <p:spPr>
          <a:xfrm>
            <a:off x="1015111" y="2081243"/>
            <a:ext cx="1126500" cy="200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Arial"/>
                <a:ea typeface="Arial"/>
                <a:cs typeface="Arial"/>
                <a:sym typeface="Arial"/>
              </a:rPr>
              <a:t>Aufs/Overlay2</a:t>
            </a:r>
            <a:endParaRPr b="0" i="0" sz="700" u="none" cap="none" strike="noStrike">
              <a:solidFill>
                <a:srgbClr val="000000"/>
              </a:solidFill>
              <a:latin typeface="Arial"/>
              <a:ea typeface="Arial"/>
              <a:cs typeface="Arial"/>
              <a:sym typeface="Arial"/>
            </a:endParaRPr>
          </a:p>
        </p:txBody>
      </p:sp>
      <p:sp>
        <p:nvSpPr>
          <p:cNvPr id="1806" name="Google Shape;1806;ga24c3691bf_0_0"/>
          <p:cNvSpPr txBox="1"/>
          <p:nvPr/>
        </p:nvSpPr>
        <p:spPr>
          <a:xfrm>
            <a:off x="1013222" y="4072114"/>
            <a:ext cx="1126500" cy="200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Arial"/>
                <a:ea typeface="Arial"/>
                <a:cs typeface="Arial"/>
                <a:sym typeface="Arial"/>
              </a:rPr>
              <a:t>Block (Devicemapper)</a:t>
            </a:r>
            <a:endParaRPr b="0" i="0" sz="700" u="none" cap="none" strike="noStrike">
              <a:solidFill>
                <a:srgbClr val="000000"/>
              </a:solidFill>
              <a:latin typeface="Arial"/>
              <a:ea typeface="Arial"/>
              <a:cs typeface="Arial"/>
              <a:sym typeface="Arial"/>
            </a:endParaRPr>
          </a:p>
        </p:txBody>
      </p:sp>
      <p:cxnSp>
        <p:nvCxnSpPr>
          <p:cNvPr id="1807" name="Google Shape;1807;ga24c3691bf_0_0"/>
          <p:cNvCxnSpPr/>
          <p:nvPr/>
        </p:nvCxnSpPr>
        <p:spPr>
          <a:xfrm rot="10800000">
            <a:off x="6136260" y="2792945"/>
            <a:ext cx="359700" cy="0"/>
          </a:xfrm>
          <a:prstGeom prst="straightConnector1">
            <a:avLst/>
          </a:prstGeom>
          <a:noFill/>
          <a:ln cap="flat" cmpd="sng" w="12700">
            <a:solidFill>
              <a:srgbClr val="1F2A3D"/>
            </a:solidFill>
            <a:prstDash val="dot"/>
            <a:round/>
            <a:headEnd len="sm" w="sm" type="none"/>
            <a:tailEnd len="med" w="med" type="triangle"/>
          </a:ln>
        </p:spPr>
      </p:cxnSp>
      <p:sp>
        <p:nvSpPr>
          <p:cNvPr id="1808" name="Google Shape;1808;ga24c3691bf_0_0"/>
          <p:cNvSpPr/>
          <p:nvPr/>
        </p:nvSpPr>
        <p:spPr>
          <a:xfrm>
            <a:off x="5665948" y="2464877"/>
            <a:ext cx="1377000" cy="26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1F2A3C"/>
                </a:solidFill>
                <a:latin typeface="Roboto"/>
                <a:ea typeface="Roboto"/>
                <a:cs typeface="Roboto"/>
                <a:sym typeface="Roboto"/>
              </a:rPr>
              <a:t>DAX</a:t>
            </a:r>
            <a:endParaRPr b="1" i="0" sz="1100" u="none" cap="none" strike="noStrike">
              <a:solidFill>
                <a:srgbClr val="1F2A3C"/>
              </a:solidFill>
              <a:latin typeface="Roboto"/>
              <a:ea typeface="Roboto"/>
              <a:cs typeface="Roboto"/>
              <a:sym typeface="Roboto"/>
            </a:endParaRPr>
          </a:p>
        </p:txBody>
      </p:sp>
      <p:sp>
        <p:nvSpPr>
          <p:cNvPr id="1809" name="Google Shape;1809;ga24c3691bf_0_0"/>
          <p:cNvSpPr/>
          <p:nvPr/>
        </p:nvSpPr>
        <p:spPr>
          <a:xfrm>
            <a:off x="6875731" y="2400794"/>
            <a:ext cx="1122600" cy="650700"/>
          </a:xfrm>
          <a:prstGeom prst="can">
            <a:avLst>
              <a:gd fmla="val 25000" name="adj"/>
            </a:avLst>
          </a:prstGeom>
          <a:solidFill>
            <a:srgbClr val="42AC70">
              <a:alpha val="49410"/>
            </a:srgbClr>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10" name="Google Shape;1810;ga24c3691bf_0_0"/>
          <p:cNvSpPr/>
          <p:nvPr/>
        </p:nvSpPr>
        <p:spPr>
          <a:xfrm>
            <a:off x="6875731" y="2626844"/>
            <a:ext cx="1131600" cy="354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C"/>
                </a:solidFill>
                <a:latin typeface="Roboto"/>
                <a:ea typeface="Roboto"/>
                <a:cs typeface="Roboto"/>
                <a:sym typeface="Roboto"/>
              </a:rPr>
              <a:t>VOLUME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F2A3C"/>
                </a:solidFill>
                <a:latin typeface="Roboto"/>
                <a:ea typeface="Roboto"/>
                <a:cs typeface="Roboto"/>
                <a:sym typeface="Roboto"/>
              </a:rPr>
              <a:t>-v /pmem:/pmem</a:t>
            </a:r>
            <a:endParaRPr b="0" i="0" sz="800" u="none" cap="none" strike="noStrike">
              <a:solidFill>
                <a:srgbClr val="1F2A3C"/>
              </a:solidFill>
              <a:latin typeface="Roboto"/>
              <a:ea typeface="Roboto"/>
              <a:cs typeface="Roboto"/>
              <a:sym typeface="Roboto"/>
            </a:endParaRPr>
          </a:p>
        </p:txBody>
      </p:sp>
      <p:sp>
        <p:nvSpPr>
          <p:cNvPr id="1811" name="Google Shape;1811;ga24c3691bf_0_0"/>
          <p:cNvSpPr txBox="1"/>
          <p:nvPr/>
        </p:nvSpPr>
        <p:spPr>
          <a:xfrm>
            <a:off x="7222942" y="3037090"/>
            <a:ext cx="428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2A3D"/>
                </a:solidFill>
                <a:latin typeface="Roboto Medium"/>
                <a:ea typeface="Roboto Medium"/>
                <a:cs typeface="Roboto Medium"/>
                <a:sym typeface="Roboto Medium"/>
              </a:rPr>
              <a: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45"/>
          <p:cNvSpPr/>
          <p:nvPr/>
        </p:nvSpPr>
        <p:spPr>
          <a:xfrm>
            <a:off x="4163550" y="3021678"/>
            <a:ext cx="3803242" cy="307777"/>
          </a:xfrm>
          <a:prstGeom prst="rect">
            <a:avLst/>
          </a:prstGeom>
          <a:solidFill>
            <a:srgbClr val="5E81BE"/>
          </a:solidFill>
          <a:ln>
            <a:noFill/>
          </a:ln>
        </p:spPr>
        <p:txBody>
          <a:bodyPr anchorCtr="0" anchor="t" bIns="91425" lIns="0" spcFirstLastPara="1" rIns="0"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         HYPERVISOR</a:t>
            </a:r>
            <a:endParaRPr b="1" i="0" sz="800" u="none" cap="none" strike="noStrike">
              <a:solidFill>
                <a:schemeClr val="lt1"/>
              </a:solidFill>
              <a:latin typeface="Arial"/>
              <a:ea typeface="Arial"/>
              <a:cs typeface="Arial"/>
              <a:sym typeface="Arial"/>
            </a:endParaRPr>
          </a:p>
        </p:txBody>
      </p:sp>
      <p:sp>
        <p:nvSpPr>
          <p:cNvPr id="1817" name="Google Shape;1817;p45"/>
          <p:cNvSpPr/>
          <p:nvPr/>
        </p:nvSpPr>
        <p:spPr>
          <a:xfrm>
            <a:off x="4163549" y="1027938"/>
            <a:ext cx="1790506" cy="1881274"/>
          </a:xfrm>
          <a:prstGeom prst="rect">
            <a:avLst/>
          </a:prstGeom>
          <a:solidFill>
            <a:srgbClr val="A1D4FF">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1818" name="Google Shape;1818;p45"/>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Kata Containers and Vector Packet Processing (VPP)</a:t>
            </a:r>
            <a:br>
              <a:rPr lang="en-US"/>
            </a:br>
            <a:r>
              <a:rPr lang="en-US"/>
              <a:t>Faster throughput between containers on a host</a:t>
            </a:r>
            <a:endParaRPr/>
          </a:p>
        </p:txBody>
      </p:sp>
      <p:pic>
        <p:nvPicPr>
          <p:cNvPr id="1819" name="Google Shape;1819;p45"/>
          <p:cNvPicPr preferRelativeResize="0"/>
          <p:nvPr/>
        </p:nvPicPr>
        <p:blipFill rotWithShape="1">
          <a:blip r:embed="rId3">
            <a:alphaModFix/>
          </a:blip>
          <a:srcRect b="0" l="0" r="0" t="0"/>
          <a:stretch/>
        </p:blipFill>
        <p:spPr>
          <a:xfrm>
            <a:off x="519200" y="3183552"/>
            <a:ext cx="860786" cy="515313"/>
          </a:xfrm>
          <a:prstGeom prst="rect">
            <a:avLst/>
          </a:prstGeom>
          <a:noFill/>
          <a:ln>
            <a:noFill/>
          </a:ln>
        </p:spPr>
      </p:pic>
      <p:sp>
        <p:nvSpPr>
          <p:cNvPr id="1820" name="Google Shape;1820;p45"/>
          <p:cNvSpPr txBox="1"/>
          <p:nvPr/>
        </p:nvSpPr>
        <p:spPr>
          <a:xfrm>
            <a:off x="941480" y="1042612"/>
            <a:ext cx="2380839" cy="2243825"/>
          </a:xfrm>
          <a:prstGeom prst="rect">
            <a:avLst/>
          </a:prstGeom>
          <a:solidFill>
            <a:srgbClr val="1F2A3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docker network create –d  vpp </a:t>
            </a:r>
            <a:br>
              <a:rPr b="0" i="0" lang="en-US" sz="1000" u="none" cap="none" strike="noStrike">
                <a:solidFill>
                  <a:srgbClr val="A1D4FF"/>
                </a:solidFill>
                <a:latin typeface="Calibri"/>
                <a:ea typeface="Calibri"/>
                <a:cs typeface="Calibri"/>
                <a:sym typeface="Calibri"/>
              </a:rPr>
            </a:br>
            <a:r>
              <a:rPr b="0" i="0" lang="en-US" sz="1000" u="none" cap="none" strike="noStrike">
                <a:solidFill>
                  <a:srgbClr val="A1D4FF"/>
                </a:solidFill>
                <a:latin typeface="Calibri"/>
                <a:ea typeface="Calibri"/>
                <a:cs typeface="Calibri"/>
                <a:sym typeface="Calibri"/>
              </a:rPr>
              <a:t>   --subnet=192.168.1.0/24 </a:t>
            </a:r>
            <a:br>
              <a:rPr b="0" i="0" lang="en-US" sz="1000" u="none" cap="none" strike="noStrike">
                <a:solidFill>
                  <a:srgbClr val="A1D4FF"/>
                </a:solidFill>
                <a:latin typeface="Calibri"/>
                <a:ea typeface="Calibri"/>
                <a:cs typeface="Calibri"/>
                <a:sym typeface="Calibri"/>
              </a:rPr>
            </a:br>
            <a:r>
              <a:rPr b="0" i="0" lang="en-US" sz="1000" u="none" cap="none" strike="noStrike">
                <a:solidFill>
                  <a:srgbClr val="A1D4FF"/>
                </a:solidFill>
                <a:latin typeface="Calibri"/>
                <a:ea typeface="Calibri"/>
                <a:cs typeface="Calibri"/>
                <a:sym typeface="Calibri"/>
              </a:rPr>
              <a:t>   --gateway=192.168.1.1 vpp_net</a:t>
            </a:r>
            <a:br>
              <a:rPr b="0" i="0" lang="en-US" sz="1000" u="none" cap="none" strike="noStrike">
                <a:solidFill>
                  <a:srgbClr val="A1D4FF"/>
                </a:solidFill>
                <a:latin typeface="Calibri"/>
                <a:ea typeface="Calibri"/>
                <a:cs typeface="Calibri"/>
                <a:sym typeface="Calibri"/>
              </a:rPr>
            </a:br>
            <a:br>
              <a:rPr b="0" i="0" lang="en-US" sz="1000" u="none" cap="none" strike="noStrike">
                <a:solidFill>
                  <a:srgbClr val="A1D4FF"/>
                </a:solidFill>
                <a:latin typeface="Calibri"/>
                <a:ea typeface="Calibri"/>
                <a:cs typeface="Calibri"/>
                <a:sym typeface="Calibri"/>
              </a:rPr>
            </a:br>
            <a:r>
              <a:rPr b="0" i="0" lang="en-US" sz="1000" u="none" cap="none" strike="noStrike">
                <a:solidFill>
                  <a:srgbClr val="A1D4FF"/>
                </a:solidFill>
                <a:latin typeface="Calibri"/>
                <a:ea typeface="Calibri"/>
                <a:cs typeface="Calibri"/>
                <a:sym typeface="Calibri"/>
              </a:rPr>
              <a:t>$ docker run --net=vpp_net   </a:t>
            </a:r>
            <a:br>
              <a:rPr b="0" i="0" lang="en-US" sz="1000" u="none" cap="none" strike="noStrike">
                <a:solidFill>
                  <a:srgbClr val="A1D4FF"/>
                </a:solidFill>
                <a:latin typeface="Calibri"/>
                <a:ea typeface="Calibri"/>
                <a:cs typeface="Calibri"/>
                <a:sym typeface="Calibri"/>
              </a:rPr>
            </a:br>
            <a:r>
              <a:rPr b="0" i="0" lang="en-US" sz="1000" u="none" cap="none" strike="noStrike">
                <a:solidFill>
                  <a:srgbClr val="A1D4FF"/>
                </a:solidFill>
                <a:latin typeface="Calibri"/>
                <a:ea typeface="Calibri"/>
                <a:cs typeface="Calibri"/>
                <a:sym typeface="Calibri"/>
              </a:rPr>
              <a:t>   --ip=192.168.0.1  </a:t>
            </a:r>
            <a:endParaRPr b="0" i="0" sz="1000" u="none" cap="none" strike="noStrike">
              <a:solidFill>
                <a:srgbClr val="A1D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--name containerA </a:t>
            </a:r>
            <a:br>
              <a:rPr b="0" i="0" lang="en-US" sz="1000" u="none" cap="none" strike="noStrike">
                <a:solidFill>
                  <a:srgbClr val="A1D4FF"/>
                </a:solidFill>
                <a:latin typeface="Calibri"/>
                <a:ea typeface="Calibri"/>
                <a:cs typeface="Calibri"/>
                <a:sym typeface="Calibri"/>
              </a:rPr>
            </a:br>
            <a:r>
              <a:rPr b="0" i="0" lang="en-US" sz="1000" u="none" cap="none" strike="noStrike">
                <a:solidFill>
                  <a:srgbClr val="A1D4FF"/>
                </a:solidFill>
                <a:latin typeface="Calibri"/>
                <a:ea typeface="Calibri"/>
                <a:cs typeface="Calibri"/>
                <a:sym typeface="Calibri"/>
              </a:rPr>
              <a:t>   --itd debian sh</a:t>
            </a:r>
            <a:endParaRPr b="0" i="0" sz="1000" u="none" cap="none" strike="noStrike">
              <a:solidFill>
                <a:srgbClr val="A1D4FF"/>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docker run --net=vpp_net </a:t>
            </a:r>
            <a:br>
              <a:rPr b="0" i="0" lang="en-US" sz="1000" u="none" cap="none" strike="noStrike">
                <a:solidFill>
                  <a:srgbClr val="A1D4FF"/>
                </a:solidFill>
                <a:latin typeface="Calibri"/>
                <a:ea typeface="Calibri"/>
                <a:cs typeface="Calibri"/>
                <a:sym typeface="Calibri"/>
              </a:rPr>
            </a:br>
            <a:r>
              <a:rPr b="0" i="0" lang="en-US" sz="1000" u="none" cap="none" strike="noStrike">
                <a:solidFill>
                  <a:srgbClr val="A1D4FF"/>
                </a:solidFill>
                <a:latin typeface="Calibri"/>
                <a:ea typeface="Calibri"/>
                <a:cs typeface="Calibri"/>
                <a:sym typeface="Calibri"/>
              </a:rPr>
              <a:t>   --ip=192.168.0.2  </a:t>
            </a:r>
            <a:br>
              <a:rPr b="0" i="0" lang="en-US" sz="1000" u="none" cap="none" strike="noStrike">
                <a:solidFill>
                  <a:srgbClr val="A1D4FF"/>
                </a:solidFill>
                <a:latin typeface="Calibri"/>
                <a:ea typeface="Calibri"/>
                <a:cs typeface="Calibri"/>
                <a:sym typeface="Calibri"/>
              </a:rPr>
            </a:br>
            <a:r>
              <a:rPr b="0" i="0" lang="en-US" sz="1000" u="none" cap="none" strike="noStrike">
                <a:solidFill>
                  <a:srgbClr val="A1D4FF"/>
                </a:solidFill>
                <a:latin typeface="Calibri"/>
                <a:ea typeface="Calibri"/>
                <a:cs typeface="Calibri"/>
                <a:sym typeface="Calibri"/>
              </a:rPr>
              <a:t>   --name containerB </a:t>
            </a:r>
            <a:br>
              <a:rPr b="0" i="0" lang="en-US" sz="1000" u="none" cap="none" strike="noStrike">
                <a:solidFill>
                  <a:srgbClr val="A1D4FF"/>
                </a:solidFill>
                <a:latin typeface="Calibri"/>
                <a:ea typeface="Calibri"/>
                <a:cs typeface="Calibri"/>
                <a:sym typeface="Calibri"/>
              </a:rPr>
            </a:br>
            <a:r>
              <a:rPr b="0" i="0" lang="en-US" sz="1000" u="none" cap="none" strike="noStrike">
                <a:solidFill>
                  <a:srgbClr val="A1D4FF"/>
                </a:solidFill>
                <a:latin typeface="Calibri"/>
                <a:ea typeface="Calibri"/>
                <a:cs typeface="Calibri"/>
                <a:sym typeface="Calibri"/>
              </a:rPr>
              <a:t>   --it debian bash –c “ping 192.168.1.1”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A1D4FF"/>
              </a:solidFill>
              <a:latin typeface="Calibri"/>
              <a:ea typeface="Calibri"/>
              <a:cs typeface="Calibri"/>
              <a:sym typeface="Calibri"/>
            </a:endParaRPr>
          </a:p>
        </p:txBody>
      </p:sp>
      <p:sp>
        <p:nvSpPr>
          <p:cNvPr id="1821" name="Google Shape;1821;p45"/>
          <p:cNvSpPr/>
          <p:nvPr/>
        </p:nvSpPr>
        <p:spPr>
          <a:xfrm rot="10800000">
            <a:off x="941481" y="3284038"/>
            <a:ext cx="228600" cy="228600"/>
          </a:xfrm>
          <a:prstGeom prst="rtTriangle">
            <a:avLst/>
          </a:prstGeom>
          <a:solidFill>
            <a:srgbClr val="1F2A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22" name="Google Shape;1822;p45"/>
          <p:cNvSpPr/>
          <p:nvPr/>
        </p:nvSpPr>
        <p:spPr>
          <a:xfrm>
            <a:off x="4346650" y="1297853"/>
            <a:ext cx="1424305" cy="1175678"/>
          </a:xfrm>
          <a:prstGeom prst="rect">
            <a:avLst/>
          </a:prstGeom>
          <a:solidFill>
            <a:schemeClr val="lt1"/>
          </a:solidFill>
          <a:ln cap="flat" cmpd="sng" w="28575">
            <a:solidFill>
              <a:srgbClr val="A1D4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1823" name="Google Shape;1823;p45"/>
          <p:cNvSpPr/>
          <p:nvPr/>
        </p:nvSpPr>
        <p:spPr>
          <a:xfrm>
            <a:off x="4493512" y="1523998"/>
            <a:ext cx="1130580" cy="400377"/>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1824" name="Google Shape;1824;p45"/>
          <p:cNvSpPr/>
          <p:nvPr/>
        </p:nvSpPr>
        <p:spPr>
          <a:xfrm>
            <a:off x="4593937" y="1620303"/>
            <a:ext cx="929731" cy="2308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 A</a:t>
            </a:r>
            <a:endParaRPr b="0" i="0" sz="1400" u="none" cap="none" strike="noStrike">
              <a:solidFill>
                <a:srgbClr val="000000"/>
              </a:solidFill>
              <a:latin typeface="Arial"/>
              <a:ea typeface="Arial"/>
              <a:cs typeface="Arial"/>
              <a:sym typeface="Arial"/>
            </a:endParaRPr>
          </a:p>
        </p:txBody>
      </p:sp>
      <p:sp>
        <p:nvSpPr>
          <p:cNvPr id="1825" name="Google Shape;1825;p45"/>
          <p:cNvSpPr/>
          <p:nvPr/>
        </p:nvSpPr>
        <p:spPr>
          <a:xfrm>
            <a:off x="4163549" y="3368248"/>
            <a:ext cx="3803242" cy="280954"/>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Roboto"/>
                <a:ea typeface="Roboto"/>
                <a:cs typeface="Roboto"/>
                <a:sym typeface="Roboto"/>
              </a:rPr>
              <a:t>VPP L2-XC</a:t>
            </a:r>
            <a:endParaRPr b="0" i="0" sz="1400" u="none" cap="none" strike="noStrike">
              <a:solidFill>
                <a:srgbClr val="000000"/>
              </a:solidFill>
              <a:latin typeface="Arial"/>
              <a:ea typeface="Arial"/>
              <a:cs typeface="Arial"/>
              <a:sym typeface="Arial"/>
            </a:endParaRPr>
          </a:p>
        </p:txBody>
      </p:sp>
      <p:sp>
        <p:nvSpPr>
          <p:cNvPr id="1826" name="Google Shape;1826;p45"/>
          <p:cNvSpPr/>
          <p:nvPr/>
        </p:nvSpPr>
        <p:spPr>
          <a:xfrm>
            <a:off x="4547539" y="1321002"/>
            <a:ext cx="1022526" cy="222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VM 1</a:t>
            </a:r>
            <a:endParaRPr b="1" i="0" sz="800" u="none" cap="none" strike="noStrike">
              <a:solidFill>
                <a:srgbClr val="1F2A3D"/>
              </a:solidFill>
              <a:latin typeface="Roboto"/>
              <a:ea typeface="Roboto"/>
              <a:cs typeface="Roboto"/>
              <a:sym typeface="Roboto"/>
            </a:endParaRPr>
          </a:p>
        </p:txBody>
      </p:sp>
      <p:sp>
        <p:nvSpPr>
          <p:cNvPr id="1827" name="Google Shape;1827;p45"/>
          <p:cNvSpPr/>
          <p:nvPr/>
        </p:nvSpPr>
        <p:spPr>
          <a:xfrm>
            <a:off x="4163549" y="4042688"/>
            <a:ext cx="3803242" cy="307777"/>
          </a:xfrm>
          <a:prstGeom prst="rect">
            <a:avLst/>
          </a:prstGeom>
          <a:solidFill>
            <a:srgbClr val="1F2A3C">
              <a:alpha val="20000"/>
            </a:srgbClr>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HOST Kernel</a:t>
            </a:r>
            <a:endParaRPr b="1" i="0" sz="800" u="none" cap="none" strike="noStrike">
              <a:solidFill>
                <a:srgbClr val="1F2A3D"/>
              </a:solidFill>
              <a:latin typeface="Roboto"/>
              <a:ea typeface="Roboto"/>
              <a:cs typeface="Roboto"/>
              <a:sym typeface="Roboto"/>
            </a:endParaRPr>
          </a:p>
        </p:txBody>
      </p:sp>
      <p:sp>
        <p:nvSpPr>
          <p:cNvPr id="1828" name="Google Shape;1828;p45"/>
          <p:cNvSpPr/>
          <p:nvPr/>
        </p:nvSpPr>
        <p:spPr>
          <a:xfrm>
            <a:off x="4593938" y="2019385"/>
            <a:ext cx="929730" cy="230832"/>
          </a:xfrm>
          <a:prstGeom prst="rect">
            <a:avLst/>
          </a:prstGeom>
          <a:solidFill>
            <a:srgbClr val="F15B3E"/>
          </a:solid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virtio-net</a:t>
            </a:r>
            <a:endParaRPr b="1" i="0" sz="900" u="none" cap="none" strike="noStrike">
              <a:solidFill>
                <a:schemeClr val="lt1"/>
              </a:solidFill>
              <a:latin typeface="Roboto"/>
              <a:ea typeface="Roboto"/>
              <a:cs typeface="Roboto"/>
              <a:sym typeface="Roboto"/>
            </a:endParaRPr>
          </a:p>
        </p:txBody>
      </p:sp>
      <p:sp>
        <p:nvSpPr>
          <p:cNvPr id="1829" name="Google Shape;1829;p45"/>
          <p:cNvSpPr/>
          <p:nvPr/>
        </p:nvSpPr>
        <p:spPr>
          <a:xfrm>
            <a:off x="4431771" y="1031242"/>
            <a:ext cx="1254063"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qemu</a:t>
            </a:r>
            <a:endParaRPr b="1" i="0" sz="900" u="none" cap="none" strike="noStrike">
              <a:solidFill>
                <a:srgbClr val="1F2A3D"/>
              </a:solidFill>
              <a:latin typeface="Roboto"/>
              <a:ea typeface="Roboto"/>
              <a:cs typeface="Roboto"/>
              <a:sym typeface="Roboto"/>
            </a:endParaRPr>
          </a:p>
        </p:txBody>
      </p:sp>
      <p:sp>
        <p:nvSpPr>
          <p:cNvPr id="1830" name="Google Shape;1830;p45"/>
          <p:cNvSpPr/>
          <p:nvPr/>
        </p:nvSpPr>
        <p:spPr>
          <a:xfrm>
            <a:off x="5184553" y="3682454"/>
            <a:ext cx="1806551"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Host userspace</a:t>
            </a:r>
            <a:endParaRPr b="1" i="0" sz="900" u="none" cap="none" strike="noStrike">
              <a:solidFill>
                <a:srgbClr val="1F2A3D"/>
              </a:solidFill>
              <a:latin typeface="Roboto"/>
              <a:ea typeface="Roboto"/>
              <a:cs typeface="Roboto"/>
              <a:sym typeface="Roboto"/>
            </a:endParaRPr>
          </a:p>
        </p:txBody>
      </p:sp>
      <p:sp>
        <p:nvSpPr>
          <p:cNvPr id="1831" name="Google Shape;1831;p45"/>
          <p:cNvSpPr/>
          <p:nvPr/>
        </p:nvSpPr>
        <p:spPr>
          <a:xfrm>
            <a:off x="4350845" y="2757197"/>
            <a:ext cx="1420110" cy="230832"/>
          </a:xfrm>
          <a:prstGeom prst="rect">
            <a:avLst/>
          </a:prstGeom>
          <a:solidFill>
            <a:srgbClr val="5E81BE"/>
          </a:solid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vhost-user</a:t>
            </a:r>
            <a:endParaRPr b="1" i="0" sz="900" u="none" cap="none" strike="noStrike">
              <a:solidFill>
                <a:schemeClr val="lt1"/>
              </a:solidFill>
              <a:latin typeface="Roboto"/>
              <a:ea typeface="Roboto"/>
              <a:cs typeface="Roboto"/>
              <a:sym typeface="Roboto"/>
            </a:endParaRPr>
          </a:p>
        </p:txBody>
      </p:sp>
      <p:cxnSp>
        <p:nvCxnSpPr>
          <p:cNvPr id="1832" name="Google Shape;1832;p45"/>
          <p:cNvCxnSpPr/>
          <p:nvPr/>
        </p:nvCxnSpPr>
        <p:spPr>
          <a:xfrm>
            <a:off x="5095357" y="3012117"/>
            <a:ext cx="0" cy="500521"/>
          </a:xfrm>
          <a:prstGeom prst="straightConnector1">
            <a:avLst/>
          </a:prstGeom>
          <a:noFill/>
          <a:ln cap="flat" cmpd="sng" w="12700">
            <a:solidFill>
              <a:srgbClr val="1F2A3D"/>
            </a:solidFill>
            <a:prstDash val="dot"/>
            <a:round/>
            <a:headEnd len="med" w="med" type="triangle"/>
            <a:tailEnd len="med" w="med" type="triangle"/>
          </a:ln>
        </p:spPr>
      </p:cxnSp>
      <p:cxnSp>
        <p:nvCxnSpPr>
          <p:cNvPr id="1833" name="Google Shape;1833;p45"/>
          <p:cNvCxnSpPr/>
          <p:nvPr/>
        </p:nvCxnSpPr>
        <p:spPr>
          <a:xfrm>
            <a:off x="5084472" y="2280597"/>
            <a:ext cx="0" cy="424503"/>
          </a:xfrm>
          <a:prstGeom prst="straightConnector1">
            <a:avLst/>
          </a:prstGeom>
          <a:noFill/>
          <a:ln cap="flat" cmpd="sng" w="12700">
            <a:solidFill>
              <a:srgbClr val="1F2A3D"/>
            </a:solidFill>
            <a:prstDash val="dot"/>
            <a:round/>
            <a:headEnd len="med" w="med" type="triangle"/>
            <a:tailEnd len="med" w="med" type="triangle"/>
          </a:ln>
        </p:spPr>
      </p:cxnSp>
      <p:sp>
        <p:nvSpPr>
          <p:cNvPr id="1834" name="Google Shape;1834;p45"/>
          <p:cNvSpPr/>
          <p:nvPr/>
        </p:nvSpPr>
        <p:spPr>
          <a:xfrm>
            <a:off x="6176285" y="1027938"/>
            <a:ext cx="1790506" cy="1881274"/>
          </a:xfrm>
          <a:prstGeom prst="rect">
            <a:avLst/>
          </a:prstGeom>
          <a:solidFill>
            <a:srgbClr val="A1D4FF">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1835" name="Google Shape;1835;p45"/>
          <p:cNvSpPr/>
          <p:nvPr/>
        </p:nvSpPr>
        <p:spPr>
          <a:xfrm>
            <a:off x="6359386" y="1297853"/>
            <a:ext cx="1424305" cy="1175678"/>
          </a:xfrm>
          <a:prstGeom prst="rect">
            <a:avLst/>
          </a:prstGeom>
          <a:solidFill>
            <a:schemeClr val="lt1"/>
          </a:solidFill>
          <a:ln cap="flat" cmpd="sng" w="28575">
            <a:solidFill>
              <a:srgbClr val="A1D4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1836" name="Google Shape;1836;p45"/>
          <p:cNvSpPr/>
          <p:nvPr/>
        </p:nvSpPr>
        <p:spPr>
          <a:xfrm>
            <a:off x="6506248" y="1523998"/>
            <a:ext cx="1130580" cy="400377"/>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1837" name="Google Shape;1837;p45"/>
          <p:cNvSpPr/>
          <p:nvPr/>
        </p:nvSpPr>
        <p:spPr>
          <a:xfrm>
            <a:off x="6606673" y="1620303"/>
            <a:ext cx="929731" cy="2308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 B</a:t>
            </a:r>
            <a:endParaRPr b="1" i="0" sz="900" u="none" cap="none" strike="noStrike">
              <a:solidFill>
                <a:srgbClr val="1F2A3D"/>
              </a:solidFill>
              <a:latin typeface="Roboto"/>
              <a:ea typeface="Roboto"/>
              <a:cs typeface="Roboto"/>
              <a:sym typeface="Roboto"/>
            </a:endParaRPr>
          </a:p>
        </p:txBody>
      </p:sp>
      <p:sp>
        <p:nvSpPr>
          <p:cNvPr id="1838" name="Google Shape;1838;p45"/>
          <p:cNvSpPr/>
          <p:nvPr/>
        </p:nvSpPr>
        <p:spPr>
          <a:xfrm>
            <a:off x="6560275" y="1321002"/>
            <a:ext cx="1022526" cy="222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VM 2</a:t>
            </a:r>
            <a:endParaRPr b="1" i="0" sz="800" u="none" cap="none" strike="noStrike">
              <a:solidFill>
                <a:srgbClr val="1F2A3D"/>
              </a:solidFill>
              <a:latin typeface="Roboto"/>
              <a:ea typeface="Roboto"/>
              <a:cs typeface="Roboto"/>
              <a:sym typeface="Roboto"/>
            </a:endParaRPr>
          </a:p>
        </p:txBody>
      </p:sp>
      <p:sp>
        <p:nvSpPr>
          <p:cNvPr id="1839" name="Google Shape;1839;p45"/>
          <p:cNvSpPr/>
          <p:nvPr/>
        </p:nvSpPr>
        <p:spPr>
          <a:xfrm>
            <a:off x="6444507" y="1031242"/>
            <a:ext cx="1254063"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qemu</a:t>
            </a:r>
            <a:endParaRPr b="1" i="0" sz="900" u="none" cap="none" strike="noStrike">
              <a:solidFill>
                <a:srgbClr val="1F2A3D"/>
              </a:solidFill>
              <a:latin typeface="Roboto"/>
              <a:ea typeface="Roboto"/>
              <a:cs typeface="Roboto"/>
              <a:sym typeface="Roboto"/>
            </a:endParaRPr>
          </a:p>
        </p:txBody>
      </p:sp>
      <p:cxnSp>
        <p:nvCxnSpPr>
          <p:cNvPr id="1840" name="Google Shape;1840;p45"/>
          <p:cNvCxnSpPr/>
          <p:nvPr/>
        </p:nvCxnSpPr>
        <p:spPr>
          <a:xfrm>
            <a:off x="7090921" y="3012117"/>
            <a:ext cx="0" cy="500521"/>
          </a:xfrm>
          <a:prstGeom prst="straightConnector1">
            <a:avLst/>
          </a:prstGeom>
          <a:noFill/>
          <a:ln cap="flat" cmpd="sng" w="12700">
            <a:solidFill>
              <a:srgbClr val="1F2A3D"/>
            </a:solidFill>
            <a:prstDash val="dot"/>
            <a:round/>
            <a:headEnd len="med" w="med" type="triangle"/>
            <a:tailEnd len="med" w="med" type="triangle"/>
          </a:ln>
        </p:spPr>
      </p:cxnSp>
      <p:cxnSp>
        <p:nvCxnSpPr>
          <p:cNvPr id="1841" name="Google Shape;1841;p45"/>
          <p:cNvCxnSpPr/>
          <p:nvPr/>
        </p:nvCxnSpPr>
        <p:spPr>
          <a:xfrm>
            <a:off x="7076888" y="2280597"/>
            <a:ext cx="0" cy="424503"/>
          </a:xfrm>
          <a:prstGeom prst="straightConnector1">
            <a:avLst/>
          </a:prstGeom>
          <a:noFill/>
          <a:ln cap="flat" cmpd="sng" w="12700">
            <a:solidFill>
              <a:srgbClr val="1F2A3D"/>
            </a:solidFill>
            <a:prstDash val="dot"/>
            <a:round/>
            <a:headEnd len="med" w="med" type="triangle"/>
            <a:tailEnd len="med" w="med" type="triangle"/>
          </a:ln>
        </p:spPr>
      </p:cxnSp>
      <p:sp>
        <p:nvSpPr>
          <p:cNvPr id="1842" name="Google Shape;1842;p45"/>
          <p:cNvSpPr/>
          <p:nvPr/>
        </p:nvSpPr>
        <p:spPr>
          <a:xfrm>
            <a:off x="4253425" y="4504975"/>
            <a:ext cx="44382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1F2A3C"/>
                </a:solidFill>
                <a:latin typeface="Roboto"/>
                <a:ea typeface="Roboto"/>
                <a:cs typeface="Roboto"/>
                <a:sym typeface="Roboto"/>
              </a:rPr>
              <a:t>Software optimized, low latency, faster throughput</a:t>
            </a:r>
            <a:endParaRPr b="0" i="0" sz="1400" u="none" cap="none" strike="noStrike">
              <a:solidFill>
                <a:srgbClr val="000000"/>
              </a:solidFill>
              <a:latin typeface="Arial"/>
              <a:ea typeface="Arial"/>
              <a:cs typeface="Arial"/>
              <a:sym typeface="Arial"/>
            </a:endParaRPr>
          </a:p>
        </p:txBody>
      </p:sp>
      <p:sp>
        <p:nvSpPr>
          <p:cNvPr id="1843" name="Google Shape;1843;p45"/>
          <p:cNvSpPr/>
          <p:nvPr/>
        </p:nvSpPr>
        <p:spPr>
          <a:xfrm>
            <a:off x="6363581" y="2757197"/>
            <a:ext cx="1420110" cy="230832"/>
          </a:xfrm>
          <a:prstGeom prst="rect">
            <a:avLst/>
          </a:prstGeom>
          <a:solidFill>
            <a:srgbClr val="5E81BE"/>
          </a:solid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vhost-user</a:t>
            </a:r>
            <a:endParaRPr b="1" i="0" sz="900" u="none" cap="none" strike="noStrike">
              <a:solidFill>
                <a:schemeClr val="lt1"/>
              </a:solidFill>
              <a:latin typeface="Roboto"/>
              <a:ea typeface="Roboto"/>
              <a:cs typeface="Roboto"/>
              <a:sym typeface="Roboto"/>
            </a:endParaRPr>
          </a:p>
        </p:txBody>
      </p:sp>
      <p:sp>
        <p:nvSpPr>
          <p:cNvPr id="1844" name="Google Shape;1844;p45"/>
          <p:cNvSpPr/>
          <p:nvPr/>
        </p:nvSpPr>
        <p:spPr>
          <a:xfrm>
            <a:off x="6606673" y="2019385"/>
            <a:ext cx="929730" cy="230832"/>
          </a:xfrm>
          <a:prstGeom prst="rect">
            <a:avLst/>
          </a:prstGeom>
          <a:solidFill>
            <a:srgbClr val="F15B3E"/>
          </a:solid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virtio-net</a:t>
            </a:r>
            <a:endParaRPr b="1" i="0" sz="900" u="none" cap="none" strike="noStrike">
              <a:solidFill>
                <a:schemeClr val="lt1"/>
              </a:solidFill>
              <a:latin typeface="Roboto"/>
              <a:ea typeface="Roboto"/>
              <a:cs typeface="Roboto"/>
              <a:sym typeface="Roboto"/>
            </a:endParaRPr>
          </a:p>
        </p:txBody>
      </p:sp>
      <p:cxnSp>
        <p:nvCxnSpPr>
          <p:cNvPr id="1845" name="Google Shape;1845;p45"/>
          <p:cNvCxnSpPr/>
          <p:nvPr/>
        </p:nvCxnSpPr>
        <p:spPr>
          <a:xfrm>
            <a:off x="4208867" y="3921599"/>
            <a:ext cx="3746200" cy="0"/>
          </a:xfrm>
          <a:prstGeom prst="straightConnector1">
            <a:avLst/>
          </a:prstGeom>
          <a:noFill/>
          <a:ln cap="flat" cmpd="sng" w="12700">
            <a:solidFill>
              <a:srgbClr val="A1D4FF">
                <a:alpha val="80000"/>
              </a:srgbClr>
            </a:solidFill>
            <a:prstDash val="dash"/>
            <a:round/>
            <a:headEnd len="sm" w="sm" type="none"/>
            <a:tailEnd len="sm" w="sm" type="none"/>
          </a:ln>
        </p:spPr>
      </p:cxnSp>
      <p:sp>
        <p:nvSpPr>
          <p:cNvPr id="1846" name="Google Shape;1846;p45"/>
          <p:cNvSpPr/>
          <p:nvPr/>
        </p:nvSpPr>
        <p:spPr>
          <a:xfrm>
            <a:off x="719250" y="1146658"/>
            <a:ext cx="137636" cy="137636"/>
          </a:xfrm>
          <a:prstGeom prst="ellipse">
            <a:avLst/>
          </a:prstGeom>
          <a:noFill/>
          <a:ln cap="flat" cmpd="sng" w="25400">
            <a:solidFill>
              <a:schemeClr val="accent3"/>
            </a:solidFill>
            <a:prstDash val="solid"/>
            <a:round/>
            <a:headEnd len="sm" w="sm" type="none"/>
            <a:tailEnd len="sm" w="sm" type="none"/>
          </a:ln>
        </p:spPr>
        <p:txBody>
          <a:bodyPr anchorCtr="0" anchor="ctr" bIns="45700" lIns="27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a:ea typeface="Roboto"/>
              <a:cs typeface="Roboto"/>
              <a:sym typeface="Roboto"/>
            </a:endParaRPr>
          </a:p>
        </p:txBody>
      </p:sp>
      <p:sp>
        <p:nvSpPr>
          <p:cNvPr id="1847" name="Google Shape;1847;p45"/>
          <p:cNvSpPr/>
          <p:nvPr/>
        </p:nvSpPr>
        <p:spPr>
          <a:xfrm>
            <a:off x="719250" y="1748056"/>
            <a:ext cx="137636" cy="137636"/>
          </a:xfrm>
          <a:prstGeom prst="ellipse">
            <a:avLst/>
          </a:prstGeom>
          <a:noFill/>
          <a:ln cap="flat" cmpd="sng" w="25400">
            <a:solidFill>
              <a:schemeClr val="accent3"/>
            </a:solidFill>
            <a:prstDash val="solid"/>
            <a:round/>
            <a:headEnd len="sm" w="sm" type="none"/>
            <a:tailEnd len="sm" w="sm" type="none"/>
          </a:ln>
        </p:spPr>
        <p:txBody>
          <a:bodyPr anchorCtr="0" anchor="ctr" bIns="45700" lIns="27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a:ea typeface="Roboto"/>
              <a:cs typeface="Roboto"/>
              <a:sym typeface="Roboto"/>
            </a:endParaRPr>
          </a:p>
        </p:txBody>
      </p:sp>
      <p:sp>
        <p:nvSpPr>
          <p:cNvPr id="1848" name="Google Shape;1848;p45"/>
          <p:cNvSpPr/>
          <p:nvPr/>
        </p:nvSpPr>
        <p:spPr>
          <a:xfrm>
            <a:off x="719250" y="2528476"/>
            <a:ext cx="137636" cy="137636"/>
          </a:xfrm>
          <a:prstGeom prst="ellipse">
            <a:avLst/>
          </a:prstGeom>
          <a:noFill/>
          <a:ln cap="flat" cmpd="sng" w="25400">
            <a:solidFill>
              <a:schemeClr val="accent3"/>
            </a:solidFill>
            <a:prstDash val="solid"/>
            <a:round/>
            <a:headEnd len="sm" w="sm" type="none"/>
            <a:tailEnd len="sm" w="sm" type="none"/>
          </a:ln>
        </p:spPr>
        <p:txBody>
          <a:bodyPr anchorCtr="0" anchor="ctr" bIns="45700" lIns="27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a:ea typeface="Roboto"/>
              <a:cs typeface="Roboto"/>
              <a:sym typeface="Roboto"/>
            </a:endParaRPr>
          </a:p>
        </p:txBody>
      </p:sp>
      <p:sp>
        <p:nvSpPr>
          <p:cNvPr id="1849" name="Google Shape;1849;p45"/>
          <p:cNvSpPr txBox="1"/>
          <p:nvPr/>
        </p:nvSpPr>
        <p:spPr>
          <a:xfrm>
            <a:off x="466231" y="3912033"/>
            <a:ext cx="3706349" cy="5770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Roboto"/>
                <a:ea typeface="Roboto"/>
                <a:cs typeface="Roboto"/>
                <a:sym typeface="Roboto"/>
              </a:rPr>
              <a:t>1. Create Docker Network with VPP driver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Roboto"/>
                <a:ea typeface="Roboto"/>
                <a:cs typeface="Roboto"/>
                <a:sym typeface="Roboto"/>
              </a:rPr>
              <a:t>2. Start Container A and attach to Docker network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Roboto"/>
                <a:ea typeface="Roboto"/>
                <a:cs typeface="Roboto"/>
                <a:sym typeface="Roboto"/>
              </a:rPr>
              <a:t>3. Start Container B, attach to Docker network, ping network</a:t>
            </a:r>
            <a:endParaRPr b="0" i="0" sz="1050" u="none" cap="none" strike="noStrike">
              <a:solidFill>
                <a:srgbClr val="000000"/>
              </a:solidFill>
              <a:latin typeface="Roboto"/>
              <a:ea typeface="Roboto"/>
              <a:cs typeface="Roboto"/>
              <a:sym typeface="Roboto"/>
            </a:endParaRPr>
          </a:p>
        </p:txBody>
      </p:sp>
      <p:sp>
        <p:nvSpPr>
          <p:cNvPr id="1850" name="Google Shape;1850;p45"/>
          <p:cNvSpPr txBox="1"/>
          <p:nvPr/>
        </p:nvSpPr>
        <p:spPr>
          <a:xfrm>
            <a:off x="719213" y="1153201"/>
            <a:ext cx="137700" cy="13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Roboto"/>
                <a:ea typeface="Roboto"/>
                <a:cs typeface="Roboto"/>
                <a:sym typeface="Roboto"/>
              </a:rPr>
              <a:t>1</a:t>
            </a:r>
            <a:endParaRPr b="0" i="0" sz="800" u="none" cap="none" strike="noStrike">
              <a:solidFill>
                <a:schemeClr val="dk1"/>
              </a:solidFill>
              <a:latin typeface="Roboto"/>
              <a:ea typeface="Roboto"/>
              <a:cs typeface="Roboto"/>
              <a:sym typeface="Roboto"/>
            </a:endParaRPr>
          </a:p>
        </p:txBody>
      </p:sp>
      <p:sp>
        <p:nvSpPr>
          <p:cNvPr id="1851" name="Google Shape;1851;p45"/>
          <p:cNvSpPr txBox="1"/>
          <p:nvPr/>
        </p:nvSpPr>
        <p:spPr>
          <a:xfrm>
            <a:off x="719213" y="1756376"/>
            <a:ext cx="137700" cy="13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Roboto"/>
                <a:ea typeface="Roboto"/>
                <a:cs typeface="Roboto"/>
                <a:sym typeface="Roboto"/>
              </a:rPr>
              <a:t>2</a:t>
            </a:r>
            <a:endParaRPr b="0" i="0" sz="800" u="none" cap="none" strike="noStrike">
              <a:solidFill>
                <a:schemeClr val="dk1"/>
              </a:solidFill>
              <a:latin typeface="Roboto"/>
              <a:ea typeface="Roboto"/>
              <a:cs typeface="Roboto"/>
              <a:sym typeface="Roboto"/>
            </a:endParaRPr>
          </a:p>
        </p:txBody>
      </p:sp>
      <p:sp>
        <p:nvSpPr>
          <p:cNvPr id="1852" name="Google Shape;1852;p45"/>
          <p:cNvSpPr txBox="1"/>
          <p:nvPr/>
        </p:nvSpPr>
        <p:spPr>
          <a:xfrm>
            <a:off x="719213" y="2533489"/>
            <a:ext cx="137700" cy="13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Roboto"/>
                <a:ea typeface="Roboto"/>
                <a:cs typeface="Roboto"/>
                <a:sym typeface="Roboto"/>
              </a:rPr>
              <a:t>3</a:t>
            </a:r>
            <a:endParaRPr b="0" i="0" sz="800" u="none" cap="none" strike="noStrik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sp>
        <p:nvSpPr>
          <p:cNvPr id="1857" name="Google Shape;1857;p46"/>
          <p:cNvSpPr/>
          <p:nvPr/>
        </p:nvSpPr>
        <p:spPr>
          <a:xfrm>
            <a:off x="4158881" y="911095"/>
            <a:ext cx="1616269" cy="1984433"/>
          </a:xfrm>
          <a:prstGeom prst="rect">
            <a:avLst/>
          </a:prstGeom>
          <a:solidFill>
            <a:srgbClr val="A1D4FF">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858" name="Google Shape;1858;p46"/>
          <p:cNvPicPr preferRelativeResize="0"/>
          <p:nvPr/>
        </p:nvPicPr>
        <p:blipFill rotWithShape="1">
          <a:blip r:embed="rId3">
            <a:alphaModFix/>
          </a:blip>
          <a:srcRect b="0" l="0" r="0" t="0"/>
          <a:stretch/>
        </p:blipFill>
        <p:spPr>
          <a:xfrm>
            <a:off x="577674" y="1766722"/>
            <a:ext cx="860786" cy="515313"/>
          </a:xfrm>
          <a:prstGeom prst="rect">
            <a:avLst/>
          </a:prstGeom>
          <a:noFill/>
          <a:ln>
            <a:noFill/>
          </a:ln>
        </p:spPr>
      </p:pic>
      <p:sp>
        <p:nvSpPr>
          <p:cNvPr id="1859" name="Google Shape;1859;p46"/>
          <p:cNvSpPr txBox="1"/>
          <p:nvPr/>
        </p:nvSpPr>
        <p:spPr>
          <a:xfrm>
            <a:off x="962938" y="915794"/>
            <a:ext cx="3017039" cy="949988"/>
          </a:xfrm>
          <a:prstGeom prst="rect">
            <a:avLst/>
          </a:prstGeom>
          <a:solidFill>
            <a:srgbClr val="1F2A3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docker network create –d sriov  --opt pf_iface=eno3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--subnet=192.168.0.0/24 vfnet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A1D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docker run --net=vfnet --ip=192.168.0.10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--name containerA -itd alpine sh</a:t>
            </a:r>
            <a:endParaRPr b="0" i="0" sz="1000" u="none" cap="none" strike="noStrike">
              <a:solidFill>
                <a:srgbClr val="A1D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A1D4FF"/>
              </a:solidFill>
              <a:latin typeface="Calibri"/>
              <a:ea typeface="Calibri"/>
              <a:cs typeface="Calibri"/>
              <a:sym typeface="Calibri"/>
            </a:endParaRPr>
          </a:p>
        </p:txBody>
      </p:sp>
      <p:sp>
        <p:nvSpPr>
          <p:cNvPr id="1860" name="Google Shape;1860;p46"/>
          <p:cNvSpPr txBox="1"/>
          <p:nvPr>
            <p:ph type="title"/>
          </p:nvPr>
        </p:nvSpPr>
        <p:spPr>
          <a:xfrm>
            <a:off x="457200" y="91440"/>
            <a:ext cx="580644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Kata Containers and SR-IOV for network cards</a:t>
            </a:r>
            <a:br>
              <a:rPr lang="en-US"/>
            </a:br>
            <a:r>
              <a:rPr lang="en-US"/>
              <a:t>Hardware optimized networking performance</a:t>
            </a:r>
            <a:endParaRPr/>
          </a:p>
        </p:txBody>
      </p:sp>
      <p:pic>
        <p:nvPicPr>
          <p:cNvPr id="1861" name="Google Shape;1861;p46"/>
          <p:cNvPicPr preferRelativeResize="0"/>
          <p:nvPr/>
        </p:nvPicPr>
        <p:blipFill rotWithShape="1">
          <a:blip r:embed="rId3">
            <a:alphaModFix/>
          </a:blip>
          <a:srcRect b="0" l="0" r="0" t="0"/>
          <a:stretch/>
        </p:blipFill>
        <p:spPr>
          <a:xfrm>
            <a:off x="577674" y="3259029"/>
            <a:ext cx="860786" cy="515313"/>
          </a:xfrm>
          <a:prstGeom prst="rect">
            <a:avLst/>
          </a:prstGeom>
          <a:noFill/>
          <a:ln>
            <a:noFill/>
          </a:ln>
        </p:spPr>
      </p:pic>
      <p:sp>
        <p:nvSpPr>
          <p:cNvPr id="1862" name="Google Shape;1862;p46"/>
          <p:cNvSpPr txBox="1"/>
          <p:nvPr/>
        </p:nvSpPr>
        <p:spPr>
          <a:xfrm>
            <a:off x="962937" y="2377522"/>
            <a:ext cx="3063087" cy="976027"/>
          </a:xfrm>
          <a:prstGeom prst="rect">
            <a:avLst/>
          </a:prstGeom>
          <a:solidFill>
            <a:srgbClr val="1F2A3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docker network create –d sriov --opt pf_iface=eno3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--subnet=192.168.0.0/24 vfnet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A1D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docker run --net=vfnet --ip=192.168.0.11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--name containerB -it alpine sh -c “ping 192.168.0.10”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A1D4FF"/>
              </a:solidFill>
              <a:latin typeface="Calibri"/>
              <a:ea typeface="Calibri"/>
              <a:cs typeface="Calibri"/>
              <a:sym typeface="Calibri"/>
            </a:endParaRPr>
          </a:p>
        </p:txBody>
      </p:sp>
      <p:sp>
        <p:nvSpPr>
          <p:cNvPr id="1863" name="Google Shape;1863;p46"/>
          <p:cNvSpPr/>
          <p:nvPr/>
        </p:nvSpPr>
        <p:spPr>
          <a:xfrm rot="10800000">
            <a:off x="962938" y="1865316"/>
            <a:ext cx="228600" cy="228600"/>
          </a:xfrm>
          <a:prstGeom prst="rtTriangle">
            <a:avLst/>
          </a:prstGeom>
          <a:solidFill>
            <a:srgbClr val="1F2A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64" name="Google Shape;1864;p46"/>
          <p:cNvSpPr/>
          <p:nvPr/>
        </p:nvSpPr>
        <p:spPr>
          <a:xfrm rot="10800000">
            <a:off x="962937" y="3353549"/>
            <a:ext cx="228600" cy="228600"/>
          </a:xfrm>
          <a:prstGeom prst="rtTriangle">
            <a:avLst/>
          </a:prstGeom>
          <a:solidFill>
            <a:srgbClr val="1F2A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65" name="Google Shape;1865;p46"/>
          <p:cNvSpPr/>
          <p:nvPr/>
        </p:nvSpPr>
        <p:spPr>
          <a:xfrm>
            <a:off x="4350845" y="1260760"/>
            <a:ext cx="1245401" cy="1218049"/>
          </a:xfrm>
          <a:prstGeom prst="rect">
            <a:avLst/>
          </a:prstGeom>
          <a:solidFill>
            <a:schemeClr val="lt1"/>
          </a:solidFill>
          <a:ln cap="flat" cmpd="sng" w="28575">
            <a:solidFill>
              <a:srgbClr val="A1D4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66" name="Google Shape;1866;p46"/>
          <p:cNvSpPr/>
          <p:nvPr/>
        </p:nvSpPr>
        <p:spPr>
          <a:xfrm>
            <a:off x="4474328" y="1463756"/>
            <a:ext cx="1022526" cy="916459"/>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67" name="Google Shape;1867;p46"/>
          <p:cNvSpPr/>
          <p:nvPr/>
        </p:nvSpPr>
        <p:spPr>
          <a:xfrm>
            <a:off x="4567124" y="1560061"/>
            <a:ext cx="839972" cy="2308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 A</a:t>
            </a:r>
            <a:endParaRPr b="0" i="0" sz="1400" u="none" cap="none" strike="noStrike">
              <a:solidFill>
                <a:srgbClr val="000000"/>
              </a:solidFill>
              <a:latin typeface="Arial"/>
              <a:ea typeface="Arial"/>
              <a:cs typeface="Arial"/>
              <a:sym typeface="Arial"/>
            </a:endParaRPr>
          </a:p>
        </p:txBody>
      </p:sp>
      <p:sp>
        <p:nvSpPr>
          <p:cNvPr id="1868" name="Google Shape;1868;p46"/>
          <p:cNvSpPr/>
          <p:nvPr/>
        </p:nvSpPr>
        <p:spPr>
          <a:xfrm>
            <a:off x="4158881" y="2779905"/>
            <a:ext cx="1616269" cy="215444"/>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VFIO-PCI</a:t>
            </a:r>
            <a:endParaRPr b="1" i="0" sz="800" u="none" cap="none" strike="noStrike">
              <a:solidFill>
                <a:srgbClr val="1F2A3D"/>
              </a:solidFill>
              <a:latin typeface="Arial"/>
              <a:ea typeface="Arial"/>
              <a:cs typeface="Arial"/>
              <a:sym typeface="Arial"/>
            </a:endParaRPr>
          </a:p>
        </p:txBody>
      </p:sp>
      <p:sp>
        <p:nvSpPr>
          <p:cNvPr id="1869" name="Google Shape;1869;p46"/>
          <p:cNvSpPr/>
          <p:nvPr/>
        </p:nvSpPr>
        <p:spPr>
          <a:xfrm>
            <a:off x="4474329" y="1281542"/>
            <a:ext cx="1022526" cy="222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VM 1</a:t>
            </a:r>
            <a:endParaRPr b="1" i="0" sz="800" u="none" cap="none" strike="noStrike">
              <a:solidFill>
                <a:srgbClr val="1F2A3D"/>
              </a:solidFill>
              <a:latin typeface="Arial"/>
              <a:ea typeface="Arial"/>
              <a:cs typeface="Arial"/>
              <a:sym typeface="Arial"/>
            </a:endParaRPr>
          </a:p>
        </p:txBody>
      </p:sp>
      <p:sp>
        <p:nvSpPr>
          <p:cNvPr id="1870" name="Google Shape;1870;p46"/>
          <p:cNvSpPr/>
          <p:nvPr/>
        </p:nvSpPr>
        <p:spPr>
          <a:xfrm>
            <a:off x="4741480" y="3388384"/>
            <a:ext cx="1033670" cy="215444"/>
          </a:xfrm>
          <a:prstGeom prst="rect">
            <a:avLst/>
          </a:prstGeom>
          <a:solidFill>
            <a:srgbClr val="1F2A3C">
              <a:alpha val="20000"/>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HOST KERNEL</a:t>
            </a:r>
            <a:endParaRPr b="1" i="0" sz="800" u="none" cap="none" strike="noStrike">
              <a:solidFill>
                <a:srgbClr val="1F2A3D"/>
              </a:solidFill>
              <a:latin typeface="Arial"/>
              <a:ea typeface="Arial"/>
              <a:cs typeface="Arial"/>
              <a:sym typeface="Arial"/>
            </a:endParaRPr>
          </a:p>
        </p:txBody>
      </p:sp>
      <p:sp>
        <p:nvSpPr>
          <p:cNvPr id="1871" name="Google Shape;1871;p46"/>
          <p:cNvSpPr/>
          <p:nvPr/>
        </p:nvSpPr>
        <p:spPr>
          <a:xfrm>
            <a:off x="4158881" y="3037978"/>
            <a:ext cx="1616269" cy="307777"/>
          </a:xfrm>
          <a:prstGeom prst="rect">
            <a:avLst/>
          </a:prstGeom>
          <a:solidFill>
            <a:srgbClr val="5E81BE"/>
          </a:solidFill>
          <a:ln>
            <a:noFill/>
          </a:ln>
        </p:spPr>
        <p:txBody>
          <a:bodyPr anchorCtr="0" anchor="t" bIns="91425" lIns="0" spcFirstLastPara="1" rIns="0"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 HYPERVISOR</a:t>
            </a:r>
            <a:endParaRPr b="1" i="0" sz="800" u="none" cap="none" strike="noStrike">
              <a:solidFill>
                <a:schemeClr val="lt1"/>
              </a:solidFill>
              <a:latin typeface="Arial"/>
              <a:ea typeface="Arial"/>
              <a:cs typeface="Arial"/>
              <a:sym typeface="Arial"/>
            </a:endParaRPr>
          </a:p>
        </p:txBody>
      </p:sp>
      <p:sp>
        <p:nvSpPr>
          <p:cNvPr id="1872" name="Google Shape;1872;p46"/>
          <p:cNvSpPr/>
          <p:nvPr/>
        </p:nvSpPr>
        <p:spPr>
          <a:xfrm>
            <a:off x="4158026" y="3883085"/>
            <a:ext cx="1187282" cy="397022"/>
          </a:xfrm>
          <a:prstGeom prst="rect">
            <a:avLst/>
          </a:prstGeom>
          <a:solidFill>
            <a:srgbClr val="1F2A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SRIOV NIC</a:t>
            </a:r>
            <a:endParaRPr b="1" i="0" sz="900" u="none" cap="none" strike="noStrike">
              <a:solidFill>
                <a:schemeClr val="lt1"/>
              </a:solidFill>
              <a:latin typeface="Roboto"/>
              <a:ea typeface="Roboto"/>
              <a:cs typeface="Roboto"/>
              <a:sym typeface="Roboto"/>
            </a:endParaRPr>
          </a:p>
        </p:txBody>
      </p:sp>
      <p:cxnSp>
        <p:nvCxnSpPr>
          <p:cNvPr id="1873" name="Google Shape;1873;p46"/>
          <p:cNvCxnSpPr/>
          <p:nvPr/>
        </p:nvCxnSpPr>
        <p:spPr>
          <a:xfrm>
            <a:off x="5496854" y="4092626"/>
            <a:ext cx="695726" cy="0"/>
          </a:xfrm>
          <a:prstGeom prst="straightConnector1">
            <a:avLst/>
          </a:prstGeom>
          <a:noFill/>
          <a:ln cap="flat" cmpd="sng" w="12700">
            <a:solidFill>
              <a:srgbClr val="1F2A3D"/>
            </a:solidFill>
            <a:prstDash val="dot"/>
            <a:round/>
            <a:headEnd len="med" w="med" type="triangle"/>
            <a:tailEnd len="med" w="med" type="triangle"/>
          </a:ln>
        </p:spPr>
      </p:cxnSp>
      <p:cxnSp>
        <p:nvCxnSpPr>
          <p:cNvPr id="1874" name="Google Shape;1874;p46"/>
          <p:cNvCxnSpPr/>
          <p:nvPr/>
        </p:nvCxnSpPr>
        <p:spPr>
          <a:xfrm>
            <a:off x="4588021" y="2895528"/>
            <a:ext cx="0" cy="928327"/>
          </a:xfrm>
          <a:prstGeom prst="straightConnector1">
            <a:avLst/>
          </a:prstGeom>
          <a:noFill/>
          <a:ln cap="flat" cmpd="sng" w="12700">
            <a:solidFill>
              <a:srgbClr val="1F2A3D"/>
            </a:solidFill>
            <a:prstDash val="dot"/>
            <a:round/>
            <a:headEnd len="med" w="med" type="triangle"/>
            <a:tailEnd len="med" w="med" type="triangle"/>
          </a:ln>
        </p:spPr>
      </p:cxnSp>
      <p:sp>
        <p:nvSpPr>
          <p:cNvPr id="1875" name="Google Shape;1875;p46"/>
          <p:cNvSpPr/>
          <p:nvPr/>
        </p:nvSpPr>
        <p:spPr>
          <a:xfrm>
            <a:off x="4930210" y="3975146"/>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cxnSp>
        <p:nvCxnSpPr>
          <p:cNvPr id="1876" name="Google Shape;1876;p46"/>
          <p:cNvCxnSpPr/>
          <p:nvPr/>
        </p:nvCxnSpPr>
        <p:spPr>
          <a:xfrm rot="10800000">
            <a:off x="4588021" y="1835950"/>
            <a:ext cx="0" cy="182880"/>
          </a:xfrm>
          <a:prstGeom prst="straightConnector1">
            <a:avLst/>
          </a:prstGeom>
          <a:noFill/>
          <a:ln cap="flat" cmpd="sng" w="12700">
            <a:solidFill>
              <a:srgbClr val="1F2A3D"/>
            </a:solidFill>
            <a:prstDash val="dot"/>
            <a:round/>
            <a:headEnd len="med" w="med" type="triangle"/>
            <a:tailEnd len="med" w="med" type="triangle"/>
          </a:ln>
        </p:spPr>
      </p:cxnSp>
      <p:sp>
        <p:nvSpPr>
          <p:cNvPr id="1877" name="Google Shape;1877;p46"/>
          <p:cNvSpPr/>
          <p:nvPr/>
        </p:nvSpPr>
        <p:spPr>
          <a:xfrm>
            <a:off x="4565605" y="2091990"/>
            <a:ext cx="839972" cy="230832"/>
          </a:xfrm>
          <a:prstGeom prst="rect">
            <a:avLst/>
          </a:prstGeom>
          <a:solidFill>
            <a:srgbClr val="F15B3E"/>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ixgbe</a:t>
            </a:r>
            <a:endParaRPr b="0" i="0" sz="1400" u="none" cap="none" strike="noStrike">
              <a:solidFill>
                <a:srgbClr val="000000"/>
              </a:solidFill>
              <a:latin typeface="Arial"/>
              <a:ea typeface="Arial"/>
              <a:cs typeface="Arial"/>
              <a:sym typeface="Arial"/>
            </a:endParaRPr>
          </a:p>
        </p:txBody>
      </p:sp>
      <p:sp>
        <p:nvSpPr>
          <p:cNvPr id="1878" name="Google Shape;1878;p46"/>
          <p:cNvSpPr/>
          <p:nvPr/>
        </p:nvSpPr>
        <p:spPr>
          <a:xfrm>
            <a:off x="4350845" y="994149"/>
            <a:ext cx="1254063"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qemu</a:t>
            </a:r>
            <a:endParaRPr b="1" i="0" sz="900" u="none" cap="none" strike="noStrike">
              <a:solidFill>
                <a:srgbClr val="1F2A3D"/>
              </a:solidFill>
              <a:latin typeface="Arial"/>
              <a:ea typeface="Arial"/>
              <a:cs typeface="Arial"/>
              <a:sym typeface="Arial"/>
            </a:endParaRPr>
          </a:p>
        </p:txBody>
      </p:sp>
      <p:cxnSp>
        <p:nvCxnSpPr>
          <p:cNvPr id="1879" name="Google Shape;1879;p46"/>
          <p:cNvCxnSpPr/>
          <p:nvPr/>
        </p:nvCxnSpPr>
        <p:spPr>
          <a:xfrm>
            <a:off x="4588021" y="2380215"/>
            <a:ext cx="0" cy="365760"/>
          </a:xfrm>
          <a:prstGeom prst="straightConnector1">
            <a:avLst/>
          </a:prstGeom>
          <a:noFill/>
          <a:ln cap="flat" cmpd="sng" w="12700">
            <a:solidFill>
              <a:srgbClr val="1F2A3D"/>
            </a:solidFill>
            <a:prstDash val="dot"/>
            <a:round/>
            <a:headEnd len="med" w="med" type="triangle"/>
            <a:tailEnd len="med" w="med" type="triangle"/>
          </a:ln>
        </p:spPr>
      </p:cxnSp>
      <p:sp>
        <p:nvSpPr>
          <p:cNvPr id="1880" name="Google Shape;1880;p46"/>
          <p:cNvSpPr/>
          <p:nvPr/>
        </p:nvSpPr>
        <p:spPr>
          <a:xfrm>
            <a:off x="6305040" y="911095"/>
            <a:ext cx="1616269" cy="1984433"/>
          </a:xfrm>
          <a:prstGeom prst="rect">
            <a:avLst/>
          </a:prstGeom>
          <a:solidFill>
            <a:srgbClr val="A1D4FF">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81" name="Google Shape;1881;p46"/>
          <p:cNvSpPr/>
          <p:nvPr/>
        </p:nvSpPr>
        <p:spPr>
          <a:xfrm>
            <a:off x="6497004" y="1260760"/>
            <a:ext cx="1245401" cy="1218049"/>
          </a:xfrm>
          <a:prstGeom prst="rect">
            <a:avLst/>
          </a:prstGeom>
          <a:solidFill>
            <a:schemeClr val="lt1"/>
          </a:solidFill>
          <a:ln cap="flat" cmpd="sng" w="28575">
            <a:solidFill>
              <a:srgbClr val="A1D4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82" name="Google Shape;1882;p46"/>
          <p:cNvSpPr/>
          <p:nvPr/>
        </p:nvSpPr>
        <p:spPr>
          <a:xfrm>
            <a:off x="6620487" y="1463756"/>
            <a:ext cx="1022526" cy="916459"/>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83" name="Google Shape;1883;p46"/>
          <p:cNvSpPr/>
          <p:nvPr/>
        </p:nvSpPr>
        <p:spPr>
          <a:xfrm>
            <a:off x="6713283" y="1560061"/>
            <a:ext cx="839972" cy="2308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 B</a:t>
            </a:r>
            <a:endParaRPr b="0" i="0" sz="1400" u="none" cap="none" strike="noStrike">
              <a:solidFill>
                <a:srgbClr val="000000"/>
              </a:solidFill>
              <a:latin typeface="Arial"/>
              <a:ea typeface="Arial"/>
              <a:cs typeface="Arial"/>
              <a:sym typeface="Arial"/>
            </a:endParaRPr>
          </a:p>
        </p:txBody>
      </p:sp>
      <p:sp>
        <p:nvSpPr>
          <p:cNvPr id="1884" name="Google Shape;1884;p46"/>
          <p:cNvSpPr/>
          <p:nvPr/>
        </p:nvSpPr>
        <p:spPr>
          <a:xfrm>
            <a:off x="6305040" y="2779905"/>
            <a:ext cx="1616269" cy="215444"/>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VFIO-PCI</a:t>
            </a:r>
            <a:endParaRPr b="1" i="0" sz="800" u="none" cap="none" strike="noStrike">
              <a:solidFill>
                <a:srgbClr val="1F2A3D"/>
              </a:solidFill>
              <a:latin typeface="Arial"/>
              <a:ea typeface="Arial"/>
              <a:cs typeface="Arial"/>
              <a:sym typeface="Arial"/>
            </a:endParaRPr>
          </a:p>
        </p:txBody>
      </p:sp>
      <p:sp>
        <p:nvSpPr>
          <p:cNvPr id="1885" name="Google Shape;1885;p46"/>
          <p:cNvSpPr/>
          <p:nvPr/>
        </p:nvSpPr>
        <p:spPr>
          <a:xfrm>
            <a:off x="6620488" y="1281542"/>
            <a:ext cx="1022526" cy="222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VM 2</a:t>
            </a:r>
            <a:endParaRPr b="1" i="0" sz="800" u="none" cap="none" strike="noStrike">
              <a:solidFill>
                <a:srgbClr val="1F2A3D"/>
              </a:solidFill>
              <a:latin typeface="Arial"/>
              <a:ea typeface="Arial"/>
              <a:cs typeface="Arial"/>
              <a:sym typeface="Arial"/>
            </a:endParaRPr>
          </a:p>
        </p:txBody>
      </p:sp>
      <p:sp>
        <p:nvSpPr>
          <p:cNvPr id="1886" name="Google Shape;1886;p46"/>
          <p:cNvSpPr/>
          <p:nvPr/>
        </p:nvSpPr>
        <p:spPr>
          <a:xfrm>
            <a:off x="6887639" y="3388384"/>
            <a:ext cx="1033670" cy="215444"/>
          </a:xfrm>
          <a:prstGeom prst="rect">
            <a:avLst/>
          </a:prstGeom>
          <a:solidFill>
            <a:srgbClr val="1F2A3C">
              <a:alpha val="20000"/>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HOST KERNEL</a:t>
            </a:r>
            <a:endParaRPr b="1" i="0" sz="800" u="none" cap="none" strike="noStrike">
              <a:solidFill>
                <a:srgbClr val="1F2A3D"/>
              </a:solidFill>
              <a:latin typeface="Arial"/>
              <a:ea typeface="Arial"/>
              <a:cs typeface="Arial"/>
              <a:sym typeface="Arial"/>
            </a:endParaRPr>
          </a:p>
        </p:txBody>
      </p:sp>
      <p:sp>
        <p:nvSpPr>
          <p:cNvPr id="1887" name="Google Shape;1887;p46"/>
          <p:cNvSpPr/>
          <p:nvPr/>
        </p:nvSpPr>
        <p:spPr>
          <a:xfrm>
            <a:off x="6305040" y="3037978"/>
            <a:ext cx="1616269" cy="307777"/>
          </a:xfrm>
          <a:prstGeom prst="rect">
            <a:avLst/>
          </a:prstGeom>
          <a:solidFill>
            <a:srgbClr val="5E81BE"/>
          </a:solidFill>
          <a:ln>
            <a:noFill/>
          </a:ln>
        </p:spPr>
        <p:txBody>
          <a:bodyPr anchorCtr="0" anchor="t" bIns="91425" lIns="0" spcFirstLastPara="1" rIns="0"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 HYPERVISOR</a:t>
            </a:r>
            <a:endParaRPr b="1" i="0" sz="800" u="none" cap="none" strike="noStrike">
              <a:solidFill>
                <a:schemeClr val="lt1"/>
              </a:solidFill>
              <a:latin typeface="Arial"/>
              <a:ea typeface="Arial"/>
              <a:cs typeface="Arial"/>
              <a:sym typeface="Arial"/>
            </a:endParaRPr>
          </a:p>
        </p:txBody>
      </p:sp>
      <p:cxnSp>
        <p:nvCxnSpPr>
          <p:cNvPr id="1888" name="Google Shape;1888;p46"/>
          <p:cNvCxnSpPr/>
          <p:nvPr/>
        </p:nvCxnSpPr>
        <p:spPr>
          <a:xfrm>
            <a:off x="6734180" y="2895528"/>
            <a:ext cx="0" cy="928327"/>
          </a:xfrm>
          <a:prstGeom prst="straightConnector1">
            <a:avLst/>
          </a:prstGeom>
          <a:noFill/>
          <a:ln cap="flat" cmpd="sng" w="12700">
            <a:solidFill>
              <a:srgbClr val="1F2A3D"/>
            </a:solidFill>
            <a:prstDash val="dot"/>
            <a:round/>
            <a:headEnd len="med" w="med" type="triangle"/>
            <a:tailEnd len="med" w="med" type="triangle"/>
          </a:ln>
        </p:spPr>
      </p:cxnSp>
      <p:cxnSp>
        <p:nvCxnSpPr>
          <p:cNvPr id="1889" name="Google Shape;1889;p46"/>
          <p:cNvCxnSpPr/>
          <p:nvPr/>
        </p:nvCxnSpPr>
        <p:spPr>
          <a:xfrm rot="10800000">
            <a:off x="6734180" y="1835950"/>
            <a:ext cx="0" cy="182880"/>
          </a:xfrm>
          <a:prstGeom prst="straightConnector1">
            <a:avLst/>
          </a:prstGeom>
          <a:noFill/>
          <a:ln cap="flat" cmpd="sng" w="12700">
            <a:solidFill>
              <a:srgbClr val="1F2A3D"/>
            </a:solidFill>
            <a:prstDash val="dot"/>
            <a:round/>
            <a:headEnd len="med" w="med" type="triangle"/>
            <a:tailEnd len="med" w="med" type="triangle"/>
          </a:ln>
        </p:spPr>
      </p:cxnSp>
      <p:sp>
        <p:nvSpPr>
          <p:cNvPr id="1890" name="Google Shape;1890;p46"/>
          <p:cNvSpPr/>
          <p:nvPr/>
        </p:nvSpPr>
        <p:spPr>
          <a:xfrm>
            <a:off x="6711764" y="2091990"/>
            <a:ext cx="839972" cy="230832"/>
          </a:xfrm>
          <a:prstGeom prst="rect">
            <a:avLst/>
          </a:prstGeom>
          <a:solidFill>
            <a:srgbClr val="F15B3E"/>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ixgbe</a:t>
            </a:r>
            <a:endParaRPr b="0" i="0" sz="1400" u="none" cap="none" strike="noStrike">
              <a:solidFill>
                <a:srgbClr val="000000"/>
              </a:solidFill>
              <a:latin typeface="Arial"/>
              <a:ea typeface="Arial"/>
              <a:cs typeface="Arial"/>
              <a:sym typeface="Arial"/>
            </a:endParaRPr>
          </a:p>
        </p:txBody>
      </p:sp>
      <p:sp>
        <p:nvSpPr>
          <p:cNvPr id="1891" name="Google Shape;1891;p46"/>
          <p:cNvSpPr/>
          <p:nvPr/>
        </p:nvSpPr>
        <p:spPr>
          <a:xfrm>
            <a:off x="6497004" y="994149"/>
            <a:ext cx="1254063"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qemu</a:t>
            </a:r>
            <a:endParaRPr b="1" i="0" sz="900" u="none" cap="none" strike="noStrike">
              <a:solidFill>
                <a:srgbClr val="1F2A3D"/>
              </a:solidFill>
              <a:latin typeface="Arial"/>
              <a:ea typeface="Arial"/>
              <a:cs typeface="Arial"/>
              <a:sym typeface="Arial"/>
            </a:endParaRPr>
          </a:p>
        </p:txBody>
      </p:sp>
      <p:cxnSp>
        <p:nvCxnSpPr>
          <p:cNvPr id="1892" name="Google Shape;1892;p46"/>
          <p:cNvCxnSpPr/>
          <p:nvPr/>
        </p:nvCxnSpPr>
        <p:spPr>
          <a:xfrm>
            <a:off x="6734180" y="2380215"/>
            <a:ext cx="0" cy="365760"/>
          </a:xfrm>
          <a:prstGeom prst="straightConnector1">
            <a:avLst/>
          </a:prstGeom>
          <a:noFill/>
          <a:ln cap="flat" cmpd="sng" w="12700">
            <a:solidFill>
              <a:srgbClr val="1F2A3D"/>
            </a:solidFill>
            <a:prstDash val="dot"/>
            <a:round/>
            <a:headEnd len="med" w="med" type="triangle"/>
            <a:tailEnd len="med" w="med" type="triangle"/>
          </a:ln>
        </p:spPr>
      </p:cxnSp>
      <p:sp>
        <p:nvSpPr>
          <p:cNvPr id="1893" name="Google Shape;1893;p46"/>
          <p:cNvSpPr/>
          <p:nvPr/>
        </p:nvSpPr>
        <p:spPr>
          <a:xfrm>
            <a:off x="6334991" y="3890011"/>
            <a:ext cx="1187282" cy="397022"/>
          </a:xfrm>
          <a:prstGeom prst="rect">
            <a:avLst/>
          </a:prstGeom>
          <a:solidFill>
            <a:srgbClr val="1F2A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SRIOV NIC</a:t>
            </a:r>
            <a:endParaRPr b="1" i="0" sz="900" u="none" cap="none" strike="noStrike">
              <a:solidFill>
                <a:schemeClr val="lt1"/>
              </a:solidFill>
              <a:latin typeface="Roboto"/>
              <a:ea typeface="Roboto"/>
              <a:cs typeface="Roboto"/>
              <a:sym typeface="Roboto"/>
            </a:endParaRPr>
          </a:p>
        </p:txBody>
      </p:sp>
      <p:sp>
        <p:nvSpPr>
          <p:cNvPr id="1894" name="Google Shape;1894;p46"/>
          <p:cNvSpPr/>
          <p:nvPr/>
        </p:nvSpPr>
        <p:spPr>
          <a:xfrm>
            <a:off x="7108834" y="3982072"/>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895" name="Google Shape;1895;p46"/>
          <p:cNvSpPr/>
          <p:nvPr/>
        </p:nvSpPr>
        <p:spPr>
          <a:xfrm>
            <a:off x="4064424" y="4407000"/>
            <a:ext cx="42879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1F2A3C"/>
                </a:solidFill>
                <a:latin typeface="Roboto"/>
                <a:ea typeface="Roboto"/>
                <a:cs typeface="Roboto"/>
                <a:sym typeface="Roboto"/>
              </a:rPr>
              <a:t>Hardware offload, lowest latency, fastest throughput</a:t>
            </a:r>
            <a:endParaRPr b="0" i="0" sz="1400" u="none" cap="none" strike="noStrike">
              <a:solidFill>
                <a:srgbClr val="000000"/>
              </a:solidFill>
              <a:latin typeface="Arial"/>
              <a:ea typeface="Arial"/>
              <a:cs typeface="Arial"/>
              <a:sym typeface="Arial"/>
            </a:endParaRPr>
          </a:p>
        </p:txBody>
      </p:sp>
      <p:sp>
        <p:nvSpPr>
          <p:cNvPr id="1896" name="Google Shape;1896;p46"/>
          <p:cNvSpPr txBox="1"/>
          <p:nvPr/>
        </p:nvSpPr>
        <p:spPr>
          <a:xfrm>
            <a:off x="201250" y="3912975"/>
            <a:ext cx="3863100" cy="57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Roboto"/>
                <a:ea typeface="Roboto"/>
                <a:cs typeface="Roboto"/>
                <a:sym typeface="Roboto"/>
              </a:rPr>
              <a:t>1. Create Docker Network on both hosts with SR-IOV driver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Roboto"/>
                <a:ea typeface="Roboto"/>
                <a:cs typeface="Roboto"/>
                <a:sym typeface="Roboto"/>
              </a:rPr>
              <a:t>2. Start Container A and attach to Docker network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Roboto"/>
                <a:ea typeface="Roboto"/>
                <a:cs typeface="Roboto"/>
                <a:sym typeface="Roboto"/>
              </a:rPr>
              <a:t>3. Start Container B, attach to Docker network, ping network</a:t>
            </a:r>
            <a:endParaRPr b="0" i="0" sz="1050" u="none" cap="none" strike="noStrike">
              <a:solidFill>
                <a:srgbClr val="000000"/>
              </a:solidFill>
              <a:latin typeface="Roboto"/>
              <a:ea typeface="Roboto"/>
              <a:cs typeface="Roboto"/>
              <a:sym typeface="Roboto"/>
            </a:endParaRPr>
          </a:p>
        </p:txBody>
      </p:sp>
      <p:sp>
        <p:nvSpPr>
          <p:cNvPr id="1897" name="Google Shape;1897;p46"/>
          <p:cNvSpPr/>
          <p:nvPr/>
        </p:nvSpPr>
        <p:spPr>
          <a:xfrm>
            <a:off x="752650" y="1020744"/>
            <a:ext cx="137700" cy="137700"/>
          </a:xfrm>
          <a:prstGeom prst="ellipse">
            <a:avLst/>
          </a:prstGeom>
          <a:noFill/>
          <a:ln cap="flat" cmpd="sng" w="25400">
            <a:solidFill>
              <a:schemeClr val="accent3"/>
            </a:solidFill>
            <a:prstDash val="solid"/>
            <a:round/>
            <a:headEnd len="sm" w="sm" type="none"/>
            <a:tailEnd len="sm" w="sm" type="none"/>
          </a:ln>
        </p:spPr>
        <p:txBody>
          <a:bodyPr anchorCtr="0" anchor="ctr" bIns="45700" lIns="27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a:ea typeface="Roboto"/>
              <a:cs typeface="Roboto"/>
              <a:sym typeface="Roboto"/>
            </a:endParaRPr>
          </a:p>
        </p:txBody>
      </p:sp>
      <p:sp>
        <p:nvSpPr>
          <p:cNvPr id="1898" name="Google Shape;1898;p46"/>
          <p:cNvSpPr/>
          <p:nvPr/>
        </p:nvSpPr>
        <p:spPr>
          <a:xfrm>
            <a:off x="752663" y="1483029"/>
            <a:ext cx="137700" cy="137700"/>
          </a:xfrm>
          <a:prstGeom prst="ellipse">
            <a:avLst/>
          </a:prstGeom>
          <a:noFill/>
          <a:ln cap="flat" cmpd="sng" w="25400">
            <a:solidFill>
              <a:schemeClr val="accent3"/>
            </a:solidFill>
            <a:prstDash val="solid"/>
            <a:round/>
            <a:headEnd len="sm" w="sm" type="none"/>
            <a:tailEnd len="sm" w="sm" type="none"/>
          </a:ln>
        </p:spPr>
        <p:txBody>
          <a:bodyPr anchorCtr="0" anchor="ctr" bIns="45700" lIns="27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a:ea typeface="Roboto"/>
              <a:cs typeface="Roboto"/>
              <a:sym typeface="Roboto"/>
            </a:endParaRPr>
          </a:p>
        </p:txBody>
      </p:sp>
      <p:sp>
        <p:nvSpPr>
          <p:cNvPr id="1899" name="Google Shape;1899;p46"/>
          <p:cNvSpPr/>
          <p:nvPr/>
        </p:nvSpPr>
        <p:spPr>
          <a:xfrm>
            <a:off x="752688" y="2949422"/>
            <a:ext cx="137700" cy="137700"/>
          </a:xfrm>
          <a:prstGeom prst="ellipse">
            <a:avLst/>
          </a:prstGeom>
          <a:noFill/>
          <a:ln cap="flat" cmpd="sng" w="25400">
            <a:solidFill>
              <a:schemeClr val="accent3"/>
            </a:solidFill>
            <a:prstDash val="solid"/>
            <a:round/>
            <a:headEnd len="sm" w="sm" type="none"/>
            <a:tailEnd len="sm" w="sm" type="none"/>
          </a:ln>
        </p:spPr>
        <p:txBody>
          <a:bodyPr anchorCtr="0" anchor="ctr" bIns="45700" lIns="27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a:ea typeface="Roboto"/>
              <a:cs typeface="Roboto"/>
              <a:sym typeface="Roboto"/>
            </a:endParaRPr>
          </a:p>
        </p:txBody>
      </p:sp>
      <p:sp>
        <p:nvSpPr>
          <p:cNvPr id="1900" name="Google Shape;1900;p46"/>
          <p:cNvSpPr txBox="1"/>
          <p:nvPr/>
        </p:nvSpPr>
        <p:spPr>
          <a:xfrm>
            <a:off x="752613" y="1027287"/>
            <a:ext cx="137700" cy="13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Roboto"/>
                <a:ea typeface="Roboto"/>
                <a:cs typeface="Roboto"/>
                <a:sym typeface="Roboto"/>
              </a:rPr>
              <a:t>1</a:t>
            </a:r>
            <a:endParaRPr b="0" i="0" sz="800" u="none" cap="none" strike="noStrike">
              <a:solidFill>
                <a:schemeClr val="dk1"/>
              </a:solidFill>
              <a:latin typeface="Roboto"/>
              <a:ea typeface="Roboto"/>
              <a:cs typeface="Roboto"/>
              <a:sym typeface="Roboto"/>
            </a:endParaRPr>
          </a:p>
        </p:txBody>
      </p:sp>
      <p:sp>
        <p:nvSpPr>
          <p:cNvPr id="1901" name="Google Shape;1901;p46"/>
          <p:cNvSpPr txBox="1"/>
          <p:nvPr/>
        </p:nvSpPr>
        <p:spPr>
          <a:xfrm>
            <a:off x="752625" y="1491350"/>
            <a:ext cx="137700" cy="13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Roboto"/>
                <a:ea typeface="Roboto"/>
                <a:cs typeface="Roboto"/>
                <a:sym typeface="Roboto"/>
              </a:rPr>
              <a:t>2</a:t>
            </a:r>
            <a:endParaRPr b="0" i="0" sz="800" u="none" cap="none" strike="noStrike">
              <a:solidFill>
                <a:schemeClr val="dk1"/>
              </a:solidFill>
              <a:latin typeface="Roboto"/>
              <a:ea typeface="Roboto"/>
              <a:cs typeface="Roboto"/>
              <a:sym typeface="Roboto"/>
            </a:endParaRPr>
          </a:p>
        </p:txBody>
      </p:sp>
      <p:sp>
        <p:nvSpPr>
          <p:cNvPr id="1902" name="Google Shape;1902;p46"/>
          <p:cNvSpPr txBox="1"/>
          <p:nvPr/>
        </p:nvSpPr>
        <p:spPr>
          <a:xfrm>
            <a:off x="752650" y="2954435"/>
            <a:ext cx="137700" cy="13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Roboto"/>
                <a:ea typeface="Roboto"/>
                <a:cs typeface="Roboto"/>
                <a:sym typeface="Roboto"/>
              </a:rPr>
              <a:t>3</a:t>
            </a:r>
            <a:endParaRPr b="0" i="0" sz="800" u="none" cap="none" strike="noStrike">
              <a:solidFill>
                <a:schemeClr val="dk1"/>
              </a:solidFill>
              <a:latin typeface="Roboto"/>
              <a:ea typeface="Roboto"/>
              <a:cs typeface="Roboto"/>
              <a:sym typeface="Roboto"/>
            </a:endParaRPr>
          </a:p>
        </p:txBody>
      </p:sp>
      <p:sp>
        <p:nvSpPr>
          <p:cNvPr id="1903" name="Google Shape;1903;p46"/>
          <p:cNvSpPr/>
          <p:nvPr/>
        </p:nvSpPr>
        <p:spPr>
          <a:xfrm>
            <a:off x="752650" y="2491281"/>
            <a:ext cx="137700" cy="137700"/>
          </a:xfrm>
          <a:prstGeom prst="ellipse">
            <a:avLst/>
          </a:prstGeom>
          <a:noFill/>
          <a:ln cap="flat" cmpd="sng" w="25400">
            <a:solidFill>
              <a:schemeClr val="accent3"/>
            </a:solidFill>
            <a:prstDash val="solid"/>
            <a:round/>
            <a:headEnd len="sm" w="sm" type="none"/>
            <a:tailEnd len="sm" w="sm" type="none"/>
          </a:ln>
        </p:spPr>
        <p:txBody>
          <a:bodyPr anchorCtr="0" anchor="ctr" bIns="45700" lIns="27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a:ea typeface="Roboto"/>
              <a:cs typeface="Roboto"/>
              <a:sym typeface="Roboto"/>
            </a:endParaRPr>
          </a:p>
        </p:txBody>
      </p:sp>
      <p:sp>
        <p:nvSpPr>
          <p:cNvPr id="1904" name="Google Shape;1904;p46"/>
          <p:cNvSpPr txBox="1"/>
          <p:nvPr/>
        </p:nvSpPr>
        <p:spPr>
          <a:xfrm>
            <a:off x="752613" y="2497824"/>
            <a:ext cx="137700" cy="13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Roboto"/>
                <a:ea typeface="Roboto"/>
                <a:cs typeface="Roboto"/>
                <a:sym typeface="Roboto"/>
              </a:rPr>
              <a:t>1</a:t>
            </a:r>
            <a:endParaRPr b="0" i="0" sz="800" u="none" cap="none" strike="noStrike">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8" name="Shape 1908"/>
        <p:cNvGrpSpPr/>
        <p:nvPr/>
      </p:nvGrpSpPr>
      <p:grpSpPr>
        <a:xfrm>
          <a:off x="0" y="0"/>
          <a:ext cx="0" cy="0"/>
          <a:chOff x="0" y="0"/>
          <a:chExt cx="0" cy="0"/>
        </a:xfrm>
      </p:grpSpPr>
      <p:sp>
        <p:nvSpPr>
          <p:cNvPr id="1909" name="Google Shape;1909;p47"/>
          <p:cNvSpPr/>
          <p:nvPr/>
        </p:nvSpPr>
        <p:spPr>
          <a:xfrm>
            <a:off x="5784971" y="911095"/>
            <a:ext cx="1616269" cy="1984433"/>
          </a:xfrm>
          <a:prstGeom prst="rect">
            <a:avLst/>
          </a:prstGeom>
          <a:solidFill>
            <a:srgbClr val="A1D4FF">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910" name="Google Shape;1910;p47"/>
          <p:cNvPicPr preferRelativeResize="0"/>
          <p:nvPr/>
        </p:nvPicPr>
        <p:blipFill rotWithShape="1">
          <a:blip r:embed="rId3">
            <a:alphaModFix/>
          </a:blip>
          <a:srcRect b="0" l="0" r="0" t="0"/>
          <a:stretch/>
        </p:blipFill>
        <p:spPr>
          <a:xfrm>
            <a:off x="909868" y="2409252"/>
            <a:ext cx="860786" cy="515313"/>
          </a:xfrm>
          <a:prstGeom prst="rect">
            <a:avLst/>
          </a:prstGeom>
          <a:noFill/>
          <a:ln>
            <a:noFill/>
          </a:ln>
        </p:spPr>
      </p:pic>
      <p:sp>
        <p:nvSpPr>
          <p:cNvPr id="1911" name="Google Shape;1911;p47"/>
          <p:cNvSpPr txBox="1"/>
          <p:nvPr/>
        </p:nvSpPr>
        <p:spPr>
          <a:xfrm>
            <a:off x="1295131" y="1260760"/>
            <a:ext cx="3412198" cy="1247086"/>
          </a:xfrm>
          <a:prstGeom prst="rect">
            <a:avLst/>
          </a:prstGeom>
          <a:solidFill>
            <a:srgbClr val="1F2A3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docker run -it --runtime=kata-runtime --device=/dev/vfio/90 </a:t>
            </a:r>
            <a:br>
              <a:rPr b="0" i="0" lang="en-US" sz="1000" u="none" cap="none" strike="noStrike">
                <a:solidFill>
                  <a:srgbClr val="A1D4FF"/>
                </a:solidFill>
                <a:latin typeface="Calibri"/>
                <a:ea typeface="Calibri"/>
                <a:cs typeface="Calibri"/>
                <a:sym typeface="Calibri"/>
              </a:rPr>
            </a:br>
            <a:r>
              <a:rPr b="0" i="0" lang="en-US" sz="1000" u="none" cap="none" strike="noStrike">
                <a:solidFill>
                  <a:srgbClr val="A1D4FF"/>
                </a:solidFill>
                <a:latin typeface="Calibri"/>
                <a:ea typeface="Calibri"/>
                <a:cs typeface="Calibri"/>
                <a:sym typeface="Calibri"/>
              </a:rPr>
              <a:t>-v /dev:/dev -v etc:/etc openssl-qat-engine bash</a:t>
            </a:r>
            <a:br>
              <a:rPr b="0" i="0" lang="en-US" sz="1000" u="none" cap="none" strike="noStrike">
                <a:solidFill>
                  <a:srgbClr val="A1D4FF"/>
                </a:solidFill>
                <a:latin typeface="Calibri"/>
                <a:ea typeface="Calibri"/>
                <a:cs typeface="Calibri"/>
                <a:sym typeface="Calibri"/>
              </a:rPr>
            </a:br>
            <a:endParaRPr b="0" i="0" sz="1000" u="none" cap="none" strike="noStrike">
              <a:solidFill>
                <a:srgbClr val="A1D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openssl engine -c -t qat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openssl speed -engine qat -elapsed -async_jobs 72 rsa2048</a:t>
            </a:r>
            <a:endParaRPr b="0" i="0" sz="1200" u="none" cap="none" strike="noStrike">
              <a:solidFill>
                <a:srgbClr val="A1D4FF"/>
              </a:solidFill>
              <a:latin typeface="Calibri"/>
              <a:ea typeface="Calibri"/>
              <a:cs typeface="Calibri"/>
              <a:sym typeface="Calibri"/>
            </a:endParaRPr>
          </a:p>
        </p:txBody>
      </p:sp>
      <p:sp>
        <p:nvSpPr>
          <p:cNvPr id="1912" name="Google Shape;1912;p47"/>
          <p:cNvSpPr txBox="1"/>
          <p:nvPr>
            <p:ph type="title"/>
          </p:nvPr>
        </p:nvSpPr>
        <p:spPr>
          <a:xfrm>
            <a:off x="457200" y="91450"/>
            <a:ext cx="76872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Kata Containers and SR-IOV with Intel</a:t>
            </a:r>
            <a:r>
              <a:rPr baseline="30000" lang="en-US"/>
              <a:t>®</a:t>
            </a:r>
            <a:r>
              <a:rPr lang="en-US"/>
              <a:t> QuickAssist Technology</a:t>
            </a:r>
            <a:br>
              <a:rPr lang="en-US"/>
            </a:br>
            <a:r>
              <a:rPr lang="en-US"/>
              <a:t>Accelerated cryptography and compression</a:t>
            </a:r>
            <a:endParaRPr/>
          </a:p>
        </p:txBody>
      </p:sp>
      <p:sp>
        <p:nvSpPr>
          <p:cNvPr id="1913" name="Google Shape;1913;p47"/>
          <p:cNvSpPr/>
          <p:nvPr/>
        </p:nvSpPr>
        <p:spPr>
          <a:xfrm rot="10800000">
            <a:off x="1295132" y="2507846"/>
            <a:ext cx="228600" cy="228600"/>
          </a:xfrm>
          <a:prstGeom prst="rtTriangle">
            <a:avLst/>
          </a:prstGeom>
          <a:solidFill>
            <a:srgbClr val="1F2A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14" name="Google Shape;1914;p47"/>
          <p:cNvSpPr/>
          <p:nvPr/>
        </p:nvSpPr>
        <p:spPr>
          <a:xfrm>
            <a:off x="5976935" y="1260760"/>
            <a:ext cx="1245401" cy="1218049"/>
          </a:xfrm>
          <a:prstGeom prst="rect">
            <a:avLst/>
          </a:prstGeom>
          <a:solidFill>
            <a:schemeClr val="lt1"/>
          </a:solidFill>
          <a:ln cap="flat" cmpd="sng" w="28575">
            <a:solidFill>
              <a:srgbClr val="A1D4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15" name="Google Shape;1915;p47"/>
          <p:cNvSpPr/>
          <p:nvPr/>
        </p:nvSpPr>
        <p:spPr>
          <a:xfrm>
            <a:off x="6100418" y="1463756"/>
            <a:ext cx="1022526" cy="916459"/>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16" name="Google Shape;1916;p47"/>
          <p:cNvSpPr/>
          <p:nvPr/>
        </p:nvSpPr>
        <p:spPr>
          <a:xfrm>
            <a:off x="6193214" y="1560061"/>
            <a:ext cx="839972" cy="2308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 A</a:t>
            </a:r>
            <a:endParaRPr b="0" i="0" sz="1400" u="none" cap="none" strike="noStrike">
              <a:solidFill>
                <a:srgbClr val="000000"/>
              </a:solidFill>
              <a:latin typeface="Arial"/>
              <a:ea typeface="Arial"/>
              <a:cs typeface="Arial"/>
              <a:sym typeface="Arial"/>
            </a:endParaRPr>
          </a:p>
        </p:txBody>
      </p:sp>
      <p:sp>
        <p:nvSpPr>
          <p:cNvPr id="1917" name="Google Shape;1917;p47"/>
          <p:cNvSpPr/>
          <p:nvPr/>
        </p:nvSpPr>
        <p:spPr>
          <a:xfrm>
            <a:off x="5784971" y="2779905"/>
            <a:ext cx="1616269" cy="215444"/>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VFIO-PCI</a:t>
            </a:r>
            <a:endParaRPr b="1" i="0" sz="800" u="none" cap="none" strike="noStrike">
              <a:solidFill>
                <a:srgbClr val="1F2A3D"/>
              </a:solidFill>
              <a:latin typeface="Arial"/>
              <a:ea typeface="Arial"/>
              <a:cs typeface="Arial"/>
              <a:sym typeface="Arial"/>
            </a:endParaRPr>
          </a:p>
        </p:txBody>
      </p:sp>
      <p:sp>
        <p:nvSpPr>
          <p:cNvPr id="1918" name="Google Shape;1918;p47"/>
          <p:cNvSpPr/>
          <p:nvPr/>
        </p:nvSpPr>
        <p:spPr>
          <a:xfrm>
            <a:off x="6100419" y="1281542"/>
            <a:ext cx="1022526" cy="222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VM 1</a:t>
            </a:r>
            <a:endParaRPr b="1" i="0" sz="800" u="none" cap="none" strike="noStrike">
              <a:solidFill>
                <a:srgbClr val="1F2A3D"/>
              </a:solidFill>
              <a:latin typeface="Arial"/>
              <a:ea typeface="Arial"/>
              <a:cs typeface="Arial"/>
              <a:sym typeface="Arial"/>
            </a:endParaRPr>
          </a:p>
        </p:txBody>
      </p:sp>
      <p:sp>
        <p:nvSpPr>
          <p:cNvPr id="1919" name="Google Shape;1919;p47"/>
          <p:cNvSpPr/>
          <p:nvPr/>
        </p:nvSpPr>
        <p:spPr>
          <a:xfrm>
            <a:off x="6367570" y="3388384"/>
            <a:ext cx="1033670" cy="215444"/>
          </a:xfrm>
          <a:prstGeom prst="rect">
            <a:avLst/>
          </a:prstGeom>
          <a:solidFill>
            <a:srgbClr val="1F2A3C">
              <a:alpha val="20000"/>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HOST KERNEL</a:t>
            </a:r>
            <a:endParaRPr b="1" i="0" sz="800" u="none" cap="none" strike="noStrike">
              <a:solidFill>
                <a:srgbClr val="1F2A3D"/>
              </a:solidFill>
              <a:latin typeface="Arial"/>
              <a:ea typeface="Arial"/>
              <a:cs typeface="Arial"/>
              <a:sym typeface="Arial"/>
            </a:endParaRPr>
          </a:p>
        </p:txBody>
      </p:sp>
      <p:sp>
        <p:nvSpPr>
          <p:cNvPr id="1920" name="Google Shape;1920;p47"/>
          <p:cNvSpPr/>
          <p:nvPr/>
        </p:nvSpPr>
        <p:spPr>
          <a:xfrm>
            <a:off x="5784971" y="3037978"/>
            <a:ext cx="1616269" cy="307777"/>
          </a:xfrm>
          <a:prstGeom prst="rect">
            <a:avLst/>
          </a:prstGeom>
          <a:solidFill>
            <a:srgbClr val="5E81BE"/>
          </a:solidFill>
          <a:ln>
            <a:noFill/>
          </a:ln>
        </p:spPr>
        <p:txBody>
          <a:bodyPr anchorCtr="0" anchor="t" bIns="91425" lIns="0" spcFirstLastPara="1" rIns="0"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 HYPERVISOR</a:t>
            </a:r>
            <a:endParaRPr b="1" i="0" sz="800" u="none" cap="none" strike="noStrike">
              <a:solidFill>
                <a:schemeClr val="lt1"/>
              </a:solidFill>
              <a:latin typeface="Arial"/>
              <a:ea typeface="Arial"/>
              <a:cs typeface="Arial"/>
              <a:sym typeface="Arial"/>
            </a:endParaRPr>
          </a:p>
        </p:txBody>
      </p:sp>
      <p:sp>
        <p:nvSpPr>
          <p:cNvPr id="1921" name="Google Shape;1921;p47"/>
          <p:cNvSpPr/>
          <p:nvPr/>
        </p:nvSpPr>
        <p:spPr>
          <a:xfrm>
            <a:off x="4431448" y="3884357"/>
            <a:ext cx="3323172" cy="640387"/>
          </a:xfrm>
          <a:prstGeom prst="rect">
            <a:avLst/>
          </a:prstGeom>
          <a:solidFill>
            <a:srgbClr val="1F2A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Intel</a:t>
            </a:r>
            <a:r>
              <a:rPr b="1" baseline="30000" i="0" lang="en-US" sz="800" u="none" cap="none" strike="noStrike">
                <a:solidFill>
                  <a:schemeClr val="lt1"/>
                </a:solidFill>
                <a:latin typeface="Roboto"/>
                <a:ea typeface="Roboto"/>
                <a:cs typeface="Roboto"/>
                <a:sym typeface="Roboto"/>
              </a:rPr>
              <a:t>®</a:t>
            </a:r>
            <a:r>
              <a:rPr b="1" i="0" lang="en-US" sz="800" u="none" cap="none" strike="noStrike">
                <a:solidFill>
                  <a:schemeClr val="lt1"/>
                </a:solidFill>
                <a:latin typeface="Roboto"/>
                <a:ea typeface="Roboto"/>
                <a:cs typeface="Roboto"/>
                <a:sym typeface="Roboto"/>
              </a:rPr>
              <a:t> QAT</a:t>
            </a:r>
            <a:endParaRPr b="1" i="0" sz="900" u="none" cap="none" strike="noStrike">
              <a:solidFill>
                <a:schemeClr val="lt1"/>
              </a:solidFill>
              <a:latin typeface="Roboto"/>
              <a:ea typeface="Roboto"/>
              <a:cs typeface="Roboto"/>
              <a:sym typeface="Roboto"/>
            </a:endParaRPr>
          </a:p>
        </p:txBody>
      </p:sp>
      <p:cxnSp>
        <p:nvCxnSpPr>
          <p:cNvPr id="1922" name="Google Shape;1922;p47"/>
          <p:cNvCxnSpPr/>
          <p:nvPr/>
        </p:nvCxnSpPr>
        <p:spPr>
          <a:xfrm>
            <a:off x="6214111" y="2895528"/>
            <a:ext cx="0" cy="928327"/>
          </a:xfrm>
          <a:prstGeom prst="straightConnector1">
            <a:avLst/>
          </a:prstGeom>
          <a:noFill/>
          <a:ln cap="flat" cmpd="sng" w="12700">
            <a:solidFill>
              <a:srgbClr val="1F2A3D"/>
            </a:solidFill>
            <a:prstDash val="dot"/>
            <a:round/>
            <a:headEnd len="med" w="med" type="triangle"/>
            <a:tailEnd len="med" w="med" type="triangle"/>
          </a:ln>
        </p:spPr>
      </p:cxnSp>
      <p:sp>
        <p:nvSpPr>
          <p:cNvPr id="1923" name="Google Shape;1923;p47"/>
          <p:cNvSpPr/>
          <p:nvPr/>
        </p:nvSpPr>
        <p:spPr>
          <a:xfrm>
            <a:off x="5748097" y="3975146"/>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cxnSp>
        <p:nvCxnSpPr>
          <p:cNvPr id="1924" name="Google Shape;1924;p47"/>
          <p:cNvCxnSpPr/>
          <p:nvPr/>
        </p:nvCxnSpPr>
        <p:spPr>
          <a:xfrm rot="10800000">
            <a:off x="6591616" y="1835950"/>
            <a:ext cx="0" cy="182880"/>
          </a:xfrm>
          <a:prstGeom prst="straightConnector1">
            <a:avLst/>
          </a:prstGeom>
          <a:noFill/>
          <a:ln cap="flat" cmpd="sng" w="12700">
            <a:solidFill>
              <a:srgbClr val="1F2A3D"/>
            </a:solidFill>
            <a:prstDash val="dot"/>
            <a:round/>
            <a:headEnd len="med" w="med" type="triangle"/>
            <a:tailEnd len="med" w="med" type="triangle"/>
          </a:ln>
        </p:spPr>
      </p:cxnSp>
      <p:sp>
        <p:nvSpPr>
          <p:cNvPr id="1925" name="Google Shape;1925;p47"/>
          <p:cNvSpPr/>
          <p:nvPr/>
        </p:nvSpPr>
        <p:spPr>
          <a:xfrm>
            <a:off x="6191695" y="2091990"/>
            <a:ext cx="839972" cy="230832"/>
          </a:xfrm>
          <a:prstGeom prst="rect">
            <a:avLst/>
          </a:prstGeom>
          <a:solidFill>
            <a:srgbClr val="F15B3E"/>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intel_qat.ko</a:t>
            </a:r>
            <a:endParaRPr b="1" i="0" sz="900" u="none" cap="none" strike="noStrike">
              <a:solidFill>
                <a:schemeClr val="lt1"/>
              </a:solidFill>
              <a:latin typeface="Roboto"/>
              <a:ea typeface="Roboto"/>
              <a:cs typeface="Roboto"/>
              <a:sym typeface="Roboto"/>
            </a:endParaRPr>
          </a:p>
        </p:txBody>
      </p:sp>
      <p:sp>
        <p:nvSpPr>
          <p:cNvPr id="1926" name="Google Shape;1926;p47"/>
          <p:cNvSpPr/>
          <p:nvPr/>
        </p:nvSpPr>
        <p:spPr>
          <a:xfrm>
            <a:off x="5976935" y="994149"/>
            <a:ext cx="1254063"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qemu</a:t>
            </a:r>
            <a:endParaRPr b="1" i="0" sz="900" u="none" cap="none" strike="noStrike">
              <a:solidFill>
                <a:srgbClr val="1F2A3D"/>
              </a:solidFill>
              <a:latin typeface="Arial"/>
              <a:ea typeface="Arial"/>
              <a:cs typeface="Arial"/>
              <a:sym typeface="Arial"/>
            </a:endParaRPr>
          </a:p>
        </p:txBody>
      </p:sp>
      <p:cxnSp>
        <p:nvCxnSpPr>
          <p:cNvPr id="1927" name="Google Shape;1927;p47"/>
          <p:cNvCxnSpPr/>
          <p:nvPr/>
        </p:nvCxnSpPr>
        <p:spPr>
          <a:xfrm>
            <a:off x="6214111" y="2380215"/>
            <a:ext cx="0" cy="365760"/>
          </a:xfrm>
          <a:prstGeom prst="straightConnector1">
            <a:avLst/>
          </a:prstGeom>
          <a:noFill/>
          <a:ln cap="flat" cmpd="sng" w="12700">
            <a:solidFill>
              <a:srgbClr val="1F2A3D"/>
            </a:solidFill>
            <a:prstDash val="dot"/>
            <a:round/>
            <a:headEnd len="med" w="med" type="triangle"/>
            <a:tailEnd len="med" w="med" type="triangle"/>
          </a:ln>
        </p:spPr>
      </p:cxnSp>
      <p:sp>
        <p:nvSpPr>
          <p:cNvPr id="1928" name="Google Shape;1928;p47"/>
          <p:cNvSpPr/>
          <p:nvPr/>
        </p:nvSpPr>
        <p:spPr>
          <a:xfrm>
            <a:off x="4431448" y="4596216"/>
            <a:ext cx="368663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1F2A3C"/>
                </a:solidFill>
                <a:latin typeface="Roboto"/>
                <a:ea typeface="Roboto"/>
                <a:cs typeface="Roboto"/>
                <a:sym typeface="Roboto"/>
              </a:rPr>
              <a:t>Hardware offload with more secure isolation</a:t>
            </a:r>
            <a:endParaRPr b="0" i="0" sz="1400" u="none" cap="none" strike="noStrike">
              <a:solidFill>
                <a:srgbClr val="000000"/>
              </a:solidFill>
              <a:latin typeface="Arial"/>
              <a:ea typeface="Arial"/>
              <a:cs typeface="Arial"/>
              <a:sym typeface="Arial"/>
            </a:endParaRPr>
          </a:p>
        </p:txBody>
      </p:sp>
      <p:sp>
        <p:nvSpPr>
          <p:cNvPr id="1929" name="Google Shape;1929;p47"/>
          <p:cNvSpPr/>
          <p:nvPr/>
        </p:nvSpPr>
        <p:spPr>
          <a:xfrm>
            <a:off x="5424007" y="3975146"/>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930" name="Google Shape;1930;p47"/>
          <p:cNvSpPr/>
          <p:nvPr/>
        </p:nvSpPr>
        <p:spPr>
          <a:xfrm>
            <a:off x="5105630" y="4223117"/>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931" name="Google Shape;1931;p47"/>
          <p:cNvSpPr/>
          <p:nvPr/>
        </p:nvSpPr>
        <p:spPr>
          <a:xfrm>
            <a:off x="5099917" y="3975146"/>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932" name="Google Shape;1932;p47"/>
          <p:cNvSpPr/>
          <p:nvPr/>
        </p:nvSpPr>
        <p:spPr>
          <a:xfrm>
            <a:off x="6072187" y="3975146"/>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933" name="Google Shape;1933;p47"/>
          <p:cNvSpPr/>
          <p:nvPr/>
        </p:nvSpPr>
        <p:spPr>
          <a:xfrm>
            <a:off x="6396277" y="3975146"/>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934" name="Google Shape;1934;p47"/>
          <p:cNvSpPr/>
          <p:nvPr/>
        </p:nvSpPr>
        <p:spPr>
          <a:xfrm>
            <a:off x="6720367" y="3975146"/>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935" name="Google Shape;1935;p47"/>
          <p:cNvSpPr/>
          <p:nvPr/>
        </p:nvSpPr>
        <p:spPr>
          <a:xfrm>
            <a:off x="7044458" y="3975146"/>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936" name="Google Shape;1936;p47"/>
          <p:cNvSpPr/>
          <p:nvPr/>
        </p:nvSpPr>
        <p:spPr>
          <a:xfrm>
            <a:off x="5424007" y="4223117"/>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937" name="Google Shape;1937;p47"/>
          <p:cNvSpPr/>
          <p:nvPr/>
        </p:nvSpPr>
        <p:spPr>
          <a:xfrm>
            <a:off x="5742384" y="4223117"/>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938" name="Google Shape;1938;p47"/>
          <p:cNvSpPr/>
          <p:nvPr/>
        </p:nvSpPr>
        <p:spPr>
          <a:xfrm>
            <a:off x="6072186" y="4223117"/>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939" name="Google Shape;1939;p47"/>
          <p:cNvSpPr/>
          <p:nvPr/>
        </p:nvSpPr>
        <p:spPr>
          <a:xfrm>
            <a:off x="6396277" y="4223117"/>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940" name="Google Shape;1940;p47"/>
          <p:cNvSpPr/>
          <p:nvPr/>
        </p:nvSpPr>
        <p:spPr>
          <a:xfrm>
            <a:off x="6720367" y="4223117"/>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941" name="Google Shape;1941;p47"/>
          <p:cNvSpPr/>
          <p:nvPr/>
        </p:nvSpPr>
        <p:spPr>
          <a:xfrm>
            <a:off x="7044458" y="4223117"/>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942" name="Google Shape;1942;p47"/>
          <p:cNvSpPr/>
          <p:nvPr/>
        </p:nvSpPr>
        <p:spPr>
          <a:xfrm>
            <a:off x="7368549" y="3975146"/>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943" name="Google Shape;1943;p47"/>
          <p:cNvSpPr/>
          <p:nvPr/>
        </p:nvSpPr>
        <p:spPr>
          <a:xfrm>
            <a:off x="7368549" y="4223174"/>
            <a:ext cx="292374" cy="215444"/>
          </a:xfrm>
          <a:prstGeom prst="rect">
            <a:avLst/>
          </a:prstGeom>
          <a:solidFill>
            <a:srgbClr val="42AC70"/>
          </a:solid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VF</a:t>
            </a:r>
            <a:endParaRPr b="1" i="0" sz="800" u="none" cap="none" strike="noStrike">
              <a:solidFill>
                <a:schemeClr val="lt1"/>
              </a:solidFill>
              <a:latin typeface="Arial"/>
              <a:ea typeface="Arial"/>
              <a:cs typeface="Arial"/>
              <a:sym typeface="Arial"/>
            </a:endParaRPr>
          </a:p>
        </p:txBody>
      </p:sp>
      <p:sp>
        <p:nvSpPr>
          <p:cNvPr id="1944" name="Google Shape;1944;p47"/>
          <p:cNvSpPr txBox="1"/>
          <p:nvPr/>
        </p:nvSpPr>
        <p:spPr>
          <a:xfrm>
            <a:off x="276400" y="3912025"/>
            <a:ext cx="4155000" cy="57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Roboto"/>
                <a:ea typeface="Roboto"/>
                <a:cs typeface="Roboto"/>
                <a:sym typeface="Roboto"/>
              </a:rPr>
              <a:t>1. Start container passing in QAT vf device bound to vfio-pci driver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Roboto"/>
                <a:ea typeface="Roboto"/>
                <a:cs typeface="Roboto"/>
                <a:sym typeface="Roboto"/>
              </a:rPr>
              <a:t>2. Verify Intel® QuickAssist Technology card is in container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Roboto"/>
                <a:ea typeface="Roboto"/>
                <a:cs typeface="Roboto"/>
                <a:sym typeface="Roboto"/>
              </a:rPr>
              <a:t>3. Execute OpenSSL performance test using QAT engine.</a:t>
            </a:r>
            <a:endParaRPr b="0" i="0" sz="1050" u="none" cap="none" strike="noStrike">
              <a:solidFill>
                <a:srgbClr val="000000"/>
              </a:solidFill>
              <a:latin typeface="Roboto"/>
              <a:ea typeface="Roboto"/>
              <a:cs typeface="Roboto"/>
              <a:sym typeface="Roboto"/>
            </a:endParaRPr>
          </a:p>
        </p:txBody>
      </p:sp>
      <p:sp>
        <p:nvSpPr>
          <p:cNvPr id="1945" name="Google Shape;1945;p47"/>
          <p:cNvSpPr/>
          <p:nvPr/>
        </p:nvSpPr>
        <p:spPr>
          <a:xfrm>
            <a:off x="1074150" y="1363833"/>
            <a:ext cx="137700" cy="137700"/>
          </a:xfrm>
          <a:prstGeom prst="ellipse">
            <a:avLst/>
          </a:prstGeom>
          <a:noFill/>
          <a:ln cap="flat" cmpd="sng" w="25400">
            <a:solidFill>
              <a:schemeClr val="accent3"/>
            </a:solidFill>
            <a:prstDash val="solid"/>
            <a:round/>
            <a:headEnd len="sm" w="sm" type="none"/>
            <a:tailEnd len="sm" w="sm" type="none"/>
          </a:ln>
        </p:spPr>
        <p:txBody>
          <a:bodyPr anchorCtr="0" anchor="ctr" bIns="45700" lIns="27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a:ea typeface="Roboto"/>
              <a:cs typeface="Roboto"/>
              <a:sym typeface="Roboto"/>
            </a:endParaRPr>
          </a:p>
        </p:txBody>
      </p:sp>
      <p:sp>
        <p:nvSpPr>
          <p:cNvPr id="1946" name="Google Shape;1946;p47"/>
          <p:cNvSpPr/>
          <p:nvPr/>
        </p:nvSpPr>
        <p:spPr>
          <a:xfrm>
            <a:off x="1074138" y="1815469"/>
            <a:ext cx="137700" cy="137700"/>
          </a:xfrm>
          <a:prstGeom prst="ellipse">
            <a:avLst/>
          </a:prstGeom>
          <a:noFill/>
          <a:ln cap="flat" cmpd="sng" w="25400">
            <a:solidFill>
              <a:schemeClr val="accent3"/>
            </a:solidFill>
            <a:prstDash val="solid"/>
            <a:round/>
            <a:headEnd len="sm" w="sm" type="none"/>
            <a:tailEnd len="sm" w="sm" type="none"/>
          </a:ln>
        </p:spPr>
        <p:txBody>
          <a:bodyPr anchorCtr="0" anchor="ctr" bIns="45700" lIns="27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a:ea typeface="Roboto"/>
              <a:cs typeface="Roboto"/>
              <a:sym typeface="Roboto"/>
            </a:endParaRPr>
          </a:p>
        </p:txBody>
      </p:sp>
      <p:sp>
        <p:nvSpPr>
          <p:cNvPr id="1947" name="Google Shape;1947;p47"/>
          <p:cNvSpPr/>
          <p:nvPr/>
        </p:nvSpPr>
        <p:spPr>
          <a:xfrm>
            <a:off x="1074163" y="1977326"/>
            <a:ext cx="137700" cy="137700"/>
          </a:xfrm>
          <a:prstGeom prst="ellipse">
            <a:avLst/>
          </a:prstGeom>
          <a:noFill/>
          <a:ln cap="flat" cmpd="sng" w="25400">
            <a:solidFill>
              <a:schemeClr val="accent3"/>
            </a:solidFill>
            <a:prstDash val="solid"/>
            <a:round/>
            <a:headEnd len="sm" w="sm" type="none"/>
            <a:tailEnd len="sm" w="sm" type="none"/>
          </a:ln>
        </p:spPr>
        <p:txBody>
          <a:bodyPr anchorCtr="0" anchor="ctr" bIns="45700" lIns="27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a:ea typeface="Roboto"/>
              <a:cs typeface="Roboto"/>
              <a:sym typeface="Roboto"/>
            </a:endParaRPr>
          </a:p>
        </p:txBody>
      </p:sp>
      <p:sp>
        <p:nvSpPr>
          <p:cNvPr id="1948" name="Google Shape;1948;p47"/>
          <p:cNvSpPr txBox="1"/>
          <p:nvPr/>
        </p:nvSpPr>
        <p:spPr>
          <a:xfrm>
            <a:off x="1074113" y="1370376"/>
            <a:ext cx="137700" cy="13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Roboto"/>
                <a:ea typeface="Roboto"/>
                <a:cs typeface="Roboto"/>
                <a:sym typeface="Roboto"/>
              </a:rPr>
              <a:t>1</a:t>
            </a:r>
            <a:endParaRPr b="0" i="0" sz="800" u="none" cap="none" strike="noStrike">
              <a:solidFill>
                <a:schemeClr val="dk1"/>
              </a:solidFill>
              <a:latin typeface="Roboto"/>
              <a:ea typeface="Roboto"/>
              <a:cs typeface="Roboto"/>
              <a:sym typeface="Roboto"/>
            </a:endParaRPr>
          </a:p>
        </p:txBody>
      </p:sp>
      <p:sp>
        <p:nvSpPr>
          <p:cNvPr id="1949" name="Google Shape;1949;p47"/>
          <p:cNvSpPr txBox="1"/>
          <p:nvPr/>
        </p:nvSpPr>
        <p:spPr>
          <a:xfrm>
            <a:off x="1074100" y="1823789"/>
            <a:ext cx="137700" cy="13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Roboto"/>
                <a:ea typeface="Roboto"/>
                <a:cs typeface="Roboto"/>
                <a:sym typeface="Roboto"/>
              </a:rPr>
              <a:t>2</a:t>
            </a:r>
            <a:endParaRPr b="0" i="0" sz="800" u="none" cap="none" strike="noStrike">
              <a:solidFill>
                <a:schemeClr val="dk1"/>
              </a:solidFill>
              <a:latin typeface="Roboto"/>
              <a:ea typeface="Roboto"/>
              <a:cs typeface="Roboto"/>
              <a:sym typeface="Roboto"/>
            </a:endParaRPr>
          </a:p>
        </p:txBody>
      </p:sp>
      <p:sp>
        <p:nvSpPr>
          <p:cNvPr id="1950" name="Google Shape;1950;p47"/>
          <p:cNvSpPr txBox="1"/>
          <p:nvPr/>
        </p:nvSpPr>
        <p:spPr>
          <a:xfrm>
            <a:off x="1074125" y="1982338"/>
            <a:ext cx="137700" cy="13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Roboto"/>
                <a:ea typeface="Roboto"/>
                <a:cs typeface="Roboto"/>
                <a:sym typeface="Roboto"/>
              </a:rPr>
              <a:t>3</a:t>
            </a:r>
            <a:endParaRPr b="0" i="0" sz="800" u="none" cap="none" strike="noStrike">
              <a:solidFill>
                <a:schemeClr val="dk1"/>
              </a:solidFill>
              <a:latin typeface="Roboto"/>
              <a:ea typeface="Roboto"/>
              <a:cs typeface="Roboto"/>
              <a:sym typeface="Roboto"/>
            </a:endParaRPr>
          </a:p>
        </p:txBody>
      </p:sp>
      <p:grpSp>
        <p:nvGrpSpPr>
          <p:cNvPr id="1951" name="Google Shape;1951;p47"/>
          <p:cNvGrpSpPr/>
          <p:nvPr/>
        </p:nvGrpSpPr>
        <p:grpSpPr>
          <a:xfrm>
            <a:off x="888125" y="3037888"/>
            <a:ext cx="3963175" cy="640513"/>
            <a:chOff x="411225" y="3140175"/>
            <a:chExt cx="3963175" cy="640513"/>
          </a:xfrm>
        </p:grpSpPr>
        <p:sp>
          <p:nvSpPr>
            <p:cNvPr id="1952" name="Google Shape;1952;p47"/>
            <p:cNvSpPr txBox="1"/>
            <p:nvPr/>
          </p:nvSpPr>
          <p:spPr>
            <a:xfrm>
              <a:off x="411225" y="3140175"/>
              <a:ext cx="597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000000"/>
                  </a:solidFill>
                  <a:latin typeface="Roboto"/>
                  <a:ea typeface="Roboto"/>
                  <a:cs typeface="Roboto"/>
                  <a:sym typeface="Roboto"/>
                </a:rPr>
                <a:t>Note</a:t>
              </a:r>
              <a:r>
                <a:rPr b="0" i="0" lang="en-US" sz="800" u="none" cap="none" strike="noStrike">
                  <a:solidFill>
                    <a:srgbClr val="000000"/>
                  </a:solidFill>
                  <a:latin typeface="Roboto"/>
                  <a:ea typeface="Roboto"/>
                  <a:cs typeface="Roboto"/>
                  <a:sym typeface="Roboto"/>
                </a:rPr>
                <a:t>: </a:t>
              </a:r>
              <a:endParaRPr b="0" i="0" sz="800" u="none" cap="none" strike="noStrike">
                <a:solidFill>
                  <a:srgbClr val="000000"/>
                </a:solidFill>
                <a:latin typeface="Roboto"/>
                <a:ea typeface="Roboto"/>
                <a:cs typeface="Roboto"/>
                <a:sym typeface="Roboto"/>
              </a:endParaRPr>
            </a:p>
          </p:txBody>
        </p:sp>
        <p:sp>
          <p:nvSpPr>
            <p:cNvPr id="1953" name="Google Shape;1953;p47"/>
            <p:cNvSpPr txBox="1"/>
            <p:nvPr/>
          </p:nvSpPr>
          <p:spPr>
            <a:xfrm>
              <a:off x="687700" y="3140188"/>
              <a:ext cx="3686700" cy="64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Roboto"/>
                  <a:ea typeface="Roboto"/>
                  <a:cs typeface="Roboto"/>
                  <a:sym typeface="Roboto"/>
                </a:rPr>
                <a:t>A custom Kata kernel and rootfs with QAT support is required for crypto and compression acceleration. A provided Dockerfile makes building this easier. </a:t>
              </a:r>
              <a:endParaRPr b="0" i="0" sz="800" u="none" cap="none" strike="noStrike">
                <a:solidFill>
                  <a:srgbClr val="000000"/>
                </a:solidFill>
                <a:latin typeface="Roboto"/>
                <a:ea typeface="Roboto"/>
                <a:cs typeface="Roboto"/>
                <a:sym typeface="Roboto"/>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48"/>
          <p:cNvSpPr/>
          <p:nvPr/>
        </p:nvSpPr>
        <p:spPr>
          <a:xfrm>
            <a:off x="5785931" y="911095"/>
            <a:ext cx="1616269" cy="1984433"/>
          </a:xfrm>
          <a:prstGeom prst="rect">
            <a:avLst/>
          </a:prstGeom>
          <a:solidFill>
            <a:srgbClr val="A1D4FF">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959" name="Google Shape;1959;p48"/>
          <p:cNvPicPr preferRelativeResize="0"/>
          <p:nvPr/>
        </p:nvPicPr>
        <p:blipFill rotWithShape="1">
          <a:blip r:embed="rId3">
            <a:alphaModFix/>
          </a:blip>
          <a:srcRect b="0" l="0" r="0" t="0"/>
          <a:stretch/>
        </p:blipFill>
        <p:spPr>
          <a:xfrm>
            <a:off x="385050" y="2409252"/>
            <a:ext cx="860786" cy="515313"/>
          </a:xfrm>
          <a:prstGeom prst="rect">
            <a:avLst/>
          </a:prstGeom>
          <a:noFill/>
          <a:ln>
            <a:noFill/>
          </a:ln>
        </p:spPr>
      </p:pic>
      <p:sp>
        <p:nvSpPr>
          <p:cNvPr id="1960" name="Google Shape;1960;p48"/>
          <p:cNvSpPr txBox="1"/>
          <p:nvPr/>
        </p:nvSpPr>
        <p:spPr>
          <a:xfrm>
            <a:off x="770313" y="1260760"/>
            <a:ext cx="4474982" cy="1247086"/>
          </a:xfrm>
          <a:prstGeom prst="rect">
            <a:avLst/>
          </a:prstGeom>
          <a:solidFill>
            <a:srgbClr val="1F2A3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docker run -it --runtime=kata-runtime </a:t>
            </a:r>
            <a:endParaRPr b="0" i="0" sz="1000" u="none" cap="none" strike="noStrike">
              <a:solidFill>
                <a:srgbClr val="A1D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--device /dev/vfio/1 </a:t>
            </a:r>
            <a:endParaRPr b="0" i="0" sz="1000" u="none" cap="none" strike="noStrike">
              <a:solidFill>
                <a:srgbClr val="A1D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-v /dev:/dev debian bash</a:t>
            </a:r>
            <a:br>
              <a:rPr b="0" i="0" lang="en-US" sz="1000" u="none" cap="none" strike="noStrike">
                <a:solidFill>
                  <a:srgbClr val="A1D4FF"/>
                </a:solidFill>
                <a:latin typeface="Calibri"/>
                <a:ea typeface="Calibri"/>
                <a:cs typeface="Calibri"/>
                <a:sym typeface="Calibri"/>
              </a:rPr>
            </a:br>
            <a:endParaRPr b="0" i="0" sz="1000" u="none" cap="none" strike="noStrike">
              <a:solidFill>
                <a:srgbClr val="A1D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lspci | grep VGA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01:01.0 VGA compatible controller: Intel Corporation Iris Pro Graphics 580 (rev 09)</a:t>
            </a:r>
            <a:endParaRPr b="0" i="0" sz="1200" u="none" cap="none" strike="noStrike">
              <a:solidFill>
                <a:srgbClr val="A1D4FF"/>
              </a:solidFill>
              <a:latin typeface="Calibri"/>
              <a:ea typeface="Calibri"/>
              <a:cs typeface="Calibri"/>
              <a:sym typeface="Calibri"/>
            </a:endParaRPr>
          </a:p>
        </p:txBody>
      </p:sp>
      <p:sp>
        <p:nvSpPr>
          <p:cNvPr id="1961" name="Google Shape;1961;p48"/>
          <p:cNvSpPr txBox="1"/>
          <p:nvPr>
            <p:ph type="title"/>
          </p:nvPr>
        </p:nvSpPr>
        <p:spPr>
          <a:xfrm>
            <a:off x="457200" y="91450"/>
            <a:ext cx="75321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Kata Containers and Intel</a:t>
            </a:r>
            <a:r>
              <a:rPr baseline="30000" lang="en-US"/>
              <a:t>®</a:t>
            </a:r>
            <a:r>
              <a:rPr lang="en-US"/>
              <a:t> GVT-d for Accelerated GPU passthrough</a:t>
            </a:r>
            <a:br>
              <a:rPr lang="en-US"/>
            </a:br>
            <a:r>
              <a:rPr lang="en-US"/>
              <a:t>Secure containerized HW transcoding </a:t>
            </a:r>
            <a:endParaRPr/>
          </a:p>
        </p:txBody>
      </p:sp>
      <p:sp>
        <p:nvSpPr>
          <p:cNvPr id="1962" name="Google Shape;1962;p48"/>
          <p:cNvSpPr/>
          <p:nvPr/>
        </p:nvSpPr>
        <p:spPr>
          <a:xfrm rot="10800000">
            <a:off x="770314" y="2507846"/>
            <a:ext cx="228600" cy="228600"/>
          </a:xfrm>
          <a:prstGeom prst="rtTriangle">
            <a:avLst/>
          </a:prstGeom>
          <a:solidFill>
            <a:srgbClr val="1F2A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63" name="Google Shape;1963;p48"/>
          <p:cNvSpPr/>
          <p:nvPr/>
        </p:nvSpPr>
        <p:spPr>
          <a:xfrm>
            <a:off x="5977895" y="1260760"/>
            <a:ext cx="1245401" cy="1218049"/>
          </a:xfrm>
          <a:prstGeom prst="rect">
            <a:avLst/>
          </a:prstGeom>
          <a:solidFill>
            <a:schemeClr val="lt1"/>
          </a:solidFill>
          <a:ln cap="flat" cmpd="sng" w="28575">
            <a:solidFill>
              <a:srgbClr val="A1D4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64" name="Google Shape;1964;p48"/>
          <p:cNvSpPr/>
          <p:nvPr/>
        </p:nvSpPr>
        <p:spPr>
          <a:xfrm>
            <a:off x="6101378" y="1463756"/>
            <a:ext cx="1022526" cy="916459"/>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65" name="Google Shape;1965;p48"/>
          <p:cNvSpPr/>
          <p:nvPr/>
        </p:nvSpPr>
        <p:spPr>
          <a:xfrm>
            <a:off x="6194174" y="1560061"/>
            <a:ext cx="839972" cy="2308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 A</a:t>
            </a:r>
            <a:endParaRPr b="0" i="0" sz="1400" u="none" cap="none" strike="noStrike">
              <a:solidFill>
                <a:srgbClr val="000000"/>
              </a:solidFill>
              <a:latin typeface="Arial"/>
              <a:ea typeface="Arial"/>
              <a:cs typeface="Arial"/>
              <a:sym typeface="Arial"/>
            </a:endParaRPr>
          </a:p>
        </p:txBody>
      </p:sp>
      <p:sp>
        <p:nvSpPr>
          <p:cNvPr id="1966" name="Google Shape;1966;p48"/>
          <p:cNvSpPr/>
          <p:nvPr/>
        </p:nvSpPr>
        <p:spPr>
          <a:xfrm>
            <a:off x="5785931" y="2779905"/>
            <a:ext cx="1616269" cy="215444"/>
          </a:xfrm>
          <a:prstGeom prst="rect">
            <a:avLst/>
          </a:prstGeom>
          <a:solidFill>
            <a:srgbClr val="A1D4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VFIO-PCI</a:t>
            </a:r>
            <a:endParaRPr b="1" i="0" sz="800" u="none" cap="none" strike="noStrike">
              <a:solidFill>
                <a:srgbClr val="1F2A3D"/>
              </a:solidFill>
              <a:latin typeface="Arial"/>
              <a:ea typeface="Arial"/>
              <a:cs typeface="Arial"/>
              <a:sym typeface="Arial"/>
            </a:endParaRPr>
          </a:p>
        </p:txBody>
      </p:sp>
      <p:sp>
        <p:nvSpPr>
          <p:cNvPr id="1967" name="Google Shape;1967;p48"/>
          <p:cNvSpPr/>
          <p:nvPr/>
        </p:nvSpPr>
        <p:spPr>
          <a:xfrm>
            <a:off x="6101379" y="1281542"/>
            <a:ext cx="1022526" cy="222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VM 1</a:t>
            </a:r>
            <a:endParaRPr b="1" i="0" sz="800" u="none" cap="none" strike="noStrike">
              <a:solidFill>
                <a:srgbClr val="1F2A3D"/>
              </a:solidFill>
              <a:latin typeface="Arial"/>
              <a:ea typeface="Arial"/>
              <a:cs typeface="Arial"/>
              <a:sym typeface="Arial"/>
            </a:endParaRPr>
          </a:p>
        </p:txBody>
      </p:sp>
      <p:sp>
        <p:nvSpPr>
          <p:cNvPr id="1968" name="Google Shape;1968;p48"/>
          <p:cNvSpPr/>
          <p:nvPr/>
        </p:nvSpPr>
        <p:spPr>
          <a:xfrm>
            <a:off x="6368530" y="3388384"/>
            <a:ext cx="1033670" cy="215444"/>
          </a:xfrm>
          <a:prstGeom prst="rect">
            <a:avLst/>
          </a:prstGeom>
          <a:solidFill>
            <a:srgbClr val="1F2A3C">
              <a:alpha val="20000"/>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HOST KERNEL</a:t>
            </a:r>
            <a:endParaRPr b="1" i="0" sz="800" u="none" cap="none" strike="noStrike">
              <a:solidFill>
                <a:srgbClr val="1F2A3D"/>
              </a:solidFill>
              <a:latin typeface="Arial"/>
              <a:ea typeface="Arial"/>
              <a:cs typeface="Arial"/>
              <a:sym typeface="Arial"/>
            </a:endParaRPr>
          </a:p>
        </p:txBody>
      </p:sp>
      <p:sp>
        <p:nvSpPr>
          <p:cNvPr id="1969" name="Google Shape;1969;p48"/>
          <p:cNvSpPr/>
          <p:nvPr/>
        </p:nvSpPr>
        <p:spPr>
          <a:xfrm>
            <a:off x="5785931" y="3037978"/>
            <a:ext cx="1616269" cy="307777"/>
          </a:xfrm>
          <a:prstGeom prst="rect">
            <a:avLst/>
          </a:prstGeom>
          <a:solidFill>
            <a:srgbClr val="5E81BE"/>
          </a:solidFill>
          <a:ln>
            <a:noFill/>
          </a:ln>
        </p:spPr>
        <p:txBody>
          <a:bodyPr anchorCtr="0" anchor="t" bIns="91425" lIns="0" spcFirstLastPara="1" rIns="0"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 HYPERVISOR</a:t>
            </a:r>
            <a:endParaRPr b="1" i="0" sz="800" u="none" cap="none" strike="noStrike">
              <a:solidFill>
                <a:schemeClr val="lt1"/>
              </a:solidFill>
              <a:latin typeface="Arial"/>
              <a:ea typeface="Arial"/>
              <a:cs typeface="Arial"/>
              <a:sym typeface="Arial"/>
            </a:endParaRPr>
          </a:p>
        </p:txBody>
      </p:sp>
      <p:sp>
        <p:nvSpPr>
          <p:cNvPr id="1970" name="Google Shape;1970;p48"/>
          <p:cNvSpPr/>
          <p:nvPr/>
        </p:nvSpPr>
        <p:spPr>
          <a:xfrm>
            <a:off x="5910145" y="3884357"/>
            <a:ext cx="602165" cy="526835"/>
          </a:xfrm>
          <a:prstGeom prst="rect">
            <a:avLst/>
          </a:prstGeom>
          <a:solidFill>
            <a:srgbClr val="1F2A3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GPU</a:t>
            </a:r>
            <a:endParaRPr b="1" i="0" sz="900" u="none" cap="none" strike="noStrike">
              <a:solidFill>
                <a:schemeClr val="lt1"/>
              </a:solidFill>
              <a:latin typeface="Roboto"/>
              <a:ea typeface="Roboto"/>
              <a:cs typeface="Roboto"/>
              <a:sym typeface="Roboto"/>
            </a:endParaRPr>
          </a:p>
        </p:txBody>
      </p:sp>
      <p:cxnSp>
        <p:nvCxnSpPr>
          <p:cNvPr id="1971" name="Google Shape;1971;p48"/>
          <p:cNvCxnSpPr/>
          <p:nvPr/>
        </p:nvCxnSpPr>
        <p:spPr>
          <a:xfrm>
            <a:off x="6218760" y="2895528"/>
            <a:ext cx="0" cy="928327"/>
          </a:xfrm>
          <a:prstGeom prst="straightConnector1">
            <a:avLst/>
          </a:prstGeom>
          <a:noFill/>
          <a:ln cap="flat" cmpd="sng" w="12700">
            <a:solidFill>
              <a:srgbClr val="1F2A3D"/>
            </a:solidFill>
            <a:prstDash val="dot"/>
            <a:round/>
            <a:headEnd len="med" w="med" type="triangle"/>
            <a:tailEnd len="med" w="med" type="triangle"/>
          </a:ln>
        </p:spPr>
      </p:cxnSp>
      <p:cxnSp>
        <p:nvCxnSpPr>
          <p:cNvPr id="1972" name="Google Shape;1972;p48"/>
          <p:cNvCxnSpPr/>
          <p:nvPr/>
        </p:nvCxnSpPr>
        <p:spPr>
          <a:xfrm rot="10800000">
            <a:off x="6596265" y="1835950"/>
            <a:ext cx="0" cy="182880"/>
          </a:xfrm>
          <a:prstGeom prst="straightConnector1">
            <a:avLst/>
          </a:prstGeom>
          <a:noFill/>
          <a:ln cap="flat" cmpd="sng" w="12700">
            <a:solidFill>
              <a:srgbClr val="1F2A3D"/>
            </a:solidFill>
            <a:prstDash val="dot"/>
            <a:round/>
            <a:headEnd len="med" w="med" type="triangle"/>
            <a:tailEnd len="med" w="med" type="triangle"/>
          </a:ln>
        </p:spPr>
      </p:cxnSp>
      <p:sp>
        <p:nvSpPr>
          <p:cNvPr id="1973" name="Google Shape;1973;p48"/>
          <p:cNvSpPr/>
          <p:nvPr/>
        </p:nvSpPr>
        <p:spPr>
          <a:xfrm>
            <a:off x="6192655" y="2091990"/>
            <a:ext cx="839972" cy="230832"/>
          </a:xfrm>
          <a:prstGeom prst="rect">
            <a:avLst/>
          </a:prstGeom>
          <a:solidFill>
            <a:srgbClr val="F15B3E"/>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i915</a:t>
            </a:r>
            <a:endParaRPr b="1" i="0" sz="900" u="none" cap="none" strike="noStrike">
              <a:solidFill>
                <a:schemeClr val="lt1"/>
              </a:solidFill>
              <a:latin typeface="Roboto"/>
              <a:ea typeface="Roboto"/>
              <a:cs typeface="Roboto"/>
              <a:sym typeface="Roboto"/>
            </a:endParaRPr>
          </a:p>
        </p:txBody>
      </p:sp>
      <p:sp>
        <p:nvSpPr>
          <p:cNvPr id="1974" name="Google Shape;1974;p48"/>
          <p:cNvSpPr/>
          <p:nvPr/>
        </p:nvSpPr>
        <p:spPr>
          <a:xfrm>
            <a:off x="5977895" y="994149"/>
            <a:ext cx="1254063"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qemu</a:t>
            </a:r>
            <a:endParaRPr b="1" i="0" sz="900" u="none" cap="none" strike="noStrike">
              <a:solidFill>
                <a:srgbClr val="1F2A3D"/>
              </a:solidFill>
              <a:latin typeface="Arial"/>
              <a:ea typeface="Arial"/>
              <a:cs typeface="Arial"/>
              <a:sym typeface="Arial"/>
            </a:endParaRPr>
          </a:p>
        </p:txBody>
      </p:sp>
      <p:cxnSp>
        <p:nvCxnSpPr>
          <p:cNvPr id="1975" name="Google Shape;1975;p48"/>
          <p:cNvCxnSpPr/>
          <p:nvPr/>
        </p:nvCxnSpPr>
        <p:spPr>
          <a:xfrm>
            <a:off x="6218760" y="2380215"/>
            <a:ext cx="0" cy="365760"/>
          </a:xfrm>
          <a:prstGeom prst="straightConnector1">
            <a:avLst/>
          </a:prstGeom>
          <a:noFill/>
          <a:ln cap="flat" cmpd="sng" w="12700">
            <a:solidFill>
              <a:srgbClr val="1F2A3D"/>
            </a:solidFill>
            <a:prstDash val="dot"/>
            <a:round/>
            <a:headEnd len="med" w="med" type="triangle"/>
            <a:tailEnd len="med" w="med" type="triangle"/>
          </a:ln>
        </p:spPr>
      </p:cxnSp>
      <p:sp>
        <p:nvSpPr>
          <p:cNvPr id="1976" name="Google Shape;1976;p48"/>
          <p:cNvSpPr txBox="1"/>
          <p:nvPr/>
        </p:nvSpPr>
        <p:spPr>
          <a:xfrm>
            <a:off x="770331" y="3782104"/>
            <a:ext cx="3965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Roboto"/>
                <a:ea typeface="Roboto"/>
                <a:cs typeface="Roboto"/>
                <a:sym typeface="Roboto"/>
              </a:rPr>
              <a:t>1. Start container passing in GPU bound to vfio-pci driver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Roboto"/>
                <a:ea typeface="Roboto"/>
                <a:cs typeface="Roboto"/>
                <a:sym typeface="Roboto"/>
              </a:rPr>
              <a:t>2. Verify GPU available in container</a:t>
            </a:r>
            <a:endParaRPr b="0" i="0" sz="1050" u="none" cap="none" strike="noStrike">
              <a:solidFill>
                <a:srgbClr val="000000"/>
              </a:solidFill>
              <a:latin typeface="Roboto"/>
              <a:ea typeface="Roboto"/>
              <a:cs typeface="Roboto"/>
              <a:sym typeface="Roboto"/>
            </a:endParaRPr>
          </a:p>
        </p:txBody>
      </p:sp>
      <p:sp>
        <p:nvSpPr>
          <p:cNvPr id="1977" name="Google Shape;1977;p48"/>
          <p:cNvSpPr/>
          <p:nvPr/>
        </p:nvSpPr>
        <p:spPr>
          <a:xfrm>
            <a:off x="564776" y="1363833"/>
            <a:ext cx="137700" cy="137700"/>
          </a:xfrm>
          <a:prstGeom prst="ellipse">
            <a:avLst/>
          </a:prstGeom>
          <a:noFill/>
          <a:ln cap="flat" cmpd="sng" w="25400">
            <a:solidFill>
              <a:schemeClr val="accent3"/>
            </a:solidFill>
            <a:prstDash val="solid"/>
            <a:round/>
            <a:headEnd len="sm" w="sm" type="none"/>
            <a:tailEnd len="sm" w="sm" type="none"/>
          </a:ln>
        </p:spPr>
        <p:txBody>
          <a:bodyPr anchorCtr="0" anchor="ctr" bIns="45700" lIns="27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a:ea typeface="Roboto"/>
              <a:cs typeface="Roboto"/>
              <a:sym typeface="Roboto"/>
            </a:endParaRPr>
          </a:p>
        </p:txBody>
      </p:sp>
      <p:sp>
        <p:nvSpPr>
          <p:cNvPr id="1978" name="Google Shape;1978;p48"/>
          <p:cNvSpPr/>
          <p:nvPr/>
        </p:nvSpPr>
        <p:spPr>
          <a:xfrm>
            <a:off x="564788" y="1977681"/>
            <a:ext cx="137700" cy="137700"/>
          </a:xfrm>
          <a:prstGeom prst="ellipse">
            <a:avLst/>
          </a:prstGeom>
          <a:noFill/>
          <a:ln cap="flat" cmpd="sng" w="25400">
            <a:solidFill>
              <a:schemeClr val="accent3"/>
            </a:solidFill>
            <a:prstDash val="solid"/>
            <a:round/>
            <a:headEnd len="sm" w="sm" type="none"/>
            <a:tailEnd len="sm" w="sm" type="none"/>
          </a:ln>
        </p:spPr>
        <p:txBody>
          <a:bodyPr anchorCtr="0" anchor="ctr" bIns="45700" lIns="27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a:ea typeface="Roboto"/>
              <a:cs typeface="Roboto"/>
              <a:sym typeface="Roboto"/>
            </a:endParaRPr>
          </a:p>
        </p:txBody>
      </p:sp>
      <p:sp>
        <p:nvSpPr>
          <p:cNvPr id="1979" name="Google Shape;1979;p48"/>
          <p:cNvSpPr txBox="1"/>
          <p:nvPr/>
        </p:nvSpPr>
        <p:spPr>
          <a:xfrm>
            <a:off x="564739" y="1370376"/>
            <a:ext cx="137700" cy="13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Roboto"/>
                <a:ea typeface="Roboto"/>
                <a:cs typeface="Roboto"/>
                <a:sym typeface="Roboto"/>
              </a:rPr>
              <a:t>1</a:t>
            </a:r>
            <a:endParaRPr b="0" i="0" sz="800" u="none" cap="none" strike="noStrike">
              <a:solidFill>
                <a:schemeClr val="dk1"/>
              </a:solidFill>
              <a:latin typeface="Roboto"/>
              <a:ea typeface="Roboto"/>
              <a:cs typeface="Roboto"/>
              <a:sym typeface="Roboto"/>
            </a:endParaRPr>
          </a:p>
        </p:txBody>
      </p:sp>
      <p:sp>
        <p:nvSpPr>
          <p:cNvPr id="1980" name="Google Shape;1980;p48"/>
          <p:cNvSpPr txBox="1"/>
          <p:nvPr/>
        </p:nvSpPr>
        <p:spPr>
          <a:xfrm>
            <a:off x="564750" y="1986001"/>
            <a:ext cx="137700" cy="13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Roboto"/>
                <a:ea typeface="Roboto"/>
                <a:cs typeface="Roboto"/>
                <a:sym typeface="Roboto"/>
              </a:rPr>
              <a:t>2</a:t>
            </a:r>
            <a:endParaRPr b="0" i="0" sz="800" u="none" cap="none" strike="noStrike">
              <a:solidFill>
                <a:schemeClr val="dk1"/>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4" name="Shape 1984"/>
        <p:cNvGrpSpPr/>
        <p:nvPr/>
      </p:nvGrpSpPr>
      <p:grpSpPr>
        <a:xfrm>
          <a:off x="0" y="0"/>
          <a:ext cx="0" cy="0"/>
          <a:chOff x="0" y="0"/>
          <a:chExt cx="0" cy="0"/>
        </a:xfrm>
      </p:grpSpPr>
      <p:sp>
        <p:nvSpPr>
          <p:cNvPr id="1985" name="Google Shape;1985;p49"/>
          <p:cNvSpPr/>
          <p:nvPr/>
        </p:nvSpPr>
        <p:spPr>
          <a:xfrm>
            <a:off x="5408426" y="911095"/>
            <a:ext cx="1616269" cy="1984433"/>
          </a:xfrm>
          <a:prstGeom prst="rect">
            <a:avLst/>
          </a:prstGeom>
          <a:solidFill>
            <a:srgbClr val="A1D4FF">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986" name="Google Shape;1986;p49"/>
          <p:cNvPicPr preferRelativeResize="0"/>
          <p:nvPr/>
        </p:nvPicPr>
        <p:blipFill rotWithShape="1">
          <a:blip r:embed="rId3">
            <a:alphaModFix/>
          </a:blip>
          <a:srcRect b="0" l="0" r="0" t="0"/>
          <a:stretch/>
        </p:blipFill>
        <p:spPr>
          <a:xfrm>
            <a:off x="385050" y="2409252"/>
            <a:ext cx="860786" cy="515313"/>
          </a:xfrm>
          <a:prstGeom prst="rect">
            <a:avLst/>
          </a:prstGeom>
          <a:noFill/>
          <a:ln>
            <a:noFill/>
          </a:ln>
        </p:spPr>
      </p:pic>
      <p:sp>
        <p:nvSpPr>
          <p:cNvPr id="1987" name="Google Shape;1987;p49"/>
          <p:cNvSpPr txBox="1"/>
          <p:nvPr/>
        </p:nvSpPr>
        <p:spPr>
          <a:xfrm>
            <a:off x="770313" y="1260760"/>
            <a:ext cx="4474982" cy="1247086"/>
          </a:xfrm>
          <a:prstGeom prst="rect">
            <a:avLst/>
          </a:prstGeom>
          <a:solidFill>
            <a:srgbClr val="1F2A3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docker run -it --runtime=kata-runtime </a:t>
            </a:r>
            <a:endParaRPr b="0" i="0" sz="1000" u="none" cap="none" strike="noStrike">
              <a:solidFill>
                <a:srgbClr val="A1D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--device /dev/vfio/0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-v /dev:/dev debian bash</a:t>
            </a:r>
            <a:br>
              <a:rPr b="0" i="0" lang="en-US" sz="1000" u="none" cap="none" strike="noStrike">
                <a:solidFill>
                  <a:srgbClr val="A1D4FF"/>
                </a:solidFill>
                <a:latin typeface="Calibri"/>
                <a:ea typeface="Calibri"/>
                <a:cs typeface="Calibri"/>
                <a:sym typeface="Calibri"/>
              </a:rPr>
            </a:br>
            <a:endParaRPr b="0" i="0" sz="1000" u="none" cap="none" strike="noStrike">
              <a:solidFill>
                <a:srgbClr val="A1D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  lspci | grep VGA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1D4FF"/>
                </a:solidFill>
                <a:latin typeface="Calibri"/>
                <a:ea typeface="Calibri"/>
                <a:cs typeface="Calibri"/>
                <a:sym typeface="Calibri"/>
              </a:rPr>
              <a:t>01:01.0 VGA compatible controller: Intel Corporation Iris Pro Graphics 580 (rev 09)</a:t>
            </a:r>
            <a:endParaRPr b="0" i="0" sz="1200" u="none" cap="none" strike="noStrike">
              <a:solidFill>
                <a:srgbClr val="A1D4FF"/>
              </a:solidFill>
              <a:latin typeface="Calibri"/>
              <a:ea typeface="Calibri"/>
              <a:cs typeface="Calibri"/>
              <a:sym typeface="Calibri"/>
            </a:endParaRPr>
          </a:p>
        </p:txBody>
      </p:sp>
      <p:sp>
        <p:nvSpPr>
          <p:cNvPr id="1988" name="Google Shape;1988;p49"/>
          <p:cNvSpPr txBox="1"/>
          <p:nvPr>
            <p:ph type="title"/>
          </p:nvPr>
        </p:nvSpPr>
        <p:spPr>
          <a:xfrm>
            <a:off x="457200" y="91450"/>
            <a:ext cx="75291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Kata Containers and Intel</a:t>
            </a:r>
            <a:r>
              <a:rPr baseline="30000" lang="en-US"/>
              <a:t>®</a:t>
            </a:r>
            <a:r>
              <a:rPr lang="en-US"/>
              <a:t> GVT-g for Accelerated GPU virtualization</a:t>
            </a:r>
            <a:br>
              <a:rPr lang="en-US"/>
            </a:br>
            <a:r>
              <a:rPr lang="en-US"/>
              <a:t>Secure containerized HW transcoding sharing </a:t>
            </a:r>
            <a:endParaRPr/>
          </a:p>
        </p:txBody>
      </p:sp>
      <p:sp>
        <p:nvSpPr>
          <p:cNvPr id="1989" name="Google Shape;1989;p49"/>
          <p:cNvSpPr/>
          <p:nvPr/>
        </p:nvSpPr>
        <p:spPr>
          <a:xfrm rot="10800000">
            <a:off x="770314" y="2507846"/>
            <a:ext cx="228600" cy="228600"/>
          </a:xfrm>
          <a:prstGeom prst="rtTriangle">
            <a:avLst/>
          </a:prstGeom>
          <a:solidFill>
            <a:srgbClr val="1F2A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90" name="Google Shape;1990;p49"/>
          <p:cNvSpPr/>
          <p:nvPr/>
        </p:nvSpPr>
        <p:spPr>
          <a:xfrm>
            <a:off x="5600390" y="1260760"/>
            <a:ext cx="1245401" cy="1218049"/>
          </a:xfrm>
          <a:prstGeom prst="rect">
            <a:avLst/>
          </a:prstGeom>
          <a:solidFill>
            <a:schemeClr val="lt1"/>
          </a:solidFill>
          <a:ln cap="flat" cmpd="sng" w="28575">
            <a:solidFill>
              <a:srgbClr val="A1D4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91" name="Google Shape;1991;p49"/>
          <p:cNvSpPr/>
          <p:nvPr/>
        </p:nvSpPr>
        <p:spPr>
          <a:xfrm>
            <a:off x="5723873" y="1463756"/>
            <a:ext cx="1022526" cy="916459"/>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92" name="Google Shape;1992;p49"/>
          <p:cNvSpPr/>
          <p:nvPr/>
        </p:nvSpPr>
        <p:spPr>
          <a:xfrm>
            <a:off x="5816669" y="1560061"/>
            <a:ext cx="839972" cy="2308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 A</a:t>
            </a:r>
            <a:endParaRPr b="0" i="0" sz="1400" u="none" cap="none" strike="noStrike">
              <a:solidFill>
                <a:srgbClr val="000000"/>
              </a:solidFill>
              <a:latin typeface="Arial"/>
              <a:ea typeface="Arial"/>
              <a:cs typeface="Arial"/>
              <a:sym typeface="Arial"/>
            </a:endParaRPr>
          </a:p>
        </p:txBody>
      </p:sp>
      <p:sp>
        <p:nvSpPr>
          <p:cNvPr id="1993" name="Google Shape;1993;p49"/>
          <p:cNvSpPr/>
          <p:nvPr/>
        </p:nvSpPr>
        <p:spPr>
          <a:xfrm>
            <a:off x="5723874" y="1281542"/>
            <a:ext cx="1022526" cy="222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VM 1</a:t>
            </a:r>
            <a:endParaRPr b="1" i="0" sz="800" u="none" cap="none" strike="noStrike">
              <a:solidFill>
                <a:srgbClr val="1F2A3D"/>
              </a:solidFill>
              <a:latin typeface="Arial"/>
              <a:ea typeface="Arial"/>
              <a:cs typeface="Arial"/>
              <a:sym typeface="Arial"/>
            </a:endParaRPr>
          </a:p>
        </p:txBody>
      </p:sp>
      <p:sp>
        <p:nvSpPr>
          <p:cNvPr id="1994" name="Google Shape;1994;p49"/>
          <p:cNvSpPr/>
          <p:nvPr/>
        </p:nvSpPr>
        <p:spPr>
          <a:xfrm>
            <a:off x="5408425" y="3104954"/>
            <a:ext cx="3504800" cy="270706"/>
          </a:xfrm>
          <a:prstGeom prst="rect">
            <a:avLst/>
          </a:prstGeom>
          <a:solidFill>
            <a:srgbClr val="1F2A3C">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    HOST KERNEL</a:t>
            </a:r>
            <a:endParaRPr b="1" i="0" sz="800" u="none" cap="none" strike="noStrike">
              <a:solidFill>
                <a:srgbClr val="1F2A3D"/>
              </a:solidFill>
              <a:latin typeface="Arial"/>
              <a:ea typeface="Arial"/>
              <a:cs typeface="Arial"/>
              <a:sym typeface="Arial"/>
            </a:endParaRPr>
          </a:p>
        </p:txBody>
      </p:sp>
      <p:sp>
        <p:nvSpPr>
          <p:cNvPr id="1995" name="Google Shape;1995;p49"/>
          <p:cNvSpPr/>
          <p:nvPr/>
        </p:nvSpPr>
        <p:spPr>
          <a:xfrm>
            <a:off x="6711280" y="3728661"/>
            <a:ext cx="928885" cy="526835"/>
          </a:xfrm>
          <a:prstGeom prst="rect">
            <a:avLst/>
          </a:prstGeom>
          <a:solidFill>
            <a:srgbClr val="1F2A3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GPU</a:t>
            </a:r>
            <a:endParaRPr b="1" i="0" sz="900" u="none" cap="none" strike="noStrike">
              <a:solidFill>
                <a:schemeClr val="lt1"/>
              </a:solidFill>
              <a:latin typeface="Roboto"/>
              <a:ea typeface="Roboto"/>
              <a:cs typeface="Roboto"/>
              <a:sym typeface="Roboto"/>
            </a:endParaRPr>
          </a:p>
        </p:txBody>
      </p:sp>
      <p:cxnSp>
        <p:nvCxnSpPr>
          <p:cNvPr id="1996" name="Google Shape;1996;p49"/>
          <p:cNvCxnSpPr/>
          <p:nvPr/>
        </p:nvCxnSpPr>
        <p:spPr>
          <a:xfrm rot="10800000">
            <a:off x="6218760" y="1835950"/>
            <a:ext cx="0" cy="182880"/>
          </a:xfrm>
          <a:prstGeom prst="straightConnector1">
            <a:avLst/>
          </a:prstGeom>
          <a:noFill/>
          <a:ln cap="flat" cmpd="sng" w="12700">
            <a:solidFill>
              <a:srgbClr val="1F2A3D"/>
            </a:solidFill>
            <a:prstDash val="dot"/>
            <a:round/>
            <a:headEnd len="med" w="med" type="triangle"/>
            <a:tailEnd len="med" w="med" type="triangle"/>
          </a:ln>
        </p:spPr>
      </p:cxnSp>
      <p:sp>
        <p:nvSpPr>
          <p:cNvPr id="1997" name="Google Shape;1997;p49"/>
          <p:cNvSpPr/>
          <p:nvPr/>
        </p:nvSpPr>
        <p:spPr>
          <a:xfrm>
            <a:off x="5815150" y="2091990"/>
            <a:ext cx="839972" cy="230832"/>
          </a:xfrm>
          <a:prstGeom prst="rect">
            <a:avLst/>
          </a:prstGeom>
          <a:solidFill>
            <a:srgbClr val="F15B3E"/>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i915</a:t>
            </a:r>
            <a:endParaRPr b="1" i="0" sz="900" u="none" cap="none" strike="noStrike">
              <a:solidFill>
                <a:schemeClr val="lt1"/>
              </a:solidFill>
              <a:latin typeface="Roboto"/>
              <a:ea typeface="Roboto"/>
              <a:cs typeface="Roboto"/>
              <a:sym typeface="Roboto"/>
            </a:endParaRPr>
          </a:p>
        </p:txBody>
      </p:sp>
      <p:sp>
        <p:nvSpPr>
          <p:cNvPr id="1998" name="Google Shape;1998;p49"/>
          <p:cNvSpPr/>
          <p:nvPr/>
        </p:nvSpPr>
        <p:spPr>
          <a:xfrm>
            <a:off x="5600390" y="994149"/>
            <a:ext cx="1254063"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qemu</a:t>
            </a:r>
            <a:endParaRPr b="1" i="0" sz="900" u="none" cap="none" strike="noStrike">
              <a:solidFill>
                <a:srgbClr val="1F2A3D"/>
              </a:solidFill>
              <a:latin typeface="Arial"/>
              <a:ea typeface="Arial"/>
              <a:cs typeface="Arial"/>
              <a:sym typeface="Arial"/>
            </a:endParaRPr>
          </a:p>
        </p:txBody>
      </p:sp>
      <p:sp>
        <p:nvSpPr>
          <p:cNvPr id="1999" name="Google Shape;1999;p49"/>
          <p:cNvSpPr txBox="1"/>
          <p:nvPr/>
        </p:nvSpPr>
        <p:spPr>
          <a:xfrm>
            <a:off x="770331" y="3784333"/>
            <a:ext cx="3965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Roboto"/>
                <a:ea typeface="Roboto"/>
                <a:cs typeface="Roboto"/>
                <a:sym typeface="Roboto"/>
              </a:rPr>
              <a:t>1. Start container passing in vGPU bound to IOMMU group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Roboto"/>
                <a:ea typeface="Roboto"/>
                <a:cs typeface="Roboto"/>
                <a:sym typeface="Roboto"/>
              </a:rPr>
              <a:t>2. Verify GPU available in container</a:t>
            </a:r>
            <a:endParaRPr b="0" i="0" sz="1050" u="none" cap="none" strike="noStrike">
              <a:solidFill>
                <a:srgbClr val="000000"/>
              </a:solidFill>
              <a:latin typeface="Roboto"/>
              <a:ea typeface="Roboto"/>
              <a:cs typeface="Roboto"/>
              <a:sym typeface="Roboto"/>
            </a:endParaRPr>
          </a:p>
        </p:txBody>
      </p:sp>
      <p:sp>
        <p:nvSpPr>
          <p:cNvPr id="2000" name="Google Shape;2000;p49"/>
          <p:cNvSpPr/>
          <p:nvPr/>
        </p:nvSpPr>
        <p:spPr>
          <a:xfrm>
            <a:off x="7296957" y="911095"/>
            <a:ext cx="1616269" cy="1984433"/>
          </a:xfrm>
          <a:prstGeom prst="rect">
            <a:avLst/>
          </a:prstGeom>
          <a:solidFill>
            <a:srgbClr val="A1D4FF">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01" name="Google Shape;2001;p49"/>
          <p:cNvSpPr/>
          <p:nvPr/>
        </p:nvSpPr>
        <p:spPr>
          <a:xfrm>
            <a:off x="7488921" y="1260760"/>
            <a:ext cx="1245401" cy="1218049"/>
          </a:xfrm>
          <a:prstGeom prst="rect">
            <a:avLst/>
          </a:prstGeom>
          <a:solidFill>
            <a:schemeClr val="lt1"/>
          </a:solidFill>
          <a:ln cap="flat" cmpd="sng" w="28575">
            <a:solidFill>
              <a:srgbClr val="A1D4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02" name="Google Shape;2002;p49"/>
          <p:cNvSpPr/>
          <p:nvPr/>
        </p:nvSpPr>
        <p:spPr>
          <a:xfrm>
            <a:off x="7612404" y="1463756"/>
            <a:ext cx="1022526" cy="916459"/>
          </a:xfrm>
          <a:prstGeom prst="rect">
            <a:avLst/>
          </a:prstGeom>
          <a:solidFill>
            <a:srgbClr val="A1D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03" name="Google Shape;2003;p49"/>
          <p:cNvSpPr/>
          <p:nvPr/>
        </p:nvSpPr>
        <p:spPr>
          <a:xfrm>
            <a:off x="7705200" y="1560061"/>
            <a:ext cx="839972" cy="2308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Container B</a:t>
            </a:r>
            <a:endParaRPr b="1" i="0" sz="900" u="none" cap="none" strike="noStrike">
              <a:solidFill>
                <a:srgbClr val="1F2A3D"/>
              </a:solidFill>
              <a:latin typeface="Roboto"/>
              <a:ea typeface="Roboto"/>
              <a:cs typeface="Roboto"/>
              <a:sym typeface="Roboto"/>
            </a:endParaRPr>
          </a:p>
        </p:txBody>
      </p:sp>
      <p:sp>
        <p:nvSpPr>
          <p:cNvPr id="2004" name="Google Shape;2004;p49"/>
          <p:cNvSpPr/>
          <p:nvPr/>
        </p:nvSpPr>
        <p:spPr>
          <a:xfrm>
            <a:off x="7612405" y="1281542"/>
            <a:ext cx="1022526" cy="222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1F2A3D"/>
                </a:solidFill>
                <a:latin typeface="Roboto"/>
                <a:ea typeface="Roboto"/>
                <a:cs typeface="Roboto"/>
                <a:sym typeface="Roboto"/>
              </a:rPr>
              <a:t>VM 2</a:t>
            </a:r>
            <a:endParaRPr b="1" i="0" sz="800" u="none" cap="none" strike="noStrike">
              <a:solidFill>
                <a:srgbClr val="1F2A3D"/>
              </a:solidFill>
              <a:latin typeface="Arial"/>
              <a:ea typeface="Arial"/>
              <a:cs typeface="Arial"/>
              <a:sym typeface="Arial"/>
            </a:endParaRPr>
          </a:p>
        </p:txBody>
      </p:sp>
      <p:cxnSp>
        <p:nvCxnSpPr>
          <p:cNvPr id="2005" name="Google Shape;2005;p49"/>
          <p:cNvCxnSpPr/>
          <p:nvPr/>
        </p:nvCxnSpPr>
        <p:spPr>
          <a:xfrm rot="10800000">
            <a:off x="8107291" y="1835950"/>
            <a:ext cx="0" cy="182880"/>
          </a:xfrm>
          <a:prstGeom prst="straightConnector1">
            <a:avLst/>
          </a:prstGeom>
          <a:noFill/>
          <a:ln cap="flat" cmpd="sng" w="12700">
            <a:solidFill>
              <a:srgbClr val="1F2A3D"/>
            </a:solidFill>
            <a:prstDash val="dot"/>
            <a:round/>
            <a:headEnd len="med" w="med" type="triangle"/>
            <a:tailEnd len="med" w="med" type="triangle"/>
          </a:ln>
        </p:spPr>
      </p:cxnSp>
      <p:sp>
        <p:nvSpPr>
          <p:cNvPr id="2006" name="Google Shape;2006;p49"/>
          <p:cNvSpPr/>
          <p:nvPr/>
        </p:nvSpPr>
        <p:spPr>
          <a:xfrm>
            <a:off x="7703681" y="2091990"/>
            <a:ext cx="839972" cy="230832"/>
          </a:xfrm>
          <a:prstGeom prst="rect">
            <a:avLst/>
          </a:prstGeom>
          <a:solidFill>
            <a:srgbClr val="F15B3E"/>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Roboto"/>
                <a:ea typeface="Roboto"/>
                <a:cs typeface="Roboto"/>
                <a:sym typeface="Roboto"/>
              </a:rPr>
              <a:t>i915</a:t>
            </a:r>
            <a:endParaRPr b="1" i="0" sz="900" u="none" cap="none" strike="noStrike">
              <a:solidFill>
                <a:schemeClr val="lt1"/>
              </a:solidFill>
              <a:latin typeface="Roboto"/>
              <a:ea typeface="Roboto"/>
              <a:cs typeface="Roboto"/>
              <a:sym typeface="Roboto"/>
            </a:endParaRPr>
          </a:p>
        </p:txBody>
      </p:sp>
      <p:sp>
        <p:nvSpPr>
          <p:cNvPr id="2007" name="Google Shape;2007;p49"/>
          <p:cNvSpPr/>
          <p:nvPr/>
        </p:nvSpPr>
        <p:spPr>
          <a:xfrm>
            <a:off x="7488921" y="994149"/>
            <a:ext cx="1254063"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1F2A3D"/>
                </a:solidFill>
                <a:latin typeface="Roboto"/>
                <a:ea typeface="Roboto"/>
                <a:cs typeface="Roboto"/>
                <a:sym typeface="Roboto"/>
              </a:rPr>
              <a:t>qemu</a:t>
            </a:r>
            <a:endParaRPr b="1" i="0" sz="900" u="none" cap="none" strike="noStrike">
              <a:solidFill>
                <a:srgbClr val="1F2A3D"/>
              </a:solidFill>
              <a:latin typeface="Arial"/>
              <a:ea typeface="Arial"/>
              <a:cs typeface="Arial"/>
              <a:sym typeface="Arial"/>
            </a:endParaRPr>
          </a:p>
        </p:txBody>
      </p:sp>
      <p:sp>
        <p:nvSpPr>
          <p:cNvPr id="2008" name="Google Shape;2008;p49"/>
          <p:cNvSpPr/>
          <p:nvPr/>
        </p:nvSpPr>
        <p:spPr>
          <a:xfrm>
            <a:off x="6340704" y="3144668"/>
            <a:ext cx="1576475" cy="189013"/>
          </a:xfrm>
          <a:prstGeom prst="rect">
            <a:avLst/>
          </a:prstGeom>
          <a:solidFill>
            <a:srgbClr val="F15B3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chemeClr val="lt1"/>
                </a:solidFill>
                <a:latin typeface="Roboto"/>
                <a:ea typeface="Roboto"/>
                <a:cs typeface="Roboto"/>
                <a:sym typeface="Roboto"/>
              </a:rPr>
              <a:t>i915</a:t>
            </a:r>
            <a:endParaRPr b="1" i="0" sz="700" u="none" cap="none" strike="noStrike">
              <a:solidFill>
                <a:schemeClr val="lt1"/>
              </a:solidFill>
              <a:latin typeface="Roboto"/>
              <a:ea typeface="Roboto"/>
              <a:cs typeface="Roboto"/>
              <a:sym typeface="Roboto"/>
            </a:endParaRPr>
          </a:p>
        </p:txBody>
      </p:sp>
      <p:sp>
        <p:nvSpPr>
          <p:cNvPr id="2009" name="Google Shape;2009;p49"/>
          <p:cNvSpPr/>
          <p:nvPr/>
        </p:nvSpPr>
        <p:spPr>
          <a:xfrm>
            <a:off x="5408425" y="2759114"/>
            <a:ext cx="3504800" cy="307777"/>
          </a:xfrm>
          <a:prstGeom prst="rect">
            <a:avLst/>
          </a:prstGeom>
          <a:solidFill>
            <a:srgbClr val="5E81BE"/>
          </a:solidFill>
          <a:ln>
            <a:noFill/>
          </a:ln>
        </p:spPr>
        <p:txBody>
          <a:bodyPr anchorCtr="0" anchor="t" bIns="91425" lIns="0" spcFirstLastPara="1" rIns="0"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chemeClr val="lt1"/>
                </a:solidFill>
                <a:latin typeface="Roboto"/>
                <a:ea typeface="Roboto"/>
                <a:cs typeface="Roboto"/>
                <a:sym typeface="Roboto"/>
              </a:rPr>
              <a:t>HYPERVISOR</a:t>
            </a:r>
            <a:endParaRPr b="1" i="0" sz="800" u="none" cap="none" strike="noStrike">
              <a:solidFill>
                <a:schemeClr val="lt1"/>
              </a:solidFill>
              <a:latin typeface="Arial"/>
              <a:ea typeface="Arial"/>
              <a:cs typeface="Arial"/>
              <a:sym typeface="Arial"/>
            </a:endParaRPr>
          </a:p>
        </p:txBody>
      </p:sp>
      <p:cxnSp>
        <p:nvCxnSpPr>
          <p:cNvPr id="2010" name="Google Shape;2010;p49"/>
          <p:cNvCxnSpPr/>
          <p:nvPr/>
        </p:nvCxnSpPr>
        <p:spPr>
          <a:xfrm>
            <a:off x="7160825" y="3375660"/>
            <a:ext cx="0" cy="312420"/>
          </a:xfrm>
          <a:prstGeom prst="straightConnector1">
            <a:avLst/>
          </a:prstGeom>
          <a:noFill/>
          <a:ln cap="flat" cmpd="sng" w="12700">
            <a:solidFill>
              <a:srgbClr val="1F2A3D"/>
            </a:solidFill>
            <a:prstDash val="dot"/>
            <a:round/>
            <a:headEnd len="med" w="med" type="triangle"/>
            <a:tailEnd len="med" w="med" type="triangle"/>
          </a:ln>
        </p:spPr>
      </p:cxnSp>
      <p:cxnSp>
        <p:nvCxnSpPr>
          <p:cNvPr id="2011" name="Google Shape;2011;p49"/>
          <p:cNvCxnSpPr/>
          <p:nvPr/>
        </p:nvCxnSpPr>
        <p:spPr>
          <a:xfrm>
            <a:off x="6511111" y="2393354"/>
            <a:ext cx="0" cy="711600"/>
          </a:xfrm>
          <a:prstGeom prst="straightConnector1">
            <a:avLst/>
          </a:prstGeom>
          <a:noFill/>
          <a:ln cap="flat" cmpd="sng" w="12700">
            <a:solidFill>
              <a:srgbClr val="1F2A3D"/>
            </a:solidFill>
            <a:prstDash val="dot"/>
            <a:round/>
            <a:headEnd len="med" w="med" type="triangle"/>
            <a:tailEnd len="med" w="med" type="triangle"/>
          </a:ln>
        </p:spPr>
      </p:cxnSp>
      <p:cxnSp>
        <p:nvCxnSpPr>
          <p:cNvPr id="2012" name="Google Shape;2012;p49"/>
          <p:cNvCxnSpPr/>
          <p:nvPr/>
        </p:nvCxnSpPr>
        <p:spPr>
          <a:xfrm>
            <a:off x="7779841" y="2393354"/>
            <a:ext cx="0" cy="711600"/>
          </a:xfrm>
          <a:prstGeom prst="straightConnector1">
            <a:avLst/>
          </a:prstGeom>
          <a:noFill/>
          <a:ln cap="flat" cmpd="sng" w="12700">
            <a:solidFill>
              <a:srgbClr val="1F2A3D"/>
            </a:solidFill>
            <a:prstDash val="dot"/>
            <a:round/>
            <a:headEnd len="med" w="med" type="triangle"/>
            <a:tailEnd len="med" w="med" type="triangle"/>
          </a:ln>
        </p:spPr>
      </p:cxnSp>
      <p:sp>
        <p:nvSpPr>
          <p:cNvPr id="2013" name="Google Shape;2013;p49"/>
          <p:cNvSpPr/>
          <p:nvPr/>
        </p:nvSpPr>
        <p:spPr>
          <a:xfrm>
            <a:off x="564776" y="1363833"/>
            <a:ext cx="137700" cy="137700"/>
          </a:xfrm>
          <a:prstGeom prst="ellipse">
            <a:avLst/>
          </a:prstGeom>
          <a:noFill/>
          <a:ln cap="flat" cmpd="sng" w="25400">
            <a:solidFill>
              <a:schemeClr val="accent3"/>
            </a:solidFill>
            <a:prstDash val="solid"/>
            <a:round/>
            <a:headEnd len="sm" w="sm" type="none"/>
            <a:tailEnd len="sm" w="sm" type="none"/>
          </a:ln>
        </p:spPr>
        <p:txBody>
          <a:bodyPr anchorCtr="0" anchor="ctr" bIns="45700" lIns="27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a:ea typeface="Roboto"/>
              <a:cs typeface="Roboto"/>
              <a:sym typeface="Roboto"/>
            </a:endParaRPr>
          </a:p>
        </p:txBody>
      </p:sp>
      <p:sp>
        <p:nvSpPr>
          <p:cNvPr id="2014" name="Google Shape;2014;p49"/>
          <p:cNvSpPr/>
          <p:nvPr/>
        </p:nvSpPr>
        <p:spPr>
          <a:xfrm>
            <a:off x="564788" y="1977681"/>
            <a:ext cx="137700" cy="137700"/>
          </a:xfrm>
          <a:prstGeom prst="ellipse">
            <a:avLst/>
          </a:prstGeom>
          <a:noFill/>
          <a:ln cap="flat" cmpd="sng" w="25400">
            <a:solidFill>
              <a:schemeClr val="accent3"/>
            </a:solidFill>
            <a:prstDash val="solid"/>
            <a:round/>
            <a:headEnd len="sm" w="sm" type="none"/>
            <a:tailEnd len="sm" w="sm" type="none"/>
          </a:ln>
        </p:spPr>
        <p:txBody>
          <a:bodyPr anchorCtr="0" anchor="ctr" bIns="45700" lIns="27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a:ea typeface="Roboto"/>
              <a:cs typeface="Roboto"/>
              <a:sym typeface="Roboto"/>
            </a:endParaRPr>
          </a:p>
        </p:txBody>
      </p:sp>
      <p:sp>
        <p:nvSpPr>
          <p:cNvPr id="2015" name="Google Shape;2015;p49"/>
          <p:cNvSpPr txBox="1"/>
          <p:nvPr/>
        </p:nvSpPr>
        <p:spPr>
          <a:xfrm>
            <a:off x="564739" y="1370376"/>
            <a:ext cx="137700" cy="13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Roboto"/>
                <a:ea typeface="Roboto"/>
                <a:cs typeface="Roboto"/>
                <a:sym typeface="Roboto"/>
              </a:rPr>
              <a:t>1</a:t>
            </a:r>
            <a:endParaRPr b="0" i="0" sz="800" u="none" cap="none" strike="noStrike">
              <a:solidFill>
                <a:schemeClr val="dk1"/>
              </a:solidFill>
              <a:latin typeface="Roboto"/>
              <a:ea typeface="Roboto"/>
              <a:cs typeface="Roboto"/>
              <a:sym typeface="Roboto"/>
            </a:endParaRPr>
          </a:p>
        </p:txBody>
      </p:sp>
      <p:sp>
        <p:nvSpPr>
          <p:cNvPr id="2016" name="Google Shape;2016;p49"/>
          <p:cNvSpPr txBox="1"/>
          <p:nvPr/>
        </p:nvSpPr>
        <p:spPr>
          <a:xfrm>
            <a:off x="564750" y="1986001"/>
            <a:ext cx="137700" cy="13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Roboto"/>
                <a:ea typeface="Roboto"/>
                <a:cs typeface="Roboto"/>
                <a:sym typeface="Roboto"/>
              </a:rPr>
              <a:t>2</a:t>
            </a:r>
            <a:endParaRPr b="0" i="0" sz="800" u="none" cap="none" strike="noStrike">
              <a:solidFill>
                <a:schemeClr val="dk1"/>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0" name="Shape 2020"/>
        <p:cNvGrpSpPr/>
        <p:nvPr/>
      </p:nvGrpSpPr>
      <p:grpSpPr>
        <a:xfrm>
          <a:off x="0" y="0"/>
          <a:ext cx="0" cy="0"/>
          <a:chOff x="0" y="0"/>
          <a:chExt cx="0" cy="0"/>
        </a:xfrm>
      </p:grpSpPr>
      <p:pic>
        <p:nvPicPr>
          <p:cNvPr id="2021" name="Google Shape;2021;p54"/>
          <p:cNvPicPr preferRelativeResize="0"/>
          <p:nvPr/>
        </p:nvPicPr>
        <p:blipFill rotWithShape="1">
          <a:blip r:embed="rId3">
            <a:alphaModFix/>
          </a:blip>
          <a:srcRect b="0" l="0" r="0" t="0"/>
          <a:stretch/>
        </p:blipFill>
        <p:spPr>
          <a:xfrm>
            <a:off x="0" y="0"/>
            <a:ext cx="9158453" cy="5148072"/>
          </a:xfrm>
          <a:prstGeom prst="rect">
            <a:avLst/>
          </a:prstGeom>
          <a:noFill/>
          <a:ln>
            <a:noFill/>
          </a:ln>
        </p:spPr>
      </p:pic>
      <p:sp>
        <p:nvSpPr>
          <p:cNvPr id="2022" name="Google Shape;2022;p54"/>
          <p:cNvSpPr/>
          <p:nvPr/>
        </p:nvSpPr>
        <p:spPr>
          <a:xfrm>
            <a:off x="-1" y="0"/>
            <a:ext cx="9144001" cy="5143500"/>
          </a:xfrm>
          <a:prstGeom prst="rect">
            <a:avLst/>
          </a:prstGeom>
          <a:solidFill>
            <a:srgbClr val="1F2A3D">
              <a:alpha val="7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23" name="Google Shape;2023;p54"/>
          <p:cNvSpPr txBox="1"/>
          <p:nvPr>
            <p:ph type="title"/>
          </p:nvPr>
        </p:nvSpPr>
        <p:spPr>
          <a:xfrm>
            <a:off x="457200" y="1097279"/>
            <a:ext cx="5400989" cy="2369401"/>
          </a:xfrm>
          <a:prstGeom prst="rect">
            <a:avLst/>
          </a:prstGeom>
          <a:noFill/>
          <a:ln>
            <a:noFill/>
          </a:ln>
        </p:spPr>
        <p:txBody>
          <a:bodyPr anchorCtr="0" anchor="t" bIns="91425" lIns="91425" spcFirstLastPara="1" rIns="91425" wrap="square" tIns="91425">
            <a:noAutofit/>
          </a:bodyPr>
          <a:lstStyle/>
          <a:p>
            <a:pPr indent="0" lvl="0" marL="0" rtl="0" algn="l">
              <a:lnSpc>
                <a:spcPct val="137857"/>
              </a:lnSpc>
              <a:spcBef>
                <a:spcPts val="0"/>
              </a:spcBef>
              <a:spcAft>
                <a:spcPts val="0"/>
              </a:spcAft>
              <a:buSzPts val="3200"/>
              <a:buNone/>
            </a:pPr>
            <a:r>
              <a:rPr b="0" lang="en-US" sz="2800">
                <a:solidFill>
                  <a:schemeClr val="lt1"/>
                </a:solidFill>
                <a:latin typeface="Roboto Light"/>
                <a:ea typeface="Roboto Light"/>
                <a:cs typeface="Roboto Light"/>
                <a:sym typeface="Roboto Light"/>
              </a:rPr>
              <a:t>The Kata Containers community welcomes contributions from anyone</a:t>
            </a:r>
            <a:r>
              <a:rPr lang="en-US" sz="2800">
                <a:solidFill>
                  <a:schemeClr val="lt1"/>
                </a:solidFill>
                <a:latin typeface="Roboto"/>
                <a:ea typeface="Roboto"/>
                <a:cs typeface="Roboto"/>
                <a:sym typeface="Roboto"/>
              </a:rPr>
              <a:t>.</a:t>
            </a:r>
            <a:br>
              <a:rPr lang="en-US" sz="2800">
                <a:solidFill>
                  <a:schemeClr val="lt1"/>
                </a:solidFill>
                <a:latin typeface="Roboto"/>
                <a:ea typeface="Roboto"/>
                <a:cs typeface="Roboto"/>
                <a:sym typeface="Roboto"/>
              </a:rPr>
            </a:br>
            <a:endParaRPr sz="2800">
              <a:solidFill>
                <a:schemeClr val="lt1"/>
              </a:solidFill>
              <a:latin typeface="Roboto"/>
              <a:ea typeface="Roboto"/>
              <a:cs typeface="Roboto"/>
              <a:sym typeface="Roboto"/>
            </a:endParaRPr>
          </a:p>
        </p:txBody>
      </p:sp>
      <p:pic>
        <p:nvPicPr>
          <p:cNvPr id="2024" name="Google Shape;2024;p54"/>
          <p:cNvPicPr preferRelativeResize="0"/>
          <p:nvPr/>
        </p:nvPicPr>
        <p:blipFill rotWithShape="1">
          <a:blip r:embed="rId4">
            <a:alphaModFix/>
          </a:blip>
          <a:srcRect b="0" l="0" r="0" t="0"/>
          <a:stretch/>
        </p:blipFill>
        <p:spPr>
          <a:xfrm>
            <a:off x="8463068" y="277766"/>
            <a:ext cx="294640" cy="36576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55"/>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Resources</a:t>
            </a:r>
            <a:endParaRPr/>
          </a:p>
        </p:txBody>
      </p:sp>
      <p:sp>
        <p:nvSpPr>
          <p:cNvPr id="2030" name="Google Shape;2030;p55"/>
          <p:cNvSpPr txBox="1"/>
          <p:nvPr/>
        </p:nvSpPr>
        <p:spPr>
          <a:xfrm>
            <a:off x="457200" y="1188720"/>
            <a:ext cx="6386100" cy="3789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2"/>
              </a:buClr>
              <a:buSzPts val="1800"/>
              <a:buFont typeface="Roboto"/>
              <a:buNone/>
            </a:pPr>
            <a:r>
              <a:rPr b="1" i="0" lang="en-US" sz="1600" u="none" cap="none" strike="noStrike">
                <a:solidFill>
                  <a:srgbClr val="1F2A3D"/>
                </a:solidFill>
                <a:latin typeface="Roboto"/>
                <a:ea typeface="Roboto"/>
                <a:cs typeface="Roboto"/>
                <a:sym typeface="Roboto"/>
              </a:rPr>
              <a:t>Source code</a:t>
            </a:r>
            <a:br>
              <a:rPr b="1" i="0" lang="en-US" sz="1600" u="none" cap="none" strike="noStrike">
                <a:solidFill>
                  <a:srgbClr val="1F2A3D"/>
                </a:solidFill>
                <a:latin typeface="Roboto"/>
                <a:ea typeface="Roboto"/>
                <a:cs typeface="Roboto"/>
                <a:sym typeface="Roboto"/>
              </a:rPr>
            </a:br>
            <a:r>
              <a:rPr b="0" i="0" lang="en-US" sz="1100" u="sng" cap="none" strike="noStrike">
                <a:solidFill>
                  <a:srgbClr val="5E81BE"/>
                </a:solidFill>
                <a:latin typeface="Roboto"/>
                <a:ea typeface="Roboto"/>
                <a:cs typeface="Roboto"/>
                <a:sym typeface="Roboto"/>
                <a:hlinkClick r:id="rId3">
                  <a:extLst>
                    <a:ext uri="{A12FA001-AC4F-418D-AE19-62706E023703}">
                      <ahyp:hlinkClr val="tx"/>
                    </a:ext>
                  </a:extLst>
                </a:hlinkClick>
              </a:rPr>
              <a:t>Kata Containers source</a:t>
            </a:r>
            <a:endParaRPr b="0" i="0" sz="1100" u="none" cap="none" strike="noStrike">
              <a:solidFill>
                <a:srgbClr val="5E81BE"/>
              </a:solidFill>
              <a:latin typeface="Roboto"/>
              <a:ea typeface="Roboto"/>
              <a:cs typeface="Roboto"/>
              <a:sym typeface="Roboto"/>
            </a:endParaRPr>
          </a:p>
          <a:p>
            <a:pPr indent="0" lvl="0" marL="0" marR="0" rtl="0" algn="l">
              <a:lnSpc>
                <a:spcPct val="100000"/>
              </a:lnSpc>
              <a:spcBef>
                <a:spcPts val="0"/>
              </a:spcBef>
              <a:spcAft>
                <a:spcPts val="0"/>
              </a:spcAft>
              <a:buClr>
                <a:schemeClr val="lt2"/>
              </a:buClr>
              <a:buSzPts val="1800"/>
              <a:buFont typeface="Roboto"/>
              <a:buNone/>
            </a:pPr>
            <a:r>
              <a:t/>
            </a:r>
            <a:endParaRPr b="1" i="0" sz="1200" u="none" cap="none" strike="noStrike">
              <a:solidFill>
                <a:srgbClr val="1F2A3D"/>
              </a:solidFill>
              <a:latin typeface="Roboto"/>
              <a:ea typeface="Roboto"/>
              <a:cs typeface="Roboto"/>
              <a:sym typeface="Roboto"/>
            </a:endParaRPr>
          </a:p>
          <a:p>
            <a:pPr indent="0" lvl="0" marL="0" marR="0" rtl="0" algn="l">
              <a:lnSpc>
                <a:spcPct val="100000"/>
              </a:lnSpc>
              <a:spcBef>
                <a:spcPts val="0"/>
              </a:spcBef>
              <a:spcAft>
                <a:spcPts val="0"/>
              </a:spcAft>
              <a:buClr>
                <a:schemeClr val="lt2"/>
              </a:buClr>
              <a:buSzPts val="1800"/>
              <a:buFont typeface="Roboto"/>
              <a:buNone/>
            </a:pPr>
            <a:r>
              <a:rPr b="1" i="0" lang="en-US" sz="1600" u="none" cap="none" strike="noStrike">
                <a:solidFill>
                  <a:srgbClr val="1F2A3D"/>
                </a:solidFill>
                <a:latin typeface="Roboto"/>
                <a:ea typeface="Roboto"/>
                <a:cs typeface="Roboto"/>
                <a:sym typeface="Roboto"/>
              </a:rPr>
              <a:t>Documentation</a:t>
            </a:r>
            <a:endParaRPr b="0" i="0" sz="1600" u="none" cap="none" strike="noStrike">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rPr b="0" i="0" lang="en-US" sz="1100" u="sng" cap="none" strike="noStrike">
                <a:solidFill>
                  <a:srgbClr val="5E81BE"/>
                </a:solidFill>
                <a:latin typeface="Roboto"/>
                <a:ea typeface="Roboto"/>
                <a:cs typeface="Roboto"/>
                <a:sym typeface="Roboto"/>
                <a:hlinkClick r:id="rId4">
                  <a:extLst>
                    <a:ext uri="{A12FA001-AC4F-418D-AE19-62706E023703}">
                      <ahyp:hlinkClr val="tx"/>
                    </a:ext>
                  </a:extLst>
                </a:hlinkClick>
              </a:rPr>
              <a:t>Kata Containers Getting Started   </a:t>
            </a:r>
            <a:br>
              <a:rPr b="0" i="0" lang="en-US" sz="1100" u="none" cap="none" strike="noStrike">
                <a:solidFill>
                  <a:srgbClr val="5E81BE"/>
                </a:solidFill>
                <a:latin typeface="Roboto"/>
                <a:ea typeface="Roboto"/>
                <a:cs typeface="Roboto"/>
                <a:sym typeface="Roboto"/>
              </a:rPr>
            </a:br>
            <a:r>
              <a:rPr b="0" i="0" lang="en-US" sz="1100" u="sng" cap="none" strike="noStrike">
                <a:solidFill>
                  <a:srgbClr val="5E81BE"/>
                </a:solidFill>
                <a:latin typeface="Roboto"/>
                <a:ea typeface="Roboto"/>
                <a:cs typeface="Roboto"/>
                <a:sym typeface="Roboto"/>
                <a:hlinkClick r:id="rId5">
                  <a:extLst>
                    <a:ext uri="{A12FA001-AC4F-418D-AE19-62706E023703}">
                      <ahyp:hlinkClr val="tx"/>
                    </a:ext>
                  </a:extLst>
                </a:hlinkClick>
              </a:rPr>
              <a:t>Kata Containers Architecture </a:t>
            </a:r>
            <a:br>
              <a:rPr b="0" i="0" lang="en-US" sz="1100" u="sng" cap="none" strike="noStrike">
                <a:solidFill>
                  <a:srgbClr val="5E81BE"/>
                </a:solidFill>
                <a:latin typeface="Roboto"/>
                <a:ea typeface="Roboto"/>
                <a:cs typeface="Roboto"/>
                <a:sym typeface="Roboto"/>
                <a:hlinkClick r:id="rId6">
                  <a:extLst>
                    <a:ext uri="{A12FA001-AC4F-418D-AE19-62706E023703}">
                      <ahyp:hlinkClr val="tx"/>
                    </a:ext>
                  </a:extLst>
                </a:hlinkClick>
              </a:rPr>
            </a:br>
            <a:r>
              <a:rPr b="0" i="0" lang="en-US" sz="1100" u="sng" cap="none" strike="noStrike">
                <a:solidFill>
                  <a:srgbClr val="5E81BE"/>
                </a:solidFill>
                <a:latin typeface="Roboto"/>
                <a:ea typeface="Roboto"/>
                <a:cs typeface="Roboto"/>
                <a:sym typeface="Roboto"/>
                <a:hlinkClick r:id="rId7">
                  <a:extLst>
                    <a:ext uri="{A12FA001-AC4F-418D-AE19-62706E023703}">
                      <ahyp:hlinkClr val="tx"/>
                    </a:ext>
                  </a:extLst>
                </a:hlinkClick>
              </a:rPr>
              <a:t>Kata Containers Developer Guide </a:t>
            </a:r>
            <a:endParaRPr b="0" i="0" sz="1100" u="none" cap="none" strike="noStrike">
              <a:solidFill>
                <a:srgbClr val="5E81BE"/>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0" i="0" sz="1200" u="none" cap="none" strike="noStrike">
              <a:solidFill>
                <a:srgbClr val="5E81BE"/>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rPr b="1" i="0" lang="en-US" sz="1400" u="none" cap="none" strike="noStrike">
                <a:solidFill>
                  <a:srgbClr val="1F2A3D"/>
                </a:solidFill>
                <a:latin typeface="Roboto"/>
                <a:ea typeface="Roboto"/>
                <a:cs typeface="Roboto"/>
                <a:sym typeface="Roboto"/>
              </a:rPr>
              <a:t>More coming soon from </a:t>
            </a:r>
            <a:r>
              <a:rPr b="1" i="0" lang="en-US" sz="1400" u="sng" cap="none" strike="noStrike">
                <a:solidFill>
                  <a:srgbClr val="5E81BE"/>
                </a:solidFill>
                <a:latin typeface="Roboto"/>
                <a:ea typeface="Roboto"/>
                <a:cs typeface="Roboto"/>
                <a:sym typeface="Roboto"/>
                <a:hlinkClick r:id="rId8">
                  <a:extLst>
                    <a:ext uri="{A12FA001-AC4F-418D-AE19-62706E023703}">
                      <ahyp:hlinkClr val="tx"/>
                    </a:ext>
                  </a:extLst>
                </a:hlinkClick>
              </a:rPr>
              <a:t>katacontainers.io</a:t>
            </a:r>
            <a:r>
              <a:rPr b="1" i="0" lang="en-US" sz="1400" u="none" cap="none" strike="noStrike">
                <a:solidFill>
                  <a:srgbClr val="5E81BE"/>
                </a:solidFill>
                <a:latin typeface="Roboto"/>
                <a:ea typeface="Roboto"/>
                <a:cs typeface="Roboto"/>
                <a:sym typeface="Roboto"/>
              </a:rPr>
              <a:t>  </a:t>
            </a:r>
            <a:endParaRPr b="1" i="0" sz="1400" u="none" cap="none" strike="noStrike">
              <a:solidFill>
                <a:srgbClr val="5E81BE"/>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0" i="0" sz="1200" u="none" cap="none" strike="noStrike">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0" i="0" sz="1200" u="none" cap="none" strike="noStrike">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0" i="0" sz="1200" u="none" cap="none" strike="noStrike">
              <a:solidFill>
                <a:srgbClr val="5E81BE"/>
              </a:solidFill>
              <a:latin typeface="Roboto"/>
              <a:ea typeface="Roboto"/>
              <a:cs typeface="Roboto"/>
              <a:sym typeface="Roboto"/>
            </a:endParaRPr>
          </a:p>
        </p:txBody>
      </p:sp>
      <p:pic>
        <p:nvPicPr>
          <p:cNvPr id="2031" name="Google Shape;2031;p55"/>
          <p:cNvPicPr preferRelativeResize="0"/>
          <p:nvPr/>
        </p:nvPicPr>
        <p:blipFill rotWithShape="1">
          <a:blip r:embed="rId9">
            <a:alphaModFix/>
          </a:blip>
          <a:srcRect b="0" l="0" r="0" t="0"/>
          <a:stretch/>
        </p:blipFill>
        <p:spPr>
          <a:xfrm>
            <a:off x="5120640" y="0"/>
            <a:ext cx="4023360" cy="5143500"/>
          </a:xfrm>
          <a:prstGeom prst="rect">
            <a:avLst/>
          </a:prstGeom>
          <a:noFill/>
          <a:ln>
            <a:noFill/>
          </a:ln>
        </p:spPr>
      </p:pic>
      <p:sp>
        <p:nvSpPr>
          <p:cNvPr id="2032" name="Google Shape;2032;p55"/>
          <p:cNvSpPr/>
          <p:nvPr/>
        </p:nvSpPr>
        <p:spPr>
          <a:xfrm>
            <a:off x="5120640" y="0"/>
            <a:ext cx="4023360" cy="5143500"/>
          </a:xfrm>
          <a:prstGeom prst="rect">
            <a:avLst/>
          </a:prstGeom>
          <a:solidFill>
            <a:srgbClr val="1F2A3C">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ac242e7999_0_20"/>
          <p:cNvSpPr/>
          <p:nvPr/>
        </p:nvSpPr>
        <p:spPr>
          <a:xfrm rot="10800000">
            <a:off x="125801" y="2636940"/>
            <a:ext cx="1436400" cy="712200"/>
          </a:xfrm>
          <a:prstGeom prst="rect">
            <a:avLst/>
          </a:prstGeom>
          <a:gradFill>
            <a:gsLst>
              <a:gs pos="0">
                <a:srgbClr val="FDFDFD"/>
              </a:gs>
              <a:gs pos="100000">
                <a:srgbClr val="969696">
                  <a:alpha val="40000"/>
                </a:srgbClr>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2" name="Google Shape;172;gac242e7999_0_20"/>
          <p:cNvSpPr/>
          <p:nvPr/>
        </p:nvSpPr>
        <p:spPr>
          <a:xfrm>
            <a:off x="125727" y="3351302"/>
            <a:ext cx="1436400" cy="948000"/>
          </a:xfrm>
          <a:prstGeom prst="rect">
            <a:avLst/>
          </a:prstGeom>
          <a:gradFill>
            <a:gsLst>
              <a:gs pos="0">
                <a:schemeClr val="lt1"/>
              </a:gs>
              <a:gs pos="100000">
                <a:srgbClr val="969696">
                  <a:alpha val="40000"/>
                </a:srgbClr>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3" name="Google Shape;173;gac242e7999_0_20"/>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Evolution</a:t>
            </a:r>
            <a:endParaRPr/>
          </a:p>
        </p:txBody>
      </p:sp>
      <p:sp>
        <p:nvSpPr>
          <p:cNvPr id="174" name="Google Shape;174;gac242e7999_0_20"/>
          <p:cNvSpPr txBox="1"/>
          <p:nvPr>
            <p:ph idx="1" type="body"/>
          </p:nvPr>
        </p:nvSpPr>
        <p:spPr>
          <a:xfrm>
            <a:off x="457200" y="1188720"/>
            <a:ext cx="3668400" cy="339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15B3E"/>
                </a:solidFill>
                <a:latin typeface="Roboto"/>
                <a:ea typeface="Roboto"/>
                <a:cs typeface="Roboto"/>
                <a:sym typeface="Roboto"/>
              </a:rPr>
              <a:t>The speed of containers,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2A3D"/>
                </a:solidFill>
                <a:latin typeface="Roboto"/>
                <a:ea typeface="Roboto"/>
                <a:cs typeface="Roboto"/>
                <a:sym typeface="Roboto"/>
              </a:rPr>
              <a:t>the security of VMs.</a:t>
            </a:r>
            <a:endParaRPr b="0" i="0" sz="1200" u="none" cap="none" strike="noStrike">
              <a:solidFill>
                <a:srgbClr val="1F2A3C"/>
              </a:solidFill>
              <a:latin typeface="Roboto"/>
              <a:ea typeface="Roboto"/>
              <a:cs typeface="Roboto"/>
              <a:sym typeface="Roboto"/>
            </a:endParaRPr>
          </a:p>
        </p:txBody>
      </p:sp>
      <p:cxnSp>
        <p:nvCxnSpPr>
          <p:cNvPr id="175" name="Google Shape;175;gac242e7999_0_20"/>
          <p:cNvCxnSpPr/>
          <p:nvPr/>
        </p:nvCxnSpPr>
        <p:spPr>
          <a:xfrm>
            <a:off x="5072840" y="1174628"/>
            <a:ext cx="0" cy="3812400"/>
          </a:xfrm>
          <a:prstGeom prst="straightConnector1">
            <a:avLst/>
          </a:prstGeom>
          <a:noFill/>
          <a:ln cap="sq" cmpd="sng" w="15875">
            <a:solidFill>
              <a:srgbClr val="1F2A3D"/>
            </a:solidFill>
            <a:prstDash val="dot"/>
            <a:round/>
            <a:headEnd len="sm" w="sm" type="none"/>
            <a:tailEnd len="med" w="med" type="triangle"/>
          </a:ln>
        </p:spPr>
      </p:cxnSp>
      <p:cxnSp>
        <p:nvCxnSpPr>
          <p:cNvPr id="176" name="Google Shape;176;gac242e7999_0_20"/>
          <p:cNvCxnSpPr/>
          <p:nvPr/>
        </p:nvCxnSpPr>
        <p:spPr>
          <a:xfrm rot="10800000">
            <a:off x="4917966" y="1228258"/>
            <a:ext cx="365700" cy="0"/>
          </a:xfrm>
          <a:prstGeom prst="straightConnector1">
            <a:avLst/>
          </a:prstGeom>
          <a:noFill/>
          <a:ln cap="flat" cmpd="sng" w="9525">
            <a:solidFill>
              <a:srgbClr val="8D8D8D"/>
            </a:solidFill>
            <a:prstDash val="dot"/>
            <a:round/>
            <a:headEnd len="sm" w="sm" type="none"/>
            <a:tailEnd len="sm" w="sm" type="none"/>
          </a:ln>
        </p:spPr>
      </p:cxnSp>
      <p:sp>
        <p:nvSpPr>
          <p:cNvPr id="177" name="Google Shape;177;gac242e7999_0_20"/>
          <p:cNvSpPr/>
          <p:nvPr/>
        </p:nvSpPr>
        <p:spPr>
          <a:xfrm rot="2700000">
            <a:off x="5017898" y="1179202"/>
            <a:ext cx="109884" cy="109884"/>
          </a:xfrm>
          <a:prstGeom prst="rect">
            <a:avLst/>
          </a:prstGeom>
          <a:solidFill>
            <a:srgbClr val="1F2A3D"/>
          </a:solidFill>
          <a:ln cap="sq"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78" name="Google Shape;178;gac242e7999_0_20"/>
          <p:cNvCxnSpPr/>
          <p:nvPr/>
        </p:nvCxnSpPr>
        <p:spPr>
          <a:xfrm rot="10800000">
            <a:off x="4917967" y="1772543"/>
            <a:ext cx="365700" cy="0"/>
          </a:xfrm>
          <a:prstGeom prst="straightConnector1">
            <a:avLst/>
          </a:prstGeom>
          <a:noFill/>
          <a:ln cap="flat" cmpd="sng" w="9525">
            <a:solidFill>
              <a:srgbClr val="8D8D8D"/>
            </a:solidFill>
            <a:prstDash val="dot"/>
            <a:round/>
            <a:headEnd len="sm" w="sm" type="none"/>
            <a:tailEnd len="sm" w="sm" type="none"/>
          </a:ln>
        </p:spPr>
      </p:cxnSp>
      <p:sp>
        <p:nvSpPr>
          <p:cNvPr id="179" name="Google Shape;179;gac242e7999_0_20"/>
          <p:cNvSpPr/>
          <p:nvPr/>
        </p:nvSpPr>
        <p:spPr>
          <a:xfrm rot="2700000">
            <a:off x="5017899" y="1723487"/>
            <a:ext cx="109884" cy="109884"/>
          </a:xfrm>
          <a:prstGeom prst="rect">
            <a:avLst/>
          </a:prstGeom>
          <a:solidFill>
            <a:srgbClr val="1F2A3D"/>
          </a:solidFill>
          <a:ln cap="sq"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80" name="Google Shape;180;gac242e7999_0_20"/>
          <p:cNvCxnSpPr/>
          <p:nvPr/>
        </p:nvCxnSpPr>
        <p:spPr>
          <a:xfrm rot="10800000">
            <a:off x="4917966" y="4691564"/>
            <a:ext cx="365700" cy="0"/>
          </a:xfrm>
          <a:prstGeom prst="straightConnector1">
            <a:avLst/>
          </a:prstGeom>
          <a:noFill/>
          <a:ln cap="flat" cmpd="sng" w="9525">
            <a:solidFill>
              <a:srgbClr val="8D8D8D"/>
            </a:solidFill>
            <a:prstDash val="dot"/>
            <a:round/>
            <a:headEnd len="sm" w="sm" type="none"/>
            <a:tailEnd len="sm" w="sm" type="none"/>
          </a:ln>
        </p:spPr>
      </p:cxnSp>
      <p:sp>
        <p:nvSpPr>
          <p:cNvPr id="181" name="Google Shape;181;gac242e7999_0_20"/>
          <p:cNvSpPr/>
          <p:nvPr/>
        </p:nvSpPr>
        <p:spPr>
          <a:xfrm rot="2700000">
            <a:off x="5017898" y="4642509"/>
            <a:ext cx="109884" cy="109884"/>
          </a:xfrm>
          <a:prstGeom prst="rect">
            <a:avLst/>
          </a:prstGeom>
          <a:solidFill>
            <a:srgbClr val="F15B3E"/>
          </a:solidFill>
          <a:ln cap="sq"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2" name="Google Shape;182;gac242e7999_0_20"/>
          <p:cNvSpPr txBox="1"/>
          <p:nvPr/>
        </p:nvSpPr>
        <p:spPr>
          <a:xfrm>
            <a:off x="5261428" y="1112520"/>
            <a:ext cx="3547500" cy="311040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Roboto"/>
                <a:ea typeface="Roboto"/>
                <a:cs typeface="Roboto"/>
                <a:sym typeface="Roboto"/>
              </a:rPr>
              <a:t>2015 – Intel launches Clear Containers open source project​</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Roboto"/>
                <a:ea typeface="Roboto"/>
                <a:cs typeface="Roboto"/>
                <a:sym typeface="Roboto"/>
              </a:rPr>
              <a:t>​</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Roboto"/>
                <a:ea typeface="Roboto"/>
                <a:cs typeface="Roboto"/>
                <a:sym typeface="Roboto"/>
              </a:rPr>
              <a:t>2017 - Merger of two established projects under Open</a:t>
            </a:r>
            <a:r>
              <a:rPr lang="en-US" sz="1200">
                <a:solidFill>
                  <a:schemeClr val="dk1"/>
                </a:solidFill>
                <a:latin typeface="Roboto"/>
                <a:ea typeface="Roboto"/>
                <a:cs typeface="Roboto"/>
                <a:sym typeface="Roboto"/>
              </a:rPr>
              <a:t> Infrastructure </a:t>
            </a:r>
            <a:r>
              <a:rPr b="0" i="0" lang="en-US" sz="1200" u="none" cap="none" strike="noStrike">
                <a:solidFill>
                  <a:schemeClr val="dk1"/>
                </a:solidFill>
                <a:latin typeface="Roboto"/>
                <a:ea typeface="Roboto"/>
                <a:cs typeface="Roboto"/>
                <a:sym typeface="Roboto"/>
              </a:rPr>
              <a:t>Foundation; Hyper.SH runV and Intel® Clear Containers.​</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200" u="none" cap="none" strike="noStrike">
                <a:solidFill>
                  <a:schemeClr val="dk1"/>
                </a:solidFill>
                <a:latin typeface="Roboto"/>
                <a:ea typeface="Roboto"/>
                <a:cs typeface="Roboto"/>
                <a:sym typeface="Roboto"/>
              </a:rPr>
              <a:t>​May 2018 – V1.0 released ​</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chemeClr val="dk1"/>
                </a:solidFill>
                <a:latin typeface="Roboto"/>
                <a:ea typeface="Roboto"/>
                <a:cs typeface="Roboto"/>
                <a:sym typeface="Roboto"/>
              </a:rPr>
              <a:t>Each container/pod isolated by a quick-to-boot ​ lightweight VM.​ </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chemeClr val="dk1"/>
                </a:solidFill>
                <a:latin typeface="Roboto"/>
                <a:ea typeface="Roboto"/>
                <a:cs typeface="Roboto"/>
                <a:sym typeface="Roboto"/>
              </a:rPr>
              <a:t>OCI-compatible runtime - Looks just like a ​container in Kubernetes, Docker, or OpenStack.​</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Roboto"/>
                <a:ea typeface="Roboto"/>
                <a:cs typeface="Roboto"/>
                <a:sym typeface="Roboto"/>
              </a:rPr>
              <a:t>​</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Roboto"/>
                <a:ea typeface="Roboto"/>
                <a:cs typeface="Roboto"/>
                <a:sym typeface="Roboto"/>
              </a:rPr>
              <a:t>2019 – Alibaba, Tencent, Baidu, Huawei, Stackpath put Kata Containers ​in production</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Roboto"/>
                <a:ea typeface="Roboto"/>
                <a:cs typeface="Roboto"/>
                <a:sym typeface="Roboto"/>
              </a:rPr>
              <a:t>​</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Roboto"/>
                <a:ea typeface="Roboto"/>
                <a:cs typeface="Roboto"/>
                <a:sym typeface="Roboto"/>
              </a:rPr>
              <a:t>October 2020 – V2.0 released</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3" name="Google Shape;183;gac242e7999_0_20"/>
          <p:cNvSpPr/>
          <p:nvPr/>
        </p:nvSpPr>
        <p:spPr>
          <a:xfrm>
            <a:off x="125727" y="3114391"/>
            <a:ext cx="4506000" cy="473700"/>
          </a:xfrm>
          <a:prstGeom prst="leftRightArrow">
            <a:avLst>
              <a:gd fmla="val 50000" name="adj1"/>
              <a:gd fmla="val 50000" name="adj2"/>
            </a:avLst>
          </a:prstGeom>
          <a:solidFill>
            <a:schemeClr val="accent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rPr b="1" i="0" lang="en-US" sz="1050" u="none" cap="none" strike="noStrike">
                <a:solidFill>
                  <a:srgbClr val="000000"/>
                </a:solidFill>
                <a:latin typeface="Roboto"/>
                <a:ea typeface="Roboto"/>
                <a:cs typeface="Roboto"/>
                <a:sym typeface="Roboto"/>
              </a:rPr>
              <a:t>Virtualization Continuum</a:t>
            </a:r>
            <a:endParaRPr/>
          </a:p>
        </p:txBody>
      </p:sp>
      <p:sp>
        <p:nvSpPr>
          <p:cNvPr id="184" name="Google Shape;184;gac242e7999_0_20"/>
          <p:cNvSpPr txBox="1"/>
          <p:nvPr/>
        </p:nvSpPr>
        <p:spPr>
          <a:xfrm>
            <a:off x="182662" y="2770542"/>
            <a:ext cx="562800" cy="16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Roboto"/>
                <a:ea typeface="Roboto"/>
                <a:cs typeface="Roboto"/>
                <a:sym typeface="Roboto"/>
              </a:rPr>
              <a:t>FAAS</a:t>
            </a:r>
            <a:endParaRPr/>
          </a:p>
        </p:txBody>
      </p:sp>
      <p:sp>
        <p:nvSpPr>
          <p:cNvPr id="185" name="Google Shape;185;gac242e7999_0_20"/>
          <p:cNvSpPr txBox="1"/>
          <p:nvPr/>
        </p:nvSpPr>
        <p:spPr>
          <a:xfrm>
            <a:off x="3741531" y="2770542"/>
            <a:ext cx="1070100" cy="323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Roboto"/>
                <a:ea typeface="Roboto"/>
                <a:cs typeface="Roboto"/>
                <a:sym typeface="Roboto"/>
              </a:rPr>
              <a:t>Legacy</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Roboto"/>
                <a:ea typeface="Roboto"/>
                <a:cs typeface="Roboto"/>
                <a:sym typeface="Roboto"/>
              </a:rPr>
              <a:t>Enterprise</a:t>
            </a:r>
            <a:endParaRPr/>
          </a:p>
        </p:txBody>
      </p:sp>
      <p:sp>
        <p:nvSpPr>
          <p:cNvPr id="186" name="Google Shape;186;gac242e7999_0_20"/>
          <p:cNvSpPr txBox="1"/>
          <p:nvPr/>
        </p:nvSpPr>
        <p:spPr>
          <a:xfrm>
            <a:off x="2785063" y="2770542"/>
            <a:ext cx="1070100" cy="323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Roboto"/>
                <a:ea typeface="Roboto"/>
                <a:cs typeface="Roboto"/>
                <a:sym typeface="Roboto"/>
              </a:rPr>
              <a:t>Modern</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Roboto"/>
                <a:ea typeface="Roboto"/>
                <a:cs typeface="Roboto"/>
                <a:sym typeface="Roboto"/>
              </a:rPr>
              <a:t>Enterprise</a:t>
            </a:r>
            <a:endParaRPr b="0" i="0" sz="1050" u="none" cap="none" strike="noStrike">
              <a:solidFill>
                <a:schemeClr val="dk1"/>
              </a:solidFill>
              <a:latin typeface="Roboto"/>
              <a:ea typeface="Roboto"/>
              <a:cs typeface="Roboto"/>
              <a:sym typeface="Roboto"/>
            </a:endParaRPr>
          </a:p>
        </p:txBody>
      </p:sp>
      <p:sp>
        <p:nvSpPr>
          <p:cNvPr id="187" name="Google Shape;187;gac242e7999_0_20"/>
          <p:cNvSpPr txBox="1"/>
          <p:nvPr/>
        </p:nvSpPr>
        <p:spPr>
          <a:xfrm>
            <a:off x="1800635" y="2770542"/>
            <a:ext cx="954600" cy="323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Roboto"/>
                <a:ea typeface="Roboto"/>
                <a:cs typeface="Roboto"/>
                <a:sym typeface="Roboto"/>
              </a:rPr>
              <a:t>Cloud</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Roboto"/>
                <a:ea typeface="Roboto"/>
                <a:cs typeface="Roboto"/>
                <a:sym typeface="Roboto"/>
              </a:rPr>
              <a:t>VM (CSP)</a:t>
            </a:r>
            <a:endParaRPr b="0" i="0" sz="1050" u="none" cap="none" strike="noStrike">
              <a:solidFill>
                <a:schemeClr val="dk1"/>
              </a:solidFill>
              <a:latin typeface="Roboto"/>
              <a:ea typeface="Roboto"/>
              <a:cs typeface="Roboto"/>
              <a:sym typeface="Roboto"/>
            </a:endParaRPr>
          </a:p>
        </p:txBody>
      </p:sp>
      <p:sp>
        <p:nvSpPr>
          <p:cNvPr id="188" name="Google Shape;188;gac242e7999_0_20"/>
          <p:cNvSpPr txBox="1"/>
          <p:nvPr/>
        </p:nvSpPr>
        <p:spPr>
          <a:xfrm>
            <a:off x="802597" y="2770542"/>
            <a:ext cx="1126500" cy="16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Roboto"/>
                <a:ea typeface="Roboto"/>
                <a:cs typeface="Roboto"/>
                <a:sym typeface="Roboto"/>
              </a:rPr>
              <a:t>Containers</a:t>
            </a:r>
            <a:endParaRPr/>
          </a:p>
        </p:txBody>
      </p:sp>
      <p:cxnSp>
        <p:nvCxnSpPr>
          <p:cNvPr id="189" name="Google Shape;189;gac242e7999_0_20"/>
          <p:cNvCxnSpPr/>
          <p:nvPr/>
        </p:nvCxnSpPr>
        <p:spPr>
          <a:xfrm rot="10800000">
            <a:off x="125703" y="3879426"/>
            <a:ext cx="290400" cy="0"/>
          </a:xfrm>
          <a:prstGeom prst="straightConnector1">
            <a:avLst/>
          </a:prstGeom>
          <a:noFill/>
          <a:ln cap="flat" cmpd="sng" w="63500">
            <a:solidFill>
              <a:srgbClr val="F15B3E"/>
            </a:solidFill>
            <a:prstDash val="solid"/>
            <a:miter lim="400000"/>
            <a:headEnd len="sm" w="sm" type="none"/>
            <a:tailEnd len="med" w="med" type="stealth"/>
          </a:ln>
        </p:spPr>
      </p:cxnSp>
      <p:cxnSp>
        <p:nvCxnSpPr>
          <p:cNvPr id="190" name="Google Shape;190;gac242e7999_0_20"/>
          <p:cNvCxnSpPr/>
          <p:nvPr/>
        </p:nvCxnSpPr>
        <p:spPr>
          <a:xfrm>
            <a:off x="1294544" y="3879426"/>
            <a:ext cx="270000" cy="0"/>
          </a:xfrm>
          <a:prstGeom prst="straightConnector1">
            <a:avLst/>
          </a:prstGeom>
          <a:noFill/>
          <a:ln cap="flat" cmpd="sng" w="63500">
            <a:solidFill>
              <a:srgbClr val="F15B3E"/>
            </a:solidFill>
            <a:prstDash val="solid"/>
            <a:miter lim="400000"/>
            <a:headEnd len="sm" w="sm" type="none"/>
            <a:tailEnd len="med" w="med" type="stealth"/>
          </a:ln>
        </p:spPr>
      </p:cxnSp>
      <p:pic>
        <p:nvPicPr>
          <p:cNvPr descr="Logo&#10;&#10;Description automatically generated" id="191" name="Google Shape;191;gac242e7999_0_20"/>
          <p:cNvPicPr preferRelativeResize="0"/>
          <p:nvPr/>
        </p:nvPicPr>
        <p:blipFill rotWithShape="1">
          <a:blip r:embed="rId3">
            <a:alphaModFix/>
          </a:blip>
          <a:srcRect b="0" l="0" r="0" t="0"/>
          <a:stretch/>
        </p:blipFill>
        <p:spPr>
          <a:xfrm>
            <a:off x="455609" y="3732636"/>
            <a:ext cx="789433" cy="280486"/>
          </a:xfrm>
          <a:prstGeom prst="rect">
            <a:avLst/>
          </a:prstGeom>
          <a:noFill/>
          <a:ln>
            <a:noFill/>
          </a:ln>
        </p:spPr>
      </p:pic>
      <p:cxnSp>
        <p:nvCxnSpPr>
          <p:cNvPr id="192" name="Google Shape;192;gac242e7999_0_20"/>
          <p:cNvCxnSpPr/>
          <p:nvPr/>
        </p:nvCxnSpPr>
        <p:spPr>
          <a:xfrm rot="10800000">
            <a:off x="4917967" y="3949849"/>
            <a:ext cx="365700" cy="0"/>
          </a:xfrm>
          <a:prstGeom prst="straightConnector1">
            <a:avLst/>
          </a:prstGeom>
          <a:noFill/>
          <a:ln cap="flat" cmpd="sng" w="9525">
            <a:solidFill>
              <a:srgbClr val="8D8D8D"/>
            </a:solidFill>
            <a:prstDash val="dot"/>
            <a:round/>
            <a:headEnd len="sm" w="sm" type="none"/>
            <a:tailEnd len="sm" w="sm" type="none"/>
          </a:ln>
        </p:spPr>
      </p:cxnSp>
      <p:sp>
        <p:nvSpPr>
          <p:cNvPr id="193" name="Google Shape;193;gac242e7999_0_20"/>
          <p:cNvSpPr/>
          <p:nvPr/>
        </p:nvSpPr>
        <p:spPr>
          <a:xfrm rot="2700000">
            <a:off x="5017899" y="3900793"/>
            <a:ext cx="109884" cy="109884"/>
          </a:xfrm>
          <a:prstGeom prst="rect">
            <a:avLst/>
          </a:prstGeom>
          <a:solidFill>
            <a:srgbClr val="1F2A3D"/>
          </a:solidFill>
          <a:ln cap="sq"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94" name="Google Shape;194;gac242e7999_0_20"/>
          <p:cNvCxnSpPr/>
          <p:nvPr/>
        </p:nvCxnSpPr>
        <p:spPr>
          <a:xfrm rot="10800000">
            <a:off x="4917966" y="2666659"/>
            <a:ext cx="365700" cy="0"/>
          </a:xfrm>
          <a:prstGeom prst="straightConnector1">
            <a:avLst/>
          </a:prstGeom>
          <a:noFill/>
          <a:ln cap="flat" cmpd="sng" w="9525">
            <a:solidFill>
              <a:srgbClr val="8D8D8D"/>
            </a:solidFill>
            <a:prstDash val="dot"/>
            <a:round/>
            <a:headEnd len="sm" w="sm" type="none"/>
            <a:tailEnd len="sm" w="sm" type="none"/>
          </a:ln>
        </p:spPr>
      </p:cxnSp>
      <p:sp>
        <p:nvSpPr>
          <p:cNvPr id="195" name="Google Shape;195;gac242e7999_0_20"/>
          <p:cNvSpPr/>
          <p:nvPr/>
        </p:nvSpPr>
        <p:spPr>
          <a:xfrm rot="2700000">
            <a:off x="5017898" y="2617603"/>
            <a:ext cx="109884" cy="109884"/>
          </a:xfrm>
          <a:prstGeom prst="rect">
            <a:avLst/>
          </a:prstGeom>
          <a:solidFill>
            <a:srgbClr val="F15B3E"/>
          </a:solidFill>
          <a:ln cap="sq"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96" name="Google Shape;196;gac242e7999_0_20"/>
          <p:cNvPicPr preferRelativeResize="0"/>
          <p:nvPr/>
        </p:nvPicPr>
        <p:blipFill>
          <a:blip r:embed="rId4">
            <a:alphaModFix/>
          </a:blip>
          <a:stretch>
            <a:fillRect/>
          </a:stretch>
        </p:blipFill>
        <p:spPr>
          <a:xfrm>
            <a:off x="8514300" y="4626350"/>
            <a:ext cx="294626" cy="294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6" name="Shape 2036"/>
        <p:cNvGrpSpPr/>
        <p:nvPr/>
      </p:nvGrpSpPr>
      <p:grpSpPr>
        <a:xfrm>
          <a:off x="0" y="0"/>
          <a:ext cx="0" cy="0"/>
          <a:chOff x="0" y="0"/>
          <a:chExt cx="0" cy="0"/>
        </a:xfrm>
      </p:grpSpPr>
      <p:pic>
        <p:nvPicPr>
          <p:cNvPr id="2037" name="Google Shape;2037;g9edd5aa16f_0_145"/>
          <p:cNvPicPr preferRelativeResize="0"/>
          <p:nvPr/>
        </p:nvPicPr>
        <p:blipFill rotWithShape="1">
          <a:blip r:embed="rId3">
            <a:alphaModFix/>
          </a:blip>
          <a:srcRect b="0" l="0" r="0" t="0"/>
          <a:stretch/>
        </p:blipFill>
        <p:spPr>
          <a:xfrm>
            <a:off x="0" y="0"/>
            <a:ext cx="9144000" cy="5143501"/>
          </a:xfrm>
          <a:prstGeom prst="rect">
            <a:avLst/>
          </a:prstGeom>
          <a:noFill/>
          <a:ln>
            <a:noFill/>
          </a:ln>
        </p:spPr>
      </p:pic>
      <p:sp>
        <p:nvSpPr>
          <p:cNvPr id="2038" name="Google Shape;2038;g9edd5aa16f_0_145"/>
          <p:cNvSpPr/>
          <p:nvPr/>
        </p:nvSpPr>
        <p:spPr>
          <a:xfrm>
            <a:off x="0" y="0"/>
            <a:ext cx="9144000" cy="5143500"/>
          </a:xfrm>
          <a:prstGeom prst="rect">
            <a:avLst/>
          </a:prstGeom>
          <a:solidFill>
            <a:srgbClr val="1F2A3D">
              <a:alpha val="803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39" name="Google Shape;2039;g9edd5aa16f_0_145"/>
          <p:cNvSpPr txBox="1"/>
          <p:nvPr>
            <p:ph type="title"/>
          </p:nvPr>
        </p:nvSpPr>
        <p:spPr>
          <a:xfrm>
            <a:off x="457200" y="1097279"/>
            <a:ext cx="6090000" cy="2424900"/>
          </a:xfrm>
          <a:prstGeom prst="rect">
            <a:avLst/>
          </a:prstGeom>
          <a:noFill/>
          <a:ln>
            <a:noFill/>
          </a:ln>
        </p:spPr>
        <p:txBody>
          <a:bodyPr anchorCtr="0" anchor="t" bIns="91425" lIns="91425" spcFirstLastPara="1" rIns="91425" wrap="square" tIns="91425">
            <a:noAutofit/>
          </a:bodyPr>
          <a:lstStyle/>
          <a:p>
            <a:pPr indent="0" lvl="0" marL="0" rtl="0" algn="l">
              <a:lnSpc>
                <a:spcPct val="137857"/>
              </a:lnSpc>
              <a:spcBef>
                <a:spcPts val="0"/>
              </a:spcBef>
              <a:spcAft>
                <a:spcPts val="0"/>
              </a:spcAft>
              <a:buSzPts val="3200"/>
              <a:buNone/>
            </a:pPr>
            <a:r>
              <a:rPr b="0" lang="en-US">
                <a:latin typeface="Roboto Light"/>
                <a:ea typeface="Roboto Light"/>
                <a:cs typeface="Roboto Light"/>
                <a:sym typeface="Roboto Light"/>
              </a:rPr>
              <a:t>Kata Containers Governance</a:t>
            </a:r>
            <a:br>
              <a:rPr lang="en-US">
                <a:solidFill>
                  <a:schemeClr val="lt1"/>
                </a:solidFill>
                <a:latin typeface="Roboto"/>
                <a:ea typeface="Roboto"/>
                <a:cs typeface="Roboto"/>
                <a:sym typeface="Roboto"/>
              </a:rPr>
            </a:br>
            <a:endParaRPr>
              <a:solidFill>
                <a:schemeClr val="lt1"/>
              </a:solidFill>
              <a:latin typeface="Roboto"/>
              <a:ea typeface="Roboto"/>
              <a:cs typeface="Roboto"/>
              <a:sym typeface="Roboto"/>
            </a:endParaRPr>
          </a:p>
        </p:txBody>
      </p:sp>
      <p:pic>
        <p:nvPicPr>
          <p:cNvPr id="2040" name="Google Shape;2040;g9edd5aa16f_0_145"/>
          <p:cNvPicPr preferRelativeResize="0"/>
          <p:nvPr/>
        </p:nvPicPr>
        <p:blipFill rotWithShape="1">
          <a:blip r:embed="rId4">
            <a:alphaModFix/>
          </a:blip>
          <a:srcRect b="0" l="0" r="0" t="0"/>
          <a:stretch/>
        </p:blipFill>
        <p:spPr>
          <a:xfrm>
            <a:off x="8463068" y="277766"/>
            <a:ext cx="294640" cy="36576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4" name="Shape 2044"/>
        <p:cNvGrpSpPr/>
        <p:nvPr/>
      </p:nvGrpSpPr>
      <p:grpSpPr>
        <a:xfrm>
          <a:off x="0" y="0"/>
          <a:ext cx="0" cy="0"/>
          <a:chOff x="0" y="0"/>
          <a:chExt cx="0" cy="0"/>
        </a:xfrm>
      </p:grpSpPr>
      <p:sp>
        <p:nvSpPr>
          <p:cNvPr id="2045" name="Google Shape;2045;g9edd5aa16f_0_164"/>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Governance</a:t>
            </a:r>
            <a:endParaRPr/>
          </a:p>
        </p:txBody>
      </p:sp>
      <p:sp>
        <p:nvSpPr>
          <p:cNvPr id="2046" name="Google Shape;2046;g9edd5aa16f_0_164"/>
          <p:cNvSpPr txBox="1"/>
          <p:nvPr/>
        </p:nvSpPr>
        <p:spPr>
          <a:xfrm>
            <a:off x="457200" y="988145"/>
            <a:ext cx="3896100" cy="378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2"/>
              </a:buClr>
              <a:buSzPts val="1800"/>
              <a:buFont typeface="Roboto"/>
              <a:buNone/>
            </a:pPr>
            <a:r>
              <a:rPr b="1" lang="en-US" sz="1600">
                <a:solidFill>
                  <a:srgbClr val="1F2A3D"/>
                </a:solidFill>
                <a:latin typeface="Roboto"/>
                <a:ea typeface="Roboto"/>
                <a:cs typeface="Roboto"/>
                <a:sym typeface="Roboto"/>
              </a:rPr>
              <a:t>The Kata Containers project is governed according to the “four opens,”</a:t>
            </a:r>
            <a:endParaRPr b="1" sz="1600">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sz="1300">
              <a:solidFill>
                <a:srgbClr val="1F2A3D"/>
              </a:solidFill>
              <a:latin typeface="Roboto"/>
              <a:ea typeface="Roboto"/>
              <a:cs typeface="Roboto"/>
              <a:sym typeface="Roboto"/>
            </a:endParaRPr>
          </a:p>
          <a:p>
            <a:pPr indent="-311150" lvl="0" marL="457200" marR="0" rtl="0" algn="l">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open source</a:t>
            </a:r>
            <a:endParaRPr sz="1300">
              <a:solidFill>
                <a:srgbClr val="1F2A3D"/>
              </a:solidFill>
              <a:latin typeface="Roboto"/>
              <a:ea typeface="Roboto"/>
              <a:cs typeface="Roboto"/>
              <a:sym typeface="Roboto"/>
            </a:endParaRPr>
          </a:p>
          <a:p>
            <a:pPr indent="-311150" lvl="0" marL="457200" marR="0" rtl="0" algn="l">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open design</a:t>
            </a:r>
            <a:endParaRPr sz="1300">
              <a:solidFill>
                <a:srgbClr val="1F2A3D"/>
              </a:solidFill>
              <a:latin typeface="Roboto"/>
              <a:ea typeface="Roboto"/>
              <a:cs typeface="Roboto"/>
              <a:sym typeface="Roboto"/>
            </a:endParaRPr>
          </a:p>
          <a:p>
            <a:pPr indent="-311150" lvl="0" marL="457200" marR="0" rtl="0" algn="l">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open development</a:t>
            </a:r>
            <a:endParaRPr sz="1300">
              <a:solidFill>
                <a:srgbClr val="1F2A3D"/>
              </a:solidFill>
              <a:latin typeface="Roboto"/>
              <a:ea typeface="Roboto"/>
              <a:cs typeface="Roboto"/>
              <a:sym typeface="Roboto"/>
            </a:endParaRPr>
          </a:p>
          <a:p>
            <a:pPr indent="-311150" lvl="0" marL="457200" marR="0" rtl="0" algn="l">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open community</a:t>
            </a:r>
            <a:endParaRPr sz="1300">
              <a:solidFill>
                <a:srgbClr val="1F2A3D"/>
              </a:solidFill>
              <a:latin typeface="Roboto"/>
              <a:ea typeface="Roboto"/>
              <a:cs typeface="Roboto"/>
              <a:sym typeface="Roboto"/>
            </a:endParaRPr>
          </a:p>
          <a:p>
            <a:pPr indent="0" lvl="0" marL="0" marR="0" rtl="0" algn="l">
              <a:lnSpc>
                <a:spcPct val="115000"/>
              </a:lnSpc>
              <a:spcBef>
                <a:spcPts val="0"/>
              </a:spcBef>
              <a:spcAft>
                <a:spcPts val="0"/>
              </a:spcAft>
              <a:buNone/>
            </a:pPr>
            <a:r>
              <a:t/>
            </a:r>
            <a:endParaRPr sz="1300">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rPr lang="en-US" sz="1300">
                <a:solidFill>
                  <a:srgbClr val="1F2A3D"/>
                </a:solidFill>
                <a:latin typeface="Roboto"/>
                <a:ea typeface="Roboto"/>
                <a:cs typeface="Roboto"/>
                <a:sym typeface="Roboto"/>
              </a:rPr>
              <a:t>Technical decisions will be made by technical contributors and a representative Architecture Committee. The community is committed to diversity, openness, encouraging new contributors and leaders to rise up. </a:t>
            </a:r>
            <a:endParaRPr sz="1300">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1" sz="1200">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0" i="0" sz="1200" u="none" cap="none" strike="noStrike">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0" i="0" sz="1200" u="none" cap="none" strike="noStrike">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0" i="0" sz="1200" u="none" cap="none" strike="noStrike">
              <a:solidFill>
                <a:srgbClr val="5E81BE"/>
              </a:solidFill>
              <a:latin typeface="Roboto"/>
              <a:ea typeface="Roboto"/>
              <a:cs typeface="Roboto"/>
              <a:sym typeface="Roboto"/>
            </a:endParaRPr>
          </a:p>
        </p:txBody>
      </p:sp>
      <p:pic>
        <p:nvPicPr>
          <p:cNvPr id="2047" name="Google Shape;2047;g9edd5aa16f_0_164"/>
          <p:cNvPicPr preferRelativeResize="0"/>
          <p:nvPr/>
        </p:nvPicPr>
        <p:blipFill rotWithShape="1">
          <a:blip r:embed="rId3">
            <a:alphaModFix/>
          </a:blip>
          <a:srcRect b="0" l="0" r="0" t="0"/>
          <a:stretch/>
        </p:blipFill>
        <p:spPr>
          <a:xfrm>
            <a:off x="5120640" y="0"/>
            <a:ext cx="4023360" cy="5143501"/>
          </a:xfrm>
          <a:prstGeom prst="rect">
            <a:avLst/>
          </a:prstGeom>
          <a:noFill/>
          <a:ln>
            <a:noFill/>
          </a:ln>
        </p:spPr>
      </p:pic>
      <p:sp>
        <p:nvSpPr>
          <p:cNvPr id="2048" name="Google Shape;2048;g9edd5aa16f_0_164"/>
          <p:cNvSpPr/>
          <p:nvPr/>
        </p:nvSpPr>
        <p:spPr>
          <a:xfrm>
            <a:off x="5120640" y="0"/>
            <a:ext cx="4023300" cy="5143500"/>
          </a:xfrm>
          <a:prstGeom prst="rect">
            <a:avLst/>
          </a:prstGeom>
          <a:solidFill>
            <a:srgbClr val="1F2A3C">
              <a:alpha val="6941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2" name="Shape 2052"/>
        <p:cNvGrpSpPr/>
        <p:nvPr/>
      </p:nvGrpSpPr>
      <p:grpSpPr>
        <a:xfrm>
          <a:off x="0" y="0"/>
          <a:ext cx="0" cy="0"/>
          <a:chOff x="0" y="0"/>
          <a:chExt cx="0" cy="0"/>
        </a:xfrm>
      </p:grpSpPr>
      <p:sp>
        <p:nvSpPr>
          <p:cNvPr id="2053" name="Google Shape;2053;g9edd5aa16f_0_171"/>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Governance</a:t>
            </a:r>
            <a:endParaRPr/>
          </a:p>
        </p:txBody>
      </p:sp>
      <p:sp>
        <p:nvSpPr>
          <p:cNvPr id="2054" name="Google Shape;2054;g9edd5aa16f_0_171"/>
          <p:cNvSpPr txBox="1"/>
          <p:nvPr/>
        </p:nvSpPr>
        <p:spPr>
          <a:xfrm>
            <a:off x="457200" y="988145"/>
            <a:ext cx="3896100" cy="37896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1F2A3D"/>
              </a:buClr>
              <a:buSzPts val="1600"/>
              <a:buFont typeface="Roboto"/>
              <a:buChar char="●"/>
            </a:pPr>
            <a:r>
              <a:rPr b="1" lang="en-US" sz="1600">
                <a:solidFill>
                  <a:srgbClr val="1F2A3D"/>
                </a:solidFill>
                <a:latin typeface="Roboto"/>
                <a:ea typeface="Roboto"/>
                <a:cs typeface="Roboto"/>
                <a:sym typeface="Roboto"/>
              </a:rPr>
              <a:t>Contributors</a:t>
            </a:r>
            <a:endParaRPr b="1" sz="1600">
              <a:solidFill>
                <a:srgbClr val="1F2A3D"/>
              </a:solidFill>
              <a:latin typeface="Roboto"/>
              <a:ea typeface="Roboto"/>
              <a:cs typeface="Roboto"/>
              <a:sym typeface="Roboto"/>
            </a:endParaRPr>
          </a:p>
          <a:p>
            <a:pPr indent="-311150" lvl="1" marL="914400" marR="0" rtl="0" algn="l">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At least one github contribution for the past 12 months</a:t>
            </a:r>
            <a:endParaRPr sz="1300">
              <a:solidFill>
                <a:srgbClr val="1F2A3D"/>
              </a:solidFill>
              <a:latin typeface="Roboto"/>
              <a:ea typeface="Roboto"/>
              <a:cs typeface="Roboto"/>
              <a:sym typeface="Roboto"/>
            </a:endParaRPr>
          </a:p>
          <a:p>
            <a:pPr indent="-330200" lvl="0" marL="457200" marR="0" rtl="0" algn="l">
              <a:lnSpc>
                <a:spcPct val="115000"/>
              </a:lnSpc>
              <a:spcBef>
                <a:spcPts val="0"/>
              </a:spcBef>
              <a:spcAft>
                <a:spcPts val="0"/>
              </a:spcAft>
              <a:buClr>
                <a:srgbClr val="1F2A3D"/>
              </a:buClr>
              <a:buSzPts val="1600"/>
              <a:buFont typeface="Roboto"/>
              <a:buChar char="●"/>
            </a:pPr>
            <a:r>
              <a:rPr b="1" lang="en-US" sz="1600">
                <a:solidFill>
                  <a:srgbClr val="1F2A3D"/>
                </a:solidFill>
                <a:latin typeface="Roboto"/>
                <a:ea typeface="Roboto"/>
                <a:cs typeface="Roboto"/>
                <a:sym typeface="Roboto"/>
              </a:rPr>
              <a:t>Maintainers</a:t>
            </a:r>
            <a:endParaRPr b="1" sz="1600">
              <a:solidFill>
                <a:srgbClr val="1F2A3D"/>
              </a:solidFill>
              <a:latin typeface="Roboto"/>
              <a:ea typeface="Roboto"/>
              <a:cs typeface="Roboto"/>
              <a:sym typeface="Roboto"/>
            </a:endParaRPr>
          </a:p>
          <a:p>
            <a:pPr indent="-311150" lvl="1" marL="914400" marR="0" rtl="0" algn="l">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Active contributor, nominated by fellow maintainers</a:t>
            </a:r>
            <a:endParaRPr sz="1300">
              <a:solidFill>
                <a:srgbClr val="1F2A3D"/>
              </a:solidFill>
              <a:latin typeface="Roboto"/>
              <a:ea typeface="Roboto"/>
              <a:cs typeface="Roboto"/>
              <a:sym typeface="Roboto"/>
            </a:endParaRPr>
          </a:p>
          <a:p>
            <a:pPr indent="-311150" lvl="1" marL="914400" marR="0" rtl="0" algn="l">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Can merge code</a:t>
            </a:r>
            <a:endParaRPr sz="1300">
              <a:solidFill>
                <a:srgbClr val="1F2A3D"/>
              </a:solidFill>
              <a:latin typeface="Roboto"/>
              <a:ea typeface="Roboto"/>
              <a:cs typeface="Roboto"/>
              <a:sym typeface="Roboto"/>
            </a:endParaRPr>
          </a:p>
          <a:p>
            <a:pPr indent="-330200" lvl="0" marL="457200" marR="0" rtl="0" algn="l">
              <a:lnSpc>
                <a:spcPct val="115000"/>
              </a:lnSpc>
              <a:spcBef>
                <a:spcPts val="0"/>
              </a:spcBef>
              <a:spcAft>
                <a:spcPts val="0"/>
              </a:spcAft>
              <a:buClr>
                <a:srgbClr val="1F2A3D"/>
              </a:buClr>
              <a:buSzPts val="1600"/>
              <a:buFont typeface="Roboto"/>
              <a:buChar char="●"/>
            </a:pPr>
            <a:r>
              <a:rPr b="1" lang="en-US" sz="1600">
                <a:solidFill>
                  <a:srgbClr val="1F2A3D"/>
                </a:solidFill>
                <a:latin typeface="Roboto"/>
                <a:ea typeface="Roboto"/>
                <a:cs typeface="Roboto"/>
                <a:sym typeface="Roboto"/>
              </a:rPr>
              <a:t>Architecture Committee</a:t>
            </a:r>
            <a:endParaRPr b="1" sz="1600">
              <a:solidFill>
                <a:srgbClr val="1F2A3D"/>
              </a:solidFill>
              <a:latin typeface="Roboto"/>
              <a:ea typeface="Roboto"/>
              <a:cs typeface="Roboto"/>
              <a:sym typeface="Roboto"/>
            </a:endParaRPr>
          </a:p>
          <a:p>
            <a:pPr indent="-311150" lvl="1" marL="914400" marR="0" rtl="0" algn="l">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Take high level architecture and roadmap decisions</a:t>
            </a:r>
            <a:endParaRPr sz="1300">
              <a:solidFill>
                <a:srgbClr val="1F2A3D"/>
              </a:solidFill>
              <a:latin typeface="Roboto"/>
              <a:ea typeface="Roboto"/>
              <a:cs typeface="Roboto"/>
              <a:sym typeface="Roboto"/>
            </a:endParaRPr>
          </a:p>
          <a:p>
            <a:pPr indent="-311150" lvl="1" marL="914400" marR="0" rtl="0" algn="l">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5 seats, elected by contributors</a:t>
            </a:r>
            <a:endParaRPr sz="1300">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1" sz="1600">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1" sz="1200">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0" i="0" sz="1200" u="none" cap="none" strike="noStrike">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0" i="0" sz="1200" u="none" cap="none" strike="noStrike">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b="0" i="0" sz="1200" u="none" cap="none" strike="noStrike">
              <a:solidFill>
                <a:srgbClr val="5E81BE"/>
              </a:solidFill>
              <a:latin typeface="Roboto"/>
              <a:ea typeface="Roboto"/>
              <a:cs typeface="Roboto"/>
              <a:sym typeface="Roboto"/>
            </a:endParaRPr>
          </a:p>
        </p:txBody>
      </p:sp>
      <p:pic>
        <p:nvPicPr>
          <p:cNvPr id="2055" name="Google Shape;2055;g9edd5aa16f_0_171"/>
          <p:cNvPicPr preferRelativeResize="0"/>
          <p:nvPr/>
        </p:nvPicPr>
        <p:blipFill rotWithShape="1">
          <a:blip r:embed="rId3">
            <a:alphaModFix/>
          </a:blip>
          <a:srcRect b="0" l="0" r="0" t="0"/>
          <a:stretch/>
        </p:blipFill>
        <p:spPr>
          <a:xfrm>
            <a:off x="5120640" y="0"/>
            <a:ext cx="4023360" cy="5143501"/>
          </a:xfrm>
          <a:prstGeom prst="rect">
            <a:avLst/>
          </a:prstGeom>
          <a:noFill/>
          <a:ln>
            <a:noFill/>
          </a:ln>
        </p:spPr>
      </p:pic>
      <p:sp>
        <p:nvSpPr>
          <p:cNvPr id="2056" name="Google Shape;2056;g9edd5aa16f_0_171"/>
          <p:cNvSpPr/>
          <p:nvPr/>
        </p:nvSpPr>
        <p:spPr>
          <a:xfrm>
            <a:off x="5120640" y="0"/>
            <a:ext cx="4023300" cy="5143500"/>
          </a:xfrm>
          <a:prstGeom prst="rect">
            <a:avLst/>
          </a:prstGeom>
          <a:solidFill>
            <a:srgbClr val="1F2A3C">
              <a:alpha val="6941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0" name="Shape 2060"/>
        <p:cNvGrpSpPr/>
        <p:nvPr/>
      </p:nvGrpSpPr>
      <p:grpSpPr>
        <a:xfrm>
          <a:off x="0" y="0"/>
          <a:ext cx="0" cy="0"/>
          <a:chOff x="0" y="0"/>
          <a:chExt cx="0" cy="0"/>
        </a:xfrm>
      </p:grpSpPr>
      <p:sp>
        <p:nvSpPr>
          <p:cNvPr id="2061" name="Google Shape;2061;g9edd5aa16f_0_178"/>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Governance</a:t>
            </a:r>
            <a:endParaRPr/>
          </a:p>
        </p:txBody>
      </p:sp>
      <p:sp>
        <p:nvSpPr>
          <p:cNvPr id="2062" name="Google Shape;2062;g9edd5aa16f_0_178"/>
          <p:cNvSpPr txBox="1"/>
          <p:nvPr/>
        </p:nvSpPr>
        <p:spPr>
          <a:xfrm>
            <a:off x="457200" y="988145"/>
            <a:ext cx="3896100" cy="378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1600">
                <a:solidFill>
                  <a:srgbClr val="1F2A3D"/>
                </a:solidFill>
                <a:latin typeface="Roboto"/>
                <a:ea typeface="Roboto"/>
                <a:cs typeface="Roboto"/>
                <a:sym typeface="Roboto"/>
              </a:rPr>
              <a:t>Architecture Committee</a:t>
            </a:r>
            <a:endParaRPr b="1" sz="1600">
              <a:solidFill>
                <a:srgbClr val="1F2A3D"/>
              </a:solidFill>
              <a:latin typeface="Roboto"/>
              <a:ea typeface="Roboto"/>
              <a:cs typeface="Roboto"/>
              <a:sym typeface="Roboto"/>
            </a:endParaRPr>
          </a:p>
          <a:p>
            <a:pPr indent="-311150" lvl="0" marL="457200" marR="0" rtl="0" algn="l">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The Architecture Committee is responsible for architectural decisions, including standardization, and making final decisions if Maintainers disagree. </a:t>
            </a:r>
            <a:endParaRPr sz="1300">
              <a:solidFill>
                <a:srgbClr val="1F2A3D"/>
              </a:solidFill>
              <a:latin typeface="Roboto"/>
              <a:ea typeface="Roboto"/>
              <a:cs typeface="Roboto"/>
              <a:sym typeface="Roboto"/>
            </a:endParaRPr>
          </a:p>
          <a:p>
            <a:pPr indent="-311150" lvl="0" marL="457200" marR="0" rtl="0" algn="l">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It will be comprised of 5 members, who are appointed by the Maintainers at launch but fully elected by Contributors within the first year. </a:t>
            </a:r>
            <a:endParaRPr sz="1300">
              <a:solidFill>
                <a:srgbClr val="1F2A3D"/>
              </a:solidFill>
              <a:latin typeface="Roboto"/>
              <a:ea typeface="Roboto"/>
              <a:cs typeface="Roboto"/>
              <a:sym typeface="Roboto"/>
            </a:endParaRPr>
          </a:p>
          <a:p>
            <a:pPr indent="-311150" lvl="0" marL="457200" marR="0" rtl="0" algn="l">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The Current Architecture committee members are Samuel Ortiz (Intel), Xu Wang (Ant Group), Eric Ernst (Apple), Archana Shinde (Intel), Fabiano Fidêncio (Red Hat)</a:t>
            </a:r>
            <a:endParaRPr sz="1300">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i="0" sz="1300" u="none" cap="none" strike="noStrike">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i="0" sz="1300" u="none" cap="none" strike="noStrike">
              <a:solidFill>
                <a:srgbClr val="1F2A3D"/>
              </a:solidFill>
              <a:latin typeface="Roboto"/>
              <a:ea typeface="Roboto"/>
              <a:cs typeface="Roboto"/>
              <a:sym typeface="Roboto"/>
            </a:endParaRPr>
          </a:p>
          <a:p>
            <a:pPr indent="0" lvl="0" marL="0" marR="0" rtl="0" algn="l">
              <a:lnSpc>
                <a:spcPct val="115000"/>
              </a:lnSpc>
              <a:spcBef>
                <a:spcPts val="0"/>
              </a:spcBef>
              <a:spcAft>
                <a:spcPts val="0"/>
              </a:spcAft>
              <a:buClr>
                <a:schemeClr val="lt2"/>
              </a:buClr>
              <a:buSzPts val="1800"/>
              <a:buFont typeface="Roboto"/>
              <a:buNone/>
            </a:pPr>
            <a:r>
              <a:t/>
            </a:r>
            <a:endParaRPr i="0" sz="1300" u="none" cap="none" strike="noStrike">
              <a:solidFill>
                <a:srgbClr val="5E81BE"/>
              </a:solidFill>
              <a:latin typeface="Roboto"/>
              <a:ea typeface="Roboto"/>
              <a:cs typeface="Roboto"/>
              <a:sym typeface="Roboto"/>
            </a:endParaRPr>
          </a:p>
        </p:txBody>
      </p:sp>
      <p:pic>
        <p:nvPicPr>
          <p:cNvPr id="2063" name="Google Shape;2063;g9edd5aa16f_0_178"/>
          <p:cNvPicPr preferRelativeResize="0"/>
          <p:nvPr/>
        </p:nvPicPr>
        <p:blipFill rotWithShape="1">
          <a:blip r:embed="rId3">
            <a:alphaModFix/>
          </a:blip>
          <a:srcRect b="0" l="0" r="0" t="0"/>
          <a:stretch/>
        </p:blipFill>
        <p:spPr>
          <a:xfrm>
            <a:off x="5120640" y="0"/>
            <a:ext cx="4023360" cy="5143501"/>
          </a:xfrm>
          <a:prstGeom prst="rect">
            <a:avLst/>
          </a:prstGeom>
          <a:noFill/>
          <a:ln>
            <a:noFill/>
          </a:ln>
        </p:spPr>
      </p:pic>
      <p:sp>
        <p:nvSpPr>
          <p:cNvPr id="2064" name="Google Shape;2064;g9edd5aa16f_0_178"/>
          <p:cNvSpPr/>
          <p:nvPr/>
        </p:nvSpPr>
        <p:spPr>
          <a:xfrm>
            <a:off x="5120640" y="0"/>
            <a:ext cx="4023300" cy="5143500"/>
          </a:xfrm>
          <a:prstGeom prst="rect">
            <a:avLst/>
          </a:prstGeom>
          <a:solidFill>
            <a:srgbClr val="1F2A3C">
              <a:alpha val="6941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pic>
        <p:nvPicPr>
          <p:cNvPr id="2069" name="Google Shape;2069;g9edd5aa16f_0_192"/>
          <p:cNvPicPr preferRelativeResize="0"/>
          <p:nvPr/>
        </p:nvPicPr>
        <p:blipFill rotWithShape="1">
          <a:blip r:embed="rId3">
            <a:alphaModFix/>
          </a:blip>
          <a:srcRect b="0" l="0" r="0" t="0"/>
          <a:stretch/>
        </p:blipFill>
        <p:spPr>
          <a:xfrm>
            <a:off x="0" y="0"/>
            <a:ext cx="9144000" cy="5143501"/>
          </a:xfrm>
          <a:prstGeom prst="rect">
            <a:avLst/>
          </a:prstGeom>
          <a:noFill/>
          <a:ln>
            <a:noFill/>
          </a:ln>
        </p:spPr>
      </p:pic>
      <p:sp>
        <p:nvSpPr>
          <p:cNvPr id="2070" name="Google Shape;2070;g9edd5aa16f_0_192"/>
          <p:cNvSpPr/>
          <p:nvPr/>
        </p:nvSpPr>
        <p:spPr>
          <a:xfrm>
            <a:off x="0" y="0"/>
            <a:ext cx="9144000" cy="5143500"/>
          </a:xfrm>
          <a:prstGeom prst="rect">
            <a:avLst/>
          </a:prstGeom>
          <a:solidFill>
            <a:srgbClr val="1F2A3D">
              <a:alpha val="803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71" name="Google Shape;2071;g9edd5aa16f_0_192"/>
          <p:cNvSpPr txBox="1"/>
          <p:nvPr>
            <p:ph type="title"/>
          </p:nvPr>
        </p:nvSpPr>
        <p:spPr>
          <a:xfrm>
            <a:off x="457200" y="1097279"/>
            <a:ext cx="6090000" cy="2424900"/>
          </a:xfrm>
          <a:prstGeom prst="rect">
            <a:avLst/>
          </a:prstGeom>
          <a:noFill/>
          <a:ln>
            <a:noFill/>
          </a:ln>
        </p:spPr>
        <p:txBody>
          <a:bodyPr anchorCtr="0" anchor="t" bIns="91425" lIns="91425" spcFirstLastPara="1" rIns="91425" wrap="square" tIns="91425">
            <a:noAutofit/>
          </a:bodyPr>
          <a:lstStyle/>
          <a:p>
            <a:pPr indent="0" lvl="0" marL="0" rtl="0" algn="l">
              <a:lnSpc>
                <a:spcPct val="137857"/>
              </a:lnSpc>
              <a:spcBef>
                <a:spcPts val="0"/>
              </a:spcBef>
              <a:spcAft>
                <a:spcPts val="0"/>
              </a:spcAft>
              <a:buSzPts val="3200"/>
              <a:buNone/>
            </a:pPr>
            <a:r>
              <a:rPr b="0" lang="en-US">
                <a:latin typeface="Roboto Light"/>
                <a:ea typeface="Roboto Light"/>
                <a:cs typeface="Roboto Light"/>
                <a:sym typeface="Roboto Light"/>
              </a:rPr>
              <a:t>Get Involved</a:t>
            </a:r>
            <a:endParaRPr>
              <a:solidFill>
                <a:schemeClr val="lt1"/>
              </a:solidFill>
              <a:latin typeface="Roboto"/>
              <a:ea typeface="Roboto"/>
              <a:cs typeface="Roboto"/>
              <a:sym typeface="Roboto"/>
            </a:endParaRPr>
          </a:p>
        </p:txBody>
      </p:sp>
      <p:pic>
        <p:nvPicPr>
          <p:cNvPr id="2072" name="Google Shape;2072;g9edd5aa16f_0_192"/>
          <p:cNvPicPr preferRelativeResize="0"/>
          <p:nvPr/>
        </p:nvPicPr>
        <p:blipFill rotWithShape="1">
          <a:blip r:embed="rId4">
            <a:alphaModFix/>
          </a:blip>
          <a:srcRect b="0" l="0" r="0" t="0"/>
          <a:stretch/>
        </p:blipFill>
        <p:spPr>
          <a:xfrm>
            <a:off x="8463068" y="277766"/>
            <a:ext cx="294640" cy="36576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sp>
        <p:nvSpPr>
          <p:cNvPr id="2077" name="Google Shape;2077;p56"/>
          <p:cNvSpPr txBox="1"/>
          <p:nvPr>
            <p:ph type="title"/>
          </p:nvPr>
        </p:nvSpPr>
        <p:spPr>
          <a:xfrm>
            <a:off x="457200" y="15240"/>
            <a:ext cx="58524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Get Involved</a:t>
            </a:r>
            <a:endParaRPr/>
          </a:p>
        </p:txBody>
      </p:sp>
      <p:sp>
        <p:nvSpPr>
          <p:cNvPr id="2078" name="Google Shape;2078;p56"/>
          <p:cNvSpPr txBox="1"/>
          <p:nvPr/>
        </p:nvSpPr>
        <p:spPr>
          <a:xfrm>
            <a:off x="457200" y="701025"/>
            <a:ext cx="4457700" cy="3789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lt2"/>
              </a:buClr>
              <a:buSzPts val="1800"/>
              <a:buFont typeface="Roboto"/>
              <a:buNone/>
            </a:pPr>
            <a:r>
              <a:rPr b="1" i="0" lang="en-US" sz="1200" u="none" cap="none" strike="noStrike">
                <a:solidFill>
                  <a:srgbClr val="1F2A3D"/>
                </a:solidFill>
                <a:latin typeface="Roboto"/>
                <a:ea typeface="Roboto"/>
                <a:cs typeface="Roboto"/>
                <a:sym typeface="Roboto"/>
              </a:rPr>
              <a:t>Apache 2</a:t>
            </a:r>
            <a:r>
              <a:rPr b="0" i="0" lang="en-US" sz="1200" u="none" cap="none" strike="noStrike">
                <a:solidFill>
                  <a:srgbClr val="1F2A3D"/>
                </a:solidFill>
                <a:latin typeface="Roboto"/>
                <a:ea typeface="Roboto"/>
                <a:cs typeface="Roboto"/>
                <a:sym typeface="Roboto"/>
              </a:rPr>
              <a:t> license</a:t>
            </a:r>
            <a:endParaRPr b="0" i="0" sz="1200" u="none" cap="none" strike="noStrike">
              <a:solidFill>
                <a:srgbClr val="1F2A3D"/>
              </a:solidFill>
              <a:latin typeface="Roboto"/>
              <a:ea typeface="Roboto"/>
              <a:cs typeface="Roboto"/>
              <a:sym typeface="Roboto"/>
            </a:endParaRPr>
          </a:p>
          <a:p>
            <a:pPr indent="0" lvl="0" marL="0" marR="0" rtl="0" algn="l">
              <a:lnSpc>
                <a:spcPct val="90000"/>
              </a:lnSpc>
              <a:spcBef>
                <a:spcPts val="0"/>
              </a:spcBef>
              <a:spcAft>
                <a:spcPts val="0"/>
              </a:spcAft>
              <a:buClr>
                <a:schemeClr val="lt2"/>
              </a:buClr>
              <a:buSzPts val="1800"/>
              <a:buFont typeface="Roboto"/>
              <a:buNone/>
            </a:pPr>
            <a:r>
              <a:t/>
            </a:r>
            <a:endParaRPr sz="1200">
              <a:solidFill>
                <a:srgbClr val="1F2A3D"/>
              </a:solidFill>
              <a:latin typeface="Roboto"/>
              <a:ea typeface="Roboto"/>
              <a:cs typeface="Roboto"/>
              <a:sym typeface="Roboto"/>
            </a:endParaRPr>
          </a:p>
          <a:p>
            <a:pPr indent="0" lvl="0" marL="0" marR="0" rtl="0" algn="l">
              <a:lnSpc>
                <a:spcPct val="90000"/>
              </a:lnSpc>
              <a:spcBef>
                <a:spcPts val="0"/>
              </a:spcBef>
              <a:spcAft>
                <a:spcPts val="0"/>
              </a:spcAft>
              <a:buClr>
                <a:schemeClr val="lt2"/>
              </a:buClr>
              <a:buSzPts val="1800"/>
              <a:buFont typeface="Roboto"/>
              <a:buNone/>
            </a:pPr>
            <a:r>
              <a:rPr b="1" lang="en-US" sz="1200">
                <a:solidFill>
                  <a:srgbClr val="1F2A3D"/>
                </a:solidFill>
                <a:latin typeface="Roboto"/>
                <a:ea typeface="Roboto"/>
                <a:cs typeface="Roboto"/>
                <a:sym typeface="Roboto"/>
              </a:rPr>
              <a:t>Architecture Committee meetings: </a:t>
            </a:r>
            <a:r>
              <a:rPr lang="en-US" sz="1200">
                <a:solidFill>
                  <a:srgbClr val="1F2A3D"/>
                </a:solidFill>
                <a:latin typeface="Roboto"/>
                <a:ea typeface="Roboto"/>
                <a:cs typeface="Roboto"/>
                <a:sym typeface="Roboto"/>
              </a:rPr>
              <a:t>every Tuesday. Agenda and dial in info can be found </a:t>
            </a:r>
            <a:r>
              <a:rPr lang="en-US" sz="1200" u="sng">
                <a:solidFill>
                  <a:srgbClr val="5E81BE"/>
                </a:solidFill>
                <a:latin typeface="Roboto"/>
                <a:ea typeface="Roboto"/>
                <a:cs typeface="Roboto"/>
                <a:sym typeface="Roboto"/>
                <a:hlinkClick r:id="rId3">
                  <a:extLst>
                    <a:ext uri="{A12FA001-AC4F-418D-AE19-62706E023703}">
                      <ahyp:hlinkClr val="tx"/>
                    </a:ext>
                  </a:extLst>
                </a:hlinkClick>
              </a:rPr>
              <a:t>here</a:t>
            </a:r>
            <a:endParaRPr sz="1200">
              <a:solidFill>
                <a:srgbClr val="5E81BE"/>
              </a:solidFill>
              <a:latin typeface="Roboto"/>
              <a:ea typeface="Roboto"/>
              <a:cs typeface="Roboto"/>
              <a:sym typeface="Roboto"/>
            </a:endParaRPr>
          </a:p>
          <a:p>
            <a:pPr indent="0" lvl="0" marL="0" marR="0" rtl="0" algn="l">
              <a:lnSpc>
                <a:spcPct val="90000"/>
              </a:lnSpc>
              <a:spcBef>
                <a:spcPts val="0"/>
              </a:spcBef>
              <a:spcAft>
                <a:spcPts val="0"/>
              </a:spcAft>
              <a:buClr>
                <a:schemeClr val="lt2"/>
              </a:buClr>
              <a:buSzPts val="1800"/>
              <a:buFont typeface="Roboto"/>
              <a:buNone/>
            </a:pPr>
            <a:r>
              <a:t/>
            </a:r>
            <a:endParaRPr sz="1200">
              <a:solidFill>
                <a:srgbClr val="5E81BE"/>
              </a:solidFill>
              <a:latin typeface="Roboto"/>
              <a:ea typeface="Roboto"/>
              <a:cs typeface="Roboto"/>
              <a:sym typeface="Roboto"/>
            </a:endParaRPr>
          </a:p>
          <a:p>
            <a:pPr indent="0" lvl="0" marL="0" rtl="0" algn="l">
              <a:lnSpc>
                <a:spcPct val="90000"/>
              </a:lnSpc>
              <a:spcBef>
                <a:spcPts val="0"/>
              </a:spcBef>
              <a:spcAft>
                <a:spcPts val="0"/>
              </a:spcAft>
              <a:buClr>
                <a:schemeClr val="lt2"/>
              </a:buClr>
              <a:buSzPts val="1800"/>
              <a:buFont typeface="Roboto"/>
              <a:buNone/>
            </a:pPr>
            <a:r>
              <a:rPr b="1" lang="en-US" sz="1200">
                <a:solidFill>
                  <a:srgbClr val="1F2A3D"/>
                </a:solidFill>
                <a:latin typeface="Roboto"/>
                <a:ea typeface="Roboto"/>
                <a:cs typeface="Roboto"/>
                <a:sym typeface="Roboto"/>
              </a:rPr>
              <a:t>Code and documentation </a:t>
            </a:r>
            <a:r>
              <a:rPr lang="en-US" sz="1200">
                <a:solidFill>
                  <a:srgbClr val="1F2A3D"/>
                </a:solidFill>
                <a:latin typeface="Roboto"/>
                <a:ea typeface="Roboto"/>
                <a:cs typeface="Roboto"/>
                <a:sym typeface="Roboto"/>
              </a:rPr>
              <a:t>hosted on </a:t>
            </a:r>
            <a:r>
              <a:rPr lang="en-US" sz="1200" u="sng">
                <a:solidFill>
                  <a:srgbClr val="5E81BE"/>
                </a:solidFill>
                <a:latin typeface="Roboto"/>
                <a:ea typeface="Roboto"/>
                <a:cs typeface="Roboto"/>
                <a:sym typeface="Roboto"/>
                <a:hlinkClick r:id="rId4">
                  <a:extLst>
                    <a:ext uri="{A12FA001-AC4F-418D-AE19-62706E023703}">
                      <ahyp:hlinkClr val="tx"/>
                    </a:ext>
                  </a:extLst>
                </a:hlinkClick>
              </a:rPr>
              <a:t>https://github.com/kata-containers/</a:t>
            </a:r>
            <a:endParaRPr sz="1200">
              <a:solidFill>
                <a:srgbClr val="5E81BE"/>
              </a:solidFill>
              <a:latin typeface="Roboto"/>
              <a:ea typeface="Roboto"/>
              <a:cs typeface="Roboto"/>
              <a:sym typeface="Roboto"/>
            </a:endParaRPr>
          </a:p>
          <a:p>
            <a:pPr indent="0" lvl="0" marL="0" rtl="0" algn="l">
              <a:lnSpc>
                <a:spcPct val="90000"/>
              </a:lnSpc>
              <a:spcBef>
                <a:spcPts val="0"/>
              </a:spcBef>
              <a:spcAft>
                <a:spcPts val="0"/>
              </a:spcAft>
              <a:buClr>
                <a:schemeClr val="lt2"/>
              </a:buClr>
              <a:buSzPts val="1800"/>
              <a:buFont typeface="Roboto"/>
              <a:buNone/>
            </a:pPr>
            <a:r>
              <a:t/>
            </a:r>
            <a:endParaRPr sz="1200">
              <a:solidFill>
                <a:srgbClr val="5E81BE"/>
              </a:solidFill>
              <a:latin typeface="Roboto"/>
              <a:ea typeface="Roboto"/>
              <a:cs typeface="Roboto"/>
              <a:sym typeface="Roboto"/>
            </a:endParaRPr>
          </a:p>
          <a:p>
            <a:pPr indent="0" lvl="0" marL="0" rtl="0" algn="l">
              <a:lnSpc>
                <a:spcPct val="90000"/>
              </a:lnSpc>
              <a:spcBef>
                <a:spcPts val="0"/>
              </a:spcBef>
              <a:spcAft>
                <a:spcPts val="0"/>
              </a:spcAft>
              <a:buClr>
                <a:schemeClr val="lt2"/>
              </a:buClr>
              <a:buSzPts val="1800"/>
              <a:buFont typeface="Roboto"/>
              <a:buNone/>
            </a:pPr>
            <a:r>
              <a:rPr b="1" lang="en-US" sz="1200">
                <a:solidFill>
                  <a:srgbClr val="1F2A3D"/>
                </a:solidFill>
                <a:latin typeface="Roboto"/>
                <a:ea typeface="Roboto"/>
                <a:cs typeface="Roboto"/>
                <a:sym typeface="Roboto"/>
              </a:rPr>
              <a:t>Developer Mailing List: </a:t>
            </a:r>
            <a:r>
              <a:rPr lang="en-US" sz="1200" u="sng">
                <a:solidFill>
                  <a:srgbClr val="5E81BE"/>
                </a:solidFill>
                <a:latin typeface="Roboto"/>
                <a:ea typeface="Roboto"/>
                <a:cs typeface="Roboto"/>
                <a:sym typeface="Roboto"/>
                <a:hlinkClick r:id="rId5">
                  <a:extLst>
                    <a:ext uri="{A12FA001-AC4F-418D-AE19-62706E023703}">
                      <ahyp:hlinkClr val="tx"/>
                    </a:ext>
                  </a:extLst>
                </a:hlinkClick>
              </a:rPr>
              <a:t>lists.katacontainers.io</a:t>
            </a:r>
            <a:endParaRPr sz="1200">
              <a:solidFill>
                <a:srgbClr val="5E81BE"/>
              </a:solidFill>
              <a:latin typeface="Roboto"/>
              <a:ea typeface="Roboto"/>
              <a:cs typeface="Roboto"/>
              <a:sym typeface="Roboto"/>
            </a:endParaRPr>
          </a:p>
          <a:p>
            <a:pPr indent="0" lvl="0" marL="0" rtl="0" algn="l">
              <a:lnSpc>
                <a:spcPct val="90000"/>
              </a:lnSpc>
              <a:spcBef>
                <a:spcPts val="0"/>
              </a:spcBef>
              <a:spcAft>
                <a:spcPts val="0"/>
              </a:spcAft>
              <a:buClr>
                <a:schemeClr val="lt2"/>
              </a:buClr>
              <a:buSzPts val="1800"/>
              <a:buFont typeface="Roboto"/>
              <a:buNone/>
            </a:pPr>
            <a:r>
              <a:t/>
            </a:r>
            <a:endParaRPr sz="1200">
              <a:solidFill>
                <a:srgbClr val="5E81BE"/>
              </a:solidFill>
              <a:latin typeface="Roboto"/>
              <a:ea typeface="Roboto"/>
              <a:cs typeface="Roboto"/>
              <a:sym typeface="Roboto"/>
            </a:endParaRPr>
          </a:p>
          <a:p>
            <a:pPr indent="0" lvl="0" marL="0" rtl="0" algn="l">
              <a:lnSpc>
                <a:spcPct val="90000"/>
              </a:lnSpc>
              <a:spcBef>
                <a:spcPts val="0"/>
              </a:spcBef>
              <a:spcAft>
                <a:spcPts val="0"/>
              </a:spcAft>
              <a:buClr>
                <a:schemeClr val="lt2"/>
              </a:buClr>
              <a:buSzPts val="1800"/>
              <a:buFont typeface="Roboto"/>
              <a:buNone/>
            </a:pPr>
            <a:r>
              <a:rPr b="1" lang="en-US" sz="1200">
                <a:solidFill>
                  <a:srgbClr val="1F2A3D"/>
                </a:solidFill>
                <a:latin typeface="Roboto"/>
                <a:ea typeface="Roboto"/>
                <a:cs typeface="Roboto"/>
                <a:sym typeface="Roboto"/>
              </a:rPr>
              <a:t>Freenode IRC:</a:t>
            </a:r>
            <a:r>
              <a:rPr b="1" lang="en-US" sz="1200">
                <a:solidFill>
                  <a:srgbClr val="5E81BE"/>
                </a:solidFill>
                <a:latin typeface="Roboto"/>
                <a:ea typeface="Roboto"/>
                <a:cs typeface="Roboto"/>
                <a:sym typeface="Roboto"/>
              </a:rPr>
              <a:t> </a:t>
            </a:r>
            <a:r>
              <a:rPr lang="en-US" sz="1200" u="sng">
                <a:solidFill>
                  <a:srgbClr val="5E81BE"/>
                </a:solidFill>
                <a:latin typeface="Roboto"/>
                <a:ea typeface="Roboto"/>
                <a:cs typeface="Roboto"/>
                <a:sym typeface="Roboto"/>
                <a:hlinkClick r:id="rId6">
                  <a:extLst>
                    <a:ext uri="{A12FA001-AC4F-418D-AE19-62706E023703}">
                      <ahyp:hlinkClr val="tx"/>
                    </a:ext>
                  </a:extLst>
                </a:hlinkClick>
              </a:rPr>
              <a:t>#kata-dev</a:t>
            </a:r>
            <a:endParaRPr sz="1200">
              <a:solidFill>
                <a:srgbClr val="5E81BE"/>
              </a:solidFill>
              <a:latin typeface="Roboto"/>
              <a:ea typeface="Roboto"/>
              <a:cs typeface="Roboto"/>
              <a:sym typeface="Roboto"/>
            </a:endParaRPr>
          </a:p>
          <a:p>
            <a:pPr indent="0" lvl="0" marL="0" rtl="0" algn="l">
              <a:lnSpc>
                <a:spcPct val="90000"/>
              </a:lnSpc>
              <a:spcBef>
                <a:spcPts val="0"/>
              </a:spcBef>
              <a:spcAft>
                <a:spcPts val="0"/>
              </a:spcAft>
              <a:buClr>
                <a:schemeClr val="lt2"/>
              </a:buClr>
              <a:buSzPts val="1800"/>
              <a:buFont typeface="Roboto"/>
              <a:buNone/>
            </a:pPr>
            <a:r>
              <a:t/>
            </a:r>
            <a:endParaRPr sz="1200">
              <a:solidFill>
                <a:srgbClr val="5E81BE"/>
              </a:solidFill>
              <a:latin typeface="Roboto"/>
              <a:ea typeface="Roboto"/>
              <a:cs typeface="Roboto"/>
              <a:sym typeface="Roboto"/>
            </a:endParaRPr>
          </a:p>
          <a:p>
            <a:pPr indent="0" lvl="0" marL="0" rtl="0" algn="l">
              <a:lnSpc>
                <a:spcPct val="90000"/>
              </a:lnSpc>
              <a:spcBef>
                <a:spcPts val="0"/>
              </a:spcBef>
              <a:spcAft>
                <a:spcPts val="0"/>
              </a:spcAft>
              <a:buClr>
                <a:schemeClr val="lt2"/>
              </a:buClr>
              <a:buSzPts val="1800"/>
              <a:buFont typeface="Roboto"/>
              <a:buNone/>
            </a:pPr>
            <a:r>
              <a:rPr b="1" lang="en-US" sz="1200">
                <a:solidFill>
                  <a:srgbClr val="1F2A3D"/>
                </a:solidFill>
                <a:latin typeface="Roboto"/>
                <a:ea typeface="Roboto"/>
                <a:cs typeface="Roboto"/>
                <a:sym typeface="Roboto"/>
              </a:rPr>
              <a:t>Kata Containers User Survey: </a:t>
            </a:r>
            <a:r>
              <a:rPr lang="en-US" sz="1200" u="sng">
                <a:solidFill>
                  <a:srgbClr val="5E81BE"/>
                </a:solidFill>
                <a:latin typeface="Roboto"/>
                <a:ea typeface="Roboto"/>
                <a:cs typeface="Roboto"/>
                <a:sym typeface="Roboto"/>
                <a:hlinkClick r:id="rId7">
                  <a:extLst>
                    <a:ext uri="{A12FA001-AC4F-418D-AE19-62706E023703}">
                      <ahyp:hlinkClr val="tx"/>
                    </a:ext>
                  </a:extLst>
                </a:hlinkClick>
              </a:rPr>
              <a:t>surveymonkey.com/r/KataContainers</a:t>
            </a:r>
            <a:endParaRPr sz="1200">
              <a:solidFill>
                <a:srgbClr val="5E81BE"/>
              </a:solidFill>
              <a:latin typeface="Roboto"/>
              <a:ea typeface="Roboto"/>
              <a:cs typeface="Roboto"/>
              <a:sym typeface="Roboto"/>
            </a:endParaRPr>
          </a:p>
          <a:p>
            <a:pPr indent="0" lvl="0" marL="0" rtl="0" algn="l">
              <a:lnSpc>
                <a:spcPct val="90000"/>
              </a:lnSpc>
              <a:spcBef>
                <a:spcPts val="0"/>
              </a:spcBef>
              <a:spcAft>
                <a:spcPts val="0"/>
              </a:spcAft>
              <a:buClr>
                <a:schemeClr val="lt2"/>
              </a:buClr>
              <a:buSzPts val="1800"/>
              <a:buFont typeface="Roboto"/>
              <a:buNone/>
            </a:pPr>
            <a:r>
              <a:t/>
            </a:r>
            <a:endParaRPr sz="1200">
              <a:solidFill>
                <a:srgbClr val="1F2A3D"/>
              </a:solidFill>
              <a:latin typeface="Roboto"/>
              <a:ea typeface="Roboto"/>
              <a:cs typeface="Roboto"/>
              <a:sym typeface="Roboto"/>
            </a:endParaRPr>
          </a:p>
          <a:p>
            <a:pPr indent="0" lvl="0" marL="0" rtl="0" algn="l">
              <a:lnSpc>
                <a:spcPct val="90000"/>
              </a:lnSpc>
              <a:spcBef>
                <a:spcPts val="0"/>
              </a:spcBef>
              <a:spcAft>
                <a:spcPts val="0"/>
              </a:spcAft>
              <a:buClr>
                <a:schemeClr val="lt2"/>
              </a:buClr>
              <a:buSzPts val="1800"/>
              <a:buFont typeface="Roboto"/>
              <a:buNone/>
            </a:pPr>
            <a:r>
              <a:rPr lang="en-US" sz="1200">
                <a:solidFill>
                  <a:srgbClr val="1F2A3D"/>
                </a:solidFill>
                <a:latin typeface="Roboto"/>
                <a:ea typeface="Roboto"/>
                <a:cs typeface="Roboto"/>
                <a:sym typeface="Roboto"/>
              </a:rPr>
              <a:t>Major releases managed through </a:t>
            </a:r>
            <a:r>
              <a:rPr b="1" lang="en-US" sz="1200">
                <a:solidFill>
                  <a:srgbClr val="1F2A3D"/>
                </a:solidFill>
                <a:latin typeface="Roboto"/>
                <a:ea typeface="Roboto"/>
                <a:cs typeface="Roboto"/>
                <a:sym typeface="Roboto"/>
              </a:rPr>
              <a:t>Github Project</a:t>
            </a:r>
            <a:endParaRPr b="1" sz="1200">
              <a:solidFill>
                <a:srgbClr val="1F2A3D"/>
              </a:solidFill>
              <a:latin typeface="Roboto"/>
              <a:ea typeface="Roboto"/>
              <a:cs typeface="Roboto"/>
              <a:sym typeface="Roboto"/>
            </a:endParaRPr>
          </a:p>
          <a:p>
            <a:pPr indent="0" lvl="0" marL="0" rtl="0" algn="l">
              <a:lnSpc>
                <a:spcPct val="90000"/>
              </a:lnSpc>
              <a:spcBef>
                <a:spcPts val="0"/>
              </a:spcBef>
              <a:spcAft>
                <a:spcPts val="0"/>
              </a:spcAft>
              <a:buClr>
                <a:schemeClr val="lt2"/>
              </a:buClr>
              <a:buSzPts val="1800"/>
              <a:buFont typeface="Roboto"/>
              <a:buNone/>
            </a:pPr>
            <a:r>
              <a:t/>
            </a:r>
            <a:endParaRPr b="1" sz="1200">
              <a:solidFill>
                <a:srgbClr val="1F2A3D"/>
              </a:solidFill>
              <a:latin typeface="Roboto"/>
              <a:ea typeface="Roboto"/>
              <a:cs typeface="Roboto"/>
              <a:sym typeface="Roboto"/>
            </a:endParaRPr>
          </a:p>
          <a:p>
            <a:pPr indent="0" lvl="0" marL="0" rtl="0" algn="l">
              <a:lnSpc>
                <a:spcPct val="90000"/>
              </a:lnSpc>
              <a:spcBef>
                <a:spcPts val="0"/>
              </a:spcBef>
              <a:spcAft>
                <a:spcPts val="0"/>
              </a:spcAft>
              <a:buClr>
                <a:schemeClr val="lt2"/>
              </a:buClr>
              <a:buSzPts val="1800"/>
              <a:buFont typeface="Roboto"/>
              <a:buNone/>
            </a:pPr>
            <a:r>
              <a:rPr b="1" lang="en-US" sz="1200">
                <a:solidFill>
                  <a:srgbClr val="1F2A3D"/>
                </a:solidFill>
                <a:latin typeface="Roboto"/>
                <a:ea typeface="Roboto"/>
                <a:cs typeface="Roboto"/>
                <a:sym typeface="Roboto"/>
              </a:rPr>
              <a:t>Project Teams Gathering: </a:t>
            </a:r>
            <a:r>
              <a:rPr lang="en-US" sz="1200">
                <a:solidFill>
                  <a:srgbClr val="1F2A3D"/>
                </a:solidFill>
                <a:latin typeface="Roboto"/>
                <a:ea typeface="Roboto"/>
                <a:cs typeface="Roboto"/>
                <a:sym typeface="Roboto"/>
              </a:rPr>
              <a:t>Twice a year. Find more details </a:t>
            </a:r>
            <a:r>
              <a:rPr lang="en-US" sz="1200" u="sng">
                <a:solidFill>
                  <a:srgbClr val="5E81BE"/>
                </a:solidFill>
                <a:latin typeface="Roboto"/>
                <a:ea typeface="Roboto"/>
                <a:cs typeface="Roboto"/>
                <a:sym typeface="Roboto"/>
                <a:hlinkClick r:id="rId8">
                  <a:extLst>
                    <a:ext uri="{A12FA001-AC4F-418D-AE19-62706E023703}">
                      <ahyp:hlinkClr val="tx"/>
                    </a:ext>
                  </a:extLst>
                </a:hlinkClick>
              </a:rPr>
              <a:t>here</a:t>
            </a:r>
            <a:endParaRPr sz="1200">
              <a:solidFill>
                <a:srgbClr val="5E81BE"/>
              </a:solidFill>
              <a:latin typeface="Roboto"/>
              <a:ea typeface="Roboto"/>
              <a:cs typeface="Roboto"/>
              <a:sym typeface="Roboto"/>
            </a:endParaRPr>
          </a:p>
          <a:p>
            <a:pPr indent="0" lvl="0" marL="0" marR="0" rtl="0" algn="l">
              <a:lnSpc>
                <a:spcPct val="90000"/>
              </a:lnSpc>
              <a:spcBef>
                <a:spcPts val="0"/>
              </a:spcBef>
              <a:spcAft>
                <a:spcPts val="0"/>
              </a:spcAft>
              <a:buClr>
                <a:schemeClr val="lt2"/>
              </a:buClr>
              <a:buSzPts val="1800"/>
              <a:buFont typeface="Roboto"/>
              <a:buNone/>
            </a:pPr>
            <a:r>
              <a:t/>
            </a:r>
            <a:endParaRPr b="0" i="0" sz="1200" u="none" cap="none" strike="noStrike">
              <a:solidFill>
                <a:srgbClr val="1F2A3D"/>
              </a:solidFill>
              <a:latin typeface="Roboto"/>
              <a:ea typeface="Roboto"/>
              <a:cs typeface="Roboto"/>
              <a:sym typeface="Roboto"/>
            </a:endParaRPr>
          </a:p>
          <a:p>
            <a:pPr indent="0" lvl="0" marL="0" marR="0" rtl="0" algn="l">
              <a:lnSpc>
                <a:spcPct val="90000"/>
              </a:lnSpc>
              <a:spcBef>
                <a:spcPts val="0"/>
              </a:spcBef>
              <a:spcAft>
                <a:spcPts val="0"/>
              </a:spcAft>
              <a:buClr>
                <a:schemeClr val="lt2"/>
              </a:buClr>
              <a:buSzPts val="1800"/>
              <a:buFont typeface="Roboto"/>
              <a:buNone/>
            </a:pPr>
            <a:r>
              <a:rPr b="1" i="0" lang="en-US" sz="1200" u="none" cap="none" strike="noStrike">
                <a:solidFill>
                  <a:srgbClr val="1F2A3D"/>
                </a:solidFill>
                <a:latin typeface="Roboto"/>
                <a:ea typeface="Roboto"/>
                <a:cs typeface="Roboto"/>
                <a:sym typeface="Roboto"/>
              </a:rPr>
              <a:t>Slack</a:t>
            </a:r>
            <a:r>
              <a:rPr lang="en-US" sz="1200" u="sng">
                <a:solidFill>
                  <a:srgbClr val="5E81BE"/>
                </a:solidFill>
                <a:latin typeface="Roboto"/>
                <a:ea typeface="Roboto"/>
                <a:cs typeface="Roboto"/>
                <a:sym typeface="Roboto"/>
              </a:rPr>
              <a:t> </a:t>
            </a:r>
            <a:r>
              <a:rPr lang="en-US" sz="1200" u="sng">
                <a:solidFill>
                  <a:srgbClr val="5E81BE"/>
                </a:solidFill>
                <a:latin typeface="Roboto"/>
                <a:ea typeface="Roboto"/>
                <a:cs typeface="Roboto"/>
                <a:sym typeface="Roboto"/>
                <a:hlinkClick r:id="rId9">
                  <a:extLst>
                    <a:ext uri="{A12FA001-AC4F-418D-AE19-62706E023703}">
                      <ahyp:hlinkClr val="tx"/>
                    </a:ext>
                  </a:extLst>
                </a:hlinkClick>
              </a:rPr>
              <a:t>bit.ly/katacontainersslack</a:t>
            </a:r>
            <a:endParaRPr sz="1200">
              <a:solidFill>
                <a:srgbClr val="1F2A3D"/>
              </a:solidFill>
              <a:latin typeface="Roboto"/>
              <a:ea typeface="Roboto"/>
              <a:cs typeface="Roboto"/>
              <a:sym typeface="Roboto"/>
            </a:endParaRPr>
          </a:p>
          <a:p>
            <a:pPr indent="0" lvl="0" marL="0" marR="0" rtl="0" algn="l">
              <a:lnSpc>
                <a:spcPct val="90000"/>
              </a:lnSpc>
              <a:spcBef>
                <a:spcPts val="0"/>
              </a:spcBef>
              <a:spcAft>
                <a:spcPts val="0"/>
              </a:spcAft>
              <a:buClr>
                <a:schemeClr val="lt2"/>
              </a:buClr>
              <a:buSzPts val="1800"/>
              <a:buFont typeface="Roboto"/>
              <a:buNone/>
            </a:pPr>
            <a:r>
              <a:t/>
            </a:r>
            <a:endParaRPr b="1" sz="1200">
              <a:solidFill>
                <a:srgbClr val="1F2A3D"/>
              </a:solidFill>
              <a:latin typeface="Roboto"/>
              <a:ea typeface="Roboto"/>
              <a:cs typeface="Roboto"/>
              <a:sym typeface="Roboto"/>
            </a:endParaRPr>
          </a:p>
          <a:p>
            <a:pPr indent="0" lvl="0" marL="0" marR="0" rtl="0" algn="l">
              <a:lnSpc>
                <a:spcPct val="90000"/>
              </a:lnSpc>
              <a:spcBef>
                <a:spcPts val="0"/>
              </a:spcBef>
              <a:spcAft>
                <a:spcPts val="0"/>
              </a:spcAft>
              <a:buClr>
                <a:schemeClr val="lt2"/>
              </a:buClr>
              <a:buSzPts val="1800"/>
              <a:buFont typeface="Roboto"/>
              <a:buNone/>
            </a:pPr>
            <a:r>
              <a:rPr b="1" lang="en-US" sz="1200">
                <a:solidFill>
                  <a:srgbClr val="1F2A3D"/>
                </a:solidFill>
                <a:latin typeface="Roboto"/>
                <a:ea typeface="Roboto"/>
                <a:cs typeface="Roboto"/>
                <a:sym typeface="Roboto"/>
              </a:rPr>
              <a:t>Twitter: </a:t>
            </a:r>
            <a:r>
              <a:rPr lang="en-US" sz="1200" u="sng">
                <a:solidFill>
                  <a:srgbClr val="5E81BE"/>
                </a:solidFill>
                <a:latin typeface="Roboto"/>
                <a:ea typeface="Roboto"/>
                <a:cs typeface="Roboto"/>
                <a:sym typeface="Roboto"/>
                <a:hlinkClick r:id="rId10">
                  <a:extLst>
                    <a:ext uri="{A12FA001-AC4F-418D-AE19-62706E023703}">
                      <ahyp:hlinkClr val="tx"/>
                    </a:ext>
                  </a:extLst>
                </a:hlinkClick>
              </a:rPr>
              <a:t>@KataContainers</a:t>
            </a:r>
            <a:endParaRPr sz="1200">
              <a:solidFill>
                <a:srgbClr val="5E81BE"/>
              </a:solidFill>
              <a:latin typeface="Roboto"/>
              <a:ea typeface="Roboto"/>
              <a:cs typeface="Roboto"/>
              <a:sym typeface="Roboto"/>
            </a:endParaRPr>
          </a:p>
          <a:p>
            <a:pPr indent="0" lvl="0" marL="0" marR="0" rtl="0" algn="l">
              <a:lnSpc>
                <a:spcPct val="90000"/>
              </a:lnSpc>
              <a:spcBef>
                <a:spcPts val="0"/>
              </a:spcBef>
              <a:spcAft>
                <a:spcPts val="0"/>
              </a:spcAft>
              <a:buClr>
                <a:schemeClr val="lt2"/>
              </a:buClr>
              <a:buSzPts val="1800"/>
              <a:buFont typeface="Roboto"/>
              <a:buNone/>
            </a:pPr>
            <a:r>
              <a:t/>
            </a:r>
            <a:endParaRPr sz="1200">
              <a:solidFill>
                <a:srgbClr val="5E81BE"/>
              </a:solidFill>
              <a:latin typeface="Roboto"/>
              <a:ea typeface="Roboto"/>
              <a:cs typeface="Roboto"/>
              <a:sym typeface="Roboto"/>
            </a:endParaRPr>
          </a:p>
          <a:p>
            <a:pPr indent="0" lvl="0" marL="0" marR="0" rtl="0" algn="l">
              <a:lnSpc>
                <a:spcPct val="90000"/>
              </a:lnSpc>
              <a:spcBef>
                <a:spcPts val="0"/>
              </a:spcBef>
              <a:spcAft>
                <a:spcPts val="0"/>
              </a:spcAft>
              <a:buClr>
                <a:schemeClr val="lt2"/>
              </a:buClr>
              <a:buSzPts val="1800"/>
              <a:buFont typeface="Roboto"/>
              <a:buNone/>
            </a:pPr>
            <a:r>
              <a:rPr b="1" lang="en-US" sz="1200">
                <a:solidFill>
                  <a:srgbClr val="1F2A3D"/>
                </a:solidFill>
                <a:latin typeface="Roboto"/>
                <a:ea typeface="Roboto"/>
                <a:cs typeface="Roboto"/>
                <a:sym typeface="Roboto"/>
              </a:rPr>
              <a:t>WeChat</a:t>
            </a:r>
            <a:r>
              <a:rPr lang="en-US" sz="1200">
                <a:solidFill>
                  <a:srgbClr val="5E81BE"/>
                </a:solidFill>
                <a:latin typeface="Roboto"/>
                <a:ea typeface="Roboto"/>
                <a:cs typeface="Roboto"/>
                <a:sym typeface="Roboto"/>
              </a:rPr>
              <a:t>: </a:t>
            </a:r>
            <a:r>
              <a:rPr lang="en-US" sz="1200">
                <a:solidFill>
                  <a:srgbClr val="1F2A3D"/>
                </a:solidFill>
                <a:latin typeface="Roboto"/>
                <a:ea typeface="Roboto"/>
                <a:cs typeface="Roboto"/>
                <a:sym typeface="Roboto"/>
              </a:rPr>
              <a:t>Kata Containers</a:t>
            </a:r>
            <a:endParaRPr b="0" i="0" sz="1200" u="none" cap="none" strike="noStrike">
              <a:solidFill>
                <a:srgbClr val="5E81BE"/>
              </a:solidFill>
              <a:latin typeface="Roboto"/>
              <a:ea typeface="Roboto"/>
              <a:cs typeface="Roboto"/>
              <a:sym typeface="Roboto"/>
            </a:endParaRPr>
          </a:p>
        </p:txBody>
      </p:sp>
      <p:pic>
        <p:nvPicPr>
          <p:cNvPr id="2079" name="Google Shape;2079;p56"/>
          <p:cNvPicPr preferRelativeResize="0"/>
          <p:nvPr/>
        </p:nvPicPr>
        <p:blipFill rotWithShape="1">
          <a:blip r:embed="rId11">
            <a:alphaModFix/>
          </a:blip>
          <a:srcRect b="0" l="0" r="0" t="0"/>
          <a:stretch/>
        </p:blipFill>
        <p:spPr>
          <a:xfrm>
            <a:off x="5120640" y="0"/>
            <a:ext cx="4023360" cy="5143500"/>
          </a:xfrm>
          <a:prstGeom prst="rect">
            <a:avLst/>
          </a:prstGeom>
          <a:noFill/>
          <a:ln>
            <a:noFill/>
          </a:ln>
        </p:spPr>
      </p:pic>
      <p:sp>
        <p:nvSpPr>
          <p:cNvPr id="2080" name="Google Shape;2080;p56"/>
          <p:cNvSpPr/>
          <p:nvPr/>
        </p:nvSpPr>
        <p:spPr>
          <a:xfrm>
            <a:off x="5120640" y="0"/>
            <a:ext cx="4023360" cy="5143500"/>
          </a:xfrm>
          <a:prstGeom prst="rect">
            <a:avLst/>
          </a:prstGeom>
          <a:solidFill>
            <a:srgbClr val="1F2A3C">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4" name="Shape 2084"/>
        <p:cNvGrpSpPr/>
        <p:nvPr/>
      </p:nvGrpSpPr>
      <p:grpSpPr>
        <a:xfrm>
          <a:off x="0" y="0"/>
          <a:ext cx="0" cy="0"/>
          <a:chOff x="0" y="0"/>
          <a:chExt cx="0" cy="0"/>
        </a:xfrm>
      </p:grpSpPr>
      <p:sp>
        <p:nvSpPr>
          <p:cNvPr id="2085" name="Google Shape;2085;p58"/>
          <p:cNvSpPr txBox="1"/>
          <p:nvPr>
            <p:ph type="title"/>
          </p:nvPr>
        </p:nvSpPr>
        <p:spPr>
          <a:xfrm>
            <a:off x="457200" y="1097280"/>
            <a:ext cx="5852386"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6"/>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Evolution</a:t>
            </a:r>
            <a:endParaRPr/>
          </a:p>
        </p:txBody>
      </p:sp>
      <p:sp>
        <p:nvSpPr>
          <p:cNvPr id="202" name="Google Shape;202;p6"/>
          <p:cNvSpPr txBox="1"/>
          <p:nvPr>
            <p:ph idx="1" type="body"/>
          </p:nvPr>
        </p:nvSpPr>
        <p:spPr>
          <a:xfrm>
            <a:off x="457200" y="997527"/>
            <a:ext cx="4064000" cy="339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15B3E"/>
                </a:solidFill>
                <a:latin typeface="Roboto"/>
                <a:ea typeface="Roboto"/>
                <a:cs typeface="Roboto"/>
                <a:sym typeface="Roboto"/>
              </a:rPr>
              <a:t>The speed of containers,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1F2A3D"/>
                </a:solidFill>
                <a:latin typeface="Roboto"/>
                <a:ea typeface="Roboto"/>
                <a:cs typeface="Roboto"/>
                <a:sym typeface="Roboto"/>
              </a:rPr>
              <a:t>the security of VMs.</a:t>
            </a:r>
            <a:endParaRPr b="0" i="0" sz="1200" u="none" cap="none" strike="noStrike">
              <a:solidFill>
                <a:srgbClr val="1F2A3C"/>
              </a:solidFill>
              <a:latin typeface="Roboto"/>
              <a:ea typeface="Roboto"/>
              <a:cs typeface="Roboto"/>
              <a:sym typeface="Roboto"/>
            </a:endParaRPr>
          </a:p>
        </p:txBody>
      </p:sp>
      <p:pic>
        <p:nvPicPr>
          <p:cNvPr id="203" name="Google Shape;203;p6"/>
          <p:cNvPicPr preferRelativeResize="0"/>
          <p:nvPr/>
        </p:nvPicPr>
        <p:blipFill>
          <a:blip r:embed="rId3">
            <a:alphaModFix/>
          </a:blip>
          <a:stretch>
            <a:fillRect/>
          </a:stretch>
        </p:blipFill>
        <p:spPr>
          <a:xfrm>
            <a:off x="3314297" y="1488675"/>
            <a:ext cx="5690679" cy="3312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2A3C">
            <a:alpha val="0"/>
          </a:srgbClr>
        </a:solidFill>
      </p:bgPr>
    </p:bg>
    <p:spTree>
      <p:nvGrpSpPr>
        <p:cNvPr id="207" name="Shape 207"/>
        <p:cNvGrpSpPr/>
        <p:nvPr/>
      </p:nvGrpSpPr>
      <p:grpSpPr>
        <a:xfrm>
          <a:off x="0" y="0"/>
          <a:ext cx="0" cy="0"/>
          <a:chOff x="0" y="0"/>
          <a:chExt cx="0" cy="0"/>
        </a:xfrm>
      </p:grpSpPr>
      <p:sp>
        <p:nvSpPr>
          <p:cNvPr id="208" name="Google Shape;208;p7"/>
          <p:cNvSpPr txBox="1"/>
          <p:nvPr>
            <p:ph type="title"/>
          </p:nvPr>
        </p:nvSpPr>
        <p:spPr>
          <a:xfrm>
            <a:off x="457200" y="91440"/>
            <a:ext cx="5852386"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solidFill>
                  <a:schemeClr val="dk1"/>
                </a:solidFill>
              </a:rPr>
              <a:t>Kata Containers provides additional security</a:t>
            </a:r>
            <a:endParaRPr>
              <a:solidFill>
                <a:schemeClr val="dk1"/>
              </a:solidFill>
            </a:endParaRPr>
          </a:p>
        </p:txBody>
      </p:sp>
      <p:sp>
        <p:nvSpPr>
          <p:cNvPr id="209" name="Google Shape;209;p7"/>
          <p:cNvSpPr txBox="1"/>
          <p:nvPr>
            <p:ph idx="1" type="body"/>
          </p:nvPr>
        </p:nvSpPr>
        <p:spPr>
          <a:xfrm>
            <a:off x="3753025" y="1940312"/>
            <a:ext cx="2415285" cy="2226946"/>
          </a:xfrm>
          <a:prstGeom prst="rect">
            <a:avLst/>
          </a:prstGeom>
          <a:solidFill>
            <a:srgbClr val="F15B3E">
              <a:alpha val="20000"/>
            </a:srgbClr>
          </a:solidFill>
          <a:ln>
            <a:noFill/>
          </a:ln>
        </p:spPr>
        <p:txBody>
          <a:bodyPr anchorCtr="0" anchor="t" bIns="182875" lIns="182875" spcFirstLastPara="1" rIns="182875" wrap="square" tIns="182875">
            <a:noAutofit/>
          </a:bodyPr>
          <a:lstStyle/>
          <a:p>
            <a:pPr indent="0" lvl="0" marL="0" marR="0" rtl="0" algn="l">
              <a:lnSpc>
                <a:spcPct val="110000"/>
              </a:lnSpc>
              <a:spcBef>
                <a:spcPts val="0"/>
              </a:spcBef>
              <a:spcAft>
                <a:spcPts val="0"/>
              </a:spcAft>
              <a:buClr>
                <a:srgbClr val="000000"/>
              </a:buClr>
              <a:buSzPts val="1400"/>
              <a:buFont typeface="Arial"/>
              <a:buNone/>
            </a:pPr>
            <a:r>
              <a:rPr b="0" i="0" lang="en-US" sz="1400" u="none" cap="none" strike="noStrike">
                <a:solidFill>
                  <a:srgbClr val="1F2A3D"/>
                </a:solidFill>
                <a:latin typeface="Roboto"/>
                <a:ea typeface="Roboto"/>
                <a:cs typeface="Roboto"/>
                <a:sym typeface="Roboto"/>
              </a:rPr>
              <a:t>Separate Guest Kernel</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400"/>
              <a:buFont typeface="Arial"/>
              <a:buNone/>
            </a:pPr>
            <a:r>
              <a:rPr b="0" i="0" lang="en-US" sz="1400" u="none" cap="none" strike="noStrike">
                <a:solidFill>
                  <a:srgbClr val="1F2A3D"/>
                </a:solidFill>
                <a:latin typeface="Roboto"/>
                <a:ea typeface="Roboto"/>
                <a:cs typeface="Roboto"/>
                <a:sym typeface="Roboto"/>
              </a:rPr>
              <a:t>    VMX non-root</a:t>
            </a:r>
            <a:endParaRPr b="0" i="0" sz="1400" u="none" cap="none" strike="noStrike">
              <a:solidFill>
                <a:srgbClr val="1F2A3D"/>
              </a:solidFill>
              <a:latin typeface="Roboto"/>
              <a:ea typeface="Roboto"/>
              <a:cs typeface="Roboto"/>
              <a:sym typeface="Roboto"/>
            </a:endParaRPr>
          </a:p>
          <a:p>
            <a:pPr indent="0" lvl="0" marL="0" marR="0" rtl="0" algn="l">
              <a:lnSpc>
                <a:spcPct val="110000"/>
              </a:lnSpc>
              <a:spcBef>
                <a:spcPts val="0"/>
              </a:spcBef>
              <a:spcAft>
                <a:spcPts val="0"/>
              </a:spcAft>
              <a:buClr>
                <a:srgbClr val="000000"/>
              </a:buClr>
              <a:buSzPts val="1400"/>
              <a:buFont typeface="Arial"/>
              <a:buNone/>
            </a:pPr>
            <a:r>
              <a:rPr b="0" i="0" lang="en-US" sz="1400" u="none" cap="none" strike="noStrike">
                <a:solidFill>
                  <a:srgbClr val="1F2A3D"/>
                </a:solidFill>
                <a:latin typeface="Roboto"/>
                <a:ea typeface="Roboto"/>
                <a:cs typeface="Roboto"/>
                <a:sym typeface="Roboto"/>
              </a:rPr>
              <a:t>Hardware control</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400"/>
              <a:buFont typeface="Arial"/>
              <a:buNone/>
            </a:pPr>
            <a:r>
              <a:rPr b="0" i="0" lang="en-US" sz="1400" u="none" cap="none" strike="noStrike">
                <a:solidFill>
                  <a:srgbClr val="1F2A3D"/>
                </a:solidFill>
                <a:latin typeface="Roboto"/>
                <a:ea typeface="Roboto"/>
                <a:cs typeface="Roboto"/>
                <a:sym typeface="Roboto"/>
              </a:rPr>
              <a:t>    CPU Access</a:t>
            </a:r>
            <a:br>
              <a:rPr b="0" i="0" lang="en-US" sz="1400" u="none" cap="none" strike="noStrike">
                <a:solidFill>
                  <a:srgbClr val="1F2A3D"/>
                </a:solidFill>
                <a:latin typeface="Roboto"/>
                <a:ea typeface="Roboto"/>
                <a:cs typeface="Roboto"/>
                <a:sym typeface="Roboto"/>
              </a:rPr>
            </a:br>
            <a:r>
              <a:rPr b="0" i="0" lang="en-US" sz="1400" u="none" cap="none" strike="noStrike">
                <a:solidFill>
                  <a:srgbClr val="1F2A3D"/>
                </a:solidFill>
                <a:latin typeface="Roboto"/>
                <a:ea typeface="Roboto"/>
                <a:cs typeface="Roboto"/>
                <a:sym typeface="Roboto"/>
              </a:rPr>
              <a:t>    Memory Access</a:t>
            </a:r>
            <a:br>
              <a:rPr b="0" i="0" lang="en-US" sz="1400" u="none" cap="none" strike="noStrike">
                <a:solidFill>
                  <a:srgbClr val="1F2A3D"/>
                </a:solidFill>
                <a:latin typeface="Roboto"/>
                <a:ea typeface="Roboto"/>
                <a:cs typeface="Roboto"/>
                <a:sym typeface="Roboto"/>
              </a:rPr>
            </a:br>
            <a:r>
              <a:rPr b="0" i="0" lang="en-US" sz="1400" u="none" cap="none" strike="noStrike">
                <a:solidFill>
                  <a:srgbClr val="1F2A3D"/>
                </a:solidFill>
                <a:latin typeface="Roboto"/>
                <a:ea typeface="Roboto"/>
                <a:cs typeface="Roboto"/>
                <a:sym typeface="Roboto"/>
              </a:rPr>
              <a:t>    Device Access</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400"/>
              <a:buFont typeface="Arial"/>
              <a:buNone/>
            </a:pPr>
            <a:r>
              <a:t/>
            </a:r>
            <a:endParaRPr b="0" i="0" sz="1400" u="none" cap="none" strike="noStrike">
              <a:solidFill>
                <a:srgbClr val="1F2A3D"/>
              </a:solidFill>
              <a:latin typeface="Roboto"/>
              <a:ea typeface="Roboto"/>
              <a:cs typeface="Roboto"/>
              <a:sym typeface="Roboto"/>
            </a:endParaRPr>
          </a:p>
        </p:txBody>
      </p:sp>
      <p:sp>
        <p:nvSpPr>
          <p:cNvPr id="210" name="Google Shape;210;p7"/>
          <p:cNvSpPr txBox="1"/>
          <p:nvPr/>
        </p:nvSpPr>
        <p:spPr>
          <a:xfrm>
            <a:off x="543504" y="1940312"/>
            <a:ext cx="2415300" cy="2227200"/>
          </a:xfrm>
          <a:prstGeom prst="rect">
            <a:avLst/>
          </a:prstGeom>
          <a:solidFill>
            <a:srgbClr val="42AC70">
              <a:alpha val="20000"/>
            </a:srgbClr>
          </a:solidFill>
          <a:ln>
            <a:noFill/>
          </a:ln>
        </p:spPr>
        <p:txBody>
          <a:bodyPr anchorCtr="0" anchor="t" bIns="182875" lIns="182875" spcFirstLastPara="1" rIns="182875" wrap="square" tIns="182875">
            <a:noAutofit/>
          </a:bodyPr>
          <a:lstStyle/>
          <a:p>
            <a:pPr indent="0" lvl="0" marL="0" marR="0" rtl="0" algn="l">
              <a:lnSpc>
                <a:spcPct val="110000"/>
              </a:lnSpc>
              <a:spcBef>
                <a:spcPts val="0"/>
              </a:spcBef>
              <a:spcAft>
                <a:spcPts val="0"/>
              </a:spcAft>
              <a:buClr>
                <a:srgbClr val="1F2A3D"/>
              </a:buClr>
              <a:buSzPts val="1120"/>
              <a:buFont typeface="Roboto"/>
              <a:buNone/>
            </a:pPr>
            <a:r>
              <a:rPr b="0" i="0" lang="en-US" sz="1400" u="none" cap="none" strike="noStrike">
                <a:solidFill>
                  <a:srgbClr val="1F2A3D"/>
                </a:solidFill>
                <a:latin typeface="Roboto"/>
                <a:ea typeface="Roboto"/>
                <a:cs typeface="Roboto"/>
                <a:sym typeface="Roboto"/>
              </a:rPr>
              <a:t>Cgroups</a:t>
            </a:r>
            <a:endParaRPr b="0" i="0" sz="1400" u="none" cap="none" strike="noStrike">
              <a:solidFill>
                <a:srgbClr val="1F2A3D"/>
              </a:solidFill>
              <a:latin typeface="Roboto"/>
              <a:ea typeface="Roboto"/>
              <a:cs typeface="Roboto"/>
              <a:sym typeface="Roboto"/>
            </a:endParaRPr>
          </a:p>
          <a:p>
            <a:pPr indent="0" lvl="0" marL="0" marR="0" rtl="0" algn="l">
              <a:lnSpc>
                <a:spcPct val="110000"/>
              </a:lnSpc>
              <a:spcBef>
                <a:spcPts val="0"/>
              </a:spcBef>
              <a:spcAft>
                <a:spcPts val="0"/>
              </a:spcAft>
              <a:buClr>
                <a:srgbClr val="1F2A3D"/>
              </a:buClr>
              <a:buSzPts val="1120"/>
              <a:buFont typeface="Roboto"/>
              <a:buNone/>
            </a:pPr>
            <a:r>
              <a:rPr b="0" i="0" lang="en-US" sz="1400" u="none" cap="none" strike="noStrike">
                <a:solidFill>
                  <a:srgbClr val="1F2A3D"/>
                </a:solidFill>
                <a:latin typeface="Roboto"/>
                <a:ea typeface="Roboto"/>
                <a:cs typeface="Roboto"/>
                <a:sym typeface="Roboto"/>
              </a:rPr>
              <a:t>Namespaces</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1F2A3D"/>
              </a:buClr>
              <a:buSzPts val="1120"/>
              <a:buFont typeface="Roboto"/>
              <a:buNone/>
            </a:pPr>
            <a:r>
              <a:rPr b="0" i="0" lang="en-US" sz="1400" u="none" cap="none" strike="noStrike">
                <a:solidFill>
                  <a:srgbClr val="1F2A3D"/>
                </a:solidFill>
                <a:latin typeface="Roboto"/>
                <a:ea typeface="Roboto"/>
                <a:cs typeface="Roboto"/>
                <a:sym typeface="Roboto"/>
              </a:rPr>
              <a:t>Capability Filters</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1F2A3D"/>
              </a:buClr>
              <a:buSzPts val="1120"/>
              <a:buFont typeface="Roboto"/>
              <a:buNone/>
            </a:pPr>
            <a:r>
              <a:rPr b="0" i="0" lang="en-US" sz="1400" u="none" cap="none" strike="noStrike">
                <a:solidFill>
                  <a:srgbClr val="1F2A3D"/>
                </a:solidFill>
                <a:latin typeface="Roboto"/>
                <a:ea typeface="Roboto"/>
                <a:cs typeface="Roboto"/>
                <a:sym typeface="Roboto"/>
              </a:rPr>
              <a:t>Seccomp filtering</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1F2A3D"/>
              </a:buClr>
              <a:buSzPts val="1120"/>
              <a:buFont typeface="Roboto"/>
              <a:buNone/>
            </a:pPr>
            <a:r>
              <a:rPr b="0" i="0" lang="en-US" sz="1400" u="none" cap="none" strike="noStrike">
                <a:solidFill>
                  <a:srgbClr val="1F2A3D"/>
                </a:solidFill>
                <a:latin typeface="Roboto"/>
                <a:ea typeface="Roboto"/>
                <a:cs typeface="Roboto"/>
                <a:sym typeface="Roboto"/>
              </a:rPr>
              <a:t>Mandatory Access</a:t>
            </a:r>
            <a:r>
              <a:rPr lang="en-US">
                <a:solidFill>
                  <a:srgbClr val="1F2A3D"/>
                </a:solidFill>
                <a:latin typeface="Roboto"/>
                <a:ea typeface="Roboto"/>
                <a:cs typeface="Roboto"/>
                <a:sym typeface="Roboto"/>
              </a:rPr>
              <a:t> </a:t>
            </a:r>
            <a:r>
              <a:rPr b="0" i="0" lang="en-US" sz="1400" u="none" cap="none" strike="noStrike">
                <a:solidFill>
                  <a:srgbClr val="1F2A3D"/>
                </a:solidFill>
                <a:latin typeface="Roboto"/>
                <a:ea typeface="Roboto"/>
                <a:cs typeface="Roboto"/>
                <a:sym typeface="Roboto"/>
              </a:rPr>
              <a:t>Control (MAC)</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1F2A3D"/>
              </a:buClr>
              <a:buSzPts val="960"/>
              <a:buFont typeface="Roboto"/>
              <a:buNone/>
            </a:pPr>
            <a:r>
              <a:t/>
            </a:r>
            <a:endParaRPr b="0" i="0" sz="1200" u="none" cap="none" strike="noStrike">
              <a:solidFill>
                <a:srgbClr val="1F2A3D"/>
              </a:solidFill>
              <a:latin typeface="Roboto"/>
              <a:ea typeface="Roboto"/>
              <a:cs typeface="Roboto"/>
              <a:sym typeface="Roboto"/>
            </a:endParaRPr>
          </a:p>
          <a:p>
            <a:pPr indent="0" lvl="0" marL="0" marR="0" rtl="0" algn="l">
              <a:lnSpc>
                <a:spcPct val="110000"/>
              </a:lnSpc>
              <a:spcBef>
                <a:spcPts val="0"/>
              </a:spcBef>
              <a:spcAft>
                <a:spcPts val="0"/>
              </a:spcAft>
              <a:buClr>
                <a:srgbClr val="1F2A3D"/>
              </a:buClr>
              <a:buSzPts val="960"/>
              <a:buFont typeface="Roboto"/>
              <a:buNone/>
            </a:pPr>
            <a:r>
              <a:t/>
            </a:r>
            <a:endParaRPr b="0" i="0" sz="1200" u="none" cap="none" strike="noStrike">
              <a:solidFill>
                <a:srgbClr val="1F2A3D"/>
              </a:solidFill>
              <a:latin typeface="Roboto"/>
              <a:ea typeface="Roboto"/>
              <a:cs typeface="Roboto"/>
              <a:sym typeface="Roboto"/>
            </a:endParaRPr>
          </a:p>
          <a:p>
            <a:pPr indent="0" lvl="0" marL="0" marR="0" rtl="0" algn="l">
              <a:lnSpc>
                <a:spcPct val="100000"/>
              </a:lnSpc>
              <a:spcBef>
                <a:spcPts val="0"/>
              </a:spcBef>
              <a:spcAft>
                <a:spcPts val="0"/>
              </a:spcAft>
              <a:buClr>
                <a:srgbClr val="1F2A3D"/>
              </a:buClr>
              <a:buSzPts val="1440"/>
              <a:buFont typeface="Roboto"/>
              <a:buNone/>
            </a:pPr>
            <a:r>
              <a:t/>
            </a:r>
            <a:endParaRPr b="0" i="0" sz="1800" u="none" cap="none" strike="noStrike">
              <a:solidFill>
                <a:srgbClr val="1F2A3D"/>
              </a:solidFill>
              <a:latin typeface="Roboto"/>
              <a:ea typeface="Roboto"/>
              <a:cs typeface="Roboto"/>
              <a:sym typeface="Roboto"/>
            </a:endParaRPr>
          </a:p>
        </p:txBody>
      </p:sp>
      <p:pic>
        <p:nvPicPr>
          <p:cNvPr id="211" name="Google Shape;211;p7"/>
          <p:cNvPicPr preferRelativeResize="0"/>
          <p:nvPr/>
        </p:nvPicPr>
        <p:blipFill rotWithShape="1">
          <a:blip r:embed="rId3">
            <a:alphaModFix/>
          </a:blip>
          <a:srcRect b="0" l="0" r="0" t="0"/>
          <a:stretch/>
        </p:blipFill>
        <p:spPr>
          <a:xfrm>
            <a:off x="8463068" y="277766"/>
            <a:ext cx="294640" cy="365760"/>
          </a:xfrm>
          <a:prstGeom prst="rect">
            <a:avLst/>
          </a:prstGeom>
          <a:noFill/>
          <a:ln>
            <a:noFill/>
          </a:ln>
        </p:spPr>
      </p:pic>
      <p:sp>
        <p:nvSpPr>
          <p:cNvPr id="212" name="Google Shape;212;p7"/>
          <p:cNvSpPr txBox="1"/>
          <p:nvPr/>
        </p:nvSpPr>
        <p:spPr>
          <a:xfrm>
            <a:off x="778764" y="1537461"/>
            <a:ext cx="19447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Black"/>
                <a:ea typeface="Roboto Black"/>
                <a:cs typeface="Roboto Black"/>
                <a:sym typeface="Roboto Black"/>
              </a:rPr>
              <a:t>Standard Containers</a:t>
            </a:r>
            <a:endParaRPr b="1" i="0" sz="1400" u="none" cap="none" strike="noStrike">
              <a:solidFill>
                <a:srgbClr val="000000"/>
              </a:solidFill>
              <a:latin typeface="Roboto Black"/>
              <a:ea typeface="Roboto Black"/>
              <a:cs typeface="Roboto Black"/>
              <a:sym typeface="Roboto Black"/>
            </a:endParaRPr>
          </a:p>
        </p:txBody>
      </p:sp>
      <p:sp>
        <p:nvSpPr>
          <p:cNvPr id="213" name="Google Shape;213;p7"/>
          <p:cNvSpPr txBox="1"/>
          <p:nvPr/>
        </p:nvSpPr>
        <p:spPr>
          <a:xfrm>
            <a:off x="4157402" y="1537461"/>
            <a:ext cx="160653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Black"/>
                <a:ea typeface="Roboto Black"/>
                <a:cs typeface="Roboto Black"/>
                <a:sym typeface="Roboto Black"/>
              </a:rPr>
              <a:t>Virtual Machines</a:t>
            </a:r>
            <a:endParaRPr b="1" i="0" sz="1400" u="none" cap="none" strike="noStrike">
              <a:solidFill>
                <a:srgbClr val="000000"/>
              </a:solidFill>
              <a:latin typeface="Roboto Black"/>
              <a:ea typeface="Roboto Black"/>
              <a:cs typeface="Roboto Black"/>
              <a:sym typeface="Roboto Black"/>
            </a:endParaRPr>
          </a:p>
        </p:txBody>
      </p:sp>
      <p:sp>
        <p:nvSpPr>
          <p:cNvPr id="214" name="Google Shape;214;p7"/>
          <p:cNvSpPr txBox="1"/>
          <p:nvPr/>
        </p:nvSpPr>
        <p:spPr>
          <a:xfrm>
            <a:off x="3146840" y="2643387"/>
            <a:ext cx="41813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Roboto Black"/>
                <a:ea typeface="Roboto Black"/>
                <a:cs typeface="Roboto Black"/>
                <a:sym typeface="Roboto Black"/>
              </a:rPr>
              <a:t>+</a:t>
            </a:r>
            <a:endParaRPr b="1" i="0" sz="4000" u="none" cap="none" strike="noStrike">
              <a:solidFill>
                <a:srgbClr val="000000"/>
              </a:solidFill>
              <a:latin typeface="Roboto Black"/>
              <a:ea typeface="Roboto Black"/>
              <a:cs typeface="Roboto Black"/>
              <a:sym typeface="Roboto Black"/>
            </a:endParaRPr>
          </a:p>
        </p:txBody>
      </p:sp>
      <p:sp>
        <p:nvSpPr>
          <p:cNvPr id="215" name="Google Shape;215;p7"/>
          <p:cNvSpPr txBox="1"/>
          <p:nvPr/>
        </p:nvSpPr>
        <p:spPr>
          <a:xfrm>
            <a:off x="6356362" y="2643387"/>
            <a:ext cx="41813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Roboto Black"/>
                <a:ea typeface="Roboto Black"/>
                <a:cs typeface="Roboto Black"/>
                <a:sym typeface="Roboto Black"/>
              </a:rPr>
              <a:t>=</a:t>
            </a:r>
            <a:endParaRPr b="1" i="0" sz="4000" u="none" cap="none" strike="noStrike">
              <a:solidFill>
                <a:srgbClr val="000000"/>
              </a:solidFill>
              <a:latin typeface="Roboto Black"/>
              <a:ea typeface="Roboto Black"/>
              <a:cs typeface="Roboto Black"/>
              <a:sym typeface="Roboto Black"/>
            </a:endParaRPr>
          </a:p>
        </p:txBody>
      </p:sp>
      <p:pic>
        <p:nvPicPr>
          <p:cNvPr id="216" name="Google Shape;216;p7"/>
          <p:cNvPicPr preferRelativeResize="0"/>
          <p:nvPr/>
        </p:nvPicPr>
        <p:blipFill rotWithShape="1">
          <a:blip r:embed="rId3">
            <a:alphaModFix/>
          </a:blip>
          <a:srcRect b="0" l="0" r="0" t="0"/>
          <a:stretch/>
        </p:blipFill>
        <p:spPr>
          <a:xfrm>
            <a:off x="6962546" y="2308804"/>
            <a:ext cx="1072120" cy="1330907"/>
          </a:xfrm>
          <a:prstGeom prst="rect">
            <a:avLst/>
          </a:prstGeom>
          <a:noFill/>
          <a:ln>
            <a:noFill/>
          </a:ln>
        </p:spPr>
      </p:pic>
      <p:sp>
        <p:nvSpPr>
          <p:cNvPr id="217" name="Google Shape;217;p7"/>
          <p:cNvSpPr txBox="1"/>
          <p:nvPr/>
        </p:nvSpPr>
        <p:spPr>
          <a:xfrm>
            <a:off x="6645670" y="1537461"/>
            <a:ext cx="159021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Black"/>
                <a:ea typeface="Roboto Black"/>
                <a:cs typeface="Roboto Black"/>
                <a:sym typeface="Roboto Black"/>
              </a:rPr>
              <a:t>Kata Containers</a:t>
            </a:r>
            <a:endParaRPr b="1" i="0" sz="1400" u="none" cap="none" strike="noStrike">
              <a:solidFill>
                <a:srgbClr val="000000"/>
              </a:solidFill>
              <a:latin typeface="Roboto Black"/>
              <a:ea typeface="Roboto Black"/>
              <a:cs typeface="Roboto Black"/>
              <a:sym typeface="Roboto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5b9d829278_0_48"/>
          <p:cNvSpPr txBox="1"/>
          <p:nvPr>
            <p:ph type="title"/>
          </p:nvPr>
        </p:nvSpPr>
        <p:spPr>
          <a:xfrm>
            <a:off x="457200" y="91440"/>
            <a:ext cx="58524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Who is involved</a:t>
            </a:r>
            <a:endParaRPr/>
          </a:p>
        </p:txBody>
      </p:sp>
      <p:sp>
        <p:nvSpPr>
          <p:cNvPr id="223" name="Google Shape;223;g5b9d829278_0_48"/>
          <p:cNvSpPr txBox="1"/>
          <p:nvPr>
            <p:ph idx="1" type="body"/>
          </p:nvPr>
        </p:nvSpPr>
        <p:spPr>
          <a:xfrm>
            <a:off x="457200" y="1189050"/>
            <a:ext cx="4025400" cy="380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2A3C"/>
                </a:solidFill>
                <a:latin typeface="Roboto"/>
                <a:ea typeface="Roboto"/>
                <a:cs typeface="Roboto"/>
                <a:sym typeface="Roboto"/>
              </a:rPr>
              <a:t>Architecture Committee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1F2A3C"/>
                </a:solidFill>
                <a:latin typeface="Roboto"/>
                <a:ea typeface="Roboto"/>
                <a:cs typeface="Roboto"/>
                <a:sym typeface="Roboto"/>
              </a:rPr>
              <a:t>Ant </a:t>
            </a:r>
            <a:r>
              <a:rPr lang="en-US" sz="1200">
                <a:solidFill>
                  <a:srgbClr val="1F2A3C"/>
                </a:solidFill>
                <a:latin typeface="Roboto"/>
                <a:ea typeface="Roboto"/>
                <a:cs typeface="Roboto"/>
                <a:sym typeface="Roboto"/>
              </a:rPr>
              <a:t>Group</a:t>
            </a:r>
            <a:r>
              <a:rPr b="0" i="0" lang="en-US" sz="1200" u="none" cap="none" strike="noStrike">
                <a:solidFill>
                  <a:srgbClr val="1F2A3C"/>
                </a:solidFill>
                <a:latin typeface="Roboto"/>
                <a:ea typeface="Roboto"/>
                <a:cs typeface="Roboto"/>
                <a:sym typeface="Roboto"/>
              </a:rPr>
              <a:t>, </a:t>
            </a:r>
            <a:r>
              <a:rPr lang="en-US" sz="1200">
                <a:solidFill>
                  <a:srgbClr val="1F2A3C"/>
                </a:solidFill>
                <a:latin typeface="Roboto"/>
                <a:ea typeface="Roboto"/>
                <a:cs typeface="Roboto"/>
                <a:sym typeface="Roboto"/>
              </a:rPr>
              <a:t>Apple, </a:t>
            </a:r>
            <a:r>
              <a:rPr lang="en-US" sz="1200">
                <a:solidFill>
                  <a:srgbClr val="1F2A3C"/>
                </a:solidFill>
                <a:latin typeface="Roboto"/>
                <a:ea typeface="Roboto"/>
                <a:cs typeface="Roboto"/>
                <a:sym typeface="Roboto"/>
              </a:rPr>
              <a:t>Intel, Red Hat</a:t>
            </a:r>
            <a:endParaRPr b="0" i="0" sz="1200" u="none" cap="none" strike="noStrike">
              <a:solidFill>
                <a:srgbClr val="1F2A3C"/>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F2A3C"/>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2A3C"/>
                </a:solidFill>
                <a:latin typeface="Roboto"/>
                <a:ea typeface="Roboto"/>
                <a:cs typeface="Roboto"/>
                <a:sym typeface="Roboto"/>
              </a:rPr>
              <a:t>Who’s else is contributing or using?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a:solidFill>
                  <a:srgbClr val="1F2A3C"/>
                </a:solidFill>
                <a:latin typeface="Roboto"/>
                <a:ea typeface="Roboto"/>
                <a:cs typeface="Roboto"/>
                <a:sym typeface="Roboto"/>
              </a:rPr>
              <a:t>Adobe, Alibaba, </a:t>
            </a:r>
            <a:r>
              <a:rPr lang="en-US" sz="1200">
                <a:solidFill>
                  <a:srgbClr val="1F2A3C"/>
                </a:solidFill>
                <a:latin typeface="Roboto"/>
                <a:ea typeface="Roboto"/>
                <a:cs typeface="Roboto"/>
                <a:sym typeface="Roboto"/>
              </a:rPr>
              <a:t>AMD, </a:t>
            </a:r>
            <a:r>
              <a:rPr lang="en-US" sz="1200">
                <a:solidFill>
                  <a:srgbClr val="1F2A3C"/>
                </a:solidFill>
                <a:latin typeface="Roboto"/>
                <a:ea typeface="Roboto"/>
                <a:cs typeface="Roboto"/>
                <a:sym typeface="Roboto"/>
              </a:rPr>
              <a:t>ARM, Atlassian, Baidu, </a:t>
            </a:r>
            <a:r>
              <a:rPr lang="en-US" sz="1200">
                <a:solidFill>
                  <a:srgbClr val="1F2A3C"/>
                </a:solidFill>
                <a:latin typeface="Roboto"/>
                <a:ea typeface="Roboto"/>
                <a:cs typeface="Roboto"/>
                <a:sym typeface="Roboto"/>
              </a:rPr>
              <a:t>Canonical, </a:t>
            </a:r>
            <a:r>
              <a:rPr lang="en-US" sz="1200">
                <a:solidFill>
                  <a:srgbClr val="1F2A3C"/>
                </a:solidFill>
                <a:latin typeface="Roboto"/>
                <a:ea typeface="Roboto"/>
                <a:cs typeface="Roboto"/>
                <a:sym typeface="Roboto"/>
              </a:rPr>
              <a:t>CrayGoogle,</a:t>
            </a:r>
            <a:r>
              <a:rPr lang="en-US" sz="1200">
                <a:solidFill>
                  <a:srgbClr val="1F2A3C"/>
                </a:solidFill>
                <a:latin typeface="Roboto"/>
                <a:ea typeface="Roboto"/>
                <a:cs typeface="Roboto"/>
                <a:sym typeface="Roboto"/>
              </a:rPr>
              <a:t> eBay, Google, IBM, </a:t>
            </a:r>
            <a:r>
              <a:rPr lang="en-US" sz="1200">
                <a:solidFill>
                  <a:srgbClr val="1F2A3C"/>
                </a:solidFill>
                <a:latin typeface="Roboto"/>
                <a:ea typeface="Roboto"/>
                <a:cs typeface="Roboto"/>
                <a:sym typeface="Roboto"/>
              </a:rPr>
              <a:t>Microsoft, NVIDIA, </a:t>
            </a:r>
            <a:r>
              <a:rPr lang="en-US" sz="1200">
                <a:solidFill>
                  <a:srgbClr val="1F2A3C"/>
                </a:solidFill>
                <a:latin typeface="Roboto"/>
                <a:ea typeface="Roboto"/>
                <a:cs typeface="Roboto"/>
                <a:sym typeface="Roboto"/>
              </a:rPr>
              <a:t>Oracle, </a:t>
            </a:r>
            <a:r>
              <a:rPr lang="en-US" sz="1200">
                <a:solidFill>
                  <a:srgbClr val="1F2A3C"/>
                </a:solidFill>
                <a:latin typeface="Roboto"/>
                <a:ea typeface="Roboto"/>
                <a:cs typeface="Roboto"/>
                <a:sym typeface="Roboto"/>
              </a:rPr>
              <a:t>Orange, </a:t>
            </a:r>
            <a:r>
              <a:rPr lang="en-US" sz="1200">
                <a:solidFill>
                  <a:srgbClr val="1F2A3C"/>
                </a:solidFill>
                <a:latin typeface="Roboto"/>
                <a:ea typeface="Roboto"/>
                <a:cs typeface="Roboto"/>
                <a:sym typeface="Roboto"/>
              </a:rPr>
              <a:t>Vexxhost</a:t>
            </a:r>
            <a:r>
              <a:rPr lang="en-US" sz="1200">
                <a:solidFill>
                  <a:srgbClr val="1F2A3C"/>
                </a:solidFill>
                <a:latin typeface="Roboto"/>
                <a:ea typeface="Roboto"/>
                <a:cs typeface="Roboto"/>
                <a:sym typeface="Roboto"/>
              </a:rPr>
              <a:t>, </a:t>
            </a:r>
            <a:r>
              <a:rPr b="0" i="0" lang="en-US" sz="1200" u="none" cap="none" strike="noStrike">
                <a:solidFill>
                  <a:srgbClr val="1F2A3C"/>
                </a:solidFill>
                <a:latin typeface="Roboto"/>
                <a:ea typeface="Roboto"/>
                <a:cs typeface="Roboto"/>
                <a:sym typeface="Roboto"/>
              </a:rPr>
              <a:t>ZTE and other organizations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F2A3C"/>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2A3C"/>
                </a:solidFill>
                <a:latin typeface="Roboto"/>
                <a:ea typeface="Roboto"/>
                <a:cs typeface="Roboto"/>
                <a:sym typeface="Roboto"/>
              </a:rPr>
              <a:t>Who’s interested?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1F2A3C"/>
                </a:solidFill>
                <a:latin typeface="Roboto"/>
                <a:ea typeface="Roboto"/>
                <a:cs typeface="Roboto"/>
                <a:sym typeface="Roboto"/>
              </a:rPr>
              <a:t>Cloud service providers (IaaS, CaaS, etc.), network equipment makers (NFV workloads), banks and insurance companies, healthcare solution providers</a:t>
            </a:r>
            <a:endParaRPr b="0" i="0" sz="1400" u="none" cap="none" strike="noStrike">
              <a:solidFill>
                <a:srgbClr val="000000"/>
              </a:solidFill>
              <a:latin typeface="Arial"/>
              <a:ea typeface="Arial"/>
              <a:cs typeface="Arial"/>
              <a:sym typeface="Arial"/>
            </a:endParaRPr>
          </a:p>
        </p:txBody>
      </p:sp>
      <p:pic>
        <p:nvPicPr>
          <p:cNvPr id="224" name="Google Shape;224;g5b9d829278_0_48"/>
          <p:cNvPicPr preferRelativeResize="0"/>
          <p:nvPr/>
        </p:nvPicPr>
        <p:blipFill rotWithShape="1">
          <a:blip r:embed="rId3">
            <a:alphaModFix/>
          </a:blip>
          <a:srcRect b="0" l="0" r="0" t="0"/>
          <a:stretch/>
        </p:blipFill>
        <p:spPr>
          <a:xfrm flipH="1">
            <a:off x="5118651" y="0"/>
            <a:ext cx="4025347" cy="5143501"/>
          </a:xfrm>
          <a:prstGeom prst="rect">
            <a:avLst/>
          </a:prstGeom>
          <a:noFill/>
          <a:ln>
            <a:noFill/>
          </a:ln>
        </p:spPr>
      </p:pic>
      <p:sp>
        <p:nvSpPr>
          <p:cNvPr id="225" name="Google Shape;225;g5b9d829278_0_48"/>
          <p:cNvSpPr/>
          <p:nvPr/>
        </p:nvSpPr>
        <p:spPr>
          <a:xfrm>
            <a:off x="5118651" y="0"/>
            <a:ext cx="4023300" cy="5143500"/>
          </a:xfrm>
          <a:prstGeom prst="rect">
            <a:avLst/>
          </a:prstGeom>
          <a:solidFill>
            <a:srgbClr val="1F2A3C">
              <a:alpha val="4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5400b57640_0_80"/>
          <p:cNvSpPr txBox="1"/>
          <p:nvPr>
            <p:ph type="title"/>
          </p:nvPr>
        </p:nvSpPr>
        <p:spPr>
          <a:xfrm>
            <a:off x="490225" y="222890"/>
            <a:ext cx="5852400" cy="7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Healthy Growing Community </a:t>
            </a:r>
            <a:endParaRPr/>
          </a:p>
        </p:txBody>
      </p:sp>
      <p:pic>
        <p:nvPicPr>
          <p:cNvPr id="231" name="Google Shape;231;g5400b57640_0_80"/>
          <p:cNvPicPr preferRelativeResize="0"/>
          <p:nvPr/>
        </p:nvPicPr>
        <p:blipFill>
          <a:blip r:embed="rId3">
            <a:alphaModFix/>
          </a:blip>
          <a:stretch>
            <a:fillRect/>
          </a:stretch>
        </p:blipFill>
        <p:spPr>
          <a:xfrm>
            <a:off x="766274" y="1246151"/>
            <a:ext cx="1026270" cy="634450"/>
          </a:xfrm>
          <a:prstGeom prst="rect">
            <a:avLst/>
          </a:prstGeom>
          <a:noFill/>
          <a:ln>
            <a:noFill/>
          </a:ln>
        </p:spPr>
      </p:pic>
      <p:pic>
        <p:nvPicPr>
          <p:cNvPr id="232" name="Google Shape;232;g5400b57640_0_80"/>
          <p:cNvPicPr preferRelativeResize="0"/>
          <p:nvPr/>
        </p:nvPicPr>
        <p:blipFill>
          <a:blip r:embed="rId4">
            <a:alphaModFix/>
          </a:blip>
          <a:stretch>
            <a:fillRect/>
          </a:stretch>
        </p:blipFill>
        <p:spPr>
          <a:xfrm>
            <a:off x="681764" y="3918601"/>
            <a:ext cx="7852419" cy="634450"/>
          </a:xfrm>
          <a:prstGeom prst="rect">
            <a:avLst/>
          </a:prstGeom>
          <a:noFill/>
          <a:ln>
            <a:noFill/>
          </a:ln>
        </p:spPr>
      </p:pic>
      <p:pic>
        <p:nvPicPr>
          <p:cNvPr id="233" name="Google Shape;233;g5400b57640_0_80"/>
          <p:cNvPicPr preferRelativeResize="0"/>
          <p:nvPr/>
        </p:nvPicPr>
        <p:blipFill>
          <a:blip r:embed="rId5">
            <a:alphaModFix/>
          </a:blip>
          <a:stretch>
            <a:fillRect/>
          </a:stretch>
        </p:blipFill>
        <p:spPr>
          <a:xfrm>
            <a:off x="659321" y="3263952"/>
            <a:ext cx="7852428" cy="578458"/>
          </a:xfrm>
          <a:prstGeom prst="rect">
            <a:avLst/>
          </a:prstGeom>
          <a:noFill/>
          <a:ln>
            <a:noFill/>
          </a:ln>
        </p:spPr>
      </p:pic>
      <p:pic>
        <p:nvPicPr>
          <p:cNvPr id="234" name="Google Shape;234;g5400b57640_0_80"/>
          <p:cNvPicPr preferRelativeResize="0"/>
          <p:nvPr/>
        </p:nvPicPr>
        <p:blipFill>
          <a:blip r:embed="rId6">
            <a:alphaModFix/>
          </a:blip>
          <a:stretch>
            <a:fillRect/>
          </a:stretch>
        </p:blipFill>
        <p:spPr>
          <a:xfrm>
            <a:off x="490225" y="2626125"/>
            <a:ext cx="1208744" cy="467870"/>
          </a:xfrm>
          <a:prstGeom prst="rect">
            <a:avLst/>
          </a:prstGeom>
          <a:noFill/>
          <a:ln>
            <a:noFill/>
          </a:ln>
        </p:spPr>
      </p:pic>
      <p:pic>
        <p:nvPicPr>
          <p:cNvPr id="235" name="Google Shape;235;g5400b57640_0_80"/>
          <p:cNvPicPr preferRelativeResize="0"/>
          <p:nvPr/>
        </p:nvPicPr>
        <p:blipFill>
          <a:blip r:embed="rId7">
            <a:alphaModFix/>
          </a:blip>
          <a:stretch>
            <a:fillRect/>
          </a:stretch>
        </p:blipFill>
        <p:spPr>
          <a:xfrm>
            <a:off x="1698970" y="2638885"/>
            <a:ext cx="2585125" cy="442350"/>
          </a:xfrm>
          <a:prstGeom prst="rect">
            <a:avLst/>
          </a:prstGeom>
          <a:noFill/>
          <a:ln>
            <a:noFill/>
          </a:ln>
        </p:spPr>
      </p:pic>
      <p:pic>
        <p:nvPicPr>
          <p:cNvPr id="236" name="Google Shape;236;g5400b57640_0_80"/>
          <p:cNvPicPr preferRelativeResize="0"/>
          <p:nvPr/>
        </p:nvPicPr>
        <p:blipFill>
          <a:blip r:embed="rId8">
            <a:alphaModFix/>
          </a:blip>
          <a:stretch>
            <a:fillRect/>
          </a:stretch>
        </p:blipFill>
        <p:spPr>
          <a:xfrm>
            <a:off x="2673131" y="2113094"/>
            <a:ext cx="921292" cy="330512"/>
          </a:xfrm>
          <a:prstGeom prst="rect">
            <a:avLst/>
          </a:prstGeom>
          <a:noFill/>
          <a:ln>
            <a:noFill/>
          </a:ln>
        </p:spPr>
      </p:pic>
      <p:pic>
        <p:nvPicPr>
          <p:cNvPr id="237" name="Google Shape;237;g5400b57640_0_80"/>
          <p:cNvPicPr preferRelativeResize="0"/>
          <p:nvPr/>
        </p:nvPicPr>
        <p:blipFill>
          <a:blip r:embed="rId9">
            <a:alphaModFix/>
          </a:blip>
          <a:stretch>
            <a:fillRect/>
          </a:stretch>
        </p:blipFill>
        <p:spPr>
          <a:xfrm>
            <a:off x="6518086" y="2719338"/>
            <a:ext cx="1154641" cy="433844"/>
          </a:xfrm>
          <a:prstGeom prst="rect">
            <a:avLst/>
          </a:prstGeom>
          <a:noFill/>
          <a:ln>
            <a:noFill/>
          </a:ln>
        </p:spPr>
      </p:pic>
      <p:pic>
        <p:nvPicPr>
          <p:cNvPr id="238" name="Google Shape;238;g5400b57640_0_80"/>
          <p:cNvPicPr preferRelativeResize="0"/>
          <p:nvPr/>
        </p:nvPicPr>
        <p:blipFill>
          <a:blip r:embed="rId10">
            <a:alphaModFix/>
          </a:blip>
          <a:stretch>
            <a:fillRect/>
          </a:stretch>
        </p:blipFill>
        <p:spPr>
          <a:xfrm>
            <a:off x="5272405" y="2116778"/>
            <a:ext cx="1482318" cy="330512"/>
          </a:xfrm>
          <a:prstGeom prst="rect">
            <a:avLst/>
          </a:prstGeom>
          <a:noFill/>
          <a:ln>
            <a:noFill/>
          </a:ln>
        </p:spPr>
      </p:pic>
      <p:pic>
        <p:nvPicPr>
          <p:cNvPr id="239" name="Google Shape;239;g5400b57640_0_80"/>
          <p:cNvPicPr preferRelativeResize="0"/>
          <p:nvPr/>
        </p:nvPicPr>
        <p:blipFill>
          <a:blip r:embed="rId11">
            <a:alphaModFix/>
          </a:blip>
          <a:stretch>
            <a:fillRect/>
          </a:stretch>
        </p:blipFill>
        <p:spPr>
          <a:xfrm>
            <a:off x="3755409" y="1996210"/>
            <a:ext cx="1340746" cy="442350"/>
          </a:xfrm>
          <a:prstGeom prst="rect">
            <a:avLst/>
          </a:prstGeom>
          <a:noFill/>
          <a:ln>
            <a:noFill/>
          </a:ln>
        </p:spPr>
      </p:pic>
      <p:pic>
        <p:nvPicPr>
          <p:cNvPr id="240" name="Google Shape;240;g5400b57640_0_80"/>
          <p:cNvPicPr preferRelativeResize="0"/>
          <p:nvPr/>
        </p:nvPicPr>
        <p:blipFill>
          <a:blip r:embed="rId12">
            <a:alphaModFix/>
          </a:blip>
          <a:stretch>
            <a:fillRect/>
          </a:stretch>
        </p:blipFill>
        <p:spPr>
          <a:xfrm>
            <a:off x="4393165" y="2716149"/>
            <a:ext cx="2124919" cy="350963"/>
          </a:xfrm>
          <a:prstGeom prst="rect">
            <a:avLst/>
          </a:prstGeom>
          <a:noFill/>
          <a:ln>
            <a:noFill/>
          </a:ln>
        </p:spPr>
      </p:pic>
      <p:pic>
        <p:nvPicPr>
          <p:cNvPr id="241" name="Google Shape;241;g5400b57640_0_80"/>
          <p:cNvPicPr preferRelativeResize="0"/>
          <p:nvPr/>
        </p:nvPicPr>
        <p:blipFill>
          <a:blip r:embed="rId13">
            <a:alphaModFix/>
          </a:blip>
          <a:stretch>
            <a:fillRect/>
          </a:stretch>
        </p:blipFill>
        <p:spPr>
          <a:xfrm>
            <a:off x="5719125" y="1116625"/>
            <a:ext cx="1453755" cy="690575"/>
          </a:xfrm>
          <a:prstGeom prst="rect">
            <a:avLst/>
          </a:prstGeom>
          <a:noFill/>
          <a:ln>
            <a:noFill/>
          </a:ln>
        </p:spPr>
      </p:pic>
      <p:pic>
        <p:nvPicPr>
          <p:cNvPr id="242" name="Google Shape;242;g5400b57640_0_80"/>
          <p:cNvPicPr preferRelativeResize="0"/>
          <p:nvPr/>
        </p:nvPicPr>
        <p:blipFill>
          <a:blip r:embed="rId14">
            <a:alphaModFix/>
          </a:blip>
          <a:stretch>
            <a:fillRect/>
          </a:stretch>
        </p:blipFill>
        <p:spPr>
          <a:xfrm>
            <a:off x="6837774" y="2030470"/>
            <a:ext cx="1727912" cy="501897"/>
          </a:xfrm>
          <a:prstGeom prst="rect">
            <a:avLst/>
          </a:prstGeom>
          <a:noFill/>
          <a:ln>
            <a:noFill/>
          </a:ln>
        </p:spPr>
      </p:pic>
      <p:pic>
        <p:nvPicPr>
          <p:cNvPr id="243" name="Google Shape;243;g5400b57640_0_80"/>
          <p:cNvPicPr preferRelativeResize="0"/>
          <p:nvPr/>
        </p:nvPicPr>
        <p:blipFill>
          <a:blip r:embed="rId15">
            <a:alphaModFix/>
          </a:blip>
          <a:stretch>
            <a:fillRect/>
          </a:stretch>
        </p:blipFill>
        <p:spPr>
          <a:xfrm>
            <a:off x="7059450" y="1028675"/>
            <a:ext cx="1361624" cy="738901"/>
          </a:xfrm>
          <a:prstGeom prst="rect">
            <a:avLst/>
          </a:prstGeom>
          <a:noFill/>
          <a:ln>
            <a:noFill/>
          </a:ln>
        </p:spPr>
      </p:pic>
      <p:pic>
        <p:nvPicPr>
          <p:cNvPr id="244" name="Google Shape;244;g5400b57640_0_80"/>
          <p:cNvPicPr preferRelativeResize="0"/>
          <p:nvPr/>
        </p:nvPicPr>
        <p:blipFill>
          <a:blip r:embed="rId16">
            <a:alphaModFix/>
          </a:blip>
          <a:stretch>
            <a:fillRect/>
          </a:stretch>
        </p:blipFill>
        <p:spPr>
          <a:xfrm>
            <a:off x="1964975" y="1366250"/>
            <a:ext cx="2124899" cy="315724"/>
          </a:xfrm>
          <a:prstGeom prst="rect">
            <a:avLst/>
          </a:prstGeom>
          <a:noFill/>
          <a:ln>
            <a:noFill/>
          </a:ln>
        </p:spPr>
      </p:pic>
      <p:pic>
        <p:nvPicPr>
          <p:cNvPr id="245" name="Google Shape;245;g5400b57640_0_80"/>
          <p:cNvPicPr preferRelativeResize="0"/>
          <p:nvPr/>
        </p:nvPicPr>
        <p:blipFill>
          <a:blip r:embed="rId17">
            <a:alphaModFix/>
          </a:blip>
          <a:stretch>
            <a:fillRect/>
          </a:stretch>
        </p:blipFill>
        <p:spPr>
          <a:xfrm>
            <a:off x="4236800" y="1301099"/>
            <a:ext cx="1361625" cy="379623"/>
          </a:xfrm>
          <a:prstGeom prst="rect">
            <a:avLst/>
          </a:prstGeom>
          <a:noFill/>
          <a:ln>
            <a:noFill/>
          </a:ln>
        </p:spPr>
      </p:pic>
      <p:pic>
        <p:nvPicPr>
          <p:cNvPr id="246" name="Google Shape;246;g5400b57640_0_80"/>
          <p:cNvPicPr preferRelativeResize="0"/>
          <p:nvPr/>
        </p:nvPicPr>
        <p:blipFill>
          <a:blip r:embed="rId18">
            <a:alphaModFix/>
          </a:blip>
          <a:stretch>
            <a:fillRect/>
          </a:stretch>
        </p:blipFill>
        <p:spPr>
          <a:xfrm>
            <a:off x="631393" y="2091805"/>
            <a:ext cx="1947386" cy="330512"/>
          </a:xfrm>
          <a:prstGeom prst="rect">
            <a:avLst/>
          </a:prstGeom>
          <a:noFill/>
          <a:ln>
            <a:noFill/>
          </a:ln>
        </p:spPr>
      </p:pic>
      <p:pic>
        <p:nvPicPr>
          <p:cNvPr id="247" name="Google Shape;247;g5400b57640_0_80"/>
          <p:cNvPicPr preferRelativeResize="0"/>
          <p:nvPr/>
        </p:nvPicPr>
        <p:blipFill>
          <a:blip r:embed="rId19">
            <a:alphaModFix/>
          </a:blip>
          <a:stretch>
            <a:fillRect/>
          </a:stretch>
        </p:blipFill>
        <p:spPr>
          <a:xfrm>
            <a:off x="7759450" y="2771000"/>
            <a:ext cx="857057" cy="330525"/>
          </a:xfrm>
          <a:prstGeom prst="rect">
            <a:avLst/>
          </a:prstGeom>
          <a:noFill/>
          <a:ln>
            <a:noFill/>
          </a:ln>
        </p:spPr>
      </p:pic>
      <p:pic>
        <p:nvPicPr>
          <p:cNvPr id="248" name="Google Shape;248;g5400b57640_0_80"/>
          <p:cNvPicPr preferRelativeResize="0"/>
          <p:nvPr/>
        </p:nvPicPr>
        <p:blipFill>
          <a:blip r:embed="rId20">
            <a:alphaModFix/>
          </a:blip>
          <a:stretch>
            <a:fillRect/>
          </a:stretch>
        </p:blipFill>
        <p:spPr>
          <a:xfrm>
            <a:off x="1863457" y="3348134"/>
            <a:ext cx="1361630" cy="467870"/>
          </a:xfrm>
          <a:prstGeom prst="rect">
            <a:avLst/>
          </a:prstGeom>
          <a:noFill/>
          <a:ln>
            <a:noFill/>
          </a:ln>
        </p:spPr>
      </p:pic>
      <p:pic>
        <p:nvPicPr>
          <p:cNvPr id="249" name="Google Shape;249;g5400b57640_0_80"/>
          <p:cNvPicPr preferRelativeResize="0"/>
          <p:nvPr/>
        </p:nvPicPr>
        <p:blipFill>
          <a:blip r:embed="rId21">
            <a:alphaModFix/>
          </a:blip>
          <a:stretch>
            <a:fillRect/>
          </a:stretch>
        </p:blipFill>
        <p:spPr>
          <a:xfrm>
            <a:off x="4725860" y="3816006"/>
            <a:ext cx="1154649" cy="6905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Custom 2">
      <a:dk1>
        <a:srgbClr val="333240"/>
      </a:dk1>
      <a:lt1>
        <a:srgbClr val="FFFFFF"/>
      </a:lt1>
      <a:dk2>
        <a:srgbClr val="424242"/>
      </a:dk2>
      <a:lt2>
        <a:srgbClr val="737373"/>
      </a:lt2>
      <a:accent1>
        <a:srgbClr val="424242"/>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Custom 2">
      <a:dk1>
        <a:srgbClr val="807DA1"/>
      </a:dk1>
      <a:lt1>
        <a:srgbClr val="FFFFFF"/>
      </a:lt1>
      <a:dk2>
        <a:srgbClr val="424242"/>
      </a:dk2>
      <a:lt2>
        <a:srgbClr val="737373"/>
      </a:lt2>
      <a:accent1>
        <a:srgbClr val="424242"/>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Custom 2">
      <a:dk1>
        <a:srgbClr val="333240"/>
      </a:dk1>
      <a:lt1>
        <a:srgbClr val="FFFFFF"/>
      </a:lt1>
      <a:dk2>
        <a:srgbClr val="424242"/>
      </a:dk2>
      <a:lt2>
        <a:srgbClr val="737373"/>
      </a:lt2>
      <a:accent1>
        <a:srgbClr val="424242"/>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eric.adams@intel.com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f7878c51-957f-4fe0-8efc-d3cd0c56ddf0</vt:lpwstr>
  </property>
  <property fmtid="{D5CDD505-2E9C-101B-9397-08002B2CF9AE}" pid="3" name="CTP_TimeStamp">
    <vt:lpwstr>2019-04-12 16:54:53Z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