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650658" y="766928"/>
            <a:ext cx="6641914" cy="4768633"/>
          </a:xfrm>
          <a:prstGeom prst="rect">
            <a:avLst/>
          </a:prstGeom>
          <a:noFill/>
          <a:ln>
            <a:noFill/>
          </a:ln>
        </p:spPr>
        <p:txBody>
          <a:bodyPr spcFirstLastPara="1" wrap="square" lIns="91425" tIns="45700" rIns="91425" bIns="45700" anchor="t" anchorCtr="0">
            <a:noAutofit/>
          </a:bodyPr>
          <a:lstStyle/>
          <a:p>
            <a:pPr marL="108000" marR="0" lvl="1" indent="0" rtl="0">
              <a:lnSpc>
                <a:spcPct val="90000"/>
              </a:lnSpc>
              <a:spcBef>
                <a:spcPts val="0"/>
              </a:spcBef>
              <a:spcAft>
                <a:spcPts val="0"/>
              </a:spcAft>
              <a:buClr>
                <a:srgbClr val="28BA73"/>
              </a:buClr>
              <a:buSzPts val="1600"/>
              <a:buFont typeface="Arial"/>
              <a:buNone/>
            </a:pPr>
            <a:r>
              <a:rPr lang="en-US" sz="1600" dirty="0">
                <a:solidFill>
                  <a:schemeClr val="dk1"/>
                </a:solidFill>
                <a:latin typeface="Trebuchet MS" panose="020B0603020202020204" pitchFamily="34" charset="0"/>
                <a:ea typeface="Trebuchet MS"/>
                <a:cs typeface="Trebuchet MS"/>
                <a:sym typeface="Trebuchet MS"/>
              </a:rPr>
              <a:t>Situation</a:t>
            </a:r>
            <a:endParaRPr lang="en-US" sz="1600" dirty="0">
              <a:latin typeface="Trebuchet MS" panose="020B0603020202020204" pitchFamily="34" charset="0"/>
              <a:ea typeface="Trebuchet MS"/>
              <a:cs typeface="Trebuchet MS"/>
              <a:sym typeface="Trebuchet MS"/>
            </a:endParaRPr>
          </a:p>
          <a:p>
            <a:pPr marL="108000" marR="0" lvl="1" indent="0" rtl="0">
              <a:lnSpc>
                <a:spcPct val="90000"/>
              </a:lnSpc>
              <a:spcBef>
                <a:spcPts val="0"/>
              </a:spcBef>
              <a:spcAft>
                <a:spcPts val="0"/>
              </a:spcAft>
              <a:buClr>
                <a:srgbClr val="28BA73"/>
              </a:buClr>
              <a:buSzPts val="1600"/>
              <a:buFont typeface="Arial"/>
              <a:buNone/>
            </a:pPr>
            <a:endParaRPr lang="en-US" sz="1600" b="0" i="0" dirty="0">
              <a:solidFill>
                <a:srgbClr val="242424"/>
              </a:solidFill>
              <a:effectLst/>
              <a:highlight>
                <a:srgbClr val="FFFFFF"/>
              </a:highlight>
              <a:latin typeface="Trebuchet MS" panose="020B0603020202020204" pitchFamily="34" charset="0"/>
              <a:sym typeface="Trebuchet MS"/>
            </a:endParaRPr>
          </a:p>
          <a:p>
            <a:pPr marL="108000" marR="0" lvl="1" indent="0" rtl="0">
              <a:lnSpc>
                <a:spcPct val="90000"/>
              </a:lnSpc>
              <a:spcBef>
                <a:spcPts val="0"/>
              </a:spcBef>
              <a:spcAft>
                <a:spcPts val="0"/>
              </a:spcAft>
              <a:buClr>
                <a:srgbClr val="28BA73"/>
              </a:buClr>
              <a:buSzPts val="1600"/>
              <a:buFont typeface="Arial"/>
              <a:buNone/>
            </a:pPr>
            <a:r>
              <a:rPr lang="en-US" sz="1600" b="0" i="0" dirty="0" err="1">
                <a:solidFill>
                  <a:srgbClr val="242424"/>
                </a:solidFill>
                <a:effectLst/>
                <a:highlight>
                  <a:srgbClr val="FFFFFF"/>
                </a:highlight>
                <a:latin typeface="Trebuchet MS" panose="020B0603020202020204" pitchFamily="34" charset="0"/>
              </a:rPr>
              <a:t>PowerCo</a:t>
            </a:r>
            <a:r>
              <a:rPr lang="en-US" sz="1600" b="0" i="0" dirty="0">
                <a:solidFill>
                  <a:srgbClr val="242424"/>
                </a:solidFill>
                <a:effectLst/>
                <a:highlight>
                  <a:srgbClr val="FFFFFF"/>
                </a:highlight>
                <a:latin typeface="Trebuchet MS" panose="020B0603020202020204" pitchFamily="34" charset="0"/>
              </a:rPr>
              <a:t> has a problem with customer churn; they believe it is caused by customers’ price sensitivities. One possible solution is to provide 20% off to customers who are most likely to start leaving.</a:t>
            </a:r>
          </a:p>
          <a:p>
            <a:pPr marL="0" marR="0" lvl="0" indent="0"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p>
          <a:p>
            <a:pPr marL="0" marR="0" lvl="0" indent="0"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a:buClr>
                <a:schemeClr val="bg2"/>
              </a:buClr>
              <a:buFont typeface="Arial" panose="020B0604020202020204" pitchFamily="34" charset="0"/>
              <a:buChar char="•"/>
            </a:pPr>
            <a:r>
              <a:rPr lang="en-US" sz="1600" b="0" i="0" dirty="0">
                <a:solidFill>
                  <a:srgbClr val="242424"/>
                </a:solidFill>
                <a:effectLst/>
                <a:highlight>
                  <a:srgbClr val="FFFFFF"/>
                </a:highlight>
                <a:latin typeface="Trebuchet MS" panose="020B0603020202020204" pitchFamily="34" charset="0"/>
              </a:rPr>
              <a:t>9.7% of the customers have churned and 90% of the customers have not churned.</a:t>
            </a:r>
          </a:p>
          <a:p>
            <a:pPr>
              <a:buClr>
                <a:schemeClr val="bg2"/>
              </a:buClr>
              <a:buFont typeface="Arial" panose="020B0604020202020204" pitchFamily="34" charset="0"/>
              <a:buChar char="•"/>
            </a:pPr>
            <a:r>
              <a:rPr lang="en-US" sz="1600" b="0" i="0" dirty="0">
                <a:solidFill>
                  <a:srgbClr val="242424"/>
                </a:solidFill>
                <a:effectLst/>
                <a:highlight>
                  <a:srgbClr val="FFFFFF"/>
                </a:highlight>
                <a:latin typeface="Trebuchet MS" panose="020B0603020202020204" pitchFamily="34" charset="0"/>
              </a:rPr>
              <a:t>Net margin on power subscription and consumption over 12 months is a top driver for churn.</a:t>
            </a:r>
          </a:p>
          <a:p>
            <a:pPr>
              <a:buClr>
                <a:schemeClr val="bg2"/>
              </a:buClr>
              <a:buFont typeface="Arial" panose="020B0604020202020204" pitchFamily="34" charset="0"/>
              <a:buChar char="•"/>
            </a:pPr>
            <a:r>
              <a:rPr lang="en-US" sz="1600" b="0" i="0" dirty="0">
                <a:solidFill>
                  <a:srgbClr val="242424"/>
                </a:solidFill>
                <a:effectLst/>
                <a:highlight>
                  <a:srgbClr val="FFFFFF"/>
                </a:highlight>
                <a:latin typeface="Trebuchet MS" panose="020B0603020202020204" pitchFamily="34" charset="0"/>
              </a:rPr>
              <a:t>Forecasted bill of meter rental for the next 2 months also is an influential driver.</a:t>
            </a:r>
          </a:p>
          <a:p>
            <a:pPr>
              <a:buClr>
                <a:schemeClr val="bg2"/>
              </a:buClr>
              <a:buFont typeface="Arial" panose="020B0604020202020204" pitchFamily="34" charset="0"/>
              <a:buChar char="•"/>
            </a:pPr>
            <a:r>
              <a:rPr lang="en-US" sz="1600" b="0" i="0" dirty="0">
                <a:solidFill>
                  <a:srgbClr val="242424"/>
                </a:solidFill>
                <a:effectLst/>
                <a:highlight>
                  <a:srgbClr val="FFFFFF"/>
                </a:highlight>
                <a:latin typeface="Trebuchet MS" panose="020B0603020202020204" pitchFamily="34" charset="0"/>
              </a:rPr>
              <a:t>Time seems to be an influential factor, especially the number of months they have been active, their tenure and the number of months since they updated their contract.</a:t>
            </a:r>
          </a:p>
          <a:p>
            <a:pPr marL="323999" lvl="1" indent="-216000" algn="l" rtl="0">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Adithya Lingam</cp:lastModifiedBy>
  <cp:revision>1</cp:revision>
  <dcterms:created xsi:type="dcterms:W3CDTF">2016-11-04T11:46:04Z</dcterms:created>
  <dcterms:modified xsi:type="dcterms:W3CDTF">2024-08-29T02:55:28Z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