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71" r:id="rId10"/>
    <p:sldId id="268" r:id="rId11"/>
    <p:sldId id="269" r:id="rId12"/>
    <p:sldId id="270" r:id="rId13"/>
    <p:sldId id="273" r:id="rId14"/>
    <p:sldId id="27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F3BC9-2345-442C-9E94-FD751345D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79FFBC-6F76-4B7D-ABFA-47C2FF087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219C01-2027-45A2-9550-72413333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C8B4CB-572A-4B31-A9E9-9D93295B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BFAA34-BA04-4E31-AF84-93F08127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6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AFD1F2-3D70-4C72-9933-E5CE2A48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57DAA4-0F0A-49D5-BA4A-6455F6CB8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EDE545-CEB3-480A-9345-6B451FAC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524C31-A475-458F-BEA8-E08A45E8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063AE2-2A70-4CDD-8054-28ECECB5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5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C700356-32CD-4BCD-B62A-BF592CCC0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4188EB1-DFF0-481B-A0CE-29CDFFF8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FC3063-791B-489E-A7A0-625C4653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B10916-FB92-484F-9343-1B764A11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F45AFD-5929-4ABF-A1CF-AC73CE09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45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0D2EF-928E-4D40-B491-4F832587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6222DF-0BA7-4106-B788-0E92EFE4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1BB66-96A2-4DC3-9F3F-246104DF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CED72E-EADA-4939-BA5B-8C04D8D3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22BCE7-D7EF-4E3A-BFC4-F069D062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6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663521-C484-4C87-BF2E-68250EAB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8AE5C3-6EED-407F-AFF3-669DC994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04B431-5DA8-4C83-B636-3FBB3D67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B90243-07C5-46D9-AF0C-79881B11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E29647-B7B1-4112-B6BC-0A833235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28DB9B-DA50-48BA-A620-27ACD890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8058B-2590-4F84-BDB2-C978C11AC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E51EDAC-720C-4873-AF9A-1572E1342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AE06E8D-937E-47B9-AD5E-DB2D70D4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63E361-8356-4324-9677-30FA24A5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CDD2AF-C5B4-452E-9D17-5339BCD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8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0324CF-5901-4942-8E2F-3AAA5136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2C9568-CD25-465B-9781-750AEE68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4E5C21-A2D7-4D77-96D4-2B56BBB0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C157873-A5A4-42A9-A209-08080823A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3D88E32-B191-4AF8-8A69-5819B270E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8E2B91B-68F6-49AE-989C-2037709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EC5B934-72EE-4B5A-99FC-B308AC6B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726ADFC-D2DE-4041-90AC-57A3826E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7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7500EE-9912-4CCF-A934-F071872E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56AF54-7744-4B32-8D31-3395176D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09EE73-27D7-4A76-BF15-97B8B493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907EB0-F471-42A2-B739-2587BF84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AF0199-4ABA-48D5-8F9C-32A087F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682D79-0848-4C5B-AC7A-8131A917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331168-2C00-4BD0-A6D1-A67F1060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30CC35-5A4F-4CFD-83D2-87B41433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CC4E3B-4AEF-4D3F-94BE-D5FA04CE8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525819-660E-46A0-ABF0-E327E8A4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6D2BE95-D471-43A2-95A7-947CA782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CDCA88A-BF1C-442C-A6BE-655F5F65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FBA934-672B-4F3F-96C0-906CD520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7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A47523-2360-49C9-81DD-D3C514EA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861715-4482-433B-817C-68CDF6476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6780512-20BB-467A-9F5C-EFA1EADB0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DE911C-D79E-4A83-B7DC-9AE1DEF6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F52B7B-2ED3-49B6-8D8E-C279B4D0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3546D0-1AF3-495F-8DA2-84097174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559A076-546B-42A2-BAB6-D05D812A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5F5599-A516-4A63-ADEC-986A5679C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E7AD4-0317-4114-82E9-300581AA8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DD9F-5BA8-414E-83CD-7F01E236433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8922EA-84E1-4487-8C66-1751820DF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44FF28-8279-4945-A35F-4B03EDA10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8172-FD39-4C81-907B-9A45C0644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6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256C483-00CA-4C8D-A29B-9A9152E9FC73}"/>
              </a:ext>
            </a:extLst>
          </p:cNvPr>
          <p:cNvGrpSpPr/>
          <p:nvPr/>
        </p:nvGrpSpPr>
        <p:grpSpPr>
          <a:xfrm>
            <a:off x="1078374" y="1788833"/>
            <a:ext cx="10035251" cy="1461939"/>
            <a:chOff x="1203767" y="2228671"/>
            <a:chExt cx="10035251" cy="146193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3E15CF41-C849-42AB-85F5-5785DC352832}"/>
                </a:ext>
              </a:extLst>
            </p:cNvPr>
            <p:cNvSpPr txBox="1"/>
            <p:nvPr/>
          </p:nvSpPr>
          <p:spPr>
            <a:xfrm>
              <a:off x="1203767" y="2228671"/>
              <a:ext cx="100352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</a:rPr>
                <a:t>Statistics for Data Science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4DA54D7-ED6B-42D0-BACE-E49C06E02BB9}"/>
                </a:ext>
              </a:extLst>
            </p:cNvPr>
            <p:cNvSpPr txBox="1"/>
            <p:nvPr/>
          </p:nvSpPr>
          <p:spPr>
            <a:xfrm>
              <a:off x="6096000" y="3167390"/>
              <a:ext cx="4884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</a:rPr>
                <a:t>Project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17F89E-6F95-4F53-AE3A-BE12AD80EC39}"/>
              </a:ext>
            </a:extLst>
          </p:cNvPr>
          <p:cNvSpPr txBox="1"/>
          <p:nvPr/>
        </p:nvSpPr>
        <p:spPr>
          <a:xfrm>
            <a:off x="6528121" y="4171492"/>
            <a:ext cx="5220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ABHINAV BHUSHAN – PES1UG19CS017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ADITHYA P – PES1UG19CS028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ADITYA SRINIVASA – PES1UG19CS034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AADITYA SHAH – PES1UG19CS003</a:t>
            </a:r>
          </a:p>
          <a:p>
            <a:pPr algn="r"/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SEM 3, A SECTION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3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360415" y="645952"/>
            <a:ext cx="9471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Normalization of Duration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A4FD198-3641-4462-ABFD-87570DC9C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85" y="2053163"/>
            <a:ext cx="4534533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5AEBC0-264D-4152-BFD4-1DA2395A8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05" y="2381821"/>
            <a:ext cx="4643651" cy="30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3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149991" y="645952"/>
            <a:ext cx="989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Standardized Normal Distribution for Duration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48734B0-19AC-4B77-93C1-B77475A67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020" y="2233659"/>
            <a:ext cx="4397959" cy="30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360415" y="645952"/>
            <a:ext cx="9471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Correlation Between Year of Release of Movie and the Duration of the Movie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7AB4A30-8608-4C30-95E4-17AD5B583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57" y="2463797"/>
            <a:ext cx="813548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360415" y="645952"/>
            <a:ext cx="9471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D5691BB-CF73-4DE5-8006-87F21A3695CB}"/>
              </a:ext>
            </a:extLst>
          </p:cNvPr>
          <p:cNvSpPr txBox="1"/>
          <p:nvPr/>
        </p:nvSpPr>
        <p:spPr>
          <a:xfrm>
            <a:off x="351123" y="2206305"/>
            <a:ext cx="114897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1"/>
                </a:solidFill>
              </a:rPr>
              <a:t>Hypothesis</a:t>
            </a:r>
            <a:r>
              <a:rPr lang="en-IN" sz="2800" dirty="0">
                <a:solidFill>
                  <a:schemeClr val="bg1"/>
                </a:solidFill>
              </a:rPr>
              <a:t>: </a:t>
            </a:r>
            <a:r>
              <a:rPr lang="en-IN" sz="2800" dirty="0" smtClean="0">
                <a:solidFill>
                  <a:schemeClr val="bg1"/>
                </a:solidFill>
              </a:rPr>
              <a:t>To find if there a significant relation between the average duration of the movies on Netflix and the countries they are aired in.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u="sng" dirty="0" smtClean="0">
                <a:solidFill>
                  <a:schemeClr val="bg1"/>
                </a:solidFill>
              </a:rPr>
              <a:t>NULL Hypothesis</a:t>
            </a:r>
            <a:r>
              <a:rPr lang="en-IN" sz="2800" dirty="0" smtClean="0">
                <a:solidFill>
                  <a:schemeClr val="bg1"/>
                </a:solidFill>
              </a:rPr>
              <a:t>: There is no relation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u="sng" dirty="0" smtClean="0">
                <a:solidFill>
                  <a:schemeClr val="bg1"/>
                </a:solidFill>
              </a:rPr>
              <a:t>Alternate Hypothesis</a:t>
            </a:r>
            <a:r>
              <a:rPr lang="en-IN" sz="2800" dirty="0" smtClean="0">
                <a:solidFill>
                  <a:schemeClr val="bg1"/>
                </a:solidFill>
              </a:rPr>
              <a:t>: Ther</a:t>
            </a:r>
            <a:r>
              <a:rPr lang="en-IN" sz="2800" dirty="0" smtClean="0">
                <a:solidFill>
                  <a:schemeClr val="bg1"/>
                </a:solidFill>
              </a:rPr>
              <a:t>e is a significant relation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u="sng" dirty="0">
                <a:solidFill>
                  <a:schemeClr val="bg1"/>
                </a:solidFill>
              </a:rPr>
              <a:t>Method of Hypothesis Testing</a:t>
            </a:r>
            <a:r>
              <a:rPr lang="en-IN" sz="2800" dirty="0">
                <a:solidFill>
                  <a:schemeClr val="bg1"/>
                </a:solidFill>
              </a:rPr>
              <a:t>: </a:t>
            </a:r>
            <a:r>
              <a:rPr lang="en-IN" sz="3200" dirty="0">
                <a:solidFill>
                  <a:schemeClr val="bg1"/>
                </a:solidFill>
              </a:rPr>
              <a:t>CHI SQUARED TEST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2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360415" y="645952"/>
            <a:ext cx="9471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Result of Chi Squared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FFCCD59-42A5-4F03-8605-82B0B0F7246F}"/>
              </a:ext>
            </a:extLst>
          </p:cNvPr>
          <p:cNvSpPr txBox="1"/>
          <p:nvPr/>
        </p:nvSpPr>
        <p:spPr>
          <a:xfrm>
            <a:off x="1944149" y="3904288"/>
            <a:ext cx="83037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Since the value of </a:t>
            </a:r>
            <a:r>
              <a:rPr lang="en-IN" sz="3200" dirty="0">
                <a:solidFill>
                  <a:schemeClr val="bg1"/>
                </a:solidFill>
              </a:rPr>
              <a:t>C</a:t>
            </a:r>
            <a:r>
              <a:rPr lang="en-IN" sz="3200" dirty="0" smtClean="0">
                <a:solidFill>
                  <a:schemeClr val="bg1"/>
                </a:solidFill>
              </a:rPr>
              <a:t>alculated </a:t>
            </a:r>
            <a:r>
              <a:rPr lang="en-IN" sz="3200" dirty="0">
                <a:solidFill>
                  <a:schemeClr val="bg1"/>
                </a:solidFill>
              </a:rPr>
              <a:t>C</a:t>
            </a:r>
            <a:r>
              <a:rPr lang="en-IN" sz="3200" dirty="0" smtClean="0">
                <a:solidFill>
                  <a:schemeClr val="bg1"/>
                </a:solidFill>
              </a:rPr>
              <a:t>hi</a:t>
            </a:r>
            <a:r>
              <a:rPr lang="en-IN" sz="3200" baseline="30000" dirty="0" smtClean="0">
                <a:solidFill>
                  <a:schemeClr val="bg1"/>
                </a:solidFill>
              </a:rPr>
              <a:t>2</a:t>
            </a:r>
            <a:r>
              <a:rPr lang="en-IN" sz="3200" dirty="0" smtClean="0">
                <a:solidFill>
                  <a:schemeClr val="bg1"/>
                </a:solidFill>
              </a:rPr>
              <a:t> &lt; Tabular Chi</a:t>
            </a:r>
            <a:r>
              <a:rPr lang="en-IN" sz="3200" baseline="30000" dirty="0" smtClean="0">
                <a:solidFill>
                  <a:schemeClr val="bg1"/>
                </a:solidFill>
              </a:rPr>
              <a:t>2</a:t>
            </a:r>
            <a:r>
              <a:rPr lang="en-IN" sz="2400" dirty="0" smtClean="0">
                <a:solidFill>
                  <a:schemeClr val="bg1"/>
                </a:solidFill>
              </a:rPr>
              <a:t>, </a:t>
            </a:r>
            <a:r>
              <a:rPr lang="en-IN" sz="2400" dirty="0">
                <a:solidFill>
                  <a:schemeClr val="bg1"/>
                </a:solidFill>
              </a:rPr>
              <a:t>the </a:t>
            </a:r>
            <a:r>
              <a:rPr lang="en-IN" sz="2400" u="sng" dirty="0" smtClean="0">
                <a:solidFill>
                  <a:schemeClr val="bg1"/>
                </a:solidFill>
              </a:rPr>
              <a:t>NULL hypothesis </a:t>
            </a:r>
            <a:r>
              <a:rPr lang="en-IN" sz="2400" u="sng" dirty="0">
                <a:solidFill>
                  <a:schemeClr val="bg1"/>
                </a:solidFill>
              </a:rPr>
              <a:t>is </a:t>
            </a:r>
            <a:r>
              <a:rPr lang="en-IN" sz="2400" u="sng" dirty="0" smtClean="0">
                <a:solidFill>
                  <a:schemeClr val="bg1"/>
                </a:solidFill>
              </a:rPr>
              <a:t>accepted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which implies that </a:t>
            </a:r>
            <a:r>
              <a:rPr lang="en-IN" sz="2400" dirty="0" smtClean="0">
                <a:solidFill>
                  <a:schemeClr val="bg1"/>
                </a:solidFill>
              </a:rPr>
              <a:t>there is </a:t>
            </a:r>
            <a:r>
              <a:rPr lang="en-IN" sz="2400" u="sng" dirty="0">
                <a:solidFill>
                  <a:schemeClr val="bg1"/>
                </a:solidFill>
              </a:rPr>
              <a:t>n</a:t>
            </a:r>
            <a:r>
              <a:rPr lang="en-IN" sz="2400" u="sng" dirty="0" smtClean="0">
                <a:solidFill>
                  <a:schemeClr val="bg1"/>
                </a:solidFill>
              </a:rPr>
              <a:t>o significant relation between the average duration of movies and countries</a:t>
            </a:r>
            <a:r>
              <a:rPr lang="en-IN" sz="3200" dirty="0" smtClean="0">
                <a:solidFill>
                  <a:schemeClr val="bg1"/>
                </a:solidFill>
              </a:rPr>
              <a:t>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866" y="1605770"/>
            <a:ext cx="7614268" cy="201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16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04B028-6792-4790-AF2C-B559F9D0BAD0}"/>
              </a:ext>
            </a:extLst>
          </p:cNvPr>
          <p:cNvSpPr txBox="1"/>
          <p:nvPr/>
        </p:nvSpPr>
        <p:spPr>
          <a:xfrm>
            <a:off x="4243922" y="2875002"/>
            <a:ext cx="3704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147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360415" y="645952"/>
            <a:ext cx="9471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The Dataset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A11D409-D012-497A-842C-449FF0933863}"/>
              </a:ext>
            </a:extLst>
          </p:cNvPr>
          <p:cNvGrpSpPr/>
          <p:nvPr/>
        </p:nvGrpSpPr>
        <p:grpSpPr>
          <a:xfrm>
            <a:off x="324775" y="2388214"/>
            <a:ext cx="11542451" cy="2623582"/>
            <a:chOff x="649550" y="2006353"/>
            <a:chExt cx="10892901" cy="2078333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B330424B-C6EB-4A54-AC60-2AE9F7893701}"/>
                </a:ext>
              </a:extLst>
            </p:cNvPr>
            <p:cNvSpPr txBox="1"/>
            <p:nvPr/>
          </p:nvSpPr>
          <p:spPr>
            <a:xfrm>
              <a:off x="649550" y="2006353"/>
              <a:ext cx="10892901" cy="87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dirty="0">
                  <a:solidFill>
                    <a:schemeClr val="bg1"/>
                  </a:solidFill>
                </a:rPr>
                <a:t>NETFLIX TV SHOWS AND MOVIES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C48EDDB7-A0D8-4762-BBE4-767D5BE0EDBD}"/>
                </a:ext>
              </a:extLst>
            </p:cNvPr>
            <p:cNvSpPr txBox="1"/>
            <p:nvPr/>
          </p:nvSpPr>
          <p:spPr>
            <a:xfrm>
              <a:off x="976544" y="3133817"/>
              <a:ext cx="10235953" cy="950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dirty="0">
                  <a:solidFill>
                    <a:schemeClr val="bg1"/>
                  </a:solidFill>
                </a:rPr>
                <a:t>This dataset consists of </a:t>
              </a:r>
              <a:r>
                <a:rPr lang="en-IN" sz="3600" dirty="0">
                  <a:solidFill>
                    <a:schemeClr val="bg1"/>
                  </a:solidFill>
                </a:rPr>
                <a:t>TV shows and movies</a:t>
              </a:r>
              <a:r>
                <a:rPr lang="en-IN" sz="3200" dirty="0">
                  <a:solidFill>
                    <a:schemeClr val="bg1"/>
                  </a:solidFill>
                </a:rPr>
                <a:t> available on Netflix </a:t>
              </a:r>
              <a:r>
                <a:rPr lang="en-IN" sz="3600" dirty="0">
                  <a:solidFill>
                    <a:schemeClr val="bg1"/>
                  </a:solidFill>
                </a:rPr>
                <a:t>as of 2019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4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360415" y="645952"/>
            <a:ext cx="9471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Categories of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4E92180-3E2F-440D-BAEF-224B6CAF2A95}"/>
              </a:ext>
            </a:extLst>
          </p:cNvPr>
          <p:cNvSpPr txBox="1"/>
          <p:nvPr/>
        </p:nvSpPr>
        <p:spPr>
          <a:xfrm>
            <a:off x="706074" y="1652631"/>
            <a:ext cx="107798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show_id</a:t>
            </a:r>
            <a:r>
              <a:rPr lang="en-IN" sz="2400" dirty="0">
                <a:solidFill>
                  <a:schemeClr val="bg1"/>
                </a:solidFill>
              </a:rPr>
              <a:t>: ID of a particular show/movie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type: classifies as either show or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title: Title of show/movie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director: Director of show/movie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cast: Cast of show/movie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country: The country in which the show/movie was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date_added</a:t>
            </a:r>
            <a:r>
              <a:rPr lang="en-IN" sz="2400" dirty="0">
                <a:solidFill>
                  <a:schemeClr val="bg1"/>
                </a:solidFill>
              </a:rPr>
              <a:t>: The date on which the show/movie was added to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release_year</a:t>
            </a:r>
            <a:r>
              <a:rPr lang="en-IN" sz="2400" dirty="0">
                <a:solidFill>
                  <a:schemeClr val="bg1"/>
                </a:solidFill>
              </a:rPr>
              <a:t>: The date on which the show/movie was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rating: Describes what audience the show/movie is rated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duration: The runtime of show/movie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listed_in</a:t>
            </a:r>
            <a:r>
              <a:rPr lang="en-IN" sz="2400" dirty="0">
                <a:solidFill>
                  <a:schemeClr val="bg1"/>
                </a:solidFill>
              </a:rPr>
              <a:t>: Genre of the show/movie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description: Brief description of the show/movie</a:t>
            </a:r>
          </a:p>
        </p:txBody>
      </p:sp>
    </p:spTree>
    <p:extLst>
      <p:ext uri="{BB962C8B-B14F-4D97-AF65-F5344CB8AC3E}">
        <p14:creationId xmlns:p14="http://schemas.microsoft.com/office/powerpoint/2010/main" val="182670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360415" y="645952"/>
            <a:ext cx="9471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Top 20 Countries With the Most Netflix Content in the World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2E61A327-0A50-4530-B5F7-79C572682032}"/>
              </a:ext>
            </a:extLst>
          </p:cNvPr>
          <p:cNvGrpSpPr/>
          <p:nvPr/>
        </p:nvGrpSpPr>
        <p:grpSpPr>
          <a:xfrm>
            <a:off x="1659217" y="2044892"/>
            <a:ext cx="8873567" cy="4448796"/>
            <a:chOff x="1805030" y="2044892"/>
            <a:chExt cx="8873567" cy="4448796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5EECF4FA-37E6-4040-9528-7736DA0C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795" y="2219332"/>
              <a:ext cx="6713802" cy="409991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DE3ACFD4-656C-40B4-8644-99AB1B80E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030" y="2044892"/>
              <a:ext cx="1057423" cy="4448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22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252817" y="645952"/>
            <a:ext cx="9686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Number of Netflix Titles vs Their Release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C5E30-FDB1-4CD4-ABB6-8647F351E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41" y="1427665"/>
            <a:ext cx="4839119" cy="4732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5A8BC91-7C22-463F-B82B-144F9371C943}"/>
              </a:ext>
            </a:extLst>
          </p:cNvPr>
          <p:cNvSpPr txBox="1"/>
          <p:nvPr/>
        </p:nvSpPr>
        <p:spPr>
          <a:xfrm>
            <a:off x="4128782" y="6212048"/>
            <a:ext cx="39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6234 Titles</a:t>
            </a:r>
          </a:p>
        </p:txBody>
      </p:sp>
    </p:spTree>
    <p:extLst>
      <p:ext uri="{BB962C8B-B14F-4D97-AF65-F5344CB8AC3E}">
        <p14:creationId xmlns:p14="http://schemas.microsoft.com/office/powerpoint/2010/main" val="170432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360415" y="645952"/>
            <a:ext cx="9471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Consumption  of Content Type on Netflix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4E20797-A8EE-41ED-95F2-3B79E13BA5E6}"/>
              </a:ext>
            </a:extLst>
          </p:cNvPr>
          <p:cNvGrpSpPr/>
          <p:nvPr/>
        </p:nvGrpSpPr>
        <p:grpSpPr>
          <a:xfrm>
            <a:off x="3292165" y="2349906"/>
            <a:ext cx="7312819" cy="3033023"/>
            <a:chOff x="1725932" y="2358295"/>
            <a:chExt cx="7312819" cy="3033023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D526D7AB-FB57-4491-9037-CBBD601E0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932" y="2358295"/>
              <a:ext cx="3909399" cy="30330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DC32F721-6DC4-407C-A76A-8433EBA90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070" y="2804103"/>
              <a:ext cx="2316681" cy="2141406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30D8490-DD87-49B0-B35F-4D7A748FD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17" y="1727756"/>
            <a:ext cx="43821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2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360415" y="645952"/>
            <a:ext cx="9471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Growth of Content on Netflix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ED45F1D-EBAB-46E6-A105-9DFDDB51D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23" y="2138476"/>
            <a:ext cx="4901353" cy="32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360415" y="645952"/>
            <a:ext cx="9471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Most Common Movie Genres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26A8BB-92D8-4D56-BF0B-27D1672F8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23" y="1914290"/>
            <a:ext cx="541095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757E69-79E8-4970-8B6F-2F1829DC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8E12A8F-A700-4CF4-A237-96893320C094}"/>
              </a:ext>
            </a:extLst>
          </p:cNvPr>
          <p:cNvSpPr txBox="1"/>
          <p:nvPr/>
        </p:nvSpPr>
        <p:spPr>
          <a:xfrm>
            <a:off x="1360415" y="645952"/>
            <a:ext cx="9471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Probability Distribution Function </a:t>
            </a:r>
            <a:r>
              <a:rPr lang="en-IN" sz="4000" dirty="0" smtClean="0">
                <a:solidFill>
                  <a:schemeClr val="bg1"/>
                </a:solidFill>
              </a:rPr>
              <a:t>Plot for durations of movies in Netflix (in minutes)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228CB0C-97D2-4718-A0FD-8B1156F0F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36" y="2177852"/>
            <a:ext cx="5094528" cy="34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9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302</Words>
  <Application>Microsoft Office PowerPoint</Application>
  <PresentationFormat>Custom</PresentationFormat>
  <Paragraphs>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 Shah</dc:creator>
  <cp:lastModifiedBy>asus</cp:lastModifiedBy>
  <cp:revision>25</cp:revision>
  <dcterms:created xsi:type="dcterms:W3CDTF">2020-11-01T06:49:53Z</dcterms:created>
  <dcterms:modified xsi:type="dcterms:W3CDTF">2020-11-04T13:50:24Z</dcterms:modified>
</cp:coreProperties>
</file>