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66395"/>
  </p:normalViewPr>
  <p:slideViewPr>
    <p:cSldViewPr snapToGrid="0" snapToObjects="1">
      <p:cViewPr varScale="1">
        <p:scale>
          <a:sx n="82" d="100"/>
          <a:sy n="82" d="100"/>
        </p:scale>
        <p:origin x="272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7187B6-6F84-4A9C-A2EF-DDC913A933FD}"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E8147E0-C745-478E-B5B3-D87039E54C85}">
      <dgm:prSet/>
      <dgm:spPr/>
      <dgm:t>
        <a:bodyPr/>
        <a:lstStyle/>
        <a:p>
          <a:r>
            <a:rPr lang="en-US"/>
            <a:t>Data pulled using `yfinance` from Yahoo Finance (2000–2020)</a:t>
          </a:r>
        </a:p>
      </dgm:t>
    </dgm:pt>
    <dgm:pt modelId="{26A8363F-B488-4D07-A996-F6105F0EF0AD}" type="parTrans" cxnId="{79EC8700-809A-4AEA-A7CB-EDF71C2D7BBB}">
      <dgm:prSet/>
      <dgm:spPr/>
      <dgm:t>
        <a:bodyPr/>
        <a:lstStyle/>
        <a:p>
          <a:endParaRPr lang="en-US"/>
        </a:p>
      </dgm:t>
    </dgm:pt>
    <dgm:pt modelId="{9506698F-B272-41D8-A828-93BA5C58FDB7}" type="sibTrans" cxnId="{79EC8700-809A-4AEA-A7CB-EDF71C2D7BBB}">
      <dgm:prSet/>
      <dgm:spPr/>
      <dgm:t>
        <a:bodyPr/>
        <a:lstStyle/>
        <a:p>
          <a:endParaRPr lang="en-US"/>
        </a:p>
      </dgm:t>
    </dgm:pt>
    <dgm:pt modelId="{3FB289B9-AAE8-4A5E-97B6-863082B49C10}">
      <dgm:prSet/>
      <dgm:spPr/>
      <dgm:t>
        <a:bodyPr/>
        <a:lstStyle/>
        <a:p>
          <a:r>
            <a:rPr lang="en-US"/>
            <a:t>12 Stocks across 4 Industries: Technology, Healthcare, Construction, Food</a:t>
          </a:r>
        </a:p>
      </dgm:t>
    </dgm:pt>
    <dgm:pt modelId="{039C7396-712C-44CE-8D1F-4956FC449D23}" type="parTrans" cxnId="{15990D44-6C33-40AA-B800-354894716723}">
      <dgm:prSet/>
      <dgm:spPr/>
      <dgm:t>
        <a:bodyPr/>
        <a:lstStyle/>
        <a:p>
          <a:endParaRPr lang="en-US"/>
        </a:p>
      </dgm:t>
    </dgm:pt>
    <dgm:pt modelId="{CDD3CDE1-ABF5-48EB-B21C-DC45D02B353F}" type="sibTrans" cxnId="{15990D44-6C33-40AA-B800-354894716723}">
      <dgm:prSet/>
      <dgm:spPr/>
      <dgm:t>
        <a:bodyPr/>
        <a:lstStyle/>
        <a:p>
          <a:endParaRPr lang="en-US"/>
        </a:p>
      </dgm:t>
    </dgm:pt>
    <dgm:pt modelId="{3074A95B-94D3-48B3-9F22-584A0B8F542D}">
      <dgm:prSet/>
      <dgm:spPr/>
      <dgm:t>
        <a:bodyPr/>
        <a:lstStyle/>
        <a:p>
          <a:r>
            <a:rPr lang="en-US"/>
            <a:t>Libraries: NumPy, Pandas, scikit-learn, PyTorch, TensorFlow, XGBoost</a:t>
          </a:r>
        </a:p>
      </dgm:t>
    </dgm:pt>
    <dgm:pt modelId="{6A22A8AA-D486-400E-82BC-630B55DEBC2C}" type="parTrans" cxnId="{BB7E73B2-E4A5-4D5C-B141-4E86B1FC2FBD}">
      <dgm:prSet/>
      <dgm:spPr/>
      <dgm:t>
        <a:bodyPr/>
        <a:lstStyle/>
        <a:p>
          <a:endParaRPr lang="en-US"/>
        </a:p>
      </dgm:t>
    </dgm:pt>
    <dgm:pt modelId="{0E72DD39-F081-493C-AFDF-5A33185AC384}" type="sibTrans" cxnId="{BB7E73B2-E4A5-4D5C-B141-4E86B1FC2FBD}">
      <dgm:prSet/>
      <dgm:spPr/>
      <dgm:t>
        <a:bodyPr/>
        <a:lstStyle/>
        <a:p>
          <a:endParaRPr lang="en-US"/>
        </a:p>
      </dgm:t>
    </dgm:pt>
    <dgm:pt modelId="{BAC89417-27DD-4843-B1B7-96CA2C1C4B1C}" type="pres">
      <dgm:prSet presAssocID="{A67187B6-6F84-4A9C-A2EF-DDC913A933FD}" presName="root" presStyleCnt="0">
        <dgm:presLayoutVars>
          <dgm:dir/>
          <dgm:resizeHandles val="exact"/>
        </dgm:presLayoutVars>
      </dgm:prSet>
      <dgm:spPr/>
    </dgm:pt>
    <dgm:pt modelId="{CCF3368B-EC91-44BC-B158-3B87AAE2DD62}" type="pres">
      <dgm:prSet presAssocID="{6E8147E0-C745-478E-B5B3-D87039E54C85}" presName="compNode" presStyleCnt="0"/>
      <dgm:spPr/>
    </dgm:pt>
    <dgm:pt modelId="{54EB4EE4-6ECD-4733-93FB-E9A5150B8211}" type="pres">
      <dgm:prSet presAssocID="{6E8147E0-C745-478E-B5B3-D87039E54C85}" presName="bgRect" presStyleLbl="bgShp" presStyleIdx="0" presStyleCnt="3"/>
      <dgm:spPr/>
    </dgm:pt>
    <dgm:pt modelId="{3C4A7255-8AF0-449A-AAD6-25FE66EE5C49}" type="pres">
      <dgm:prSet presAssocID="{6E8147E0-C745-478E-B5B3-D87039E54C8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44BF6294-CE81-4640-A39F-E00A1B805463}" type="pres">
      <dgm:prSet presAssocID="{6E8147E0-C745-478E-B5B3-D87039E54C85}" presName="spaceRect" presStyleCnt="0"/>
      <dgm:spPr/>
    </dgm:pt>
    <dgm:pt modelId="{FA1B36E1-53F9-4575-9EFF-60E2913D7E6E}" type="pres">
      <dgm:prSet presAssocID="{6E8147E0-C745-478E-B5B3-D87039E54C85}" presName="parTx" presStyleLbl="revTx" presStyleIdx="0" presStyleCnt="3">
        <dgm:presLayoutVars>
          <dgm:chMax val="0"/>
          <dgm:chPref val="0"/>
        </dgm:presLayoutVars>
      </dgm:prSet>
      <dgm:spPr/>
    </dgm:pt>
    <dgm:pt modelId="{262842E3-A4BA-4EE6-9274-07E54A71CACE}" type="pres">
      <dgm:prSet presAssocID="{9506698F-B272-41D8-A828-93BA5C58FDB7}" presName="sibTrans" presStyleCnt="0"/>
      <dgm:spPr/>
    </dgm:pt>
    <dgm:pt modelId="{34745095-7FDE-498E-9AAA-26CBC56D16BF}" type="pres">
      <dgm:prSet presAssocID="{3FB289B9-AAE8-4A5E-97B6-863082B49C10}" presName="compNode" presStyleCnt="0"/>
      <dgm:spPr/>
    </dgm:pt>
    <dgm:pt modelId="{2DE484CB-3B54-45C4-B579-442002A00DEA}" type="pres">
      <dgm:prSet presAssocID="{3FB289B9-AAE8-4A5E-97B6-863082B49C10}" presName="bgRect" presStyleLbl="bgShp" presStyleIdx="1" presStyleCnt="3"/>
      <dgm:spPr/>
    </dgm:pt>
    <dgm:pt modelId="{12B6700B-45B9-4B07-BEE2-68AB5777615D}" type="pres">
      <dgm:prSet presAssocID="{3FB289B9-AAE8-4A5E-97B6-863082B49C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B474AEA5-D980-492A-98AE-B81946783F7F}" type="pres">
      <dgm:prSet presAssocID="{3FB289B9-AAE8-4A5E-97B6-863082B49C10}" presName="spaceRect" presStyleCnt="0"/>
      <dgm:spPr/>
    </dgm:pt>
    <dgm:pt modelId="{F76A90E6-E478-4C68-89D5-9A0FCD7D9709}" type="pres">
      <dgm:prSet presAssocID="{3FB289B9-AAE8-4A5E-97B6-863082B49C10}" presName="parTx" presStyleLbl="revTx" presStyleIdx="1" presStyleCnt="3">
        <dgm:presLayoutVars>
          <dgm:chMax val="0"/>
          <dgm:chPref val="0"/>
        </dgm:presLayoutVars>
      </dgm:prSet>
      <dgm:spPr/>
    </dgm:pt>
    <dgm:pt modelId="{6FB34091-280D-4287-A724-CA4D7E4AB741}" type="pres">
      <dgm:prSet presAssocID="{CDD3CDE1-ABF5-48EB-B21C-DC45D02B353F}" presName="sibTrans" presStyleCnt="0"/>
      <dgm:spPr/>
    </dgm:pt>
    <dgm:pt modelId="{1F8A2FBB-39EB-4D4A-8843-65ADCC14A1D8}" type="pres">
      <dgm:prSet presAssocID="{3074A95B-94D3-48B3-9F22-584A0B8F542D}" presName="compNode" presStyleCnt="0"/>
      <dgm:spPr/>
    </dgm:pt>
    <dgm:pt modelId="{B9DD1DC3-A867-435C-A997-91718A88CD65}" type="pres">
      <dgm:prSet presAssocID="{3074A95B-94D3-48B3-9F22-584A0B8F542D}" presName="bgRect" presStyleLbl="bgShp" presStyleIdx="2" presStyleCnt="3"/>
      <dgm:spPr/>
    </dgm:pt>
    <dgm:pt modelId="{DE76F359-594C-4941-B829-08B0FA033444}" type="pres">
      <dgm:prSet presAssocID="{3074A95B-94D3-48B3-9F22-584A0B8F542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nda"/>
        </a:ext>
      </dgm:extLst>
    </dgm:pt>
    <dgm:pt modelId="{D54986D4-9D54-4370-BDC3-FDF332BC0671}" type="pres">
      <dgm:prSet presAssocID="{3074A95B-94D3-48B3-9F22-584A0B8F542D}" presName="spaceRect" presStyleCnt="0"/>
      <dgm:spPr/>
    </dgm:pt>
    <dgm:pt modelId="{47CF358C-BC3A-4A0B-8F83-12785EC8045F}" type="pres">
      <dgm:prSet presAssocID="{3074A95B-94D3-48B3-9F22-584A0B8F542D}" presName="parTx" presStyleLbl="revTx" presStyleIdx="2" presStyleCnt="3">
        <dgm:presLayoutVars>
          <dgm:chMax val="0"/>
          <dgm:chPref val="0"/>
        </dgm:presLayoutVars>
      </dgm:prSet>
      <dgm:spPr/>
    </dgm:pt>
  </dgm:ptLst>
  <dgm:cxnLst>
    <dgm:cxn modelId="{79EC8700-809A-4AEA-A7CB-EDF71C2D7BBB}" srcId="{A67187B6-6F84-4A9C-A2EF-DDC913A933FD}" destId="{6E8147E0-C745-478E-B5B3-D87039E54C85}" srcOrd="0" destOrd="0" parTransId="{26A8363F-B488-4D07-A996-F6105F0EF0AD}" sibTransId="{9506698F-B272-41D8-A828-93BA5C58FDB7}"/>
    <dgm:cxn modelId="{15990D44-6C33-40AA-B800-354894716723}" srcId="{A67187B6-6F84-4A9C-A2EF-DDC913A933FD}" destId="{3FB289B9-AAE8-4A5E-97B6-863082B49C10}" srcOrd="1" destOrd="0" parTransId="{039C7396-712C-44CE-8D1F-4956FC449D23}" sibTransId="{CDD3CDE1-ABF5-48EB-B21C-DC45D02B353F}"/>
    <dgm:cxn modelId="{CA11FC69-EF40-4B67-A0A6-38A712CD743A}" type="presOf" srcId="{3FB289B9-AAE8-4A5E-97B6-863082B49C10}" destId="{F76A90E6-E478-4C68-89D5-9A0FCD7D9709}" srcOrd="0" destOrd="0" presId="urn:microsoft.com/office/officeart/2018/2/layout/IconVerticalSolidList"/>
    <dgm:cxn modelId="{5C3E536D-AB15-4AD6-B0A7-D254E1FC9962}" type="presOf" srcId="{6E8147E0-C745-478E-B5B3-D87039E54C85}" destId="{FA1B36E1-53F9-4575-9EFF-60E2913D7E6E}" srcOrd="0" destOrd="0" presId="urn:microsoft.com/office/officeart/2018/2/layout/IconVerticalSolidList"/>
    <dgm:cxn modelId="{BB479294-14C3-4B31-940A-89C76BC68825}" type="presOf" srcId="{3074A95B-94D3-48B3-9F22-584A0B8F542D}" destId="{47CF358C-BC3A-4A0B-8F83-12785EC8045F}" srcOrd="0" destOrd="0" presId="urn:microsoft.com/office/officeart/2018/2/layout/IconVerticalSolidList"/>
    <dgm:cxn modelId="{BB7E73B2-E4A5-4D5C-B141-4E86B1FC2FBD}" srcId="{A67187B6-6F84-4A9C-A2EF-DDC913A933FD}" destId="{3074A95B-94D3-48B3-9F22-584A0B8F542D}" srcOrd="2" destOrd="0" parTransId="{6A22A8AA-D486-400E-82BC-630B55DEBC2C}" sibTransId="{0E72DD39-F081-493C-AFDF-5A33185AC384}"/>
    <dgm:cxn modelId="{C56D5AC7-EA57-460C-B430-4011323790E8}" type="presOf" srcId="{A67187B6-6F84-4A9C-A2EF-DDC913A933FD}" destId="{BAC89417-27DD-4843-B1B7-96CA2C1C4B1C}" srcOrd="0" destOrd="0" presId="urn:microsoft.com/office/officeart/2018/2/layout/IconVerticalSolidList"/>
    <dgm:cxn modelId="{3EED4C7A-7EDF-4E6C-8FA6-BF5B5DA27E59}" type="presParOf" srcId="{BAC89417-27DD-4843-B1B7-96CA2C1C4B1C}" destId="{CCF3368B-EC91-44BC-B158-3B87AAE2DD62}" srcOrd="0" destOrd="0" presId="urn:microsoft.com/office/officeart/2018/2/layout/IconVerticalSolidList"/>
    <dgm:cxn modelId="{8E12B1A7-AE15-4A01-BF64-3FE791603DCE}" type="presParOf" srcId="{CCF3368B-EC91-44BC-B158-3B87AAE2DD62}" destId="{54EB4EE4-6ECD-4733-93FB-E9A5150B8211}" srcOrd="0" destOrd="0" presId="urn:microsoft.com/office/officeart/2018/2/layout/IconVerticalSolidList"/>
    <dgm:cxn modelId="{6AEB7495-E27F-4B5C-9780-79186DC1E11F}" type="presParOf" srcId="{CCF3368B-EC91-44BC-B158-3B87AAE2DD62}" destId="{3C4A7255-8AF0-449A-AAD6-25FE66EE5C49}" srcOrd="1" destOrd="0" presId="urn:microsoft.com/office/officeart/2018/2/layout/IconVerticalSolidList"/>
    <dgm:cxn modelId="{9436DEAC-99D4-4AEB-9AD0-E6162C3E6F20}" type="presParOf" srcId="{CCF3368B-EC91-44BC-B158-3B87AAE2DD62}" destId="{44BF6294-CE81-4640-A39F-E00A1B805463}" srcOrd="2" destOrd="0" presId="urn:microsoft.com/office/officeart/2018/2/layout/IconVerticalSolidList"/>
    <dgm:cxn modelId="{212B9158-7B98-4FA1-A77A-21402A8F55B3}" type="presParOf" srcId="{CCF3368B-EC91-44BC-B158-3B87AAE2DD62}" destId="{FA1B36E1-53F9-4575-9EFF-60E2913D7E6E}" srcOrd="3" destOrd="0" presId="urn:microsoft.com/office/officeart/2018/2/layout/IconVerticalSolidList"/>
    <dgm:cxn modelId="{2FB1330D-AF79-4644-B654-D33475EBCCA2}" type="presParOf" srcId="{BAC89417-27DD-4843-B1B7-96CA2C1C4B1C}" destId="{262842E3-A4BA-4EE6-9274-07E54A71CACE}" srcOrd="1" destOrd="0" presId="urn:microsoft.com/office/officeart/2018/2/layout/IconVerticalSolidList"/>
    <dgm:cxn modelId="{F8528137-79D3-47E3-8F74-3FA97E3ABF7D}" type="presParOf" srcId="{BAC89417-27DD-4843-B1B7-96CA2C1C4B1C}" destId="{34745095-7FDE-498E-9AAA-26CBC56D16BF}" srcOrd="2" destOrd="0" presId="urn:microsoft.com/office/officeart/2018/2/layout/IconVerticalSolidList"/>
    <dgm:cxn modelId="{10640229-2D6F-4339-A610-07A80D69D279}" type="presParOf" srcId="{34745095-7FDE-498E-9AAA-26CBC56D16BF}" destId="{2DE484CB-3B54-45C4-B579-442002A00DEA}" srcOrd="0" destOrd="0" presId="urn:microsoft.com/office/officeart/2018/2/layout/IconVerticalSolidList"/>
    <dgm:cxn modelId="{4BE904F3-18E9-4A10-B8BC-FE4B41AD97E9}" type="presParOf" srcId="{34745095-7FDE-498E-9AAA-26CBC56D16BF}" destId="{12B6700B-45B9-4B07-BEE2-68AB5777615D}" srcOrd="1" destOrd="0" presId="urn:microsoft.com/office/officeart/2018/2/layout/IconVerticalSolidList"/>
    <dgm:cxn modelId="{DD62377E-1B6E-4E67-B45B-4D0E46F71DF2}" type="presParOf" srcId="{34745095-7FDE-498E-9AAA-26CBC56D16BF}" destId="{B474AEA5-D980-492A-98AE-B81946783F7F}" srcOrd="2" destOrd="0" presId="urn:microsoft.com/office/officeart/2018/2/layout/IconVerticalSolidList"/>
    <dgm:cxn modelId="{A6689428-3319-4A21-B18D-7E248C8A90F7}" type="presParOf" srcId="{34745095-7FDE-498E-9AAA-26CBC56D16BF}" destId="{F76A90E6-E478-4C68-89D5-9A0FCD7D9709}" srcOrd="3" destOrd="0" presId="urn:microsoft.com/office/officeart/2018/2/layout/IconVerticalSolidList"/>
    <dgm:cxn modelId="{035FEA65-3FF2-4B76-8109-73E9867CB962}" type="presParOf" srcId="{BAC89417-27DD-4843-B1B7-96CA2C1C4B1C}" destId="{6FB34091-280D-4287-A724-CA4D7E4AB741}" srcOrd="3" destOrd="0" presId="urn:microsoft.com/office/officeart/2018/2/layout/IconVerticalSolidList"/>
    <dgm:cxn modelId="{6FEAB86B-89B4-4D4E-BE97-36F8BB5BF177}" type="presParOf" srcId="{BAC89417-27DD-4843-B1B7-96CA2C1C4B1C}" destId="{1F8A2FBB-39EB-4D4A-8843-65ADCC14A1D8}" srcOrd="4" destOrd="0" presId="urn:microsoft.com/office/officeart/2018/2/layout/IconVerticalSolidList"/>
    <dgm:cxn modelId="{59D3444D-C27A-474F-AF57-86512F068208}" type="presParOf" srcId="{1F8A2FBB-39EB-4D4A-8843-65ADCC14A1D8}" destId="{B9DD1DC3-A867-435C-A997-91718A88CD65}" srcOrd="0" destOrd="0" presId="urn:microsoft.com/office/officeart/2018/2/layout/IconVerticalSolidList"/>
    <dgm:cxn modelId="{A81F2F09-B518-484D-AC9B-9E6AA000D63C}" type="presParOf" srcId="{1F8A2FBB-39EB-4D4A-8843-65ADCC14A1D8}" destId="{DE76F359-594C-4941-B829-08B0FA033444}" srcOrd="1" destOrd="0" presId="urn:microsoft.com/office/officeart/2018/2/layout/IconVerticalSolidList"/>
    <dgm:cxn modelId="{1F57F7A9-9010-4FAC-9079-62671A18AA46}" type="presParOf" srcId="{1F8A2FBB-39EB-4D4A-8843-65ADCC14A1D8}" destId="{D54986D4-9D54-4370-BDC3-FDF332BC0671}" srcOrd="2" destOrd="0" presId="urn:microsoft.com/office/officeart/2018/2/layout/IconVerticalSolidList"/>
    <dgm:cxn modelId="{7AD68041-EF5E-4234-9331-0F331CB06946}" type="presParOf" srcId="{1F8A2FBB-39EB-4D4A-8843-65ADCC14A1D8}" destId="{47CF358C-BC3A-4A0B-8F83-12785EC8045F}"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2649B0-B17E-4224-94F1-CC8F4987E01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F948E5F-EFBB-4C0C-8C35-FA547D57B983}">
      <dgm:prSet/>
      <dgm:spPr/>
      <dgm:t>
        <a:bodyPr/>
        <a:lstStyle/>
        <a:p>
          <a:r>
            <a:rPr lang="en-US"/>
            <a:t>Cleaned &amp; normalized data using MinMax and Standard Scaling</a:t>
          </a:r>
        </a:p>
      </dgm:t>
    </dgm:pt>
    <dgm:pt modelId="{3D59E324-4FE3-4E72-829F-18E454401F4C}" type="parTrans" cxnId="{3248CB3A-C46B-432E-A8CD-995AA57E5F5F}">
      <dgm:prSet/>
      <dgm:spPr/>
      <dgm:t>
        <a:bodyPr/>
        <a:lstStyle/>
        <a:p>
          <a:endParaRPr lang="en-US"/>
        </a:p>
      </dgm:t>
    </dgm:pt>
    <dgm:pt modelId="{AF285024-B33A-438F-9BFE-5E49A787E64E}" type="sibTrans" cxnId="{3248CB3A-C46B-432E-A8CD-995AA57E5F5F}">
      <dgm:prSet/>
      <dgm:spPr/>
      <dgm:t>
        <a:bodyPr/>
        <a:lstStyle/>
        <a:p>
          <a:endParaRPr lang="en-US"/>
        </a:p>
      </dgm:t>
    </dgm:pt>
    <dgm:pt modelId="{4101A467-F183-44C9-87DE-E91C427980C6}">
      <dgm:prSet/>
      <dgm:spPr/>
      <dgm:t>
        <a:bodyPr/>
        <a:lstStyle/>
        <a:p>
          <a:r>
            <a:rPr lang="en-US"/>
            <a:t>Feature engineering: Lag features, 7/21-day SMAs, Volume</a:t>
          </a:r>
        </a:p>
      </dgm:t>
    </dgm:pt>
    <dgm:pt modelId="{0632A2FA-0681-4550-AAF4-0EC60C78B722}" type="parTrans" cxnId="{5A525719-F743-46C9-B632-A341FEA08EF4}">
      <dgm:prSet/>
      <dgm:spPr/>
      <dgm:t>
        <a:bodyPr/>
        <a:lstStyle/>
        <a:p>
          <a:endParaRPr lang="en-US"/>
        </a:p>
      </dgm:t>
    </dgm:pt>
    <dgm:pt modelId="{6FF8C731-6827-4CC5-AD5B-7F781D011599}" type="sibTrans" cxnId="{5A525719-F743-46C9-B632-A341FEA08EF4}">
      <dgm:prSet/>
      <dgm:spPr/>
      <dgm:t>
        <a:bodyPr/>
        <a:lstStyle/>
        <a:p>
          <a:endParaRPr lang="en-US"/>
        </a:p>
      </dgm:t>
    </dgm:pt>
    <dgm:pt modelId="{1AADDD68-9425-40D6-8753-C84AD19F042D}">
      <dgm:prSet/>
      <dgm:spPr/>
      <dgm:t>
        <a:bodyPr/>
        <a:lstStyle/>
        <a:p>
          <a:r>
            <a:rPr lang="en-US"/>
            <a:t>60-day sliding window to predict day 61 price</a:t>
          </a:r>
        </a:p>
      </dgm:t>
    </dgm:pt>
    <dgm:pt modelId="{C5AFBC2E-E795-44EA-8129-447733407458}" type="parTrans" cxnId="{058DC48B-25DA-4CAE-ADCE-8800C933C98C}">
      <dgm:prSet/>
      <dgm:spPr/>
      <dgm:t>
        <a:bodyPr/>
        <a:lstStyle/>
        <a:p>
          <a:endParaRPr lang="en-US"/>
        </a:p>
      </dgm:t>
    </dgm:pt>
    <dgm:pt modelId="{B450BD4B-6AB5-4E0F-80EF-E2701B07E4C5}" type="sibTrans" cxnId="{058DC48B-25DA-4CAE-ADCE-8800C933C98C}">
      <dgm:prSet/>
      <dgm:spPr/>
      <dgm:t>
        <a:bodyPr/>
        <a:lstStyle/>
        <a:p>
          <a:endParaRPr lang="en-US"/>
        </a:p>
      </dgm:t>
    </dgm:pt>
    <dgm:pt modelId="{FAC8B3D0-DF7B-4312-AC0B-B405763ECD6F}">
      <dgm:prSet/>
      <dgm:spPr/>
      <dgm:t>
        <a:bodyPr/>
        <a:lstStyle/>
        <a:p>
          <a:r>
            <a:rPr lang="en-US"/>
            <a:t>Train/test split (80/20) without shuffling</a:t>
          </a:r>
        </a:p>
      </dgm:t>
    </dgm:pt>
    <dgm:pt modelId="{3D6D1ED3-FF88-4FCB-B2A3-4E8FC06FF46E}" type="parTrans" cxnId="{E1BA6B53-DA50-461F-855F-4ED78BD9D2FB}">
      <dgm:prSet/>
      <dgm:spPr/>
      <dgm:t>
        <a:bodyPr/>
        <a:lstStyle/>
        <a:p>
          <a:endParaRPr lang="en-US"/>
        </a:p>
      </dgm:t>
    </dgm:pt>
    <dgm:pt modelId="{AD9CF95E-A064-4A65-83FE-08E23A403AB3}" type="sibTrans" cxnId="{E1BA6B53-DA50-461F-855F-4ED78BD9D2FB}">
      <dgm:prSet/>
      <dgm:spPr/>
      <dgm:t>
        <a:bodyPr/>
        <a:lstStyle/>
        <a:p>
          <a:endParaRPr lang="en-US"/>
        </a:p>
      </dgm:t>
    </dgm:pt>
    <dgm:pt modelId="{DAD1B842-A507-418A-8589-CD6BA5F7CC81}">
      <dgm:prSet/>
      <dgm:spPr/>
      <dgm:t>
        <a:bodyPr/>
        <a:lstStyle/>
        <a:p>
          <a:r>
            <a:rPr lang="en-US"/>
            <a:t>Models: Linear Regression, Random Forest, XGBoost, MLP, RNN, LSTM (3), Transformer</a:t>
          </a:r>
        </a:p>
      </dgm:t>
    </dgm:pt>
    <dgm:pt modelId="{5BD1DE52-625D-4473-98FE-1D610A046F16}" type="parTrans" cxnId="{2628341F-4438-4C5F-ABF0-CDC5068312CE}">
      <dgm:prSet/>
      <dgm:spPr/>
      <dgm:t>
        <a:bodyPr/>
        <a:lstStyle/>
        <a:p>
          <a:endParaRPr lang="en-US"/>
        </a:p>
      </dgm:t>
    </dgm:pt>
    <dgm:pt modelId="{9D520952-71E7-4FF7-9108-59C5108297B1}" type="sibTrans" cxnId="{2628341F-4438-4C5F-ABF0-CDC5068312CE}">
      <dgm:prSet/>
      <dgm:spPr/>
      <dgm:t>
        <a:bodyPr/>
        <a:lstStyle/>
        <a:p>
          <a:endParaRPr lang="en-US"/>
        </a:p>
      </dgm:t>
    </dgm:pt>
    <dgm:pt modelId="{177DF16E-9CAA-2347-8EF6-EDE68F0B88A8}" type="pres">
      <dgm:prSet presAssocID="{9C2649B0-B17E-4224-94F1-CC8F4987E01F}" presName="linear" presStyleCnt="0">
        <dgm:presLayoutVars>
          <dgm:animLvl val="lvl"/>
          <dgm:resizeHandles val="exact"/>
        </dgm:presLayoutVars>
      </dgm:prSet>
      <dgm:spPr/>
    </dgm:pt>
    <dgm:pt modelId="{A48B99EB-9420-2F47-8F4C-FA8C70B4EB92}" type="pres">
      <dgm:prSet presAssocID="{1F948E5F-EFBB-4C0C-8C35-FA547D57B983}" presName="parentText" presStyleLbl="node1" presStyleIdx="0" presStyleCnt="5">
        <dgm:presLayoutVars>
          <dgm:chMax val="0"/>
          <dgm:bulletEnabled val="1"/>
        </dgm:presLayoutVars>
      </dgm:prSet>
      <dgm:spPr/>
    </dgm:pt>
    <dgm:pt modelId="{1FB1663C-2FE3-1140-9108-5426388A9622}" type="pres">
      <dgm:prSet presAssocID="{AF285024-B33A-438F-9BFE-5E49A787E64E}" presName="spacer" presStyleCnt="0"/>
      <dgm:spPr/>
    </dgm:pt>
    <dgm:pt modelId="{2CAA9BB4-74E1-6748-AF23-BCC113677B5B}" type="pres">
      <dgm:prSet presAssocID="{4101A467-F183-44C9-87DE-E91C427980C6}" presName="parentText" presStyleLbl="node1" presStyleIdx="1" presStyleCnt="5">
        <dgm:presLayoutVars>
          <dgm:chMax val="0"/>
          <dgm:bulletEnabled val="1"/>
        </dgm:presLayoutVars>
      </dgm:prSet>
      <dgm:spPr/>
    </dgm:pt>
    <dgm:pt modelId="{7747F5EB-97F8-E64E-B2A0-AA23E68CD58B}" type="pres">
      <dgm:prSet presAssocID="{6FF8C731-6827-4CC5-AD5B-7F781D011599}" presName="spacer" presStyleCnt="0"/>
      <dgm:spPr/>
    </dgm:pt>
    <dgm:pt modelId="{2A512C0D-DB75-7942-9F22-70347E9BC610}" type="pres">
      <dgm:prSet presAssocID="{1AADDD68-9425-40D6-8753-C84AD19F042D}" presName="parentText" presStyleLbl="node1" presStyleIdx="2" presStyleCnt="5">
        <dgm:presLayoutVars>
          <dgm:chMax val="0"/>
          <dgm:bulletEnabled val="1"/>
        </dgm:presLayoutVars>
      </dgm:prSet>
      <dgm:spPr/>
    </dgm:pt>
    <dgm:pt modelId="{5B6CC06D-AD31-764F-8112-AD7B77D68E5C}" type="pres">
      <dgm:prSet presAssocID="{B450BD4B-6AB5-4E0F-80EF-E2701B07E4C5}" presName="spacer" presStyleCnt="0"/>
      <dgm:spPr/>
    </dgm:pt>
    <dgm:pt modelId="{CF01E316-419A-2B43-A57D-A830FC808FF2}" type="pres">
      <dgm:prSet presAssocID="{FAC8B3D0-DF7B-4312-AC0B-B405763ECD6F}" presName="parentText" presStyleLbl="node1" presStyleIdx="3" presStyleCnt="5">
        <dgm:presLayoutVars>
          <dgm:chMax val="0"/>
          <dgm:bulletEnabled val="1"/>
        </dgm:presLayoutVars>
      </dgm:prSet>
      <dgm:spPr/>
    </dgm:pt>
    <dgm:pt modelId="{21AC31F2-67FE-3A4B-A315-312B0BC2175A}" type="pres">
      <dgm:prSet presAssocID="{AD9CF95E-A064-4A65-83FE-08E23A403AB3}" presName="spacer" presStyleCnt="0"/>
      <dgm:spPr/>
    </dgm:pt>
    <dgm:pt modelId="{093FC45B-4CAE-BE4D-9FB3-A1EA1CE6B75A}" type="pres">
      <dgm:prSet presAssocID="{DAD1B842-A507-418A-8589-CD6BA5F7CC81}" presName="parentText" presStyleLbl="node1" presStyleIdx="4" presStyleCnt="5">
        <dgm:presLayoutVars>
          <dgm:chMax val="0"/>
          <dgm:bulletEnabled val="1"/>
        </dgm:presLayoutVars>
      </dgm:prSet>
      <dgm:spPr/>
    </dgm:pt>
  </dgm:ptLst>
  <dgm:cxnLst>
    <dgm:cxn modelId="{5A525719-F743-46C9-B632-A341FEA08EF4}" srcId="{9C2649B0-B17E-4224-94F1-CC8F4987E01F}" destId="{4101A467-F183-44C9-87DE-E91C427980C6}" srcOrd="1" destOrd="0" parTransId="{0632A2FA-0681-4550-AAF4-0EC60C78B722}" sibTransId="{6FF8C731-6827-4CC5-AD5B-7F781D011599}"/>
    <dgm:cxn modelId="{2628341F-4438-4C5F-ABF0-CDC5068312CE}" srcId="{9C2649B0-B17E-4224-94F1-CC8F4987E01F}" destId="{DAD1B842-A507-418A-8589-CD6BA5F7CC81}" srcOrd="4" destOrd="0" parTransId="{5BD1DE52-625D-4473-98FE-1D610A046F16}" sibTransId="{9D520952-71E7-4FF7-9108-59C5108297B1}"/>
    <dgm:cxn modelId="{3248CB3A-C46B-432E-A8CD-995AA57E5F5F}" srcId="{9C2649B0-B17E-4224-94F1-CC8F4987E01F}" destId="{1F948E5F-EFBB-4C0C-8C35-FA547D57B983}" srcOrd="0" destOrd="0" parTransId="{3D59E324-4FE3-4E72-829F-18E454401F4C}" sibTransId="{AF285024-B33A-438F-9BFE-5E49A787E64E}"/>
    <dgm:cxn modelId="{850E4A53-E3D5-9F4C-B426-A15724D05D02}" type="presOf" srcId="{1F948E5F-EFBB-4C0C-8C35-FA547D57B983}" destId="{A48B99EB-9420-2F47-8F4C-FA8C70B4EB92}" srcOrd="0" destOrd="0" presId="urn:microsoft.com/office/officeart/2005/8/layout/vList2"/>
    <dgm:cxn modelId="{E1BA6B53-DA50-461F-855F-4ED78BD9D2FB}" srcId="{9C2649B0-B17E-4224-94F1-CC8F4987E01F}" destId="{FAC8B3D0-DF7B-4312-AC0B-B405763ECD6F}" srcOrd="3" destOrd="0" parTransId="{3D6D1ED3-FF88-4FCB-B2A3-4E8FC06FF46E}" sibTransId="{AD9CF95E-A064-4A65-83FE-08E23A403AB3}"/>
    <dgm:cxn modelId="{7DD60379-CD9C-104D-BE3E-09C97216C213}" type="presOf" srcId="{4101A467-F183-44C9-87DE-E91C427980C6}" destId="{2CAA9BB4-74E1-6748-AF23-BCC113677B5B}" srcOrd="0" destOrd="0" presId="urn:microsoft.com/office/officeart/2005/8/layout/vList2"/>
    <dgm:cxn modelId="{058DC48B-25DA-4CAE-ADCE-8800C933C98C}" srcId="{9C2649B0-B17E-4224-94F1-CC8F4987E01F}" destId="{1AADDD68-9425-40D6-8753-C84AD19F042D}" srcOrd="2" destOrd="0" parTransId="{C5AFBC2E-E795-44EA-8129-447733407458}" sibTransId="{B450BD4B-6AB5-4E0F-80EF-E2701B07E4C5}"/>
    <dgm:cxn modelId="{96940894-862A-EE4C-B3AF-43CD3A8E2905}" type="presOf" srcId="{FAC8B3D0-DF7B-4312-AC0B-B405763ECD6F}" destId="{CF01E316-419A-2B43-A57D-A830FC808FF2}" srcOrd="0" destOrd="0" presId="urn:microsoft.com/office/officeart/2005/8/layout/vList2"/>
    <dgm:cxn modelId="{BAA1E99D-BE44-8D41-94F1-DA277193B09A}" type="presOf" srcId="{9C2649B0-B17E-4224-94F1-CC8F4987E01F}" destId="{177DF16E-9CAA-2347-8EF6-EDE68F0B88A8}" srcOrd="0" destOrd="0" presId="urn:microsoft.com/office/officeart/2005/8/layout/vList2"/>
    <dgm:cxn modelId="{5954959F-C2A8-DD45-9C30-816DD33412ED}" type="presOf" srcId="{DAD1B842-A507-418A-8589-CD6BA5F7CC81}" destId="{093FC45B-4CAE-BE4D-9FB3-A1EA1CE6B75A}" srcOrd="0" destOrd="0" presId="urn:microsoft.com/office/officeart/2005/8/layout/vList2"/>
    <dgm:cxn modelId="{FB6A89AF-E7C8-9743-831B-47D0436D6FFF}" type="presOf" srcId="{1AADDD68-9425-40D6-8753-C84AD19F042D}" destId="{2A512C0D-DB75-7942-9F22-70347E9BC610}" srcOrd="0" destOrd="0" presId="urn:microsoft.com/office/officeart/2005/8/layout/vList2"/>
    <dgm:cxn modelId="{F81860BE-793E-CF42-A97C-2F475D066473}" type="presParOf" srcId="{177DF16E-9CAA-2347-8EF6-EDE68F0B88A8}" destId="{A48B99EB-9420-2F47-8F4C-FA8C70B4EB92}" srcOrd="0" destOrd="0" presId="urn:microsoft.com/office/officeart/2005/8/layout/vList2"/>
    <dgm:cxn modelId="{6C9D6DEE-B070-CC42-B2D8-19C7B2AF90E1}" type="presParOf" srcId="{177DF16E-9CAA-2347-8EF6-EDE68F0B88A8}" destId="{1FB1663C-2FE3-1140-9108-5426388A9622}" srcOrd="1" destOrd="0" presId="urn:microsoft.com/office/officeart/2005/8/layout/vList2"/>
    <dgm:cxn modelId="{B4CC6FDF-7DB6-474F-BBD7-E8288D75ABBD}" type="presParOf" srcId="{177DF16E-9CAA-2347-8EF6-EDE68F0B88A8}" destId="{2CAA9BB4-74E1-6748-AF23-BCC113677B5B}" srcOrd="2" destOrd="0" presId="urn:microsoft.com/office/officeart/2005/8/layout/vList2"/>
    <dgm:cxn modelId="{4CEA706D-0158-F34F-9D09-C9347D4D340B}" type="presParOf" srcId="{177DF16E-9CAA-2347-8EF6-EDE68F0B88A8}" destId="{7747F5EB-97F8-E64E-B2A0-AA23E68CD58B}" srcOrd="3" destOrd="0" presId="urn:microsoft.com/office/officeart/2005/8/layout/vList2"/>
    <dgm:cxn modelId="{39A3A147-6EE0-454E-AF89-5C897E9CC4EA}" type="presParOf" srcId="{177DF16E-9CAA-2347-8EF6-EDE68F0B88A8}" destId="{2A512C0D-DB75-7942-9F22-70347E9BC610}" srcOrd="4" destOrd="0" presId="urn:microsoft.com/office/officeart/2005/8/layout/vList2"/>
    <dgm:cxn modelId="{F90B63BF-4CAE-7E40-9E23-7863B6D57FFD}" type="presParOf" srcId="{177DF16E-9CAA-2347-8EF6-EDE68F0B88A8}" destId="{5B6CC06D-AD31-764F-8112-AD7B77D68E5C}" srcOrd="5" destOrd="0" presId="urn:microsoft.com/office/officeart/2005/8/layout/vList2"/>
    <dgm:cxn modelId="{4D1FD310-8093-634F-BB75-A28549138E71}" type="presParOf" srcId="{177DF16E-9CAA-2347-8EF6-EDE68F0B88A8}" destId="{CF01E316-419A-2B43-A57D-A830FC808FF2}" srcOrd="6" destOrd="0" presId="urn:microsoft.com/office/officeart/2005/8/layout/vList2"/>
    <dgm:cxn modelId="{69DD8517-36FF-8C4D-AA31-384DD7387C8D}" type="presParOf" srcId="{177DF16E-9CAA-2347-8EF6-EDE68F0B88A8}" destId="{21AC31F2-67FE-3A4B-A315-312B0BC2175A}" srcOrd="7" destOrd="0" presId="urn:microsoft.com/office/officeart/2005/8/layout/vList2"/>
    <dgm:cxn modelId="{63A13B2F-912A-D24E-B4C5-AF906111F325}" type="presParOf" srcId="{177DF16E-9CAA-2347-8EF6-EDE68F0B88A8}" destId="{093FC45B-4CAE-BE4D-9FB3-A1EA1CE6B75A}"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5276B2-D71F-413A-9816-02B24DC472AA}"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B09517-5C49-4886-8A05-13D710D003BB}">
      <dgm:prSet/>
      <dgm:spPr/>
      <dgm:t>
        <a:bodyPr/>
        <a:lstStyle/>
        <a:p>
          <a:r>
            <a:rPr lang="en-US"/>
            <a:t>Models predict best on stocks they are trained on</a:t>
          </a:r>
        </a:p>
      </dgm:t>
    </dgm:pt>
    <dgm:pt modelId="{6E3603E8-EAE0-49FF-8308-B7FBF7D5DBE5}" type="parTrans" cxnId="{4DEDA162-1F09-483D-A1FE-3FD752B82354}">
      <dgm:prSet/>
      <dgm:spPr/>
      <dgm:t>
        <a:bodyPr/>
        <a:lstStyle/>
        <a:p>
          <a:endParaRPr lang="en-US"/>
        </a:p>
      </dgm:t>
    </dgm:pt>
    <dgm:pt modelId="{20AC9DFB-2E0A-41F4-8C73-78D57EC1DAFE}" type="sibTrans" cxnId="{4DEDA162-1F09-483D-A1FE-3FD752B82354}">
      <dgm:prSet/>
      <dgm:spPr/>
      <dgm:t>
        <a:bodyPr/>
        <a:lstStyle/>
        <a:p>
          <a:endParaRPr lang="en-US"/>
        </a:p>
      </dgm:t>
    </dgm:pt>
    <dgm:pt modelId="{4C8F99BE-5466-4B8F-9686-E0950CA17797}">
      <dgm:prSet/>
      <dgm:spPr/>
      <dgm:t>
        <a:bodyPr/>
        <a:lstStyle/>
        <a:p>
          <a:r>
            <a:rPr lang="en-US"/>
            <a:t>Generalization across industries is poor</a:t>
          </a:r>
        </a:p>
      </dgm:t>
    </dgm:pt>
    <dgm:pt modelId="{5B2A5FE3-A581-47B4-A38B-690E514025FD}" type="parTrans" cxnId="{4A5B2683-A583-4377-AB77-425DDC9FC882}">
      <dgm:prSet/>
      <dgm:spPr/>
      <dgm:t>
        <a:bodyPr/>
        <a:lstStyle/>
        <a:p>
          <a:endParaRPr lang="en-US"/>
        </a:p>
      </dgm:t>
    </dgm:pt>
    <dgm:pt modelId="{7B2DC8F6-CA4E-4292-BF7C-3F77BA5BFA45}" type="sibTrans" cxnId="{4A5B2683-A583-4377-AB77-425DDC9FC882}">
      <dgm:prSet/>
      <dgm:spPr/>
      <dgm:t>
        <a:bodyPr/>
        <a:lstStyle/>
        <a:p>
          <a:endParaRPr lang="en-US"/>
        </a:p>
      </dgm:t>
    </dgm:pt>
    <dgm:pt modelId="{5070E8C1-D6A6-4E03-8660-8B9F4F1BCA5A}">
      <dgm:prSet/>
      <dgm:spPr/>
      <dgm:t>
        <a:bodyPr/>
        <a:lstStyle/>
        <a:p>
          <a:r>
            <a:rPr lang="en-US"/>
            <a:t>Transformers show potential for cross-domain generalization</a:t>
          </a:r>
        </a:p>
      </dgm:t>
    </dgm:pt>
    <dgm:pt modelId="{FC103DE5-C593-40F6-8C66-7C4E885711BA}" type="parTrans" cxnId="{D1197629-8276-4DF1-8704-58D30867F418}">
      <dgm:prSet/>
      <dgm:spPr/>
      <dgm:t>
        <a:bodyPr/>
        <a:lstStyle/>
        <a:p>
          <a:endParaRPr lang="en-US"/>
        </a:p>
      </dgm:t>
    </dgm:pt>
    <dgm:pt modelId="{837DEBF3-7DE2-4F6F-AEE2-7F35152EF386}" type="sibTrans" cxnId="{D1197629-8276-4DF1-8704-58D30867F418}">
      <dgm:prSet/>
      <dgm:spPr/>
      <dgm:t>
        <a:bodyPr/>
        <a:lstStyle/>
        <a:p>
          <a:endParaRPr lang="en-US"/>
        </a:p>
      </dgm:t>
    </dgm:pt>
    <dgm:pt modelId="{AEF3DAAD-92FA-486B-8D9F-E4E5AB607E34}">
      <dgm:prSet/>
      <dgm:spPr/>
      <dgm:t>
        <a:bodyPr/>
        <a:lstStyle/>
        <a:p>
          <a:r>
            <a:rPr lang="en-US"/>
            <a:t>Model retraining per stock is recommended</a:t>
          </a:r>
        </a:p>
      </dgm:t>
    </dgm:pt>
    <dgm:pt modelId="{EE787942-17BC-46AF-82D2-0344B44B900F}" type="parTrans" cxnId="{58314A50-D51B-45FD-B863-D62994266CD4}">
      <dgm:prSet/>
      <dgm:spPr/>
      <dgm:t>
        <a:bodyPr/>
        <a:lstStyle/>
        <a:p>
          <a:endParaRPr lang="en-US"/>
        </a:p>
      </dgm:t>
    </dgm:pt>
    <dgm:pt modelId="{5ACB9A02-05CC-4000-8791-20844C6C6802}" type="sibTrans" cxnId="{58314A50-D51B-45FD-B863-D62994266CD4}">
      <dgm:prSet/>
      <dgm:spPr/>
      <dgm:t>
        <a:bodyPr/>
        <a:lstStyle/>
        <a:p>
          <a:endParaRPr lang="en-US"/>
        </a:p>
      </dgm:t>
    </dgm:pt>
    <dgm:pt modelId="{EEEE5E07-3689-4FEF-BAF5-2618B71CB298}" type="pres">
      <dgm:prSet presAssocID="{595276B2-D71F-413A-9816-02B24DC472AA}" presName="root" presStyleCnt="0">
        <dgm:presLayoutVars>
          <dgm:dir/>
          <dgm:resizeHandles val="exact"/>
        </dgm:presLayoutVars>
      </dgm:prSet>
      <dgm:spPr/>
    </dgm:pt>
    <dgm:pt modelId="{EC64FC29-ED1F-479D-A721-B29EF7E16C5D}" type="pres">
      <dgm:prSet presAssocID="{F6B09517-5C49-4886-8A05-13D710D003BB}" presName="compNode" presStyleCnt="0"/>
      <dgm:spPr/>
    </dgm:pt>
    <dgm:pt modelId="{A3632527-1270-483E-9574-538A358D4EED}" type="pres">
      <dgm:prSet presAssocID="{F6B09517-5C49-4886-8A05-13D710D003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32028760-190E-4121-94C1-55E5056BABB8}" type="pres">
      <dgm:prSet presAssocID="{F6B09517-5C49-4886-8A05-13D710D003BB}" presName="spaceRect" presStyleCnt="0"/>
      <dgm:spPr/>
    </dgm:pt>
    <dgm:pt modelId="{C7CBA8AB-8587-47AF-BCEB-D5F400E8761D}" type="pres">
      <dgm:prSet presAssocID="{F6B09517-5C49-4886-8A05-13D710D003BB}" presName="textRect" presStyleLbl="revTx" presStyleIdx="0" presStyleCnt="4">
        <dgm:presLayoutVars>
          <dgm:chMax val="1"/>
          <dgm:chPref val="1"/>
        </dgm:presLayoutVars>
      </dgm:prSet>
      <dgm:spPr/>
    </dgm:pt>
    <dgm:pt modelId="{7FE0BE34-B2D3-4211-AF61-282C7CA4AFFB}" type="pres">
      <dgm:prSet presAssocID="{20AC9DFB-2E0A-41F4-8C73-78D57EC1DAFE}" presName="sibTrans" presStyleCnt="0"/>
      <dgm:spPr/>
    </dgm:pt>
    <dgm:pt modelId="{FE755F4E-18F2-482E-85F8-E5E571079AA5}" type="pres">
      <dgm:prSet presAssocID="{4C8F99BE-5466-4B8F-9686-E0950CA17797}" presName="compNode" presStyleCnt="0"/>
      <dgm:spPr/>
    </dgm:pt>
    <dgm:pt modelId="{71CCD5BE-78A2-4C19-B9F7-3F5F63CFF0A8}" type="pres">
      <dgm:prSet presAssocID="{4C8F99BE-5466-4B8F-9686-E0950CA177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9918E965-FF2C-4923-A609-1C08150170E8}" type="pres">
      <dgm:prSet presAssocID="{4C8F99BE-5466-4B8F-9686-E0950CA17797}" presName="spaceRect" presStyleCnt="0"/>
      <dgm:spPr/>
    </dgm:pt>
    <dgm:pt modelId="{D572401B-E7F0-4D94-95E6-EAAD524C7B40}" type="pres">
      <dgm:prSet presAssocID="{4C8F99BE-5466-4B8F-9686-E0950CA17797}" presName="textRect" presStyleLbl="revTx" presStyleIdx="1" presStyleCnt="4">
        <dgm:presLayoutVars>
          <dgm:chMax val="1"/>
          <dgm:chPref val="1"/>
        </dgm:presLayoutVars>
      </dgm:prSet>
      <dgm:spPr/>
    </dgm:pt>
    <dgm:pt modelId="{3165606C-1A35-4E45-93F2-7219063D9651}" type="pres">
      <dgm:prSet presAssocID="{7B2DC8F6-CA4E-4292-BF7C-3F77BA5BFA45}" presName="sibTrans" presStyleCnt="0"/>
      <dgm:spPr/>
    </dgm:pt>
    <dgm:pt modelId="{0D69EE1F-2F1E-4BC6-BBB8-5B05629E4FE9}" type="pres">
      <dgm:prSet presAssocID="{5070E8C1-D6A6-4E03-8660-8B9F4F1BCA5A}" presName="compNode" presStyleCnt="0"/>
      <dgm:spPr/>
    </dgm:pt>
    <dgm:pt modelId="{F7FEBB8B-FBD6-4D57-8244-4703BCCFB467}" type="pres">
      <dgm:prSet presAssocID="{5070E8C1-D6A6-4E03-8660-8B9F4F1BCA5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lectrician"/>
        </a:ext>
      </dgm:extLst>
    </dgm:pt>
    <dgm:pt modelId="{F232CBBD-861F-4D35-9304-1BE0A57B888C}" type="pres">
      <dgm:prSet presAssocID="{5070E8C1-D6A6-4E03-8660-8B9F4F1BCA5A}" presName="spaceRect" presStyleCnt="0"/>
      <dgm:spPr/>
    </dgm:pt>
    <dgm:pt modelId="{2E71426B-D3DD-4175-BD56-31F40092D4B0}" type="pres">
      <dgm:prSet presAssocID="{5070E8C1-D6A6-4E03-8660-8B9F4F1BCA5A}" presName="textRect" presStyleLbl="revTx" presStyleIdx="2" presStyleCnt="4">
        <dgm:presLayoutVars>
          <dgm:chMax val="1"/>
          <dgm:chPref val="1"/>
        </dgm:presLayoutVars>
      </dgm:prSet>
      <dgm:spPr/>
    </dgm:pt>
    <dgm:pt modelId="{A83FD902-8D98-45B4-BA93-9D66D2F335E0}" type="pres">
      <dgm:prSet presAssocID="{837DEBF3-7DE2-4F6F-AEE2-7F35152EF386}" presName="sibTrans" presStyleCnt="0"/>
      <dgm:spPr/>
    </dgm:pt>
    <dgm:pt modelId="{576C06FF-0084-4A0B-9997-297E7D45A312}" type="pres">
      <dgm:prSet presAssocID="{AEF3DAAD-92FA-486B-8D9F-E4E5AB607E34}" presName="compNode" presStyleCnt="0"/>
      <dgm:spPr/>
    </dgm:pt>
    <dgm:pt modelId="{F9B6C56D-A78B-4077-BD30-542BA777C65C}" type="pres">
      <dgm:prSet presAssocID="{AEF3DAAD-92FA-486B-8D9F-E4E5AB607E3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72A1846-5069-4C1F-A9ED-21EF4F741EC6}" type="pres">
      <dgm:prSet presAssocID="{AEF3DAAD-92FA-486B-8D9F-E4E5AB607E34}" presName="spaceRect" presStyleCnt="0"/>
      <dgm:spPr/>
    </dgm:pt>
    <dgm:pt modelId="{EB0EF1EA-AB55-44C3-839E-C8E5EF07430A}" type="pres">
      <dgm:prSet presAssocID="{AEF3DAAD-92FA-486B-8D9F-E4E5AB607E34}" presName="textRect" presStyleLbl="revTx" presStyleIdx="3" presStyleCnt="4">
        <dgm:presLayoutVars>
          <dgm:chMax val="1"/>
          <dgm:chPref val="1"/>
        </dgm:presLayoutVars>
      </dgm:prSet>
      <dgm:spPr/>
    </dgm:pt>
  </dgm:ptLst>
  <dgm:cxnLst>
    <dgm:cxn modelId="{D1197629-8276-4DF1-8704-58D30867F418}" srcId="{595276B2-D71F-413A-9816-02B24DC472AA}" destId="{5070E8C1-D6A6-4E03-8660-8B9F4F1BCA5A}" srcOrd="2" destOrd="0" parTransId="{FC103DE5-C593-40F6-8C66-7C4E885711BA}" sibTransId="{837DEBF3-7DE2-4F6F-AEE2-7F35152EF386}"/>
    <dgm:cxn modelId="{AEDA4F47-3071-4C49-8372-EA1214564B72}" type="presOf" srcId="{595276B2-D71F-413A-9816-02B24DC472AA}" destId="{EEEE5E07-3689-4FEF-BAF5-2618B71CB298}" srcOrd="0" destOrd="0" presId="urn:microsoft.com/office/officeart/2018/2/layout/IconLabelList"/>
    <dgm:cxn modelId="{58314A50-D51B-45FD-B863-D62994266CD4}" srcId="{595276B2-D71F-413A-9816-02B24DC472AA}" destId="{AEF3DAAD-92FA-486B-8D9F-E4E5AB607E34}" srcOrd="3" destOrd="0" parTransId="{EE787942-17BC-46AF-82D2-0344B44B900F}" sibTransId="{5ACB9A02-05CC-4000-8791-20844C6C6802}"/>
    <dgm:cxn modelId="{4DEDA162-1F09-483D-A1FE-3FD752B82354}" srcId="{595276B2-D71F-413A-9816-02B24DC472AA}" destId="{F6B09517-5C49-4886-8A05-13D710D003BB}" srcOrd="0" destOrd="0" parTransId="{6E3603E8-EAE0-49FF-8308-B7FBF7D5DBE5}" sibTransId="{20AC9DFB-2E0A-41F4-8C73-78D57EC1DAFE}"/>
    <dgm:cxn modelId="{1243F66E-3BD6-456D-9391-56B39944E334}" type="presOf" srcId="{F6B09517-5C49-4886-8A05-13D710D003BB}" destId="{C7CBA8AB-8587-47AF-BCEB-D5F400E8761D}" srcOrd="0" destOrd="0" presId="urn:microsoft.com/office/officeart/2018/2/layout/IconLabelList"/>
    <dgm:cxn modelId="{4A5B2683-A583-4377-AB77-425DDC9FC882}" srcId="{595276B2-D71F-413A-9816-02B24DC472AA}" destId="{4C8F99BE-5466-4B8F-9686-E0950CA17797}" srcOrd="1" destOrd="0" parTransId="{5B2A5FE3-A581-47B4-A38B-690E514025FD}" sibTransId="{7B2DC8F6-CA4E-4292-BF7C-3F77BA5BFA45}"/>
    <dgm:cxn modelId="{03047FA8-6DF8-4EDF-A895-DE458F775B90}" type="presOf" srcId="{AEF3DAAD-92FA-486B-8D9F-E4E5AB607E34}" destId="{EB0EF1EA-AB55-44C3-839E-C8E5EF07430A}" srcOrd="0" destOrd="0" presId="urn:microsoft.com/office/officeart/2018/2/layout/IconLabelList"/>
    <dgm:cxn modelId="{F9131EB5-5095-41CD-B6DE-F98ACD0C7CFD}" type="presOf" srcId="{5070E8C1-D6A6-4E03-8660-8B9F4F1BCA5A}" destId="{2E71426B-D3DD-4175-BD56-31F40092D4B0}" srcOrd="0" destOrd="0" presId="urn:microsoft.com/office/officeart/2018/2/layout/IconLabelList"/>
    <dgm:cxn modelId="{0658CBEC-1B5B-4268-925F-2477C9BD0AA7}" type="presOf" srcId="{4C8F99BE-5466-4B8F-9686-E0950CA17797}" destId="{D572401B-E7F0-4D94-95E6-EAAD524C7B40}" srcOrd="0" destOrd="0" presId="urn:microsoft.com/office/officeart/2018/2/layout/IconLabelList"/>
    <dgm:cxn modelId="{C441A0AD-9D6A-45B7-8DCA-1DEDEB39A393}" type="presParOf" srcId="{EEEE5E07-3689-4FEF-BAF5-2618B71CB298}" destId="{EC64FC29-ED1F-479D-A721-B29EF7E16C5D}" srcOrd="0" destOrd="0" presId="urn:microsoft.com/office/officeart/2018/2/layout/IconLabelList"/>
    <dgm:cxn modelId="{1C895BBD-AF5A-490E-A1BB-259AC468C0D5}" type="presParOf" srcId="{EC64FC29-ED1F-479D-A721-B29EF7E16C5D}" destId="{A3632527-1270-483E-9574-538A358D4EED}" srcOrd="0" destOrd="0" presId="urn:microsoft.com/office/officeart/2018/2/layout/IconLabelList"/>
    <dgm:cxn modelId="{3B537821-9F6C-4148-825D-17461A90BD4E}" type="presParOf" srcId="{EC64FC29-ED1F-479D-A721-B29EF7E16C5D}" destId="{32028760-190E-4121-94C1-55E5056BABB8}" srcOrd="1" destOrd="0" presId="urn:microsoft.com/office/officeart/2018/2/layout/IconLabelList"/>
    <dgm:cxn modelId="{710F38E2-CF54-4B75-A2B2-846669D15809}" type="presParOf" srcId="{EC64FC29-ED1F-479D-A721-B29EF7E16C5D}" destId="{C7CBA8AB-8587-47AF-BCEB-D5F400E8761D}" srcOrd="2" destOrd="0" presId="urn:microsoft.com/office/officeart/2018/2/layout/IconLabelList"/>
    <dgm:cxn modelId="{1DA28AD7-AC56-48D2-B707-E1CD16E4144B}" type="presParOf" srcId="{EEEE5E07-3689-4FEF-BAF5-2618B71CB298}" destId="{7FE0BE34-B2D3-4211-AF61-282C7CA4AFFB}" srcOrd="1" destOrd="0" presId="urn:microsoft.com/office/officeart/2018/2/layout/IconLabelList"/>
    <dgm:cxn modelId="{6F88D06D-D377-410D-AF2E-20EFA1F01090}" type="presParOf" srcId="{EEEE5E07-3689-4FEF-BAF5-2618B71CB298}" destId="{FE755F4E-18F2-482E-85F8-E5E571079AA5}" srcOrd="2" destOrd="0" presId="urn:microsoft.com/office/officeart/2018/2/layout/IconLabelList"/>
    <dgm:cxn modelId="{AF1E7734-9368-48B5-AD8C-5A8808D75070}" type="presParOf" srcId="{FE755F4E-18F2-482E-85F8-E5E571079AA5}" destId="{71CCD5BE-78A2-4C19-B9F7-3F5F63CFF0A8}" srcOrd="0" destOrd="0" presId="urn:microsoft.com/office/officeart/2018/2/layout/IconLabelList"/>
    <dgm:cxn modelId="{BCBED4D8-4F4C-4B91-9CCC-07C9C93812C9}" type="presParOf" srcId="{FE755F4E-18F2-482E-85F8-E5E571079AA5}" destId="{9918E965-FF2C-4923-A609-1C08150170E8}" srcOrd="1" destOrd="0" presId="urn:microsoft.com/office/officeart/2018/2/layout/IconLabelList"/>
    <dgm:cxn modelId="{E6C074D5-1F41-4A01-A50D-40B27543C6C5}" type="presParOf" srcId="{FE755F4E-18F2-482E-85F8-E5E571079AA5}" destId="{D572401B-E7F0-4D94-95E6-EAAD524C7B40}" srcOrd="2" destOrd="0" presId="urn:microsoft.com/office/officeart/2018/2/layout/IconLabelList"/>
    <dgm:cxn modelId="{A9DC61B6-2665-48A9-AA1D-C4B2752F80AC}" type="presParOf" srcId="{EEEE5E07-3689-4FEF-BAF5-2618B71CB298}" destId="{3165606C-1A35-4E45-93F2-7219063D9651}" srcOrd="3" destOrd="0" presId="urn:microsoft.com/office/officeart/2018/2/layout/IconLabelList"/>
    <dgm:cxn modelId="{3AA7D1FF-BEBF-4751-86E8-2862A8029134}" type="presParOf" srcId="{EEEE5E07-3689-4FEF-BAF5-2618B71CB298}" destId="{0D69EE1F-2F1E-4BC6-BBB8-5B05629E4FE9}" srcOrd="4" destOrd="0" presId="urn:microsoft.com/office/officeart/2018/2/layout/IconLabelList"/>
    <dgm:cxn modelId="{B1801825-3ABF-4D00-A83D-42B6080FC651}" type="presParOf" srcId="{0D69EE1F-2F1E-4BC6-BBB8-5B05629E4FE9}" destId="{F7FEBB8B-FBD6-4D57-8244-4703BCCFB467}" srcOrd="0" destOrd="0" presId="urn:microsoft.com/office/officeart/2018/2/layout/IconLabelList"/>
    <dgm:cxn modelId="{52A24B4C-F7C1-4261-9314-B8A56D1B8133}" type="presParOf" srcId="{0D69EE1F-2F1E-4BC6-BBB8-5B05629E4FE9}" destId="{F232CBBD-861F-4D35-9304-1BE0A57B888C}" srcOrd="1" destOrd="0" presId="urn:microsoft.com/office/officeart/2018/2/layout/IconLabelList"/>
    <dgm:cxn modelId="{18E6062D-1A9C-4EF6-919D-DD96A14F96CE}" type="presParOf" srcId="{0D69EE1F-2F1E-4BC6-BBB8-5B05629E4FE9}" destId="{2E71426B-D3DD-4175-BD56-31F40092D4B0}" srcOrd="2" destOrd="0" presId="urn:microsoft.com/office/officeart/2018/2/layout/IconLabelList"/>
    <dgm:cxn modelId="{614311A4-DE99-4637-B967-E944F1BC3D33}" type="presParOf" srcId="{EEEE5E07-3689-4FEF-BAF5-2618B71CB298}" destId="{A83FD902-8D98-45B4-BA93-9D66D2F335E0}" srcOrd="5" destOrd="0" presId="urn:microsoft.com/office/officeart/2018/2/layout/IconLabelList"/>
    <dgm:cxn modelId="{8D99E200-9C80-4F6F-908F-1C80A5D2A7B8}" type="presParOf" srcId="{EEEE5E07-3689-4FEF-BAF5-2618B71CB298}" destId="{576C06FF-0084-4A0B-9997-297E7D45A312}" srcOrd="6" destOrd="0" presId="urn:microsoft.com/office/officeart/2018/2/layout/IconLabelList"/>
    <dgm:cxn modelId="{24CE3433-6257-441F-8D8F-E8DF0C408D2F}" type="presParOf" srcId="{576C06FF-0084-4A0B-9997-297E7D45A312}" destId="{F9B6C56D-A78B-4077-BD30-542BA777C65C}" srcOrd="0" destOrd="0" presId="urn:microsoft.com/office/officeart/2018/2/layout/IconLabelList"/>
    <dgm:cxn modelId="{9B50B157-2BEA-43D0-9E54-5C3D9B90C51B}" type="presParOf" srcId="{576C06FF-0084-4A0B-9997-297E7D45A312}" destId="{A72A1846-5069-4C1F-A9ED-21EF4F741EC6}" srcOrd="1" destOrd="0" presId="urn:microsoft.com/office/officeart/2018/2/layout/IconLabelList"/>
    <dgm:cxn modelId="{10337629-6BEF-40BF-9DF1-53E12EA1ECF7}" type="presParOf" srcId="{576C06FF-0084-4A0B-9997-297E7D45A312}" destId="{EB0EF1EA-AB55-44C3-839E-C8E5EF07430A}"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CF6ED6-DDEA-4861-BDE6-54994D80EBA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B1DC98E-9774-42C9-8574-829B7B3C8E74}">
      <dgm:prSet/>
      <dgm:spPr/>
      <dgm:t>
        <a:bodyPr/>
        <a:lstStyle/>
        <a:p>
          <a:r>
            <a:rPr lang="en-US"/>
            <a:t>Incorporate external factors like news sentiment</a:t>
          </a:r>
        </a:p>
      </dgm:t>
    </dgm:pt>
    <dgm:pt modelId="{7035FD5F-6383-49E0-A99E-D20294E86EE8}" type="parTrans" cxnId="{B7525E9F-68B7-41C3-B0E7-FB8F3E21112A}">
      <dgm:prSet/>
      <dgm:spPr/>
      <dgm:t>
        <a:bodyPr/>
        <a:lstStyle/>
        <a:p>
          <a:endParaRPr lang="en-US"/>
        </a:p>
      </dgm:t>
    </dgm:pt>
    <dgm:pt modelId="{17666EDC-903C-4853-AF83-E30249FBF5A7}" type="sibTrans" cxnId="{B7525E9F-68B7-41C3-B0E7-FB8F3E21112A}">
      <dgm:prSet/>
      <dgm:spPr/>
      <dgm:t>
        <a:bodyPr/>
        <a:lstStyle/>
        <a:p>
          <a:endParaRPr lang="en-US"/>
        </a:p>
      </dgm:t>
    </dgm:pt>
    <dgm:pt modelId="{47D615C0-579D-45E1-BFBE-44A9FB7E09A3}">
      <dgm:prSet/>
      <dgm:spPr/>
      <dgm:t>
        <a:bodyPr/>
        <a:lstStyle/>
        <a:p>
          <a:r>
            <a:rPr lang="en-US"/>
            <a:t>Use advanced attention-based models (e.g., BERT, TCN)</a:t>
          </a:r>
        </a:p>
      </dgm:t>
    </dgm:pt>
    <dgm:pt modelId="{D383CAD6-0F74-4C65-8D2B-FE72698DE0E7}" type="parTrans" cxnId="{48A702E3-C2B1-4403-8604-7DF0B05F4C1F}">
      <dgm:prSet/>
      <dgm:spPr/>
      <dgm:t>
        <a:bodyPr/>
        <a:lstStyle/>
        <a:p>
          <a:endParaRPr lang="en-US"/>
        </a:p>
      </dgm:t>
    </dgm:pt>
    <dgm:pt modelId="{18C0A1CF-D933-443B-957C-14E54FA8BB7B}" type="sibTrans" cxnId="{48A702E3-C2B1-4403-8604-7DF0B05F4C1F}">
      <dgm:prSet/>
      <dgm:spPr/>
      <dgm:t>
        <a:bodyPr/>
        <a:lstStyle/>
        <a:p>
          <a:endParaRPr lang="en-US"/>
        </a:p>
      </dgm:t>
    </dgm:pt>
    <dgm:pt modelId="{90DCEBCE-89A4-40F3-BB71-CC6CD8F687AE}">
      <dgm:prSet/>
      <dgm:spPr/>
      <dgm:t>
        <a:bodyPr/>
        <a:lstStyle/>
        <a:p>
          <a:r>
            <a:rPr lang="en-US"/>
            <a:t>Explore transfer learning and domain adaptation</a:t>
          </a:r>
        </a:p>
      </dgm:t>
    </dgm:pt>
    <dgm:pt modelId="{1A23832D-D764-4CE7-82A0-A06AE38BA2F8}" type="parTrans" cxnId="{14F2D704-9C60-4DD5-88BD-08E94274BDA0}">
      <dgm:prSet/>
      <dgm:spPr/>
      <dgm:t>
        <a:bodyPr/>
        <a:lstStyle/>
        <a:p>
          <a:endParaRPr lang="en-US"/>
        </a:p>
      </dgm:t>
    </dgm:pt>
    <dgm:pt modelId="{A09D3947-DFFF-4D7C-B068-F7201338838B}" type="sibTrans" cxnId="{14F2D704-9C60-4DD5-88BD-08E94274BDA0}">
      <dgm:prSet/>
      <dgm:spPr/>
      <dgm:t>
        <a:bodyPr/>
        <a:lstStyle/>
        <a:p>
          <a:endParaRPr lang="en-US"/>
        </a:p>
      </dgm:t>
    </dgm:pt>
    <dgm:pt modelId="{77B23EEE-1B70-4E7A-A333-FC5B0AEC098D}" type="pres">
      <dgm:prSet presAssocID="{E8CF6ED6-DDEA-4861-BDE6-54994D80EBAA}" presName="root" presStyleCnt="0">
        <dgm:presLayoutVars>
          <dgm:dir/>
          <dgm:resizeHandles val="exact"/>
        </dgm:presLayoutVars>
      </dgm:prSet>
      <dgm:spPr/>
    </dgm:pt>
    <dgm:pt modelId="{F58C4C44-5BD9-4F1C-98CC-743C243E3544}" type="pres">
      <dgm:prSet presAssocID="{BB1DC98E-9774-42C9-8574-829B7B3C8E74}" presName="compNode" presStyleCnt="0"/>
      <dgm:spPr/>
    </dgm:pt>
    <dgm:pt modelId="{846760D5-377C-4547-9C77-03FFE2592326}" type="pres">
      <dgm:prSet presAssocID="{BB1DC98E-9774-42C9-8574-829B7B3C8E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AAA61BBA-FDA3-4F3C-85FD-FBFE9ED1B5C0}" type="pres">
      <dgm:prSet presAssocID="{BB1DC98E-9774-42C9-8574-829B7B3C8E74}" presName="spaceRect" presStyleCnt="0"/>
      <dgm:spPr/>
    </dgm:pt>
    <dgm:pt modelId="{5F079CA8-6AE7-44E9-80AD-88415B0410AD}" type="pres">
      <dgm:prSet presAssocID="{BB1DC98E-9774-42C9-8574-829B7B3C8E74}" presName="textRect" presStyleLbl="revTx" presStyleIdx="0" presStyleCnt="3">
        <dgm:presLayoutVars>
          <dgm:chMax val="1"/>
          <dgm:chPref val="1"/>
        </dgm:presLayoutVars>
      </dgm:prSet>
      <dgm:spPr/>
    </dgm:pt>
    <dgm:pt modelId="{F4FAE4C0-41A6-4A75-A8E7-061128EA0A4A}" type="pres">
      <dgm:prSet presAssocID="{17666EDC-903C-4853-AF83-E30249FBF5A7}" presName="sibTrans" presStyleCnt="0"/>
      <dgm:spPr/>
    </dgm:pt>
    <dgm:pt modelId="{60AD0425-75EF-460C-9D53-635D2E72F976}" type="pres">
      <dgm:prSet presAssocID="{47D615C0-579D-45E1-BFBE-44A9FB7E09A3}" presName="compNode" presStyleCnt="0"/>
      <dgm:spPr/>
    </dgm:pt>
    <dgm:pt modelId="{E38DB0FB-758D-4BF7-A671-3774C4B63314}" type="pres">
      <dgm:prSet presAssocID="{47D615C0-579D-45E1-BFBE-44A9FB7E09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ck"/>
        </a:ext>
      </dgm:extLst>
    </dgm:pt>
    <dgm:pt modelId="{5FA5C1F3-7C57-45F2-8957-B24380090E4A}" type="pres">
      <dgm:prSet presAssocID="{47D615C0-579D-45E1-BFBE-44A9FB7E09A3}" presName="spaceRect" presStyleCnt="0"/>
      <dgm:spPr/>
    </dgm:pt>
    <dgm:pt modelId="{EFD94C41-DADF-4172-A324-E11F690A78AA}" type="pres">
      <dgm:prSet presAssocID="{47D615C0-579D-45E1-BFBE-44A9FB7E09A3}" presName="textRect" presStyleLbl="revTx" presStyleIdx="1" presStyleCnt="3">
        <dgm:presLayoutVars>
          <dgm:chMax val="1"/>
          <dgm:chPref val="1"/>
        </dgm:presLayoutVars>
      </dgm:prSet>
      <dgm:spPr/>
    </dgm:pt>
    <dgm:pt modelId="{FDA7B1FC-2EF0-4E22-9F4D-555C1560F30E}" type="pres">
      <dgm:prSet presAssocID="{18C0A1CF-D933-443B-957C-14E54FA8BB7B}" presName="sibTrans" presStyleCnt="0"/>
      <dgm:spPr/>
    </dgm:pt>
    <dgm:pt modelId="{0F160378-C27D-4FEC-A94F-71A491B12CB6}" type="pres">
      <dgm:prSet presAssocID="{90DCEBCE-89A4-40F3-BB71-CC6CD8F687AE}" presName="compNode" presStyleCnt="0"/>
      <dgm:spPr/>
    </dgm:pt>
    <dgm:pt modelId="{E4EC1347-D7CD-486B-8202-6A1E2D0A7691}" type="pres">
      <dgm:prSet presAssocID="{90DCEBCE-89A4-40F3-BB71-CC6CD8F687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B6ECAAAF-0543-40A5-8839-39BBF9506C5B}" type="pres">
      <dgm:prSet presAssocID="{90DCEBCE-89A4-40F3-BB71-CC6CD8F687AE}" presName="spaceRect" presStyleCnt="0"/>
      <dgm:spPr/>
    </dgm:pt>
    <dgm:pt modelId="{DE94F52D-22A1-4030-890F-CF1825C5AEA3}" type="pres">
      <dgm:prSet presAssocID="{90DCEBCE-89A4-40F3-BB71-CC6CD8F687AE}" presName="textRect" presStyleLbl="revTx" presStyleIdx="2" presStyleCnt="3">
        <dgm:presLayoutVars>
          <dgm:chMax val="1"/>
          <dgm:chPref val="1"/>
        </dgm:presLayoutVars>
      </dgm:prSet>
      <dgm:spPr/>
    </dgm:pt>
  </dgm:ptLst>
  <dgm:cxnLst>
    <dgm:cxn modelId="{14F2D704-9C60-4DD5-88BD-08E94274BDA0}" srcId="{E8CF6ED6-DDEA-4861-BDE6-54994D80EBAA}" destId="{90DCEBCE-89A4-40F3-BB71-CC6CD8F687AE}" srcOrd="2" destOrd="0" parTransId="{1A23832D-D764-4CE7-82A0-A06AE38BA2F8}" sibTransId="{A09D3947-DFFF-4D7C-B068-F7201338838B}"/>
    <dgm:cxn modelId="{B7525E9F-68B7-41C3-B0E7-FB8F3E21112A}" srcId="{E8CF6ED6-DDEA-4861-BDE6-54994D80EBAA}" destId="{BB1DC98E-9774-42C9-8574-829B7B3C8E74}" srcOrd="0" destOrd="0" parTransId="{7035FD5F-6383-49E0-A99E-D20294E86EE8}" sibTransId="{17666EDC-903C-4853-AF83-E30249FBF5A7}"/>
    <dgm:cxn modelId="{29954ED2-17BF-4152-9C42-C0E8106EE306}" type="presOf" srcId="{47D615C0-579D-45E1-BFBE-44A9FB7E09A3}" destId="{EFD94C41-DADF-4172-A324-E11F690A78AA}" srcOrd="0" destOrd="0" presId="urn:microsoft.com/office/officeart/2018/2/layout/IconLabelList"/>
    <dgm:cxn modelId="{6CBB35D5-88DD-48B6-8B69-4A56BF79CD52}" type="presOf" srcId="{BB1DC98E-9774-42C9-8574-829B7B3C8E74}" destId="{5F079CA8-6AE7-44E9-80AD-88415B0410AD}" srcOrd="0" destOrd="0" presId="urn:microsoft.com/office/officeart/2018/2/layout/IconLabelList"/>
    <dgm:cxn modelId="{CDA3F5D5-F390-4D28-A9E5-2C22A5B4CC23}" type="presOf" srcId="{E8CF6ED6-DDEA-4861-BDE6-54994D80EBAA}" destId="{77B23EEE-1B70-4E7A-A333-FC5B0AEC098D}" srcOrd="0" destOrd="0" presId="urn:microsoft.com/office/officeart/2018/2/layout/IconLabelList"/>
    <dgm:cxn modelId="{48A702E3-C2B1-4403-8604-7DF0B05F4C1F}" srcId="{E8CF6ED6-DDEA-4861-BDE6-54994D80EBAA}" destId="{47D615C0-579D-45E1-BFBE-44A9FB7E09A3}" srcOrd="1" destOrd="0" parTransId="{D383CAD6-0F74-4C65-8D2B-FE72698DE0E7}" sibTransId="{18C0A1CF-D933-443B-957C-14E54FA8BB7B}"/>
    <dgm:cxn modelId="{0A8BCCFA-1024-4564-9E98-3B43E55F488C}" type="presOf" srcId="{90DCEBCE-89A4-40F3-BB71-CC6CD8F687AE}" destId="{DE94F52D-22A1-4030-890F-CF1825C5AEA3}" srcOrd="0" destOrd="0" presId="urn:microsoft.com/office/officeart/2018/2/layout/IconLabelList"/>
    <dgm:cxn modelId="{007AE315-076C-4BEB-8172-AD1E517538D0}" type="presParOf" srcId="{77B23EEE-1B70-4E7A-A333-FC5B0AEC098D}" destId="{F58C4C44-5BD9-4F1C-98CC-743C243E3544}" srcOrd="0" destOrd="0" presId="urn:microsoft.com/office/officeart/2018/2/layout/IconLabelList"/>
    <dgm:cxn modelId="{D77CE055-E1CE-4D7F-808E-3DE4FBE3B480}" type="presParOf" srcId="{F58C4C44-5BD9-4F1C-98CC-743C243E3544}" destId="{846760D5-377C-4547-9C77-03FFE2592326}" srcOrd="0" destOrd="0" presId="urn:microsoft.com/office/officeart/2018/2/layout/IconLabelList"/>
    <dgm:cxn modelId="{5BC24C10-760C-48E8-93C1-0E3285122231}" type="presParOf" srcId="{F58C4C44-5BD9-4F1C-98CC-743C243E3544}" destId="{AAA61BBA-FDA3-4F3C-85FD-FBFE9ED1B5C0}" srcOrd="1" destOrd="0" presId="urn:microsoft.com/office/officeart/2018/2/layout/IconLabelList"/>
    <dgm:cxn modelId="{D4AFC15D-3354-4869-B2F8-A819AC5E5DF0}" type="presParOf" srcId="{F58C4C44-5BD9-4F1C-98CC-743C243E3544}" destId="{5F079CA8-6AE7-44E9-80AD-88415B0410AD}" srcOrd="2" destOrd="0" presId="urn:microsoft.com/office/officeart/2018/2/layout/IconLabelList"/>
    <dgm:cxn modelId="{70667EF1-5289-4D06-9D15-18480587E747}" type="presParOf" srcId="{77B23EEE-1B70-4E7A-A333-FC5B0AEC098D}" destId="{F4FAE4C0-41A6-4A75-A8E7-061128EA0A4A}" srcOrd="1" destOrd="0" presId="urn:microsoft.com/office/officeart/2018/2/layout/IconLabelList"/>
    <dgm:cxn modelId="{2B8DAC05-0216-43DE-B4D8-E211CD28C396}" type="presParOf" srcId="{77B23EEE-1B70-4E7A-A333-FC5B0AEC098D}" destId="{60AD0425-75EF-460C-9D53-635D2E72F976}" srcOrd="2" destOrd="0" presId="urn:microsoft.com/office/officeart/2018/2/layout/IconLabelList"/>
    <dgm:cxn modelId="{D8E89C0B-2C32-4AD7-9B9C-595D566E9527}" type="presParOf" srcId="{60AD0425-75EF-460C-9D53-635D2E72F976}" destId="{E38DB0FB-758D-4BF7-A671-3774C4B63314}" srcOrd="0" destOrd="0" presId="urn:microsoft.com/office/officeart/2018/2/layout/IconLabelList"/>
    <dgm:cxn modelId="{F08868D4-1471-4E38-AF4F-F07A762969D5}" type="presParOf" srcId="{60AD0425-75EF-460C-9D53-635D2E72F976}" destId="{5FA5C1F3-7C57-45F2-8957-B24380090E4A}" srcOrd="1" destOrd="0" presId="urn:microsoft.com/office/officeart/2018/2/layout/IconLabelList"/>
    <dgm:cxn modelId="{DCCC77F5-AE59-4E95-BC26-90539C15BA78}" type="presParOf" srcId="{60AD0425-75EF-460C-9D53-635D2E72F976}" destId="{EFD94C41-DADF-4172-A324-E11F690A78AA}" srcOrd="2" destOrd="0" presId="urn:microsoft.com/office/officeart/2018/2/layout/IconLabelList"/>
    <dgm:cxn modelId="{09577E58-C8CB-4E6B-8806-E51DCA3ACD1C}" type="presParOf" srcId="{77B23EEE-1B70-4E7A-A333-FC5B0AEC098D}" destId="{FDA7B1FC-2EF0-4E22-9F4D-555C1560F30E}" srcOrd="3" destOrd="0" presId="urn:microsoft.com/office/officeart/2018/2/layout/IconLabelList"/>
    <dgm:cxn modelId="{B067F05B-6AB8-4838-8349-D4C5A2506C9B}" type="presParOf" srcId="{77B23EEE-1B70-4E7A-A333-FC5B0AEC098D}" destId="{0F160378-C27D-4FEC-A94F-71A491B12CB6}" srcOrd="4" destOrd="0" presId="urn:microsoft.com/office/officeart/2018/2/layout/IconLabelList"/>
    <dgm:cxn modelId="{3F3CAA69-DD3E-436B-AEBD-1229C86F51D7}" type="presParOf" srcId="{0F160378-C27D-4FEC-A94F-71A491B12CB6}" destId="{E4EC1347-D7CD-486B-8202-6A1E2D0A7691}" srcOrd="0" destOrd="0" presId="urn:microsoft.com/office/officeart/2018/2/layout/IconLabelList"/>
    <dgm:cxn modelId="{716F52BF-90BC-4DE2-8F1D-D710BA87C0AA}" type="presParOf" srcId="{0F160378-C27D-4FEC-A94F-71A491B12CB6}" destId="{B6ECAAAF-0543-40A5-8839-39BBF9506C5B}" srcOrd="1" destOrd="0" presId="urn:microsoft.com/office/officeart/2018/2/layout/IconLabelList"/>
    <dgm:cxn modelId="{E3ABCAA8-7822-4939-B3A2-8307CC33D5D3}" type="presParOf" srcId="{0F160378-C27D-4FEC-A94F-71A491B12CB6}" destId="{DE94F52D-22A1-4030-890F-CF1825C5AEA3}" srcOrd="2" destOrd="0" presId="urn:microsoft.com/office/officeart/2018/2/layout/Icon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6B8F6A-FEB2-49CB-B228-E276BB1CD21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EB5BF3C0-0BA9-453B-AE7A-F34559327EEE}">
      <dgm:prSet/>
      <dgm:spPr/>
      <dgm:t>
        <a:bodyPr/>
        <a:lstStyle/>
        <a:p>
          <a:r>
            <a:rPr lang="en-US"/>
            <a:t>YahooFinance. (n.d.). Retrieved via yfinance Python library from https://finance.yahoo.com/</a:t>
          </a:r>
        </a:p>
      </dgm:t>
    </dgm:pt>
    <dgm:pt modelId="{D8FDFCD8-B258-4381-980E-C69F3900C28E}" type="parTrans" cxnId="{635BB26B-0991-4BA1-B3C0-438D0934027D}">
      <dgm:prSet/>
      <dgm:spPr/>
      <dgm:t>
        <a:bodyPr/>
        <a:lstStyle/>
        <a:p>
          <a:endParaRPr lang="en-US"/>
        </a:p>
      </dgm:t>
    </dgm:pt>
    <dgm:pt modelId="{A788A92E-413E-4BD4-BF25-CDAA40444320}" type="sibTrans" cxnId="{635BB26B-0991-4BA1-B3C0-438D0934027D}">
      <dgm:prSet/>
      <dgm:spPr/>
      <dgm:t>
        <a:bodyPr/>
        <a:lstStyle/>
        <a:p>
          <a:endParaRPr lang="en-US"/>
        </a:p>
      </dgm:t>
    </dgm:pt>
    <dgm:pt modelId="{7C79F3C0-4731-48A8-BC8C-2B5925B4EC85}">
      <dgm:prSet/>
      <dgm:spPr/>
      <dgm:t>
        <a:bodyPr/>
        <a:lstStyle/>
        <a:p>
          <a:r>
            <a:rPr lang="en-US"/>
            <a:t>Kaggle. (n.d.). Stock Market Datasets and Notebooks. https://www.kaggle.com</a:t>
          </a:r>
        </a:p>
      </dgm:t>
    </dgm:pt>
    <dgm:pt modelId="{8B5D4D45-8899-49F7-84BC-F6CEF11C9D82}" type="parTrans" cxnId="{EB4DDD35-66B2-4192-951C-F50C8285949A}">
      <dgm:prSet/>
      <dgm:spPr/>
      <dgm:t>
        <a:bodyPr/>
        <a:lstStyle/>
        <a:p>
          <a:endParaRPr lang="en-US"/>
        </a:p>
      </dgm:t>
    </dgm:pt>
    <dgm:pt modelId="{68E5A090-530B-4350-99DF-3A9F3862C0FF}" type="sibTrans" cxnId="{EB4DDD35-66B2-4192-951C-F50C8285949A}">
      <dgm:prSet/>
      <dgm:spPr/>
      <dgm:t>
        <a:bodyPr/>
        <a:lstStyle/>
        <a:p>
          <a:endParaRPr lang="en-US"/>
        </a:p>
      </dgm:t>
    </dgm:pt>
    <dgm:pt modelId="{775D9FF2-92A9-4C91-98D1-844D3C2C3D76}">
      <dgm:prSet/>
      <dgm:spPr/>
      <dgm:t>
        <a:bodyPr/>
        <a:lstStyle/>
        <a:p>
          <a:r>
            <a:rPr lang="en-US"/>
            <a:t>Atsalakis &amp; Valavanis (2009). Surveying Stock Market Forecasting Techniques – Part II: Expert Systems with Applications.</a:t>
          </a:r>
        </a:p>
      </dgm:t>
    </dgm:pt>
    <dgm:pt modelId="{D2B748B9-D0DC-4495-8290-FEC8C93D9D3A}" type="parTrans" cxnId="{97966E01-8080-4C67-8F93-4D3960D167AB}">
      <dgm:prSet/>
      <dgm:spPr/>
      <dgm:t>
        <a:bodyPr/>
        <a:lstStyle/>
        <a:p>
          <a:endParaRPr lang="en-US"/>
        </a:p>
      </dgm:t>
    </dgm:pt>
    <dgm:pt modelId="{A956B0F9-71C3-40DA-84B8-811AE5F87F08}" type="sibTrans" cxnId="{97966E01-8080-4C67-8F93-4D3960D167AB}">
      <dgm:prSet/>
      <dgm:spPr/>
      <dgm:t>
        <a:bodyPr/>
        <a:lstStyle/>
        <a:p>
          <a:endParaRPr lang="en-US"/>
        </a:p>
      </dgm:t>
    </dgm:pt>
    <dgm:pt modelId="{3069AA0C-6F6F-4B3F-ADA1-CF488E5324B6}">
      <dgm:prSet/>
      <dgm:spPr/>
      <dgm:t>
        <a:bodyPr/>
        <a:lstStyle/>
        <a:p>
          <a:r>
            <a:rPr lang="en-US"/>
            <a:t>Brownlee, J. (2018). Deep Learning for Time Series Forecasting.</a:t>
          </a:r>
        </a:p>
      </dgm:t>
    </dgm:pt>
    <dgm:pt modelId="{60C1DF78-04B5-4D87-AEDF-9590E3816C5C}" type="parTrans" cxnId="{329BB660-E8E2-4F59-B150-340D12B31C17}">
      <dgm:prSet/>
      <dgm:spPr/>
      <dgm:t>
        <a:bodyPr/>
        <a:lstStyle/>
        <a:p>
          <a:endParaRPr lang="en-US"/>
        </a:p>
      </dgm:t>
    </dgm:pt>
    <dgm:pt modelId="{77BEA82F-C851-498F-B914-081350125ED4}" type="sibTrans" cxnId="{329BB660-E8E2-4F59-B150-340D12B31C17}">
      <dgm:prSet/>
      <dgm:spPr/>
      <dgm:t>
        <a:bodyPr/>
        <a:lstStyle/>
        <a:p>
          <a:endParaRPr lang="en-US"/>
        </a:p>
      </dgm:t>
    </dgm:pt>
    <dgm:pt modelId="{EE23383A-B4FA-47D5-806C-0B0A01CA29EA}">
      <dgm:prSet/>
      <dgm:spPr/>
      <dgm:t>
        <a:bodyPr/>
        <a:lstStyle/>
        <a:p>
          <a:r>
            <a:rPr lang="en-US"/>
            <a:t>Scikit-learn Developers. (n.d.). https://scikit-learn.org</a:t>
          </a:r>
        </a:p>
      </dgm:t>
    </dgm:pt>
    <dgm:pt modelId="{2EAA4949-08AB-43C7-B1B1-6F7588D80B6A}" type="parTrans" cxnId="{5D383A20-CABA-4EF9-B1B0-440E9F4BFC00}">
      <dgm:prSet/>
      <dgm:spPr/>
      <dgm:t>
        <a:bodyPr/>
        <a:lstStyle/>
        <a:p>
          <a:endParaRPr lang="en-US"/>
        </a:p>
      </dgm:t>
    </dgm:pt>
    <dgm:pt modelId="{41C1CBCD-08F1-4DA6-AC0B-3F938FF3D6CD}" type="sibTrans" cxnId="{5D383A20-CABA-4EF9-B1B0-440E9F4BFC00}">
      <dgm:prSet/>
      <dgm:spPr/>
      <dgm:t>
        <a:bodyPr/>
        <a:lstStyle/>
        <a:p>
          <a:endParaRPr lang="en-US"/>
        </a:p>
      </dgm:t>
    </dgm:pt>
    <dgm:pt modelId="{424F8B3C-3A7B-477F-B193-2804FA3C2FAC}">
      <dgm:prSet/>
      <dgm:spPr/>
      <dgm:t>
        <a:bodyPr/>
        <a:lstStyle/>
        <a:p>
          <a:r>
            <a:rPr lang="en-US"/>
            <a:t>Pandas Dev Team. (n.d.). https://pandas.pydata.org</a:t>
          </a:r>
        </a:p>
      </dgm:t>
    </dgm:pt>
    <dgm:pt modelId="{70BF134F-111F-4BFC-9843-6713E3E393F3}" type="parTrans" cxnId="{62A5FFB8-5AA9-41B0-86E0-FBD61E60E82B}">
      <dgm:prSet/>
      <dgm:spPr/>
      <dgm:t>
        <a:bodyPr/>
        <a:lstStyle/>
        <a:p>
          <a:endParaRPr lang="en-US"/>
        </a:p>
      </dgm:t>
    </dgm:pt>
    <dgm:pt modelId="{12C713B1-19D2-4258-A87D-E65D61EEAD84}" type="sibTrans" cxnId="{62A5FFB8-5AA9-41B0-86E0-FBD61E60E82B}">
      <dgm:prSet/>
      <dgm:spPr/>
      <dgm:t>
        <a:bodyPr/>
        <a:lstStyle/>
        <a:p>
          <a:endParaRPr lang="en-US"/>
        </a:p>
      </dgm:t>
    </dgm:pt>
    <dgm:pt modelId="{A33A7D2F-59F0-544E-9052-3FB4D698369A}" type="pres">
      <dgm:prSet presAssocID="{3A6B8F6A-FEB2-49CB-B228-E276BB1CD216}" presName="vert0" presStyleCnt="0">
        <dgm:presLayoutVars>
          <dgm:dir/>
          <dgm:animOne val="branch"/>
          <dgm:animLvl val="lvl"/>
        </dgm:presLayoutVars>
      </dgm:prSet>
      <dgm:spPr/>
    </dgm:pt>
    <dgm:pt modelId="{E4064E7A-FB4C-8E43-A5DC-A644CE256A2D}" type="pres">
      <dgm:prSet presAssocID="{EB5BF3C0-0BA9-453B-AE7A-F34559327EEE}" presName="thickLine" presStyleLbl="alignNode1" presStyleIdx="0" presStyleCnt="6"/>
      <dgm:spPr/>
    </dgm:pt>
    <dgm:pt modelId="{1363D2D6-1954-9B49-97D1-D56F05CA7A35}" type="pres">
      <dgm:prSet presAssocID="{EB5BF3C0-0BA9-453B-AE7A-F34559327EEE}" presName="horz1" presStyleCnt="0"/>
      <dgm:spPr/>
    </dgm:pt>
    <dgm:pt modelId="{D5B9CFE7-450C-334D-AC01-F9011405C4BA}" type="pres">
      <dgm:prSet presAssocID="{EB5BF3C0-0BA9-453B-AE7A-F34559327EEE}" presName="tx1" presStyleLbl="revTx" presStyleIdx="0" presStyleCnt="6"/>
      <dgm:spPr/>
    </dgm:pt>
    <dgm:pt modelId="{F9C2FC4D-F311-8749-AE09-AFEAF503A142}" type="pres">
      <dgm:prSet presAssocID="{EB5BF3C0-0BA9-453B-AE7A-F34559327EEE}" presName="vert1" presStyleCnt="0"/>
      <dgm:spPr/>
    </dgm:pt>
    <dgm:pt modelId="{76A95144-158F-2D41-8813-DEA160EA0B48}" type="pres">
      <dgm:prSet presAssocID="{7C79F3C0-4731-48A8-BC8C-2B5925B4EC85}" presName="thickLine" presStyleLbl="alignNode1" presStyleIdx="1" presStyleCnt="6"/>
      <dgm:spPr/>
    </dgm:pt>
    <dgm:pt modelId="{8AD493FC-897B-544E-9AFE-1D5B34091AF5}" type="pres">
      <dgm:prSet presAssocID="{7C79F3C0-4731-48A8-BC8C-2B5925B4EC85}" presName="horz1" presStyleCnt="0"/>
      <dgm:spPr/>
    </dgm:pt>
    <dgm:pt modelId="{DEE36848-3B69-C14F-8057-91F941F1E65D}" type="pres">
      <dgm:prSet presAssocID="{7C79F3C0-4731-48A8-BC8C-2B5925B4EC85}" presName="tx1" presStyleLbl="revTx" presStyleIdx="1" presStyleCnt="6"/>
      <dgm:spPr/>
    </dgm:pt>
    <dgm:pt modelId="{DF1CF689-B82D-6842-84A4-A68CDD3E738C}" type="pres">
      <dgm:prSet presAssocID="{7C79F3C0-4731-48A8-BC8C-2B5925B4EC85}" presName="vert1" presStyleCnt="0"/>
      <dgm:spPr/>
    </dgm:pt>
    <dgm:pt modelId="{E7FD6C18-7C20-1F4B-84E9-6C0384449684}" type="pres">
      <dgm:prSet presAssocID="{775D9FF2-92A9-4C91-98D1-844D3C2C3D76}" presName="thickLine" presStyleLbl="alignNode1" presStyleIdx="2" presStyleCnt="6"/>
      <dgm:spPr/>
    </dgm:pt>
    <dgm:pt modelId="{BF535315-E362-EE45-947C-0609DC710287}" type="pres">
      <dgm:prSet presAssocID="{775D9FF2-92A9-4C91-98D1-844D3C2C3D76}" presName="horz1" presStyleCnt="0"/>
      <dgm:spPr/>
    </dgm:pt>
    <dgm:pt modelId="{F7209C75-11FC-CF44-9BEB-3D8816C32382}" type="pres">
      <dgm:prSet presAssocID="{775D9FF2-92A9-4C91-98D1-844D3C2C3D76}" presName="tx1" presStyleLbl="revTx" presStyleIdx="2" presStyleCnt="6"/>
      <dgm:spPr/>
    </dgm:pt>
    <dgm:pt modelId="{04A8C97E-A09E-5548-A8DC-1FA5AC653B63}" type="pres">
      <dgm:prSet presAssocID="{775D9FF2-92A9-4C91-98D1-844D3C2C3D76}" presName="vert1" presStyleCnt="0"/>
      <dgm:spPr/>
    </dgm:pt>
    <dgm:pt modelId="{AADCA414-2824-EF45-9342-A6CD8FF63888}" type="pres">
      <dgm:prSet presAssocID="{3069AA0C-6F6F-4B3F-ADA1-CF488E5324B6}" presName="thickLine" presStyleLbl="alignNode1" presStyleIdx="3" presStyleCnt="6"/>
      <dgm:spPr/>
    </dgm:pt>
    <dgm:pt modelId="{2D2A78A2-CFA5-AE40-8294-D60068466B70}" type="pres">
      <dgm:prSet presAssocID="{3069AA0C-6F6F-4B3F-ADA1-CF488E5324B6}" presName="horz1" presStyleCnt="0"/>
      <dgm:spPr/>
    </dgm:pt>
    <dgm:pt modelId="{16EEE2DE-32A0-8048-AE52-054868EA90EF}" type="pres">
      <dgm:prSet presAssocID="{3069AA0C-6F6F-4B3F-ADA1-CF488E5324B6}" presName="tx1" presStyleLbl="revTx" presStyleIdx="3" presStyleCnt="6"/>
      <dgm:spPr/>
    </dgm:pt>
    <dgm:pt modelId="{81D9CFD7-4E33-BC40-AF5F-CBB1DCB1609B}" type="pres">
      <dgm:prSet presAssocID="{3069AA0C-6F6F-4B3F-ADA1-CF488E5324B6}" presName="vert1" presStyleCnt="0"/>
      <dgm:spPr/>
    </dgm:pt>
    <dgm:pt modelId="{60F61DD4-64CA-3147-8FDB-892F4C4FDABF}" type="pres">
      <dgm:prSet presAssocID="{EE23383A-B4FA-47D5-806C-0B0A01CA29EA}" presName="thickLine" presStyleLbl="alignNode1" presStyleIdx="4" presStyleCnt="6"/>
      <dgm:spPr/>
    </dgm:pt>
    <dgm:pt modelId="{CDD4B5FE-703F-1643-AF0D-4AF1CD42821E}" type="pres">
      <dgm:prSet presAssocID="{EE23383A-B4FA-47D5-806C-0B0A01CA29EA}" presName="horz1" presStyleCnt="0"/>
      <dgm:spPr/>
    </dgm:pt>
    <dgm:pt modelId="{76D534D9-7B5D-414F-806A-7363182C7471}" type="pres">
      <dgm:prSet presAssocID="{EE23383A-B4FA-47D5-806C-0B0A01CA29EA}" presName="tx1" presStyleLbl="revTx" presStyleIdx="4" presStyleCnt="6"/>
      <dgm:spPr/>
    </dgm:pt>
    <dgm:pt modelId="{90DE26C8-5400-D647-995B-72428EFA0B9E}" type="pres">
      <dgm:prSet presAssocID="{EE23383A-B4FA-47D5-806C-0B0A01CA29EA}" presName="vert1" presStyleCnt="0"/>
      <dgm:spPr/>
    </dgm:pt>
    <dgm:pt modelId="{695A0BCC-A7B8-4948-9252-39C64432A545}" type="pres">
      <dgm:prSet presAssocID="{424F8B3C-3A7B-477F-B193-2804FA3C2FAC}" presName="thickLine" presStyleLbl="alignNode1" presStyleIdx="5" presStyleCnt="6"/>
      <dgm:spPr/>
    </dgm:pt>
    <dgm:pt modelId="{DF537C26-3E20-DA42-91B5-5609257BA6F0}" type="pres">
      <dgm:prSet presAssocID="{424F8B3C-3A7B-477F-B193-2804FA3C2FAC}" presName="horz1" presStyleCnt="0"/>
      <dgm:spPr/>
    </dgm:pt>
    <dgm:pt modelId="{993B2872-4A6D-874C-A27D-44BD1A509BAD}" type="pres">
      <dgm:prSet presAssocID="{424F8B3C-3A7B-477F-B193-2804FA3C2FAC}" presName="tx1" presStyleLbl="revTx" presStyleIdx="5" presStyleCnt="6"/>
      <dgm:spPr/>
    </dgm:pt>
    <dgm:pt modelId="{6F8CD241-F09B-A347-8ACB-A74D7B4FC0FD}" type="pres">
      <dgm:prSet presAssocID="{424F8B3C-3A7B-477F-B193-2804FA3C2FAC}" presName="vert1" presStyleCnt="0"/>
      <dgm:spPr/>
    </dgm:pt>
  </dgm:ptLst>
  <dgm:cxnLst>
    <dgm:cxn modelId="{97966E01-8080-4C67-8F93-4D3960D167AB}" srcId="{3A6B8F6A-FEB2-49CB-B228-E276BB1CD216}" destId="{775D9FF2-92A9-4C91-98D1-844D3C2C3D76}" srcOrd="2" destOrd="0" parTransId="{D2B748B9-D0DC-4495-8290-FEC8C93D9D3A}" sibTransId="{A956B0F9-71C3-40DA-84B8-811AE5F87F08}"/>
    <dgm:cxn modelId="{2324980E-7492-D346-AC53-7FDEB0EFFE43}" type="presOf" srcId="{3069AA0C-6F6F-4B3F-ADA1-CF488E5324B6}" destId="{16EEE2DE-32A0-8048-AE52-054868EA90EF}" srcOrd="0" destOrd="0" presId="urn:microsoft.com/office/officeart/2008/layout/LinedList"/>
    <dgm:cxn modelId="{5D383A20-CABA-4EF9-B1B0-440E9F4BFC00}" srcId="{3A6B8F6A-FEB2-49CB-B228-E276BB1CD216}" destId="{EE23383A-B4FA-47D5-806C-0B0A01CA29EA}" srcOrd="4" destOrd="0" parTransId="{2EAA4949-08AB-43C7-B1B1-6F7588D80B6A}" sibTransId="{41C1CBCD-08F1-4DA6-AC0B-3F938FF3D6CD}"/>
    <dgm:cxn modelId="{EB4DDD35-66B2-4192-951C-F50C8285949A}" srcId="{3A6B8F6A-FEB2-49CB-B228-E276BB1CD216}" destId="{7C79F3C0-4731-48A8-BC8C-2B5925B4EC85}" srcOrd="1" destOrd="0" parTransId="{8B5D4D45-8899-49F7-84BC-F6CEF11C9D82}" sibTransId="{68E5A090-530B-4350-99DF-3A9F3862C0FF}"/>
    <dgm:cxn modelId="{3AD9E643-8C93-AF47-8DFF-A7F28E5D5A63}" type="presOf" srcId="{7C79F3C0-4731-48A8-BC8C-2B5925B4EC85}" destId="{DEE36848-3B69-C14F-8057-91F941F1E65D}" srcOrd="0" destOrd="0" presId="urn:microsoft.com/office/officeart/2008/layout/LinedList"/>
    <dgm:cxn modelId="{329BB660-E8E2-4F59-B150-340D12B31C17}" srcId="{3A6B8F6A-FEB2-49CB-B228-E276BB1CD216}" destId="{3069AA0C-6F6F-4B3F-ADA1-CF488E5324B6}" srcOrd="3" destOrd="0" parTransId="{60C1DF78-04B5-4D87-AEDF-9590E3816C5C}" sibTransId="{77BEA82F-C851-498F-B914-081350125ED4}"/>
    <dgm:cxn modelId="{635BB26B-0991-4BA1-B3C0-438D0934027D}" srcId="{3A6B8F6A-FEB2-49CB-B228-E276BB1CD216}" destId="{EB5BF3C0-0BA9-453B-AE7A-F34559327EEE}" srcOrd="0" destOrd="0" parTransId="{D8FDFCD8-B258-4381-980E-C69F3900C28E}" sibTransId="{A788A92E-413E-4BD4-BF25-CDAA40444320}"/>
    <dgm:cxn modelId="{61821883-4A98-D14B-875E-DB0E3A643E55}" type="presOf" srcId="{EB5BF3C0-0BA9-453B-AE7A-F34559327EEE}" destId="{D5B9CFE7-450C-334D-AC01-F9011405C4BA}" srcOrd="0" destOrd="0" presId="urn:microsoft.com/office/officeart/2008/layout/LinedList"/>
    <dgm:cxn modelId="{82C4C3B8-3399-614F-94DB-CA63BDFACA96}" type="presOf" srcId="{EE23383A-B4FA-47D5-806C-0B0A01CA29EA}" destId="{76D534D9-7B5D-414F-806A-7363182C7471}" srcOrd="0" destOrd="0" presId="urn:microsoft.com/office/officeart/2008/layout/LinedList"/>
    <dgm:cxn modelId="{62A5FFB8-5AA9-41B0-86E0-FBD61E60E82B}" srcId="{3A6B8F6A-FEB2-49CB-B228-E276BB1CD216}" destId="{424F8B3C-3A7B-477F-B193-2804FA3C2FAC}" srcOrd="5" destOrd="0" parTransId="{70BF134F-111F-4BFC-9843-6713E3E393F3}" sibTransId="{12C713B1-19D2-4258-A87D-E65D61EEAD84}"/>
    <dgm:cxn modelId="{70E1CCB9-C624-884D-ABD8-733085C68C0A}" type="presOf" srcId="{3A6B8F6A-FEB2-49CB-B228-E276BB1CD216}" destId="{A33A7D2F-59F0-544E-9052-3FB4D698369A}" srcOrd="0" destOrd="0" presId="urn:microsoft.com/office/officeart/2008/layout/LinedList"/>
    <dgm:cxn modelId="{046ACFD3-56AF-BE44-82C9-7D0D556B999D}" type="presOf" srcId="{775D9FF2-92A9-4C91-98D1-844D3C2C3D76}" destId="{F7209C75-11FC-CF44-9BEB-3D8816C32382}" srcOrd="0" destOrd="0" presId="urn:microsoft.com/office/officeart/2008/layout/LinedList"/>
    <dgm:cxn modelId="{37775EDA-EAB8-7C4A-960D-F1237F10AC07}" type="presOf" srcId="{424F8B3C-3A7B-477F-B193-2804FA3C2FAC}" destId="{993B2872-4A6D-874C-A27D-44BD1A509BAD}" srcOrd="0" destOrd="0" presId="urn:microsoft.com/office/officeart/2008/layout/LinedList"/>
    <dgm:cxn modelId="{15ADCAE4-CDD8-074F-85BF-753177F98EB7}" type="presParOf" srcId="{A33A7D2F-59F0-544E-9052-3FB4D698369A}" destId="{E4064E7A-FB4C-8E43-A5DC-A644CE256A2D}" srcOrd="0" destOrd="0" presId="urn:microsoft.com/office/officeart/2008/layout/LinedList"/>
    <dgm:cxn modelId="{C6C5F4F8-E626-524B-B3E4-495F192F9F62}" type="presParOf" srcId="{A33A7D2F-59F0-544E-9052-3FB4D698369A}" destId="{1363D2D6-1954-9B49-97D1-D56F05CA7A35}" srcOrd="1" destOrd="0" presId="urn:microsoft.com/office/officeart/2008/layout/LinedList"/>
    <dgm:cxn modelId="{8ECBC8E4-F430-204A-8EE7-F73529A798E2}" type="presParOf" srcId="{1363D2D6-1954-9B49-97D1-D56F05CA7A35}" destId="{D5B9CFE7-450C-334D-AC01-F9011405C4BA}" srcOrd="0" destOrd="0" presId="urn:microsoft.com/office/officeart/2008/layout/LinedList"/>
    <dgm:cxn modelId="{E658187A-7DAD-0D4D-A697-F4AD1CC135BB}" type="presParOf" srcId="{1363D2D6-1954-9B49-97D1-D56F05CA7A35}" destId="{F9C2FC4D-F311-8749-AE09-AFEAF503A142}" srcOrd="1" destOrd="0" presId="urn:microsoft.com/office/officeart/2008/layout/LinedList"/>
    <dgm:cxn modelId="{25F6289E-1DE2-8E47-83D3-0928B07A0456}" type="presParOf" srcId="{A33A7D2F-59F0-544E-9052-3FB4D698369A}" destId="{76A95144-158F-2D41-8813-DEA160EA0B48}" srcOrd="2" destOrd="0" presId="urn:microsoft.com/office/officeart/2008/layout/LinedList"/>
    <dgm:cxn modelId="{B21E271C-E93F-ED46-B2F8-49FF2C252DE0}" type="presParOf" srcId="{A33A7D2F-59F0-544E-9052-3FB4D698369A}" destId="{8AD493FC-897B-544E-9AFE-1D5B34091AF5}" srcOrd="3" destOrd="0" presId="urn:microsoft.com/office/officeart/2008/layout/LinedList"/>
    <dgm:cxn modelId="{6E70684D-E93B-3240-A761-8B1C3A281EE0}" type="presParOf" srcId="{8AD493FC-897B-544E-9AFE-1D5B34091AF5}" destId="{DEE36848-3B69-C14F-8057-91F941F1E65D}" srcOrd="0" destOrd="0" presId="urn:microsoft.com/office/officeart/2008/layout/LinedList"/>
    <dgm:cxn modelId="{B50E2931-FED0-3A4E-8605-D7132B271D18}" type="presParOf" srcId="{8AD493FC-897B-544E-9AFE-1D5B34091AF5}" destId="{DF1CF689-B82D-6842-84A4-A68CDD3E738C}" srcOrd="1" destOrd="0" presId="urn:microsoft.com/office/officeart/2008/layout/LinedList"/>
    <dgm:cxn modelId="{06D412F6-0CD9-8E45-A20F-CCD2FFFE491A}" type="presParOf" srcId="{A33A7D2F-59F0-544E-9052-3FB4D698369A}" destId="{E7FD6C18-7C20-1F4B-84E9-6C0384449684}" srcOrd="4" destOrd="0" presId="urn:microsoft.com/office/officeart/2008/layout/LinedList"/>
    <dgm:cxn modelId="{140B3AB5-DDE1-CA4B-B28E-A7F15C788FCA}" type="presParOf" srcId="{A33A7D2F-59F0-544E-9052-3FB4D698369A}" destId="{BF535315-E362-EE45-947C-0609DC710287}" srcOrd="5" destOrd="0" presId="urn:microsoft.com/office/officeart/2008/layout/LinedList"/>
    <dgm:cxn modelId="{43E2C6C8-7A38-8947-910E-7F1E99F2E504}" type="presParOf" srcId="{BF535315-E362-EE45-947C-0609DC710287}" destId="{F7209C75-11FC-CF44-9BEB-3D8816C32382}" srcOrd="0" destOrd="0" presId="urn:microsoft.com/office/officeart/2008/layout/LinedList"/>
    <dgm:cxn modelId="{9C5839C1-BC62-F546-B275-C879D7676BCB}" type="presParOf" srcId="{BF535315-E362-EE45-947C-0609DC710287}" destId="{04A8C97E-A09E-5548-A8DC-1FA5AC653B63}" srcOrd="1" destOrd="0" presId="urn:microsoft.com/office/officeart/2008/layout/LinedList"/>
    <dgm:cxn modelId="{4BDDE671-794B-034F-8582-B3973C592767}" type="presParOf" srcId="{A33A7D2F-59F0-544E-9052-3FB4D698369A}" destId="{AADCA414-2824-EF45-9342-A6CD8FF63888}" srcOrd="6" destOrd="0" presId="urn:microsoft.com/office/officeart/2008/layout/LinedList"/>
    <dgm:cxn modelId="{463D43F5-995B-A343-9649-DED4B98515B6}" type="presParOf" srcId="{A33A7D2F-59F0-544E-9052-3FB4D698369A}" destId="{2D2A78A2-CFA5-AE40-8294-D60068466B70}" srcOrd="7" destOrd="0" presId="urn:microsoft.com/office/officeart/2008/layout/LinedList"/>
    <dgm:cxn modelId="{2DA25ABA-8556-E84E-AC88-79484684D697}" type="presParOf" srcId="{2D2A78A2-CFA5-AE40-8294-D60068466B70}" destId="{16EEE2DE-32A0-8048-AE52-054868EA90EF}" srcOrd="0" destOrd="0" presId="urn:microsoft.com/office/officeart/2008/layout/LinedList"/>
    <dgm:cxn modelId="{E55DEEC1-FF8C-0549-A700-C6ADF2408AFF}" type="presParOf" srcId="{2D2A78A2-CFA5-AE40-8294-D60068466B70}" destId="{81D9CFD7-4E33-BC40-AF5F-CBB1DCB1609B}" srcOrd="1" destOrd="0" presId="urn:microsoft.com/office/officeart/2008/layout/LinedList"/>
    <dgm:cxn modelId="{50E4AE2D-56BB-DE44-8E7E-AB28647519C7}" type="presParOf" srcId="{A33A7D2F-59F0-544E-9052-3FB4D698369A}" destId="{60F61DD4-64CA-3147-8FDB-892F4C4FDABF}" srcOrd="8" destOrd="0" presId="urn:microsoft.com/office/officeart/2008/layout/LinedList"/>
    <dgm:cxn modelId="{4DF34073-E186-C044-BBF0-FE831C3E2CE8}" type="presParOf" srcId="{A33A7D2F-59F0-544E-9052-3FB4D698369A}" destId="{CDD4B5FE-703F-1643-AF0D-4AF1CD42821E}" srcOrd="9" destOrd="0" presId="urn:microsoft.com/office/officeart/2008/layout/LinedList"/>
    <dgm:cxn modelId="{78AAF098-A591-5241-B519-FD7E23E62DB8}" type="presParOf" srcId="{CDD4B5FE-703F-1643-AF0D-4AF1CD42821E}" destId="{76D534D9-7B5D-414F-806A-7363182C7471}" srcOrd="0" destOrd="0" presId="urn:microsoft.com/office/officeart/2008/layout/LinedList"/>
    <dgm:cxn modelId="{A8EC3EEB-3DC5-9249-8805-ABC385433B06}" type="presParOf" srcId="{CDD4B5FE-703F-1643-AF0D-4AF1CD42821E}" destId="{90DE26C8-5400-D647-995B-72428EFA0B9E}" srcOrd="1" destOrd="0" presId="urn:microsoft.com/office/officeart/2008/layout/LinedList"/>
    <dgm:cxn modelId="{B6B7CBAB-7D0F-9C4A-8381-CD3B26AF0B18}" type="presParOf" srcId="{A33A7D2F-59F0-544E-9052-3FB4D698369A}" destId="{695A0BCC-A7B8-4948-9252-39C64432A545}" srcOrd="10" destOrd="0" presId="urn:microsoft.com/office/officeart/2008/layout/LinedList"/>
    <dgm:cxn modelId="{B0EE39CC-4F48-8848-8CDE-2E17042E3BDA}" type="presParOf" srcId="{A33A7D2F-59F0-544E-9052-3FB4D698369A}" destId="{DF537C26-3E20-DA42-91B5-5609257BA6F0}" srcOrd="11" destOrd="0" presId="urn:microsoft.com/office/officeart/2008/layout/LinedList"/>
    <dgm:cxn modelId="{C133F4B3-9E88-044D-AFBE-9C47C1946DBA}" type="presParOf" srcId="{DF537C26-3E20-DA42-91B5-5609257BA6F0}" destId="{993B2872-4A6D-874C-A27D-44BD1A509BAD}" srcOrd="0" destOrd="0" presId="urn:microsoft.com/office/officeart/2008/layout/LinedList"/>
    <dgm:cxn modelId="{658D0C06-E0FF-1240-AA8E-85937F0F210A}" type="presParOf" srcId="{DF537C26-3E20-DA42-91B5-5609257BA6F0}" destId="{6F8CD241-F09B-A347-8ACB-A74D7B4FC0FD}"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B4EE4-6ECD-4733-93FB-E9A5150B8211}">
      <dsp:nvSpPr>
        <dsp:cNvPr id="0" name=""/>
        <dsp:cNvSpPr/>
      </dsp:nvSpPr>
      <dsp:spPr>
        <a:xfrm>
          <a:off x="0" y="600"/>
          <a:ext cx="4414719" cy="1404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A7255-8AF0-449A-AAD6-25FE66EE5C49}">
      <dsp:nvSpPr>
        <dsp:cNvPr id="0" name=""/>
        <dsp:cNvSpPr/>
      </dsp:nvSpPr>
      <dsp:spPr>
        <a:xfrm>
          <a:off x="424883" y="316629"/>
          <a:ext cx="772515" cy="7725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1B36E1-53F9-4575-9EFF-60E2913D7E6E}">
      <dsp:nvSpPr>
        <dsp:cNvPr id="0" name=""/>
        <dsp:cNvSpPr/>
      </dsp:nvSpPr>
      <dsp:spPr>
        <a:xfrm>
          <a:off x="1622283" y="600"/>
          <a:ext cx="2792435"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844550">
            <a:lnSpc>
              <a:spcPct val="90000"/>
            </a:lnSpc>
            <a:spcBef>
              <a:spcPct val="0"/>
            </a:spcBef>
            <a:spcAft>
              <a:spcPct val="35000"/>
            </a:spcAft>
            <a:buNone/>
          </a:pPr>
          <a:r>
            <a:rPr lang="en-US" sz="1900" kern="1200"/>
            <a:t>Data pulled using `yfinance` from Yahoo Finance (2000–2020)</a:t>
          </a:r>
        </a:p>
      </dsp:txBody>
      <dsp:txXfrm>
        <a:off x="1622283" y="600"/>
        <a:ext cx="2792435" cy="1404574"/>
      </dsp:txXfrm>
    </dsp:sp>
    <dsp:sp modelId="{2DE484CB-3B54-45C4-B579-442002A00DEA}">
      <dsp:nvSpPr>
        <dsp:cNvPr id="0" name=""/>
        <dsp:cNvSpPr/>
      </dsp:nvSpPr>
      <dsp:spPr>
        <a:xfrm>
          <a:off x="0" y="1756318"/>
          <a:ext cx="4414719" cy="1404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B6700B-45B9-4B07-BEE2-68AB5777615D}">
      <dsp:nvSpPr>
        <dsp:cNvPr id="0" name=""/>
        <dsp:cNvSpPr/>
      </dsp:nvSpPr>
      <dsp:spPr>
        <a:xfrm>
          <a:off x="424883" y="2072347"/>
          <a:ext cx="772515" cy="7725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6A90E6-E478-4C68-89D5-9A0FCD7D9709}">
      <dsp:nvSpPr>
        <dsp:cNvPr id="0" name=""/>
        <dsp:cNvSpPr/>
      </dsp:nvSpPr>
      <dsp:spPr>
        <a:xfrm>
          <a:off x="1622283" y="1756318"/>
          <a:ext cx="2792435"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844550">
            <a:lnSpc>
              <a:spcPct val="90000"/>
            </a:lnSpc>
            <a:spcBef>
              <a:spcPct val="0"/>
            </a:spcBef>
            <a:spcAft>
              <a:spcPct val="35000"/>
            </a:spcAft>
            <a:buNone/>
          </a:pPr>
          <a:r>
            <a:rPr lang="en-US" sz="1900" kern="1200"/>
            <a:t>12 Stocks across 4 Industries: Technology, Healthcare, Construction, Food</a:t>
          </a:r>
        </a:p>
      </dsp:txBody>
      <dsp:txXfrm>
        <a:off x="1622283" y="1756318"/>
        <a:ext cx="2792435" cy="1404574"/>
      </dsp:txXfrm>
    </dsp:sp>
    <dsp:sp modelId="{B9DD1DC3-A867-435C-A997-91718A88CD65}">
      <dsp:nvSpPr>
        <dsp:cNvPr id="0" name=""/>
        <dsp:cNvSpPr/>
      </dsp:nvSpPr>
      <dsp:spPr>
        <a:xfrm>
          <a:off x="0" y="3512036"/>
          <a:ext cx="4414719" cy="14045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6F359-594C-4941-B829-08B0FA033444}">
      <dsp:nvSpPr>
        <dsp:cNvPr id="0" name=""/>
        <dsp:cNvSpPr/>
      </dsp:nvSpPr>
      <dsp:spPr>
        <a:xfrm>
          <a:off x="424883" y="3828065"/>
          <a:ext cx="772515" cy="7725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CF358C-BC3A-4A0B-8F83-12785EC8045F}">
      <dsp:nvSpPr>
        <dsp:cNvPr id="0" name=""/>
        <dsp:cNvSpPr/>
      </dsp:nvSpPr>
      <dsp:spPr>
        <a:xfrm>
          <a:off x="1622283" y="3512036"/>
          <a:ext cx="2792435" cy="1404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651" tIns="148651" rIns="148651" bIns="148651" numCol="1" spcCol="1270" anchor="ctr" anchorCtr="0">
          <a:noAutofit/>
        </a:bodyPr>
        <a:lstStyle/>
        <a:p>
          <a:pPr marL="0" lvl="0" indent="0" algn="l" defTabSz="844550">
            <a:lnSpc>
              <a:spcPct val="90000"/>
            </a:lnSpc>
            <a:spcBef>
              <a:spcPct val="0"/>
            </a:spcBef>
            <a:spcAft>
              <a:spcPct val="35000"/>
            </a:spcAft>
            <a:buNone/>
          </a:pPr>
          <a:r>
            <a:rPr lang="en-US" sz="1900" kern="1200"/>
            <a:t>Libraries: NumPy, Pandas, scikit-learn, PyTorch, TensorFlow, XGBoost</a:t>
          </a:r>
        </a:p>
      </dsp:txBody>
      <dsp:txXfrm>
        <a:off x="1622283" y="3512036"/>
        <a:ext cx="2792435" cy="1404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B99EB-9420-2F47-8F4C-FA8C70B4EB92}">
      <dsp:nvSpPr>
        <dsp:cNvPr id="0" name=""/>
        <dsp:cNvSpPr/>
      </dsp:nvSpPr>
      <dsp:spPr>
        <a:xfrm>
          <a:off x="0" y="305891"/>
          <a:ext cx="4908899" cy="795600"/>
        </a:xfrm>
        <a:prstGeom prst="roundRect">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Cleaned &amp; normalized data using MinMax and Standard Scaling</a:t>
          </a:r>
        </a:p>
      </dsp:txBody>
      <dsp:txXfrm>
        <a:off x="38838" y="344729"/>
        <a:ext cx="4831223" cy="717924"/>
      </dsp:txXfrm>
    </dsp:sp>
    <dsp:sp modelId="{2CAA9BB4-74E1-6748-AF23-BCC113677B5B}">
      <dsp:nvSpPr>
        <dsp:cNvPr id="0" name=""/>
        <dsp:cNvSpPr/>
      </dsp:nvSpPr>
      <dsp:spPr>
        <a:xfrm>
          <a:off x="0" y="1159091"/>
          <a:ext cx="4908899" cy="795600"/>
        </a:xfrm>
        <a:prstGeom prst="roundRect">
          <a:avLst/>
        </a:prstGeom>
        <a:gradFill rotWithShape="0">
          <a:gsLst>
            <a:gs pos="0">
              <a:schemeClr val="accent2">
                <a:hueOff val="-777537"/>
                <a:satOff val="-4113"/>
                <a:lumOff val="-1568"/>
                <a:alphaOff val="0"/>
                <a:tint val="98000"/>
                <a:lumMod val="100000"/>
              </a:schemeClr>
            </a:gs>
            <a:gs pos="100000">
              <a:schemeClr val="accent2">
                <a:hueOff val="-777537"/>
                <a:satOff val="-4113"/>
                <a:lumOff val="-1568"/>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Feature engineering: Lag features, 7/21-day SMAs, Volume</a:t>
          </a:r>
        </a:p>
      </dsp:txBody>
      <dsp:txXfrm>
        <a:off x="38838" y="1197929"/>
        <a:ext cx="4831223" cy="717924"/>
      </dsp:txXfrm>
    </dsp:sp>
    <dsp:sp modelId="{2A512C0D-DB75-7942-9F22-70347E9BC610}">
      <dsp:nvSpPr>
        <dsp:cNvPr id="0" name=""/>
        <dsp:cNvSpPr/>
      </dsp:nvSpPr>
      <dsp:spPr>
        <a:xfrm>
          <a:off x="0" y="2012291"/>
          <a:ext cx="4908899" cy="795600"/>
        </a:xfrm>
        <a:prstGeom prst="roundRect">
          <a:avLst/>
        </a:prstGeom>
        <a:gradFill rotWithShape="0">
          <a:gsLst>
            <a:gs pos="0">
              <a:schemeClr val="accent2">
                <a:hueOff val="-1555074"/>
                <a:satOff val="-8227"/>
                <a:lumOff val="-3137"/>
                <a:alphaOff val="0"/>
                <a:tint val="98000"/>
                <a:lumMod val="100000"/>
              </a:schemeClr>
            </a:gs>
            <a:gs pos="100000">
              <a:schemeClr val="accent2">
                <a:hueOff val="-1555074"/>
                <a:satOff val="-8227"/>
                <a:lumOff val="-3137"/>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60-day sliding window to predict day 61 price</a:t>
          </a:r>
        </a:p>
      </dsp:txBody>
      <dsp:txXfrm>
        <a:off x="38838" y="2051129"/>
        <a:ext cx="4831223" cy="717924"/>
      </dsp:txXfrm>
    </dsp:sp>
    <dsp:sp modelId="{CF01E316-419A-2B43-A57D-A830FC808FF2}">
      <dsp:nvSpPr>
        <dsp:cNvPr id="0" name=""/>
        <dsp:cNvSpPr/>
      </dsp:nvSpPr>
      <dsp:spPr>
        <a:xfrm>
          <a:off x="0" y="2865491"/>
          <a:ext cx="4908899" cy="795600"/>
        </a:xfrm>
        <a:prstGeom prst="roundRect">
          <a:avLst/>
        </a:prstGeom>
        <a:gradFill rotWithShape="0">
          <a:gsLst>
            <a:gs pos="0">
              <a:schemeClr val="accent2">
                <a:hueOff val="-2332610"/>
                <a:satOff val="-12340"/>
                <a:lumOff val="-4705"/>
                <a:alphaOff val="0"/>
                <a:tint val="98000"/>
                <a:lumMod val="100000"/>
              </a:schemeClr>
            </a:gs>
            <a:gs pos="100000">
              <a:schemeClr val="accent2">
                <a:hueOff val="-2332610"/>
                <a:satOff val="-12340"/>
                <a:lumOff val="-4705"/>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Train/test split (80/20) without shuffling</a:t>
          </a:r>
        </a:p>
      </dsp:txBody>
      <dsp:txXfrm>
        <a:off x="38838" y="2904329"/>
        <a:ext cx="4831223" cy="717924"/>
      </dsp:txXfrm>
    </dsp:sp>
    <dsp:sp modelId="{093FC45B-4CAE-BE4D-9FB3-A1EA1CE6B75A}">
      <dsp:nvSpPr>
        <dsp:cNvPr id="0" name=""/>
        <dsp:cNvSpPr/>
      </dsp:nvSpPr>
      <dsp:spPr>
        <a:xfrm>
          <a:off x="0" y="3718691"/>
          <a:ext cx="4908899" cy="795600"/>
        </a:xfrm>
        <a:prstGeom prst="roundRect">
          <a:avLst/>
        </a:prstGeom>
        <a:gradFill rotWithShape="0">
          <a:gsLst>
            <a:gs pos="0">
              <a:schemeClr val="accent2">
                <a:hueOff val="-3110147"/>
                <a:satOff val="-16453"/>
                <a:lumOff val="-6274"/>
                <a:alphaOff val="0"/>
                <a:tint val="98000"/>
                <a:lumMod val="100000"/>
              </a:schemeClr>
            </a:gs>
            <a:gs pos="100000">
              <a:schemeClr val="accent2">
                <a:hueOff val="-3110147"/>
                <a:satOff val="-16453"/>
                <a:lumOff val="-6274"/>
                <a:alphaOff val="0"/>
                <a:shade val="88000"/>
                <a:lumMod val="88000"/>
              </a:schemeClr>
            </a:gs>
          </a:gsLst>
          <a:lin ang="5400000" scaled="1"/>
        </a:gradFill>
        <a:ln>
          <a:noFill/>
        </a:ln>
        <a:effectLst>
          <a:outerShdw blurRad="50800" dist="381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Models: Linear Regression, Random Forest, XGBoost, MLP, RNN, LSTM (3), Transformer</a:t>
          </a:r>
        </a:p>
      </dsp:txBody>
      <dsp:txXfrm>
        <a:off x="38838" y="3757529"/>
        <a:ext cx="4831223" cy="7179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32527-1270-483E-9574-538A358D4EED}">
      <dsp:nvSpPr>
        <dsp:cNvPr id="0" name=""/>
        <dsp:cNvSpPr/>
      </dsp:nvSpPr>
      <dsp:spPr>
        <a:xfrm>
          <a:off x="462846" y="684639"/>
          <a:ext cx="755419" cy="7554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CBA8AB-8587-47AF-BCEB-D5F400E8761D}">
      <dsp:nvSpPr>
        <dsp:cNvPr id="0" name=""/>
        <dsp:cNvSpPr/>
      </dsp:nvSpPr>
      <dsp:spPr>
        <a:xfrm>
          <a:off x="1200" y="1691876"/>
          <a:ext cx="1678710" cy="67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Models predict best on stocks they are trained on</a:t>
          </a:r>
        </a:p>
      </dsp:txBody>
      <dsp:txXfrm>
        <a:off x="1200" y="1691876"/>
        <a:ext cx="1678710" cy="671484"/>
      </dsp:txXfrm>
    </dsp:sp>
    <dsp:sp modelId="{71CCD5BE-78A2-4C19-B9F7-3F5F63CFF0A8}">
      <dsp:nvSpPr>
        <dsp:cNvPr id="0" name=""/>
        <dsp:cNvSpPr/>
      </dsp:nvSpPr>
      <dsp:spPr>
        <a:xfrm>
          <a:off x="2435331" y="684639"/>
          <a:ext cx="755419" cy="7554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72401B-E7F0-4D94-95E6-EAAD524C7B40}">
      <dsp:nvSpPr>
        <dsp:cNvPr id="0" name=""/>
        <dsp:cNvSpPr/>
      </dsp:nvSpPr>
      <dsp:spPr>
        <a:xfrm>
          <a:off x="1973685" y="1691876"/>
          <a:ext cx="1678710" cy="67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Generalization across industries is poor</a:t>
          </a:r>
        </a:p>
      </dsp:txBody>
      <dsp:txXfrm>
        <a:off x="1973685" y="1691876"/>
        <a:ext cx="1678710" cy="671484"/>
      </dsp:txXfrm>
    </dsp:sp>
    <dsp:sp modelId="{F7FEBB8B-FBD6-4D57-8244-4703BCCFB467}">
      <dsp:nvSpPr>
        <dsp:cNvPr id="0" name=""/>
        <dsp:cNvSpPr/>
      </dsp:nvSpPr>
      <dsp:spPr>
        <a:xfrm>
          <a:off x="4407816" y="684639"/>
          <a:ext cx="755419" cy="7554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71426B-D3DD-4175-BD56-31F40092D4B0}">
      <dsp:nvSpPr>
        <dsp:cNvPr id="0" name=""/>
        <dsp:cNvSpPr/>
      </dsp:nvSpPr>
      <dsp:spPr>
        <a:xfrm>
          <a:off x="3946171" y="1691876"/>
          <a:ext cx="1678710" cy="67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Transformers show potential for cross-domain generalization</a:t>
          </a:r>
        </a:p>
      </dsp:txBody>
      <dsp:txXfrm>
        <a:off x="3946171" y="1691876"/>
        <a:ext cx="1678710" cy="671484"/>
      </dsp:txXfrm>
    </dsp:sp>
    <dsp:sp modelId="{F9B6C56D-A78B-4077-BD30-542BA777C65C}">
      <dsp:nvSpPr>
        <dsp:cNvPr id="0" name=""/>
        <dsp:cNvSpPr/>
      </dsp:nvSpPr>
      <dsp:spPr>
        <a:xfrm>
          <a:off x="6380302" y="684639"/>
          <a:ext cx="755419" cy="75541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0EF1EA-AB55-44C3-839E-C8E5EF07430A}">
      <dsp:nvSpPr>
        <dsp:cNvPr id="0" name=""/>
        <dsp:cNvSpPr/>
      </dsp:nvSpPr>
      <dsp:spPr>
        <a:xfrm>
          <a:off x="5918656" y="1691876"/>
          <a:ext cx="1678710" cy="671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Model retraining per stock is recommended</a:t>
          </a:r>
        </a:p>
      </dsp:txBody>
      <dsp:txXfrm>
        <a:off x="5918656" y="1691876"/>
        <a:ext cx="1678710" cy="67148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760D5-377C-4547-9C77-03FFE2592326}">
      <dsp:nvSpPr>
        <dsp:cNvPr id="0" name=""/>
        <dsp:cNvSpPr/>
      </dsp:nvSpPr>
      <dsp:spPr>
        <a:xfrm>
          <a:off x="771909" y="528063"/>
          <a:ext cx="973084" cy="973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F079CA8-6AE7-44E9-80AD-88415B0410AD}">
      <dsp:nvSpPr>
        <dsp:cNvPr id="0" name=""/>
        <dsp:cNvSpPr/>
      </dsp:nvSpPr>
      <dsp:spPr>
        <a:xfrm>
          <a:off x="177246" y="1799936"/>
          <a:ext cx="21624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Incorporate external factors like news sentiment</a:t>
          </a:r>
        </a:p>
      </dsp:txBody>
      <dsp:txXfrm>
        <a:off x="177246" y="1799936"/>
        <a:ext cx="2162410" cy="720000"/>
      </dsp:txXfrm>
    </dsp:sp>
    <dsp:sp modelId="{E38DB0FB-758D-4BF7-A671-3774C4B63314}">
      <dsp:nvSpPr>
        <dsp:cNvPr id="0" name=""/>
        <dsp:cNvSpPr/>
      </dsp:nvSpPr>
      <dsp:spPr>
        <a:xfrm>
          <a:off x="3312741" y="528063"/>
          <a:ext cx="973084" cy="973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D94C41-DADF-4172-A324-E11F690A78AA}">
      <dsp:nvSpPr>
        <dsp:cNvPr id="0" name=""/>
        <dsp:cNvSpPr/>
      </dsp:nvSpPr>
      <dsp:spPr>
        <a:xfrm>
          <a:off x="2718078" y="1799936"/>
          <a:ext cx="21624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Use advanced attention-based models (e.g., BERT, TCN)</a:t>
          </a:r>
        </a:p>
      </dsp:txBody>
      <dsp:txXfrm>
        <a:off x="2718078" y="1799936"/>
        <a:ext cx="2162410" cy="720000"/>
      </dsp:txXfrm>
    </dsp:sp>
    <dsp:sp modelId="{E4EC1347-D7CD-486B-8202-6A1E2D0A7691}">
      <dsp:nvSpPr>
        <dsp:cNvPr id="0" name=""/>
        <dsp:cNvSpPr/>
      </dsp:nvSpPr>
      <dsp:spPr>
        <a:xfrm>
          <a:off x="5853573" y="528063"/>
          <a:ext cx="973084" cy="973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E94F52D-22A1-4030-890F-CF1825C5AEA3}">
      <dsp:nvSpPr>
        <dsp:cNvPr id="0" name=""/>
        <dsp:cNvSpPr/>
      </dsp:nvSpPr>
      <dsp:spPr>
        <a:xfrm>
          <a:off x="5258911" y="1799936"/>
          <a:ext cx="21624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Explore transfer learning and domain adaptation</a:t>
          </a:r>
        </a:p>
      </dsp:txBody>
      <dsp:txXfrm>
        <a:off x="5258911" y="1799936"/>
        <a:ext cx="216241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64E7A-FB4C-8E43-A5DC-A644CE256A2D}">
      <dsp:nvSpPr>
        <dsp:cNvPr id="0" name=""/>
        <dsp:cNvSpPr/>
      </dsp:nvSpPr>
      <dsp:spPr>
        <a:xfrm>
          <a:off x="0" y="2353"/>
          <a:ext cx="4908899" cy="0"/>
        </a:xfrm>
        <a:prstGeom prst="line">
          <a:avLst/>
        </a:prstGeom>
        <a:gradFill rotWithShape="0">
          <a:gsLst>
            <a:gs pos="0">
              <a:schemeClr val="accent2">
                <a:hueOff val="0"/>
                <a:satOff val="0"/>
                <a:lumOff val="0"/>
                <a:alphaOff val="0"/>
                <a:tint val="98000"/>
                <a:lumMod val="100000"/>
              </a:schemeClr>
            </a:gs>
            <a:gs pos="100000">
              <a:schemeClr val="accent2">
                <a:hueOff val="0"/>
                <a:satOff val="0"/>
                <a:lumOff val="0"/>
                <a:alphaOff val="0"/>
                <a:shade val="88000"/>
                <a:lumMod val="88000"/>
              </a:schemeClr>
            </a:gs>
          </a:gsLst>
          <a:lin ang="5400000" scaled="1"/>
        </a:gradFill>
        <a:ln w="9525" cap="rnd" cmpd="sng" algn="ctr">
          <a:solidFill>
            <a:schemeClr val="accent2">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5B9CFE7-450C-334D-AC01-F9011405C4BA}">
      <dsp:nvSpPr>
        <dsp:cNvPr id="0" name=""/>
        <dsp:cNvSpPr/>
      </dsp:nvSpPr>
      <dsp:spPr>
        <a:xfrm>
          <a:off x="0" y="2353"/>
          <a:ext cx="49088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YahooFinance. (n.d.). Retrieved via yfinance Python library from https://finance.yahoo.com/</a:t>
          </a:r>
        </a:p>
      </dsp:txBody>
      <dsp:txXfrm>
        <a:off x="0" y="2353"/>
        <a:ext cx="4908899" cy="802579"/>
      </dsp:txXfrm>
    </dsp:sp>
    <dsp:sp modelId="{76A95144-158F-2D41-8813-DEA160EA0B48}">
      <dsp:nvSpPr>
        <dsp:cNvPr id="0" name=""/>
        <dsp:cNvSpPr/>
      </dsp:nvSpPr>
      <dsp:spPr>
        <a:xfrm>
          <a:off x="0" y="804932"/>
          <a:ext cx="4908899" cy="0"/>
        </a:xfrm>
        <a:prstGeom prst="line">
          <a:avLst/>
        </a:prstGeom>
        <a:gradFill rotWithShape="0">
          <a:gsLst>
            <a:gs pos="0">
              <a:schemeClr val="accent2">
                <a:hueOff val="-622029"/>
                <a:satOff val="-3291"/>
                <a:lumOff val="-1255"/>
                <a:alphaOff val="0"/>
                <a:tint val="98000"/>
                <a:lumMod val="100000"/>
              </a:schemeClr>
            </a:gs>
            <a:gs pos="100000">
              <a:schemeClr val="accent2">
                <a:hueOff val="-622029"/>
                <a:satOff val="-3291"/>
                <a:lumOff val="-1255"/>
                <a:alphaOff val="0"/>
                <a:shade val="88000"/>
                <a:lumMod val="88000"/>
              </a:schemeClr>
            </a:gs>
          </a:gsLst>
          <a:lin ang="5400000" scaled="1"/>
        </a:gradFill>
        <a:ln w="9525" cap="rnd" cmpd="sng" algn="ctr">
          <a:solidFill>
            <a:schemeClr val="accent2">
              <a:hueOff val="-622029"/>
              <a:satOff val="-3291"/>
              <a:lumOff val="-1255"/>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EE36848-3B69-C14F-8057-91F941F1E65D}">
      <dsp:nvSpPr>
        <dsp:cNvPr id="0" name=""/>
        <dsp:cNvSpPr/>
      </dsp:nvSpPr>
      <dsp:spPr>
        <a:xfrm>
          <a:off x="0" y="804932"/>
          <a:ext cx="49088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Kaggle. (n.d.). Stock Market Datasets and Notebooks. https://www.kaggle.com</a:t>
          </a:r>
        </a:p>
      </dsp:txBody>
      <dsp:txXfrm>
        <a:off x="0" y="804932"/>
        <a:ext cx="4908899" cy="802579"/>
      </dsp:txXfrm>
    </dsp:sp>
    <dsp:sp modelId="{E7FD6C18-7C20-1F4B-84E9-6C0384449684}">
      <dsp:nvSpPr>
        <dsp:cNvPr id="0" name=""/>
        <dsp:cNvSpPr/>
      </dsp:nvSpPr>
      <dsp:spPr>
        <a:xfrm>
          <a:off x="0" y="1607511"/>
          <a:ext cx="4908899" cy="0"/>
        </a:xfrm>
        <a:prstGeom prst="line">
          <a:avLst/>
        </a:prstGeom>
        <a:gradFill rotWithShape="0">
          <a:gsLst>
            <a:gs pos="0">
              <a:schemeClr val="accent2">
                <a:hueOff val="-1244059"/>
                <a:satOff val="-6581"/>
                <a:lumOff val="-2510"/>
                <a:alphaOff val="0"/>
                <a:tint val="98000"/>
                <a:lumMod val="100000"/>
              </a:schemeClr>
            </a:gs>
            <a:gs pos="100000">
              <a:schemeClr val="accent2">
                <a:hueOff val="-1244059"/>
                <a:satOff val="-6581"/>
                <a:lumOff val="-2510"/>
                <a:alphaOff val="0"/>
                <a:shade val="88000"/>
                <a:lumMod val="88000"/>
              </a:schemeClr>
            </a:gs>
          </a:gsLst>
          <a:lin ang="5400000" scaled="1"/>
        </a:gradFill>
        <a:ln w="9525" cap="rnd" cmpd="sng" algn="ctr">
          <a:solidFill>
            <a:schemeClr val="accent2">
              <a:hueOff val="-1244059"/>
              <a:satOff val="-6581"/>
              <a:lumOff val="-2510"/>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F7209C75-11FC-CF44-9BEB-3D8816C32382}">
      <dsp:nvSpPr>
        <dsp:cNvPr id="0" name=""/>
        <dsp:cNvSpPr/>
      </dsp:nvSpPr>
      <dsp:spPr>
        <a:xfrm>
          <a:off x="0" y="1607511"/>
          <a:ext cx="49088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Atsalakis &amp; Valavanis (2009). Surveying Stock Market Forecasting Techniques – Part II: Expert Systems with Applications.</a:t>
          </a:r>
        </a:p>
      </dsp:txBody>
      <dsp:txXfrm>
        <a:off x="0" y="1607511"/>
        <a:ext cx="4908899" cy="802579"/>
      </dsp:txXfrm>
    </dsp:sp>
    <dsp:sp modelId="{AADCA414-2824-EF45-9342-A6CD8FF63888}">
      <dsp:nvSpPr>
        <dsp:cNvPr id="0" name=""/>
        <dsp:cNvSpPr/>
      </dsp:nvSpPr>
      <dsp:spPr>
        <a:xfrm>
          <a:off x="0" y="2410091"/>
          <a:ext cx="4908899" cy="0"/>
        </a:xfrm>
        <a:prstGeom prst="line">
          <a:avLst/>
        </a:prstGeom>
        <a:gradFill rotWithShape="0">
          <a:gsLst>
            <a:gs pos="0">
              <a:schemeClr val="accent2">
                <a:hueOff val="-1866088"/>
                <a:satOff val="-9872"/>
                <a:lumOff val="-3764"/>
                <a:alphaOff val="0"/>
                <a:tint val="98000"/>
                <a:lumMod val="100000"/>
              </a:schemeClr>
            </a:gs>
            <a:gs pos="100000">
              <a:schemeClr val="accent2">
                <a:hueOff val="-1866088"/>
                <a:satOff val="-9872"/>
                <a:lumOff val="-3764"/>
                <a:alphaOff val="0"/>
                <a:shade val="88000"/>
                <a:lumMod val="88000"/>
              </a:schemeClr>
            </a:gs>
          </a:gsLst>
          <a:lin ang="5400000" scaled="1"/>
        </a:gradFill>
        <a:ln w="9525" cap="rnd" cmpd="sng" algn="ctr">
          <a:solidFill>
            <a:schemeClr val="accent2">
              <a:hueOff val="-1866088"/>
              <a:satOff val="-9872"/>
              <a:lumOff val="-3764"/>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6EEE2DE-32A0-8048-AE52-054868EA90EF}">
      <dsp:nvSpPr>
        <dsp:cNvPr id="0" name=""/>
        <dsp:cNvSpPr/>
      </dsp:nvSpPr>
      <dsp:spPr>
        <a:xfrm>
          <a:off x="0" y="2410091"/>
          <a:ext cx="49088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Brownlee, J. (2018). Deep Learning for Time Series Forecasting.</a:t>
          </a:r>
        </a:p>
      </dsp:txBody>
      <dsp:txXfrm>
        <a:off x="0" y="2410091"/>
        <a:ext cx="4908899" cy="802579"/>
      </dsp:txXfrm>
    </dsp:sp>
    <dsp:sp modelId="{60F61DD4-64CA-3147-8FDB-892F4C4FDABF}">
      <dsp:nvSpPr>
        <dsp:cNvPr id="0" name=""/>
        <dsp:cNvSpPr/>
      </dsp:nvSpPr>
      <dsp:spPr>
        <a:xfrm>
          <a:off x="0" y="3212670"/>
          <a:ext cx="4908899" cy="0"/>
        </a:xfrm>
        <a:prstGeom prst="line">
          <a:avLst/>
        </a:prstGeom>
        <a:gradFill rotWithShape="0">
          <a:gsLst>
            <a:gs pos="0">
              <a:schemeClr val="accent2">
                <a:hueOff val="-2488118"/>
                <a:satOff val="-13162"/>
                <a:lumOff val="-5019"/>
                <a:alphaOff val="0"/>
                <a:tint val="98000"/>
                <a:lumMod val="100000"/>
              </a:schemeClr>
            </a:gs>
            <a:gs pos="100000">
              <a:schemeClr val="accent2">
                <a:hueOff val="-2488118"/>
                <a:satOff val="-13162"/>
                <a:lumOff val="-5019"/>
                <a:alphaOff val="0"/>
                <a:shade val="88000"/>
                <a:lumMod val="88000"/>
              </a:schemeClr>
            </a:gs>
          </a:gsLst>
          <a:lin ang="5400000" scaled="1"/>
        </a:gradFill>
        <a:ln w="9525" cap="rnd" cmpd="sng" algn="ctr">
          <a:solidFill>
            <a:schemeClr val="accent2">
              <a:hueOff val="-2488118"/>
              <a:satOff val="-13162"/>
              <a:lumOff val="-5019"/>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76D534D9-7B5D-414F-806A-7363182C7471}">
      <dsp:nvSpPr>
        <dsp:cNvPr id="0" name=""/>
        <dsp:cNvSpPr/>
      </dsp:nvSpPr>
      <dsp:spPr>
        <a:xfrm>
          <a:off x="0" y="3212670"/>
          <a:ext cx="49088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Scikit-learn Developers. (n.d.). https://scikit-learn.org</a:t>
          </a:r>
        </a:p>
      </dsp:txBody>
      <dsp:txXfrm>
        <a:off x="0" y="3212670"/>
        <a:ext cx="4908899" cy="802579"/>
      </dsp:txXfrm>
    </dsp:sp>
    <dsp:sp modelId="{695A0BCC-A7B8-4948-9252-39C64432A545}">
      <dsp:nvSpPr>
        <dsp:cNvPr id="0" name=""/>
        <dsp:cNvSpPr/>
      </dsp:nvSpPr>
      <dsp:spPr>
        <a:xfrm>
          <a:off x="0" y="4015249"/>
          <a:ext cx="4908899" cy="0"/>
        </a:xfrm>
        <a:prstGeom prst="line">
          <a:avLst/>
        </a:prstGeom>
        <a:gradFill rotWithShape="0">
          <a:gsLst>
            <a:gs pos="0">
              <a:schemeClr val="accent2">
                <a:hueOff val="-3110147"/>
                <a:satOff val="-16453"/>
                <a:lumOff val="-6274"/>
                <a:alphaOff val="0"/>
                <a:tint val="98000"/>
                <a:lumMod val="100000"/>
              </a:schemeClr>
            </a:gs>
            <a:gs pos="100000">
              <a:schemeClr val="accent2">
                <a:hueOff val="-3110147"/>
                <a:satOff val="-16453"/>
                <a:lumOff val="-6274"/>
                <a:alphaOff val="0"/>
                <a:shade val="88000"/>
                <a:lumMod val="88000"/>
              </a:schemeClr>
            </a:gs>
          </a:gsLst>
          <a:lin ang="5400000" scaled="1"/>
        </a:gradFill>
        <a:ln w="9525" cap="rnd" cmpd="sng" algn="ctr">
          <a:solidFill>
            <a:schemeClr val="accent2">
              <a:hueOff val="-3110147"/>
              <a:satOff val="-16453"/>
              <a:lumOff val="-6274"/>
              <a:alphaOff val="0"/>
            </a:schemeClr>
          </a:solidFill>
          <a:prstDash val="solid"/>
        </a:ln>
        <a:effectLst>
          <a:outerShdw blurRad="50800" dist="381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93B2872-4A6D-874C-A27D-44BD1A509BAD}">
      <dsp:nvSpPr>
        <dsp:cNvPr id="0" name=""/>
        <dsp:cNvSpPr/>
      </dsp:nvSpPr>
      <dsp:spPr>
        <a:xfrm>
          <a:off x="0" y="4015249"/>
          <a:ext cx="4908899" cy="802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Pandas Dev Team. (n.d.). https://pandas.pydata.org</a:t>
          </a:r>
        </a:p>
      </dsp:txBody>
      <dsp:txXfrm>
        <a:off x="0" y="4015249"/>
        <a:ext cx="4908899" cy="8025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E79E2-69B9-5645-A459-94E608D89DBD}" type="datetimeFigureOut">
              <a:rPr lang="en-US" smtClean="0"/>
              <a:t>5/5/25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23453-93DC-C240-B2AF-0899E579B704}" type="slidenum">
              <a:rPr lang="en-US" smtClean="0"/>
              <a:t>‹#›</a:t>
            </a:fld>
            <a:endParaRPr lang="en-US"/>
          </a:p>
        </p:txBody>
      </p:sp>
    </p:spTree>
    <p:extLst>
      <p:ext uri="{BB962C8B-B14F-4D97-AF65-F5344CB8AC3E}">
        <p14:creationId xmlns:p14="http://schemas.microsoft.com/office/powerpoint/2010/main" val="354423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Adithya, and my group partner is Parth, and this is my Project 4 Presentation for COE 379L. </a:t>
            </a:r>
          </a:p>
        </p:txBody>
      </p:sp>
      <p:sp>
        <p:nvSpPr>
          <p:cNvPr id="4" name="Slide Number Placeholder 3"/>
          <p:cNvSpPr>
            <a:spLocks noGrp="1"/>
          </p:cNvSpPr>
          <p:nvPr>
            <p:ph type="sldNum" sz="quarter" idx="5"/>
          </p:nvPr>
        </p:nvSpPr>
        <p:spPr/>
        <p:txBody>
          <a:bodyPr/>
          <a:lstStyle/>
          <a:p>
            <a:fld id="{0A623453-93DC-C240-B2AF-0899E579B704}" type="slidenum">
              <a:rPr lang="en-US" smtClean="0"/>
              <a:t>1</a:t>
            </a:fld>
            <a:endParaRPr lang="en-US"/>
          </a:p>
        </p:txBody>
      </p:sp>
    </p:spTree>
    <p:extLst>
      <p:ext uri="{BB962C8B-B14F-4D97-AF65-F5344CB8AC3E}">
        <p14:creationId xmlns:p14="http://schemas.microsoft.com/office/powerpoint/2010/main" val="4022148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"Here are our references:</a:t>
            </a:r>
          </a:p>
          <a:p>
            <a:pPr>
              <a:buFont typeface="+mj-lt"/>
              <a:buAutoNum type="arabicPeriod"/>
            </a:pPr>
            <a:r>
              <a:rPr lang="en-US" dirty="0" err="1"/>
              <a:t>YahooFinance</a:t>
            </a:r>
            <a:r>
              <a:rPr lang="en-US" dirty="0"/>
              <a:t>. (n.d.). Retrieved via </a:t>
            </a:r>
            <a:r>
              <a:rPr lang="en-US" dirty="0" err="1"/>
              <a:t>yfinance</a:t>
            </a:r>
            <a:r>
              <a:rPr lang="en-US" dirty="0"/>
              <a:t> Python library from https://</a:t>
            </a:r>
            <a:r>
              <a:rPr lang="en-US" dirty="0" err="1"/>
              <a:t>finance.yahoo.com</a:t>
            </a:r>
            <a:r>
              <a:rPr lang="en-US" dirty="0"/>
              <a:t>/</a:t>
            </a:r>
          </a:p>
          <a:p>
            <a:pPr>
              <a:buFont typeface="+mj-lt"/>
              <a:buAutoNum type="arabicPeriod"/>
            </a:pPr>
            <a:r>
              <a:rPr lang="en-US" dirty="0"/>
              <a:t>Kaggle. (n.d.). Stock Market Datasets and Notebooks. https://</a:t>
            </a:r>
            <a:r>
              <a:rPr lang="en-US" dirty="0" err="1"/>
              <a:t>www.kaggle.com</a:t>
            </a:r>
            <a:endParaRPr lang="en-US" dirty="0"/>
          </a:p>
          <a:p>
            <a:pPr>
              <a:buFont typeface="+mj-lt"/>
              <a:buAutoNum type="arabicPeriod"/>
            </a:pPr>
            <a:r>
              <a:rPr lang="en-US" dirty="0" err="1"/>
              <a:t>Atsalakis</a:t>
            </a:r>
            <a:r>
              <a:rPr lang="en-US" dirty="0"/>
              <a:t> &amp; Valavanis (2009). Surveying Stock Market Forecasting Techniques – Part II: Expert Systems with Applications.</a:t>
            </a:r>
          </a:p>
          <a:p>
            <a:pPr>
              <a:buFont typeface="+mj-lt"/>
              <a:buAutoNum type="arabicPeriod"/>
            </a:pPr>
            <a:r>
              <a:rPr lang="en-US" dirty="0"/>
              <a:t>Brownlee, J. (2018). Deep Learning for Time Series Forecasting.</a:t>
            </a:r>
          </a:p>
          <a:p>
            <a:pPr>
              <a:buFont typeface="+mj-lt"/>
              <a:buAutoNum type="arabicPeriod"/>
            </a:pPr>
            <a:r>
              <a:rPr lang="en-US" dirty="0"/>
              <a:t>Scikit-learn Developers. (n.d.). https://scikit-</a:t>
            </a:r>
            <a:r>
              <a:rPr lang="en-US" dirty="0" err="1"/>
              <a:t>learn.org</a:t>
            </a:r>
            <a:endParaRPr lang="en-US" dirty="0"/>
          </a:p>
          <a:p>
            <a:pPr>
              <a:buFont typeface="+mj-lt"/>
              <a:buAutoNum type="arabicPeriod"/>
            </a:pPr>
            <a:r>
              <a:rPr lang="en-US" dirty="0"/>
              <a:t>Pandas Dev Team. (n.d.). https://</a:t>
            </a:r>
            <a:r>
              <a:rPr lang="en-US" dirty="0" err="1"/>
              <a:t>pandas.pydata.org</a:t>
            </a:r>
            <a:endParaRPr lang="en-US" dirty="0"/>
          </a:p>
          <a:p>
            <a:r>
              <a:rPr lang="en-US" dirty="0"/>
              <a:t>Thanks for listening."</a:t>
            </a:r>
          </a:p>
          <a:p>
            <a:endParaRPr lang="en-US" dirty="0"/>
          </a:p>
        </p:txBody>
      </p:sp>
      <p:sp>
        <p:nvSpPr>
          <p:cNvPr id="4" name="Slide Number Placeholder 3"/>
          <p:cNvSpPr>
            <a:spLocks noGrp="1"/>
          </p:cNvSpPr>
          <p:nvPr>
            <p:ph type="sldNum" sz="quarter" idx="5"/>
          </p:nvPr>
        </p:nvSpPr>
        <p:spPr/>
        <p:txBody>
          <a:bodyPr/>
          <a:lstStyle/>
          <a:p>
            <a:fld id="{0A623453-93DC-C240-B2AF-0899E579B704}" type="slidenum">
              <a:rPr lang="en-US" smtClean="0"/>
              <a:t>10</a:t>
            </a:fld>
            <a:endParaRPr lang="en-US"/>
          </a:p>
        </p:txBody>
      </p:sp>
    </p:spTree>
    <p:extLst>
      <p:ext uri="{BB962C8B-B14F-4D97-AF65-F5344CB8AC3E}">
        <p14:creationId xmlns:p14="http://schemas.microsoft.com/office/powerpoint/2010/main" val="235916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is focused on stock price prediction—specifically, evaluating how well different machine learning models can predict future closing prices of publicly traded stocks. The motivation behind this work stems from the immense influence that stock price forecasting has on individual investing, algorithmic trading, and financial strategy. Our core question was: </a:t>
            </a:r>
            <a:r>
              <a:rPr lang="en-US" i="1" dirty="0"/>
              <a:t>Can we build models that not only forecast a stock’s price accurately but also generalize to other stocks in the same or even different industries?</a:t>
            </a:r>
            <a:r>
              <a:rPr lang="en-US" dirty="0"/>
              <a:t> We approached this by testing both classic machine learning models and advanced neural networks on a common forecasting pipeline.</a:t>
            </a:r>
          </a:p>
          <a:p>
            <a:endParaRPr lang="en-US" dirty="0"/>
          </a:p>
        </p:txBody>
      </p:sp>
      <p:sp>
        <p:nvSpPr>
          <p:cNvPr id="4" name="Slide Number Placeholder 3"/>
          <p:cNvSpPr>
            <a:spLocks noGrp="1"/>
          </p:cNvSpPr>
          <p:nvPr>
            <p:ph type="sldNum" sz="quarter" idx="5"/>
          </p:nvPr>
        </p:nvSpPr>
        <p:spPr/>
        <p:txBody>
          <a:bodyPr/>
          <a:lstStyle/>
          <a:p>
            <a:fld id="{0A623453-93DC-C240-B2AF-0899E579B704}" type="slidenum">
              <a:rPr lang="en-US" smtClean="0"/>
              <a:t>2</a:t>
            </a:fld>
            <a:endParaRPr lang="en-US"/>
          </a:p>
        </p:txBody>
      </p:sp>
    </p:spTree>
    <p:extLst>
      <p:ext uri="{BB962C8B-B14F-4D97-AF65-F5344CB8AC3E}">
        <p14:creationId xmlns:p14="http://schemas.microsoft.com/office/powerpoint/2010/main" val="1113139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"Our data was sourced using the </a:t>
            </a:r>
            <a:r>
              <a:rPr lang="en-US" dirty="0" err="1"/>
              <a:t>yfinance</a:t>
            </a:r>
            <a:r>
              <a:rPr lang="en-US" dirty="0"/>
              <a:t> Python library, which allowed us to pull historical daily data from Yahoo Finance for 12 companies across four industries:</a:t>
            </a:r>
          </a:p>
          <a:p>
            <a:pPr>
              <a:buNone/>
            </a:pPr>
            <a:endParaRPr lang="en-US" dirty="0"/>
          </a:p>
          <a:p>
            <a:pPr>
              <a:buFont typeface="Arial" panose="020B0604020202020204" pitchFamily="34" charset="0"/>
              <a:buChar char="•"/>
            </a:pPr>
            <a:r>
              <a:rPr lang="en-US" dirty="0"/>
              <a:t>Technology: AAPL, NVDA, GOOG</a:t>
            </a:r>
          </a:p>
          <a:p>
            <a:pPr>
              <a:buFont typeface="Arial" panose="020B0604020202020204" pitchFamily="34" charset="0"/>
              <a:buChar char="•"/>
            </a:pPr>
            <a:r>
              <a:rPr lang="en-US" dirty="0"/>
              <a:t>Healthcare: ABBV, LLY, MRK</a:t>
            </a:r>
          </a:p>
          <a:p>
            <a:pPr>
              <a:buFont typeface="Arial" panose="020B0604020202020204" pitchFamily="34" charset="0"/>
              <a:buChar char="•"/>
            </a:pPr>
            <a:r>
              <a:rPr lang="en-US" dirty="0"/>
              <a:t>Construction: TT, CRH, URI</a:t>
            </a:r>
          </a:p>
          <a:p>
            <a:pPr>
              <a:buFont typeface="Arial" panose="020B0604020202020204" pitchFamily="34" charset="0"/>
              <a:buChar char="•"/>
            </a:pPr>
            <a:r>
              <a:rPr lang="en-US" dirty="0"/>
              <a:t>Food: ADM, GIS, KHC</a:t>
            </a:r>
          </a:p>
          <a:p>
            <a:pPr>
              <a:buFont typeface="Arial" panose="020B0604020202020204" pitchFamily="34" charset="0"/>
              <a:buChar char="•"/>
            </a:pPr>
            <a:endParaRPr lang="en-US" dirty="0"/>
          </a:p>
          <a:p>
            <a:r>
              <a:rPr lang="en-US" dirty="0"/>
              <a:t>We selected these industries to explore both volatile and stable price behaviors across sectors. Each stock provided roughly 2500–2700 daily entries between January 2000 and January 2020, a period selected to avoid COVID-related disruptions. Data included open, high, low, close, volume, dividends, and stock splits. We used core Python libraries like NumPy and Pandas for preprocessing; scikit-learn for classical models like Linear Regression and Random Forest; TensorFlow and </a:t>
            </a:r>
            <a:r>
              <a:rPr lang="en-US" dirty="0" err="1"/>
              <a:t>PyTorch</a:t>
            </a:r>
            <a:r>
              <a:rPr lang="en-US" dirty="0"/>
              <a:t> for neural networks such as LSTM and Transformers; and </a:t>
            </a:r>
            <a:r>
              <a:rPr lang="en-US" dirty="0" err="1"/>
              <a:t>XGBoost</a:t>
            </a:r>
            <a:r>
              <a:rPr lang="en-US" dirty="0"/>
              <a:t> for gradient boosting regression.”</a:t>
            </a:r>
          </a:p>
          <a:p>
            <a:endParaRPr lang="en-US" dirty="0"/>
          </a:p>
          <a:p>
            <a:r>
              <a:rPr lang="en-US" dirty="0"/>
              <a:t>This wide technology stack enabled us to compare traditional and modern modeling techniques directly."</a:t>
            </a:r>
          </a:p>
        </p:txBody>
      </p:sp>
      <p:sp>
        <p:nvSpPr>
          <p:cNvPr id="4" name="Slide Number Placeholder 3"/>
          <p:cNvSpPr>
            <a:spLocks noGrp="1"/>
          </p:cNvSpPr>
          <p:nvPr>
            <p:ph type="sldNum" sz="quarter" idx="5"/>
          </p:nvPr>
        </p:nvSpPr>
        <p:spPr/>
        <p:txBody>
          <a:bodyPr/>
          <a:lstStyle/>
          <a:p>
            <a:fld id="{0A623453-93DC-C240-B2AF-0899E579B704}" type="slidenum">
              <a:rPr lang="en-US" smtClean="0"/>
              <a:t>3</a:t>
            </a:fld>
            <a:endParaRPr lang="en-US"/>
          </a:p>
        </p:txBody>
      </p:sp>
    </p:spTree>
    <p:extLst>
      <p:ext uri="{BB962C8B-B14F-4D97-AF65-F5344CB8AC3E}">
        <p14:creationId xmlns:p14="http://schemas.microsoft.com/office/powerpoint/2010/main" val="3640773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"We used a systematic pipeline for data preprocessing, feature engineering, and model evaluation. The first step was cleaning and normalizing the data using </a:t>
            </a:r>
            <a:r>
              <a:rPr lang="en-US" dirty="0" err="1"/>
              <a:t>MinMaxScaler</a:t>
            </a:r>
            <a:r>
              <a:rPr lang="en-US" dirty="0"/>
              <a:t> and </a:t>
            </a:r>
            <a:r>
              <a:rPr lang="en-US" dirty="0" err="1"/>
              <a:t>StandardScaler</a:t>
            </a:r>
            <a:r>
              <a:rPr lang="en-US" dirty="0"/>
              <a:t> to prepare it for training. We then generated sliding window datasets—60 days of past prices and features predicting the 61st day’s closing price. This created a supervised learning structure suitable for time-series modeling.</a:t>
            </a:r>
          </a:p>
          <a:p>
            <a:pPr>
              <a:buNone/>
            </a:pPr>
            <a:endParaRPr lang="en-US" dirty="0"/>
          </a:p>
          <a:p>
            <a:pPr>
              <a:buNone/>
            </a:pPr>
            <a:r>
              <a:rPr lang="en-US" dirty="0"/>
              <a:t>We experimented with a range of models:</a:t>
            </a:r>
          </a:p>
          <a:p>
            <a:pPr>
              <a:buNone/>
            </a:pPr>
            <a:endParaRPr lang="en-US" dirty="0"/>
          </a:p>
          <a:p>
            <a:pPr>
              <a:buFont typeface="Arial" panose="020B0604020202020204" pitchFamily="34" charset="0"/>
              <a:buChar char="•"/>
            </a:pPr>
            <a:r>
              <a:rPr lang="en-US" b="1" dirty="0"/>
              <a:t>Linear Regression</a:t>
            </a:r>
            <a:r>
              <a:rPr lang="en-US" dirty="0"/>
              <a:t>: A baseline model that assumes linear relationships. Simple but surprisingly effective on stable stocks.</a:t>
            </a:r>
          </a:p>
          <a:p>
            <a:pPr>
              <a:buFont typeface="Arial" panose="020B0604020202020204" pitchFamily="34" charset="0"/>
              <a:buChar char="•"/>
            </a:pPr>
            <a:r>
              <a:rPr lang="en-US" b="1" dirty="0"/>
              <a:t>Random Forest</a:t>
            </a:r>
            <a:r>
              <a:rPr lang="en-US" dirty="0"/>
              <a:t>: A tree-based ensemble that reduces variance but doesn’t model time dependencies well.</a:t>
            </a:r>
          </a:p>
          <a:p>
            <a:pPr>
              <a:buFont typeface="Arial" panose="020B0604020202020204" pitchFamily="34" charset="0"/>
              <a:buChar char="•"/>
            </a:pPr>
            <a:r>
              <a:rPr lang="en-US" b="1" dirty="0" err="1"/>
              <a:t>XGBoost</a:t>
            </a:r>
            <a:r>
              <a:rPr lang="en-US" dirty="0"/>
              <a:t>: Gradient boosting that corrects residuals across trees; better than Random Forest, but still struggles with temporal data.</a:t>
            </a:r>
          </a:p>
          <a:p>
            <a:pPr>
              <a:buFont typeface="Arial" panose="020B0604020202020204" pitchFamily="34" charset="0"/>
              <a:buChar char="•"/>
            </a:pPr>
            <a:r>
              <a:rPr lang="en-US" b="1" dirty="0"/>
              <a:t>MLP (Multilayer Perceptron)</a:t>
            </a:r>
            <a:r>
              <a:rPr lang="en-US" dirty="0"/>
              <a:t>: A deep neural network that handles nonlinear patterns, effective when trained on well-engineered features.</a:t>
            </a:r>
          </a:p>
          <a:p>
            <a:pPr>
              <a:buFont typeface="Arial" panose="020B0604020202020204" pitchFamily="34" charset="0"/>
              <a:buChar char="•"/>
            </a:pPr>
            <a:r>
              <a:rPr lang="en-US" b="1" dirty="0"/>
              <a:t>RNN (Recurrent Neural Network)</a:t>
            </a:r>
            <a:r>
              <a:rPr lang="en-US" dirty="0"/>
              <a:t>: Captures temporal dependencies but suffers from vanishing gradients.</a:t>
            </a:r>
          </a:p>
          <a:p>
            <a:pPr>
              <a:buFont typeface="Arial" panose="020B0604020202020204" pitchFamily="34" charset="0"/>
              <a:buChar char="•"/>
            </a:pPr>
            <a:r>
              <a:rPr lang="en-US" b="1" dirty="0"/>
              <a:t>LSTM (Long Short-Term Memory)</a:t>
            </a:r>
            <a:r>
              <a:rPr lang="en-US" dirty="0"/>
              <a:t>: A type of RNN that retains long-term dependencies using gates. Three variants were tried with increasing depth and regularization.</a:t>
            </a:r>
          </a:p>
          <a:p>
            <a:pPr>
              <a:buFont typeface="Arial" panose="020B0604020202020204" pitchFamily="34" charset="0"/>
              <a:buChar char="•"/>
            </a:pPr>
            <a:r>
              <a:rPr lang="en-US" b="1" dirty="0"/>
              <a:t>Transformer</a:t>
            </a:r>
            <a:r>
              <a:rPr lang="en-US" dirty="0"/>
              <a:t>: Uses attention mechanisms to capture global patterns across sequences and showed the best potential for generalizing across industries.</a:t>
            </a:r>
          </a:p>
          <a:p>
            <a:r>
              <a:rPr lang="en-US" dirty="0"/>
              <a:t>We used MAE and MSE to evaluate all models and compared their ability to predict the stock they were trained on versus unseen stocks."</a:t>
            </a:r>
          </a:p>
          <a:p>
            <a:endParaRPr lang="en-US" dirty="0"/>
          </a:p>
        </p:txBody>
      </p:sp>
      <p:sp>
        <p:nvSpPr>
          <p:cNvPr id="4" name="Slide Number Placeholder 3"/>
          <p:cNvSpPr>
            <a:spLocks noGrp="1"/>
          </p:cNvSpPr>
          <p:nvPr>
            <p:ph type="sldNum" sz="quarter" idx="5"/>
          </p:nvPr>
        </p:nvSpPr>
        <p:spPr/>
        <p:txBody>
          <a:bodyPr/>
          <a:lstStyle/>
          <a:p>
            <a:fld id="{0A623453-93DC-C240-B2AF-0899E579B704}" type="slidenum">
              <a:rPr lang="en-US" smtClean="0"/>
              <a:t>4</a:t>
            </a:fld>
            <a:endParaRPr lang="en-US"/>
          </a:p>
        </p:txBody>
      </p:sp>
    </p:spTree>
    <p:extLst>
      <p:ext uri="{BB962C8B-B14F-4D97-AF65-F5344CB8AC3E}">
        <p14:creationId xmlns:p14="http://schemas.microsoft.com/office/powerpoint/2010/main" val="1476267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model performance, we used three main metrics: Mean Absolute Error (MAE), Mean Squared Error (MSE), and considered Root Mean Squared Error (RMSE) for future work. </a:t>
            </a:r>
          </a:p>
          <a:p>
            <a:endParaRPr lang="en-US" dirty="0"/>
          </a:p>
          <a:p>
            <a:pPr>
              <a:buFont typeface="Arial" panose="020B0604020202020204" pitchFamily="34" charset="0"/>
              <a:buChar char="•"/>
            </a:pPr>
            <a:r>
              <a:rPr lang="en-US" b="1" dirty="0"/>
              <a:t>MAE (Mean Absolute Error)</a:t>
            </a:r>
            <a:r>
              <a:rPr lang="en-US" dirty="0"/>
              <a:t>: The average magnitude of errors in the same unit as the stock price. It tells us how wrong the model is on average.</a:t>
            </a:r>
          </a:p>
          <a:p>
            <a:pPr>
              <a:buFont typeface="Arial" panose="020B0604020202020204" pitchFamily="34" charset="0"/>
              <a:buChar char="•"/>
            </a:pPr>
            <a:r>
              <a:rPr lang="en-US" b="1" dirty="0"/>
              <a:t>MSE (Mean Squared Error)</a:t>
            </a:r>
            <a:r>
              <a:rPr lang="en-US" dirty="0"/>
              <a:t>: Penalizes large errors more heavily, helpful for identifying models that occasionally make severe mispredictions.</a:t>
            </a:r>
          </a:p>
          <a:p>
            <a:pPr>
              <a:buFont typeface="Arial" panose="020B0604020202020204" pitchFamily="34" charset="0"/>
              <a:buChar char="•"/>
            </a:pPr>
            <a:r>
              <a:rPr lang="en-US" b="1" dirty="0"/>
              <a:t>RMSE (Root Mean Squared Error)</a:t>
            </a:r>
            <a:r>
              <a:rPr lang="en-US" dirty="0"/>
              <a:t>: Considered for future work—it balances interpretability and penalization.</a:t>
            </a:r>
          </a:p>
          <a:p>
            <a:r>
              <a:rPr lang="en-US" dirty="0"/>
              <a:t>We also visually compared predicted vs. actual prices to see if models captured turning points and trend directions. This helped us go beyond numerical accuracy and evaluate practical utility."</a:t>
            </a:r>
          </a:p>
          <a:p>
            <a:endParaRPr lang="en-US" dirty="0"/>
          </a:p>
          <a:p>
            <a:r>
              <a:rPr lang="en-US" dirty="0"/>
              <a:t>MAE gives us a real-world dollar error that’s easy to interpret, while MSE penalizes larger errors more heavily, which is helpful in detecting outlier predictions. We also visualized predicted vs. actual price curves to capture how well models track trends and turning points. These metrics and visual tools helped us analyze whether models simply memorize patterns or genuinely learn temporal dynamics.”</a:t>
            </a:r>
          </a:p>
          <a:p>
            <a:endParaRPr lang="en-US" dirty="0"/>
          </a:p>
          <a:p>
            <a:endParaRPr lang="en-US" dirty="0"/>
          </a:p>
        </p:txBody>
      </p:sp>
      <p:sp>
        <p:nvSpPr>
          <p:cNvPr id="4" name="Slide Number Placeholder 3"/>
          <p:cNvSpPr>
            <a:spLocks noGrp="1"/>
          </p:cNvSpPr>
          <p:nvPr>
            <p:ph type="sldNum" sz="quarter" idx="5"/>
          </p:nvPr>
        </p:nvSpPr>
        <p:spPr/>
        <p:txBody>
          <a:bodyPr/>
          <a:lstStyle/>
          <a:p>
            <a:fld id="{0A623453-93DC-C240-B2AF-0899E579B704}" type="slidenum">
              <a:rPr lang="en-US" smtClean="0"/>
              <a:t>5</a:t>
            </a:fld>
            <a:endParaRPr lang="en-US"/>
          </a:p>
        </p:txBody>
      </p:sp>
    </p:spTree>
    <p:extLst>
      <p:ext uri="{BB962C8B-B14F-4D97-AF65-F5344CB8AC3E}">
        <p14:creationId xmlns:p14="http://schemas.microsoft.com/office/powerpoint/2010/main" val="3176288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models were trained and tested on the same stock, we saw promising results. For example, Apple’s closing price was predicted very well using Linear Regression—yielding an MAE of 0.429 and MSE of 0.386. This suggests a relatively stable relationship in the stock’s behavior. The MLP, a feed-forward neural network, performed similarly with slightly higher error. Among deep learning models, LSTM3 performed best on Merck (MRK), achieving an MAE of 1.095 and an MSE of 2.29. These results show that with enough historical data, both simple and complex models can make accurate short-term forecasts on the same stock they’re trained on."</a:t>
            </a:r>
          </a:p>
        </p:txBody>
      </p:sp>
      <p:sp>
        <p:nvSpPr>
          <p:cNvPr id="4" name="Slide Number Placeholder 3"/>
          <p:cNvSpPr>
            <a:spLocks noGrp="1"/>
          </p:cNvSpPr>
          <p:nvPr>
            <p:ph type="sldNum" sz="quarter" idx="5"/>
          </p:nvPr>
        </p:nvSpPr>
        <p:spPr/>
        <p:txBody>
          <a:bodyPr/>
          <a:lstStyle/>
          <a:p>
            <a:fld id="{0A623453-93DC-C240-B2AF-0899E579B704}" type="slidenum">
              <a:rPr lang="en-US" smtClean="0"/>
              <a:t>6</a:t>
            </a:fld>
            <a:endParaRPr lang="en-US"/>
          </a:p>
        </p:txBody>
      </p:sp>
    </p:spTree>
    <p:extLst>
      <p:ext uri="{BB962C8B-B14F-4D97-AF65-F5344CB8AC3E}">
        <p14:creationId xmlns:p14="http://schemas.microsoft.com/office/powerpoint/2010/main" val="1125299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when models were applied to predict different stocks—even in the same industry—the performance dropped sharply. For example, when an MLP trained on AAPL was tested on NVDA, the MAE jumped to 17.24, and MSE rose to 481.24. Even worse, testing on GOOG yielded MSEs in the tens of thousands. LSTM1, trained on MRK, performed poorly on other healthcare stocks like ABBV, with an MSE over 2200. Cross-industry generalization was even more challenging. Yet, the Transformer model showed promise: when trained on Construction and tested on Technology, it achieved an MAE of 3.07 and MSE of 13.15—better than most others. These results underline the difficulty of transferability in time-series modeling."</a:t>
            </a:r>
          </a:p>
          <a:p>
            <a:endParaRPr lang="en-US" dirty="0"/>
          </a:p>
        </p:txBody>
      </p:sp>
      <p:sp>
        <p:nvSpPr>
          <p:cNvPr id="4" name="Slide Number Placeholder 3"/>
          <p:cNvSpPr>
            <a:spLocks noGrp="1"/>
          </p:cNvSpPr>
          <p:nvPr>
            <p:ph type="sldNum" sz="quarter" idx="5"/>
          </p:nvPr>
        </p:nvSpPr>
        <p:spPr/>
        <p:txBody>
          <a:bodyPr/>
          <a:lstStyle/>
          <a:p>
            <a:fld id="{0A623453-93DC-C240-B2AF-0899E579B704}" type="slidenum">
              <a:rPr lang="en-US" smtClean="0"/>
              <a:t>7</a:t>
            </a:fld>
            <a:endParaRPr lang="en-US"/>
          </a:p>
        </p:txBody>
      </p:sp>
    </p:spTree>
    <p:extLst>
      <p:ext uri="{BB962C8B-B14F-4D97-AF65-F5344CB8AC3E}">
        <p14:creationId xmlns:p14="http://schemas.microsoft.com/office/powerpoint/2010/main" val="3255574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"Our results show that:</a:t>
            </a:r>
          </a:p>
          <a:p>
            <a:pPr>
              <a:buFont typeface="+mj-lt"/>
              <a:buAutoNum type="arabicPeriod"/>
            </a:pPr>
            <a:r>
              <a:rPr lang="en-US" dirty="0"/>
              <a:t>Models can predict stock prices accurately when trained and tested on the same stock.</a:t>
            </a:r>
          </a:p>
          <a:p>
            <a:pPr>
              <a:buFont typeface="+mj-lt"/>
              <a:buAutoNum type="arabicPeriod"/>
            </a:pPr>
            <a:r>
              <a:rPr lang="en-US" dirty="0"/>
              <a:t>Simpler models like Linear Regression and MLPs are competitive on low-volatility stocks.</a:t>
            </a:r>
          </a:p>
          <a:p>
            <a:pPr>
              <a:buFont typeface="+mj-lt"/>
              <a:buAutoNum type="arabicPeriod"/>
            </a:pPr>
            <a:r>
              <a:rPr lang="en-US" dirty="0"/>
              <a:t>Deep learning models like LSTMs perform better when temporal dependencies matter but require more tuning.</a:t>
            </a:r>
          </a:p>
          <a:p>
            <a:pPr>
              <a:buFont typeface="+mj-lt"/>
              <a:buAutoNum type="arabicPeriod"/>
            </a:pPr>
            <a:r>
              <a:rPr lang="en-US" dirty="0"/>
              <a:t>Tree-based models underperform because they don’t capture sequence.</a:t>
            </a:r>
          </a:p>
          <a:p>
            <a:pPr>
              <a:buFont typeface="+mj-lt"/>
              <a:buAutoNum type="arabicPeriod"/>
            </a:pPr>
            <a:r>
              <a:rPr lang="en-US" dirty="0"/>
              <a:t>Cross-stock and cross-industry generalization is poor—indicating that each stock behaves uniquely.</a:t>
            </a:r>
          </a:p>
          <a:p>
            <a:pPr>
              <a:buFont typeface="+mj-lt"/>
              <a:buAutoNum type="arabicPeriod"/>
            </a:pPr>
            <a:endParaRPr lang="en-US" dirty="0"/>
          </a:p>
          <a:p>
            <a:r>
              <a:rPr lang="en-US" dirty="0"/>
              <a:t>These findings suggest that stock-specific models are the way to go. Transfer learning or fine-tuning may help in the future, but currently, models must be retrained per stock. This makes deployment more resource-intensive but necessary for accuracy in real-world financial forecasting."</a:t>
            </a:r>
          </a:p>
          <a:p>
            <a:endParaRPr lang="en-US" dirty="0"/>
          </a:p>
        </p:txBody>
      </p:sp>
      <p:sp>
        <p:nvSpPr>
          <p:cNvPr id="4" name="Slide Number Placeholder 3"/>
          <p:cNvSpPr>
            <a:spLocks noGrp="1"/>
          </p:cNvSpPr>
          <p:nvPr>
            <p:ph type="sldNum" sz="quarter" idx="5"/>
          </p:nvPr>
        </p:nvSpPr>
        <p:spPr/>
        <p:txBody>
          <a:bodyPr/>
          <a:lstStyle/>
          <a:p>
            <a:fld id="{0A623453-93DC-C240-B2AF-0899E579B704}" type="slidenum">
              <a:rPr lang="en-US" smtClean="0"/>
              <a:t>8</a:t>
            </a:fld>
            <a:endParaRPr lang="en-US"/>
          </a:p>
        </p:txBody>
      </p:sp>
    </p:spTree>
    <p:extLst>
      <p:ext uri="{BB962C8B-B14F-4D97-AF65-F5344CB8AC3E}">
        <p14:creationId xmlns:p14="http://schemas.microsoft.com/office/powerpoint/2010/main" val="377919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"For future iterations, we plan to incorporate external signals such as financial news sentiment, earnings reports, and macroeconomic indicators. These could provide context that pure historical price data lacks.</a:t>
            </a:r>
          </a:p>
          <a:p>
            <a:pPr>
              <a:buNone/>
            </a:pPr>
            <a:endParaRPr lang="en-US" dirty="0"/>
          </a:p>
          <a:p>
            <a:pPr>
              <a:buNone/>
            </a:pPr>
            <a:r>
              <a:rPr lang="en-US" dirty="0"/>
              <a:t> "Looking forward, we want to enhance our pipeline in a few key ways:</a:t>
            </a:r>
          </a:p>
          <a:p>
            <a:pPr>
              <a:buNone/>
            </a:pPr>
            <a:endParaRPr lang="en-US" dirty="0"/>
          </a:p>
          <a:p>
            <a:pPr>
              <a:buFont typeface="Arial" panose="020B0604020202020204" pitchFamily="34" charset="0"/>
              <a:buChar char="•"/>
            </a:pPr>
            <a:r>
              <a:rPr lang="en-US" dirty="0"/>
              <a:t>Add financial news sentiment and earnings reports to augment price data.</a:t>
            </a:r>
          </a:p>
          <a:p>
            <a:pPr>
              <a:buFont typeface="Arial" panose="020B0604020202020204" pitchFamily="34" charset="0"/>
              <a:buChar char="•"/>
            </a:pPr>
            <a:r>
              <a:rPr lang="en-US" dirty="0"/>
              <a:t>Explore advanced architectures like Temporal Convolutional Networks and BERT-based models for time series.</a:t>
            </a:r>
          </a:p>
          <a:p>
            <a:pPr>
              <a:buFont typeface="Arial" panose="020B0604020202020204" pitchFamily="34" charset="0"/>
              <a:buChar char="•"/>
            </a:pPr>
            <a:r>
              <a:rPr lang="en-US" dirty="0"/>
              <a:t>Incorporate transfer learning for improved generalization.</a:t>
            </a:r>
          </a:p>
          <a:p>
            <a:pPr>
              <a:buFont typeface="Arial" panose="020B0604020202020204" pitchFamily="34" charset="0"/>
              <a:buChar char="•"/>
            </a:pPr>
            <a:r>
              <a:rPr lang="en-US" dirty="0"/>
              <a:t>Add more technical indicators such as RSI, EMA, and Bollinger Bands.</a:t>
            </a:r>
          </a:p>
          <a:p>
            <a:pPr>
              <a:buFont typeface="Arial" panose="020B0604020202020204" pitchFamily="34" charset="0"/>
              <a:buChar char="•"/>
            </a:pPr>
            <a:r>
              <a:rPr lang="en-US" dirty="0"/>
              <a:t>Tune hyperparameters using automated tools like </a:t>
            </a:r>
            <a:r>
              <a:rPr lang="en-US" dirty="0" err="1"/>
              <a:t>Optuna</a:t>
            </a:r>
            <a:r>
              <a:rPr lang="en-US" dirty="0"/>
              <a:t> or </a:t>
            </a:r>
            <a:r>
              <a:rPr lang="en-US" dirty="0" err="1"/>
              <a:t>KerasTuner</a:t>
            </a:r>
            <a:r>
              <a:rPr lang="en-US" dirty="0"/>
              <a:t>.\</a:t>
            </a:r>
          </a:p>
          <a:p>
            <a:r>
              <a:rPr lang="en-US" dirty="0"/>
              <a:t>These improvements aim to make models more adaptive, less stock-specific, and more robust to real-world volatility and structural changes."</a:t>
            </a:r>
          </a:p>
          <a:p>
            <a:endParaRPr lang="en-US" dirty="0"/>
          </a:p>
        </p:txBody>
      </p:sp>
      <p:sp>
        <p:nvSpPr>
          <p:cNvPr id="4" name="Slide Number Placeholder 3"/>
          <p:cNvSpPr>
            <a:spLocks noGrp="1"/>
          </p:cNvSpPr>
          <p:nvPr>
            <p:ph type="sldNum" sz="quarter" idx="5"/>
          </p:nvPr>
        </p:nvSpPr>
        <p:spPr/>
        <p:txBody>
          <a:bodyPr/>
          <a:lstStyle/>
          <a:p>
            <a:fld id="{0A623453-93DC-C240-B2AF-0899E579B704}" type="slidenum">
              <a:rPr lang="en-US" smtClean="0"/>
              <a:t>9</a:t>
            </a:fld>
            <a:endParaRPr lang="en-US"/>
          </a:p>
        </p:txBody>
      </p:sp>
    </p:spTree>
    <p:extLst>
      <p:ext uri="{BB962C8B-B14F-4D97-AF65-F5344CB8AC3E}">
        <p14:creationId xmlns:p14="http://schemas.microsoft.com/office/powerpoint/2010/main" val="1894827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9523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2694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3910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76292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1802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8050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555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4302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6530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9626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9368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1086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374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3353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5/5/25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816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980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507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5/5/25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76750547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jpeg"/><Relationship Id="rId7" Type="http://schemas.openxmlformats.org/officeDocument/2006/relationships/diagramColors" Target="../diagrams/colors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4.jpeg"/><Relationship Id="rId7" Type="http://schemas.openxmlformats.org/officeDocument/2006/relationships/diagramQuickStyle" Target="../diagrams/quickStyle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4.png"/><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4.jpeg"/><Relationship Id="rId7" Type="http://schemas.openxmlformats.org/officeDocument/2006/relationships/diagramQuickStyle" Target="../diagrams/quickStyle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4.png"/><Relationship Id="rId9" Type="http://schemas.microsoft.com/office/2007/relationships/diagramDrawing" Target="../diagrams/drawin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t>Predicting Stock Prices Using ML Models</a:t>
            </a:r>
          </a:p>
        </p:txBody>
      </p:sp>
      <p:sp>
        <p:nvSpPr>
          <p:cNvPr id="3" name="Subtitle 2"/>
          <p:cNvSpPr>
            <a:spLocks noGrp="1"/>
          </p:cNvSpPr>
          <p:nvPr>
            <p:ph type="subTitle" idx="1"/>
          </p:nvPr>
        </p:nvSpPr>
        <p:spPr/>
        <p:txBody>
          <a:bodyPr/>
          <a:lstStyle/>
          <a:p>
            <a:r>
              <a:rPr dirty="0"/>
              <a:t>Adithya Ramanathan, </a:t>
            </a:r>
            <a:r>
              <a:rPr lang="en-US" dirty="0"/>
              <a:t>Parth Patki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3094482"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4350" y="643466"/>
            <a:ext cx="2463450" cy="4995333"/>
          </a:xfrm>
        </p:spPr>
        <p:txBody>
          <a:bodyPr>
            <a:normAutofit/>
          </a:bodyPr>
          <a:lstStyle/>
          <a:p>
            <a:r>
              <a:rPr lang="en-US" sz="3200" dirty="0">
                <a:solidFill>
                  <a:srgbClr val="FFFFFF"/>
                </a:solidFill>
              </a:rPr>
              <a:t>References</a:t>
            </a:r>
          </a:p>
        </p:txBody>
      </p:sp>
      <p:graphicFrame>
        <p:nvGraphicFramePr>
          <p:cNvPr id="5" name="Content Placeholder 2">
            <a:extLst>
              <a:ext uri="{FF2B5EF4-FFF2-40B4-BE49-F238E27FC236}">
                <a16:creationId xmlns:a16="http://schemas.microsoft.com/office/drawing/2014/main" id="{FE9AA275-DC16-5600-36BA-BCF3C9846DE1}"/>
              </a:ext>
            </a:extLst>
          </p:cNvPr>
          <p:cNvGraphicFramePr>
            <a:graphicFrameLocks noGrp="1"/>
          </p:cNvGraphicFramePr>
          <p:nvPr>
            <p:ph idx="1"/>
            <p:extLst>
              <p:ext uri="{D42A27DB-BD31-4B8C-83A1-F6EECF244321}">
                <p14:modId xmlns:p14="http://schemas.microsoft.com/office/powerpoint/2010/main" val="573818663"/>
              </p:ext>
            </p:extLst>
          </p:nvPr>
        </p:nvGraphicFramePr>
        <p:xfrm>
          <a:off x="3606450" y="901700"/>
          <a:ext cx="4908900" cy="48201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16593" y="639097"/>
            <a:ext cx="4944806" cy="1612490"/>
          </a:xfrm>
        </p:spPr>
        <p:txBody>
          <a:bodyPr>
            <a:normAutofit/>
          </a:bodyPr>
          <a:lstStyle/>
          <a:p>
            <a:r>
              <a:rPr lang="en-US" dirty="0"/>
              <a:t>Introduction and Project Statement</a:t>
            </a:r>
          </a:p>
        </p:txBody>
      </p:sp>
      <p:pic>
        <p:nvPicPr>
          <p:cNvPr id="5" name="Picture 4">
            <a:extLst>
              <a:ext uri="{FF2B5EF4-FFF2-40B4-BE49-F238E27FC236}">
                <a16:creationId xmlns:a16="http://schemas.microsoft.com/office/drawing/2014/main" id="{0C2C0B5F-89A7-7AC0-43E5-EC4489FBBDED}"/>
              </a:ext>
            </a:extLst>
          </p:cNvPr>
          <p:cNvPicPr>
            <a:picLocks noChangeAspect="1"/>
          </p:cNvPicPr>
          <p:nvPr/>
        </p:nvPicPr>
        <p:blipFill>
          <a:blip r:embed="rId4"/>
          <a:srcRect l="9830" r="61652"/>
          <a:stretch/>
        </p:blipFill>
        <p:spPr>
          <a:xfrm>
            <a:off x="20" y="975"/>
            <a:ext cx="3476986" cy="6858000"/>
          </a:xfrm>
          <a:prstGeom prst="rect">
            <a:avLst/>
          </a:prstGeom>
        </p:spPr>
      </p:pic>
      <p:sp>
        <p:nvSpPr>
          <p:cNvPr id="3" name="Content Placeholder 2"/>
          <p:cNvSpPr>
            <a:spLocks noGrp="1"/>
          </p:cNvSpPr>
          <p:nvPr>
            <p:ph idx="1"/>
          </p:nvPr>
        </p:nvSpPr>
        <p:spPr>
          <a:xfrm>
            <a:off x="3716593" y="2251587"/>
            <a:ext cx="4944806" cy="3124158"/>
          </a:xfrm>
        </p:spPr>
        <p:txBody>
          <a:bodyPr>
            <a:normAutofit/>
          </a:bodyPr>
          <a:lstStyle/>
          <a:p>
            <a:pPr marL="0" indent="0">
              <a:buNone/>
            </a:pPr>
            <a:r>
              <a:rPr dirty="0"/>
              <a:t>Our project investigates the effectiveness of machine learning models in predicting future closing prices of publicly traded stocks. We evaluate whether these models generalize across stocks within and across industries, using various regression and neural network architectures.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3490721"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3483577" cy="6856214"/>
          </a:xfrm>
          <a:prstGeom prst="rect">
            <a:avLst/>
          </a:prstGeom>
        </p:spPr>
      </p:pic>
      <p:sp>
        <p:nvSpPr>
          <p:cNvPr id="2" name="Title 1"/>
          <p:cNvSpPr>
            <a:spLocks noGrp="1"/>
          </p:cNvSpPr>
          <p:nvPr>
            <p:ph type="title"/>
          </p:nvPr>
        </p:nvSpPr>
        <p:spPr>
          <a:xfrm>
            <a:off x="514350" y="643466"/>
            <a:ext cx="2513648" cy="4995333"/>
          </a:xfrm>
        </p:spPr>
        <p:txBody>
          <a:bodyPr>
            <a:normAutofit/>
          </a:bodyPr>
          <a:lstStyle/>
          <a:p>
            <a:r>
              <a:rPr lang="en-US" dirty="0">
                <a:solidFill>
                  <a:srgbClr val="FFFFFF"/>
                </a:solidFill>
              </a:rPr>
              <a:t>Data Sources and Technologies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8340" y="-2"/>
            <a:ext cx="5653278"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88D9CF5-39BA-52D2-A763-95D0142749BB}"/>
              </a:ext>
            </a:extLst>
          </p:cNvPr>
          <p:cNvGraphicFramePr>
            <a:graphicFrameLocks noGrp="1"/>
          </p:cNvGraphicFramePr>
          <p:nvPr>
            <p:ph idx="1"/>
            <p:extLst>
              <p:ext uri="{D42A27DB-BD31-4B8C-83A1-F6EECF244321}">
                <p14:modId xmlns:p14="http://schemas.microsoft.com/office/powerpoint/2010/main" val="2908311740"/>
              </p:ext>
            </p:extLst>
          </p:nvPr>
        </p:nvGraphicFramePr>
        <p:xfrm>
          <a:off x="4100631" y="804671"/>
          <a:ext cx="4414719"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3094482"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3"/>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14350" y="643466"/>
            <a:ext cx="1943100" cy="4995333"/>
          </a:xfrm>
        </p:spPr>
        <p:txBody>
          <a:bodyPr>
            <a:normAutofit/>
          </a:bodyPr>
          <a:lstStyle/>
          <a:p>
            <a:r>
              <a:rPr lang="en-US" dirty="0">
                <a:solidFill>
                  <a:srgbClr val="FFFFFF"/>
                </a:solidFill>
              </a:rPr>
              <a:t>Methods Employed</a:t>
            </a:r>
          </a:p>
        </p:txBody>
      </p:sp>
      <p:graphicFrame>
        <p:nvGraphicFramePr>
          <p:cNvPr id="6" name="Content Placeholder 2">
            <a:extLst>
              <a:ext uri="{FF2B5EF4-FFF2-40B4-BE49-F238E27FC236}">
                <a16:creationId xmlns:a16="http://schemas.microsoft.com/office/drawing/2014/main" id="{F8ED1A5F-9273-4A08-33A7-009C5A4354C4}"/>
              </a:ext>
            </a:extLst>
          </p:cNvPr>
          <p:cNvGraphicFramePr>
            <a:graphicFrameLocks noGrp="1"/>
          </p:cNvGraphicFramePr>
          <p:nvPr>
            <p:ph idx="1"/>
            <p:extLst>
              <p:ext uri="{D42A27DB-BD31-4B8C-83A1-F6EECF244321}">
                <p14:modId xmlns:p14="http://schemas.microsoft.com/office/powerpoint/2010/main" val="2298941073"/>
              </p:ext>
            </p:extLst>
          </p:nvPr>
        </p:nvGraphicFramePr>
        <p:xfrm>
          <a:off x="3606450" y="901700"/>
          <a:ext cx="4908900" cy="48201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16593" y="639097"/>
            <a:ext cx="4944806" cy="1612490"/>
          </a:xfrm>
        </p:spPr>
        <p:txBody>
          <a:bodyPr>
            <a:normAutofit/>
          </a:bodyPr>
          <a:lstStyle/>
          <a:p>
            <a:r>
              <a:rPr dirty="0"/>
              <a:t>Evaluation Metrics</a:t>
            </a:r>
          </a:p>
        </p:txBody>
      </p:sp>
      <p:pic>
        <p:nvPicPr>
          <p:cNvPr id="5" name="Picture 4" descr="Financial graphs on a dark display">
            <a:extLst>
              <a:ext uri="{FF2B5EF4-FFF2-40B4-BE49-F238E27FC236}">
                <a16:creationId xmlns:a16="http://schemas.microsoft.com/office/drawing/2014/main" id="{BE0CD389-50EE-9C1B-A5A9-7BE73936C15B}"/>
              </a:ext>
            </a:extLst>
          </p:cNvPr>
          <p:cNvPicPr>
            <a:picLocks noChangeAspect="1"/>
          </p:cNvPicPr>
          <p:nvPr/>
        </p:nvPicPr>
        <p:blipFill>
          <a:blip r:embed="rId4"/>
          <a:srcRect l="31252" r="37061"/>
          <a:stretch/>
        </p:blipFill>
        <p:spPr>
          <a:xfrm>
            <a:off x="20" y="975"/>
            <a:ext cx="3476986" cy="6858000"/>
          </a:xfrm>
          <a:prstGeom prst="rect">
            <a:avLst/>
          </a:prstGeom>
        </p:spPr>
      </p:pic>
      <p:sp>
        <p:nvSpPr>
          <p:cNvPr id="3" name="Content Placeholder 2"/>
          <p:cNvSpPr>
            <a:spLocks noGrp="1"/>
          </p:cNvSpPr>
          <p:nvPr>
            <p:ph idx="1"/>
          </p:nvPr>
        </p:nvSpPr>
        <p:spPr>
          <a:xfrm>
            <a:off x="3716593" y="2251587"/>
            <a:ext cx="4944806" cy="3972232"/>
          </a:xfrm>
        </p:spPr>
        <p:txBody>
          <a:bodyPr>
            <a:normAutofit/>
          </a:bodyPr>
          <a:lstStyle/>
          <a:p>
            <a:r>
              <a:rPr dirty="0"/>
              <a:t>Mean Absolute Error (MAE)</a:t>
            </a:r>
          </a:p>
          <a:p>
            <a:r>
              <a:rPr dirty="0"/>
              <a:t>Mean Squared Error (MSE)</a:t>
            </a:r>
          </a:p>
          <a:p>
            <a:r>
              <a:rPr dirty="0"/>
              <a:t>RMSE (considered, not primarily reported)</a:t>
            </a:r>
          </a:p>
          <a:p>
            <a:r>
              <a:rPr dirty="0"/>
              <a:t>Visual comparison of predicted vs. actual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294472" y="1719807"/>
            <a:ext cx="2964420" cy="3418387"/>
          </a:xfrm>
        </p:spPr>
        <p:txBody>
          <a:bodyPr>
            <a:normAutofit/>
          </a:bodyPr>
          <a:lstStyle/>
          <a:p>
            <a:pPr algn="r"/>
            <a:r>
              <a:rPr dirty="0"/>
              <a:t>Best Model Results (Same-Stock)</a:t>
            </a:r>
            <a:endParaRPr lang="en-US"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0192" y="2108835"/>
            <a:ext cx="0" cy="26403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1494" y="1719807"/>
            <a:ext cx="4888157" cy="3418387"/>
          </a:xfrm>
        </p:spPr>
        <p:txBody>
          <a:bodyPr>
            <a:normAutofit/>
          </a:bodyPr>
          <a:lstStyle/>
          <a:p>
            <a:r>
              <a:rPr dirty="0"/>
              <a:t>AAPL (Linear Regression): MAE = 0.429, MSE = 0.386</a:t>
            </a:r>
          </a:p>
          <a:p>
            <a:r>
              <a:rPr dirty="0"/>
              <a:t>AAPL (MLP): MAE = 0.462, MSE = 0.447</a:t>
            </a:r>
          </a:p>
          <a:p>
            <a:r>
              <a:rPr dirty="0"/>
              <a:t>MRK (LSTM3): MAE = 1.095, MSE = 2.29</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514350" y="1719807"/>
            <a:ext cx="2744542" cy="3418387"/>
          </a:xfrm>
        </p:spPr>
        <p:txBody>
          <a:bodyPr>
            <a:normAutofit/>
          </a:bodyPr>
          <a:lstStyle/>
          <a:p>
            <a:pPr algn="r"/>
            <a:r>
              <a:rPr dirty="0"/>
              <a:t>Cross-Stock &amp; Cross-Industry Performance</a:t>
            </a:r>
            <a:endParaRPr lang="en-US" dirty="0"/>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00192" y="2108835"/>
            <a:ext cx="0" cy="264033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1494" y="1719807"/>
            <a:ext cx="4888157" cy="3418387"/>
          </a:xfrm>
        </p:spPr>
        <p:txBody>
          <a:bodyPr>
            <a:normAutofit/>
          </a:bodyPr>
          <a:lstStyle/>
          <a:p>
            <a:r>
              <a:rPr dirty="0"/>
              <a:t>AAPL → NVDA (MLP): MAE = 17.24, MSE = 481.24</a:t>
            </a:r>
          </a:p>
          <a:p>
            <a:r>
              <a:rPr dirty="0"/>
              <a:t>MRK → ABBV (LSTM1): MSE = 2224.8</a:t>
            </a:r>
          </a:p>
          <a:p>
            <a:r>
              <a:rPr dirty="0"/>
              <a:t>Healthcare → Construction (LSTM1): MSE = 99.03</a:t>
            </a:r>
          </a:p>
          <a:p>
            <a:r>
              <a:rPr dirty="0"/>
              <a:t>Transformer showed best cross-industry generalization: MSE = 13.15, MAE = 3.07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2381" y="0"/>
            <a:ext cx="9141618" cy="2284214"/>
          </a:xfrm>
          <a:prstGeom prst="rect">
            <a:avLst/>
          </a:prstGeom>
        </p:spPr>
      </p:pic>
      <p:sp>
        <p:nvSpPr>
          <p:cNvPr id="2" name="Title 1"/>
          <p:cNvSpPr>
            <a:spLocks noGrp="1"/>
          </p:cNvSpPr>
          <p:nvPr>
            <p:ph type="title"/>
          </p:nvPr>
        </p:nvSpPr>
        <p:spPr>
          <a:xfrm>
            <a:off x="771525" y="653142"/>
            <a:ext cx="7598568" cy="1219200"/>
          </a:xfrm>
        </p:spPr>
        <p:txBody>
          <a:bodyPr>
            <a:normAutofit/>
          </a:bodyPr>
          <a:lstStyle/>
          <a:p>
            <a:pPr algn="ctr"/>
            <a:r>
              <a:rPr lang="en-US" sz="3800" dirty="0">
                <a:solidFill>
                  <a:srgbClr val="FFFFFF"/>
                </a:solidFill>
              </a:rPr>
              <a:t>Conclusions</a:t>
            </a:r>
          </a:p>
        </p:txBody>
      </p:sp>
      <p:graphicFrame>
        <p:nvGraphicFramePr>
          <p:cNvPr id="5" name="Content Placeholder 2">
            <a:extLst>
              <a:ext uri="{FF2B5EF4-FFF2-40B4-BE49-F238E27FC236}">
                <a16:creationId xmlns:a16="http://schemas.microsoft.com/office/drawing/2014/main" id="{C521D188-6683-0E15-F268-161D98C77F1C}"/>
              </a:ext>
            </a:extLst>
          </p:cNvPr>
          <p:cNvGraphicFramePr>
            <a:graphicFrameLocks noGrp="1"/>
          </p:cNvGraphicFramePr>
          <p:nvPr>
            <p:ph idx="1"/>
            <p:extLst>
              <p:ext uri="{D42A27DB-BD31-4B8C-83A1-F6EECF244321}">
                <p14:modId xmlns:p14="http://schemas.microsoft.com/office/powerpoint/2010/main" val="3742859616"/>
              </p:ext>
            </p:extLst>
          </p:nvPr>
        </p:nvGraphicFramePr>
        <p:xfrm>
          <a:off x="771525" y="2743200"/>
          <a:ext cx="7598568"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618"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284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b="66684"/>
          <a:stretch/>
        </p:blipFill>
        <p:spPr>
          <a:xfrm>
            <a:off x="-2381" y="0"/>
            <a:ext cx="9141618" cy="2284214"/>
          </a:xfrm>
          <a:prstGeom prst="rect">
            <a:avLst/>
          </a:prstGeom>
        </p:spPr>
      </p:pic>
      <p:sp>
        <p:nvSpPr>
          <p:cNvPr id="2" name="Title 1"/>
          <p:cNvSpPr>
            <a:spLocks noGrp="1"/>
          </p:cNvSpPr>
          <p:nvPr>
            <p:ph type="title"/>
          </p:nvPr>
        </p:nvSpPr>
        <p:spPr>
          <a:xfrm>
            <a:off x="771525" y="653142"/>
            <a:ext cx="7598568" cy="1219200"/>
          </a:xfrm>
        </p:spPr>
        <p:txBody>
          <a:bodyPr>
            <a:normAutofit/>
          </a:bodyPr>
          <a:lstStyle/>
          <a:p>
            <a:pPr algn="ctr"/>
            <a:r>
              <a:rPr lang="en-US" sz="3800" dirty="0">
                <a:solidFill>
                  <a:srgbClr val="FFFFFF"/>
                </a:solidFill>
              </a:rPr>
              <a:t>Future Work</a:t>
            </a:r>
          </a:p>
        </p:txBody>
      </p:sp>
      <p:graphicFrame>
        <p:nvGraphicFramePr>
          <p:cNvPr id="5" name="Content Placeholder 2">
            <a:extLst>
              <a:ext uri="{FF2B5EF4-FFF2-40B4-BE49-F238E27FC236}">
                <a16:creationId xmlns:a16="http://schemas.microsoft.com/office/drawing/2014/main" id="{B2CD9DF4-05E8-70D8-5434-D3DC767D2BD7}"/>
              </a:ext>
            </a:extLst>
          </p:cNvPr>
          <p:cNvGraphicFramePr>
            <a:graphicFrameLocks noGrp="1"/>
          </p:cNvGraphicFramePr>
          <p:nvPr>
            <p:ph idx="1"/>
            <p:extLst>
              <p:ext uri="{D42A27DB-BD31-4B8C-83A1-F6EECF244321}">
                <p14:modId xmlns:p14="http://schemas.microsoft.com/office/powerpoint/2010/main" val="2717332060"/>
              </p:ext>
            </p:extLst>
          </p:nvPr>
        </p:nvGraphicFramePr>
        <p:xfrm>
          <a:off x="771525" y="2743200"/>
          <a:ext cx="7598568" cy="304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23</TotalTime>
  <Words>1807</Words>
  <Application>Microsoft Macintosh PowerPoint</Application>
  <PresentationFormat>On-screen Show (4:3)</PresentationFormat>
  <Paragraphs>114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Calibri Light</vt:lpstr>
      <vt:lpstr>Celestial</vt:lpstr>
      <vt:lpstr>Predicting Stock Prices Using ML Models</vt:lpstr>
      <vt:lpstr>Introduction and Project Statement</vt:lpstr>
      <vt:lpstr>Data Sources and Technologies</vt:lpstr>
      <vt:lpstr>Methods Employed</vt:lpstr>
      <vt:lpstr>Evaluation Metrics</vt:lpstr>
      <vt:lpstr>Best Model Results (Same-Stock)</vt:lpstr>
      <vt:lpstr>Cross-Stock &amp; Cross-Industry Performance</vt:lpstr>
      <vt:lpstr>Conclusions</vt:lpstr>
      <vt:lpstr>Future Work</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Adithya Ramanathan</cp:lastModifiedBy>
  <cp:revision>5</cp:revision>
  <dcterms:created xsi:type="dcterms:W3CDTF">2013-01-27T09:14:16Z</dcterms:created>
  <dcterms:modified xsi:type="dcterms:W3CDTF">2025-05-05T16:43:39Z</dcterms:modified>
  <cp:category/>
</cp:coreProperties>
</file>