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3" r:id="rId9"/>
    <p:sldId id="276" r:id="rId10"/>
    <p:sldId id="277" r:id="rId11"/>
    <p:sldId id="278"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9346BC-A777-45FC-BFCD-074D0EC16ADC}" type="datetimeFigureOut">
              <a:rPr lang="en-US" smtClean="0"/>
              <a:pPr/>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D2D05-4064-4B72-90FD-152B358CC1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9346BC-A777-45FC-BFCD-074D0EC16ADC}" type="datetimeFigureOut">
              <a:rPr lang="en-US" smtClean="0"/>
              <a:pPr/>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D2D05-4064-4B72-90FD-152B358CC1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9346BC-A777-45FC-BFCD-074D0EC16ADC}" type="datetimeFigureOut">
              <a:rPr lang="en-US" smtClean="0"/>
              <a:pPr/>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D2D05-4064-4B72-90FD-152B358CC1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9346BC-A777-45FC-BFCD-074D0EC16ADC}" type="datetimeFigureOut">
              <a:rPr lang="en-US" smtClean="0"/>
              <a:pPr/>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D2D05-4064-4B72-90FD-152B358CC1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9346BC-A777-45FC-BFCD-074D0EC16ADC}" type="datetimeFigureOut">
              <a:rPr lang="en-US" smtClean="0"/>
              <a:pPr/>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D2D05-4064-4B72-90FD-152B358CC1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9346BC-A777-45FC-BFCD-074D0EC16ADC}" type="datetimeFigureOut">
              <a:rPr lang="en-US" smtClean="0"/>
              <a:pPr/>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D2D05-4064-4B72-90FD-152B358CC1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9346BC-A777-45FC-BFCD-074D0EC16ADC}" type="datetimeFigureOut">
              <a:rPr lang="en-US" smtClean="0"/>
              <a:pPr/>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D2D05-4064-4B72-90FD-152B358CC1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9346BC-A777-45FC-BFCD-074D0EC16ADC}" type="datetimeFigureOut">
              <a:rPr lang="en-US" smtClean="0"/>
              <a:pPr/>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D2D05-4064-4B72-90FD-152B358CC1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346BC-A777-45FC-BFCD-074D0EC16ADC}" type="datetimeFigureOut">
              <a:rPr lang="en-US" smtClean="0"/>
              <a:pPr/>
              <a:t>9/4/2022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D2D05-4064-4B72-90FD-152B358CC1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9346BC-A777-45FC-BFCD-074D0EC16ADC}" type="datetimeFigureOut">
              <a:rPr lang="en-US" smtClean="0"/>
              <a:pPr/>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D2D05-4064-4B72-90FD-152B358CC1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9346BC-A777-45FC-BFCD-074D0EC16ADC}" type="datetimeFigureOut">
              <a:rPr lang="en-US" smtClean="0"/>
              <a:pPr/>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D2D05-4064-4B72-90FD-152B358CC1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346BC-A777-45FC-BFCD-074D0EC16ADC}" type="datetimeFigureOut">
              <a:rPr lang="en-US" smtClean="0"/>
              <a:pPr/>
              <a:t>9/4/2022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D2D05-4064-4B72-90FD-152B358CC1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a:t>
            </a:r>
            <a:r>
              <a:rPr lang="en-US" dirty="0" smtClean="0"/>
              <a:t>Programming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Static Linking</a:t>
            </a:r>
          </a:p>
        </p:txBody>
      </p:sp>
      <p:sp>
        <p:nvSpPr>
          <p:cNvPr id="13315" name="Content Placeholder 2"/>
          <p:cNvSpPr>
            <a:spLocks noGrp="1"/>
          </p:cNvSpPr>
          <p:nvPr>
            <p:ph idx="1"/>
          </p:nvPr>
        </p:nvSpPr>
        <p:spPr/>
        <p:txBody>
          <a:bodyPr/>
          <a:lstStyle/>
          <a:p>
            <a:pPr algn="just"/>
            <a:r>
              <a:rPr lang="en-US" altLang="en-US" smtClean="0"/>
              <a:t>Static linking means that for each function your program calls, the assembly to that function is actually included in the executable file.</a:t>
            </a:r>
          </a:p>
          <a:p>
            <a:pPr algn="just"/>
            <a:r>
              <a:rPr lang="en-US" altLang="en-US" smtClean="0"/>
              <a:t>Function calls are performed by calling the address of this code directly, the same way that functions of your program are called.</a:t>
            </a:r>
          </a:p>
        </p:txBody>
      </p:sp>
    </p:spTree>
    <p:extLst>
      <p:ext uri="{BB962C8B-B14F-4D97-AF65-F5344CB8AC3E}">
        <p14:creationId xmlns:p14="http://schemas.microsoft.com/office/powerpoint/2010/main" val="148072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Dynamic Linking</a:t>
            </a:r>
          </a:p>
        </p:txBody>
      </p:sp>
      <p:sp>
        <p:nvSpPr>
          <p:cNvPr id="14339" name="Content Placeholder 2"/>
          <p:cNvSpPr>
            <a:spLocks noGrp="1"/>
          </p:cNvSpPr>
          <p:nvPr>
            <p:ph idx="1"/>
          </p:nvPr>
        </p:nvSpPr>
        <p:spPr/>
        <p:txBody>
          <a:bodyPr>
            <a:normAutofit lnSpcReduction="10000"/>
          </a:bodyPr>
          <a:lstStyle/>
          <a:p>
            <a:pPr algn="just"/>
            <a:r>
              <a:rPr lang="en-US" altLang="en-US" sz="2400" smtClean="0"/>
              <a:t>Dynamic linking means that the library exists in only one location on the entire system, and the operating system's virtual memory system will map that single location into your program's address space when your program loads. </a:t>
            </a:r>
          </a:p>
          <a:p>
            <a:pPr algn="just"/>
            <a:endParaRPr lang="en-US" altLang="en-US" sz="2400" smtClean="0"/>
          </a:p>
          <a:p>
            <a:pPr algn="just"/>
            <a:r>
              <a:rPr lang="en-US" altLang="en-US" sz="2400" smtClean="0"/>
              <a:t>The address at which this map occurs is not always guaranteed.</a:t>
            </a:r>
          </a:p>
          <a:p>
            <a:pPr algn="just"/>
            <a:endParaRPr lang="en-US" altLang="en-US" sz="2400" smtClean="0"/>
          </a:p>
          <a:p>
            <a:pPr algn="just"/>
            <a:r>
              <a:rPr lang="en-US" altLang="en-US" sz="2400" smtClean="0"/>
              <a:t>Functions calls are performed by making calls to a compile-time generated section of the executable, called the Procedure Linkage Table(a huge array of jump instructions to the proper addresses of the mapped memory)</a:t>
            </a:r>
          </a:p>
        </p:txBody>
      </p:sp>
    </p:spTree>
    <p:extLst>
      <p:ext uri="{BB962C8B-B14F-4D97-AF65-F5344CB8AC3E}">
        <p14:creationId xmlns:p14="http://schemas.microsoft.com/office/powerpoint/2010/main" val="345561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Runtime Linking</a:t>
            </a:r>
          </a:p>
        </p:txBody>
      </p:sp>
      <p:sp>
        <p:nvSpPr>
          <p:cNvPr id="15363" name="Content Placeholder 2"/>
          <p:cNvSpPr>
            <a:spLocks noGrp="1"/>
          </p:cNvSpPr>
          <p:nvPr>
            <p:ph idx="1"/>
          </p:nvPr>
        </p:nvSpPr>
        <p:spPr/>
        <p:txBody>
          <a:bodyPr>
            <a:normAutofit lnSpcReduction="10000"/>
          </a:bodyPr>
          <a:lstStyle/>
          <a:p>
            <a:pPr algn="just"/>
            <a:r>
              <a:rPr lang="en-US" altLang="en-US" sz="2400" smtClean="0"/>
              <a:t>Runtime linking is linking that happens when a program requests a function from a library it was not linked against at compile time.</a:t>
            </a:r>
          </a:p>
          <a:p>
            <a:pPr algn="just"/>
            <a:r>
              <a:rPr lang="en-US" altLang="en-US" sz="2400" smtClean="0"/>
              <a:t>The library is mapped with dlopen() under UNIX, and LoadLibrary() under Microsoft Windows�, both of which return a handle that is then passed to symbol resolution functions (dlsym() and GetProcAddress())</a:t>
            </a:r>
          </a:p>
          <a:p>
            <a:pPr algn="just"/>
            <a:r>
              <a:rPr lang="en-US" altLang="en-US" sz="2400" smtClean="0"/>
              <a:t>It returns a function pointer that may be called directly from the program as if it were any normal function. </a:t>
            </a:r>
          </a:p>
          <a:p>
            <a:pPr algn="just"/>
            <a:r>
              <a:rPr lang="en-US" altLang="en-US" sz="2400" smtClean="0"/>
              <a:t>This approach is often used by applications to load user-specified plugin libraries with well-defined initialization functions</a:t>
            </a:r>
            <a:r>
              <a:rPr lang="en-US" altLang="en-US" sz="2000" smtClean="0"/>
              <a:t>. </a:t>
            </a:r>
          </a:p>
        </p:txBody>
      </p:sp>
    </p:spTree>
    <p:extLst>
      <p:ext uri="{BB962C8B-B14F-4D97-AF65-F5344CB8AC3E}">
        <p14:creationId xmlns:p14="http://schemas.microsoft.com/office/powerpoint/2010/main" val="162631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r>
              <a:rPr lang="en-US" dirty="0" err="1" smtClean="0"/>
              <a:t>assert.c</a:t>
            </a:r>
            <a:endParaRPr lang="en-US" dirty="0" smtClean="0"/>
          </a:p>
          <a:p>
            <a:pPr>
              <a:buNone/>
            </a:pPr>
            <a:r>
              <a:rPr lang="en-US" dirty="0"/>
              <a:t>#</a:t>
            </a:r>
            <a:r>
              <a:rPr lang="en-US" dirty="0" smtClean="0"/>
              <a:t>include&lt;</a:t>
            </a:r>
            <a:r>
              <a:rPr lang="en-US" dirty="0" err="1" smtClean="0"/>
              <a:t>stdio.h</a:t>
            </a:r>
            <a:r>
              <a:rPr lang="en-US" dirty="0" smtClean="0"/>
              <a:t>&gt;</a:t>
            </a:r>
          </a:p>
          <a:p>
            <a:pPr>
              <a:buNone/>
            </a:pPr>
            <a:endParaRPr lang="en-US" dirty="0"/>
          </a:p>
          <a:p>
            <a:pPr>
              <a:buNone/>
            </a:pPr>
            <a:r>
              <a:rPr lang="en-US" dirty="0" err="1"/>
              <a:t>int</a:t>
            </a:r>
            <a:r>
              <a:rPr lang="en-US" dirty="0"/>
              <a:t> </a:t>
            </a:r>
            <a:r>
              <a:rPr lang="en-US" dirty="0" smtClean="0"/>
              <a:t>main( ) </a:t>
            </a:r>
            <a:r>
              <a:rPr lang="en-US" dirty="0" smtClean="0"/>
              <a:t>{</a:t>
            </a:r>
          </a:p>
          <a:p>
            <a:pPr>
              <a:buNone/>
            </a:pPr>
            <a:r>
              <a:rPr lang="en-US" dirty="0"/>
              <a:t>	</a:t>
            </a:r>
            <a:endParaRPr lang="en-US" dirty="0" smtClean="0"/>
          </a:p>
          <a:p>
            <a:pPr>
              <a:buNone/>
            </a:pPr>
            <a:r>
              <a:rPr lang="en-US" dirty="0"/>
              <a:t>	</a:t>
            </a:r>
            <a:r>
              <a:rPr lang="en-US" dirty="0" err="1" smtClean="0"/>
              <a:t>int</a:t>
            </a:r>
            <a:r>
              <a:rPr lang="en-US" dirty="0" smtClean="0"/>
              <a:t> array[10] = {0};</a:t>
            </a:r>
          </a:p>
          <a:p>
            <a:pPr>
              <a:buNone/>
            </a:pPr>
            <a:r>
              <a:rPr lang="en-US" dirty="0"/>
              <a:t>	</a:t>
            </a:r>
            <a:endParaRPr lang="en-US" dirty="0" smtClean="0"/>
          </a:p>
          <a:p>
            <a:pPr>
              <a:buNone/>
            </a:pPr>
            <a:r>
              <a:rPr lang="en-US" dirty="0"/>
              <a:t>	</a:t>
            </a:r>
            <a:r>
              <a:rPr lang="en-US" dirty="0" err="1" smtClean="0"/>
              <a:t>printf</a:t>
            </a:r>
            <a:r>
              <a:rPr lang="en-US" dirty="0" smtClean="0"/>
              <a:t>(“%d”, array[10]);</a:t>
            </a:r>
            <a:endParaRPr lang="en-US" dirty="0"/>
          </a:p>
          <a:p>
            <a:pPr>
              <a:buNone/>
            </a:pPr>
            <a:r>
              <a:rPr lang="en-US" dirty="0" smtClean="0"/>
              <a:t>	</a:t>
            </a:r>
          </a:p>
          <a:p>
            <a:pPr>
              <a:buNone/>
            </a:pPr>
            <a:r>
              <a:rPr lang="en-US" dirty="0"/>
              <a:t>	</a:t>
            </a:r>
            <a:r>
              <a:rPr lang="en-US" dirty="0" err="1" smtClean="0"/>
              <a:t>printf</a:t>
            </a:r>
            <a:r>
              <a:rPr lang="en-US" dirty="0" smtClean="0"/>
              <a:t>(“Hello World”);</a:t>
            </a:r>
          </a:p>
          <a:p>
            <a:pPr>
              <a:buNone/>
            </a:pPr>
            <a:r>
              <a:rPr lang="en-US" dirty="0" smtClean="0"/>
              <a:t>	</a:t>
            </a:r>
          </a:p>
          <a:p>
            <a:pPr>
              <a:buNone/>
            </a:pPr>
            <a:r>
              <a:rPr lang="en-US" dirty="0"/>
              <a:t>	</a:t>
            </a:r>
            <a:r>
              <a:rPr lang="en-US" dirty="0" smtClean="0"/>
              <a:t>return 0;</a:t>
            </a:r>
            <a:endParaRPr lang="en-US" dirty="0"/>
          </a:p>
          <a:p>
            <a:pPr>
              <a:buNone/>
            </a:pPr>
            <a:r>
              <a:rPr lang="en-US" dirty="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C/ C++ </a:t>
            </a:r>
            <a:r>
              <a:rPr lang="en-US" dirty="0"/>
              <a:t>compilation model</a:t>
            </a:r>
          </a:p>
        </p:txBody>
      </p:sp>
      <p:pic>
        <p:nvPicPr>
          <p:cNvPr id="1026" name="Picture 2"/>
          <p:cNvPicPr>
            <a:picLocks noChangeAspect="1" noChangeArrowheads="1"/>
          </p:cNvPicPr>
          <p:nvPr/>
        </p:nvPicPr>
        <p:blipFill>
          <a:blip r:embed="rId2"/>
          <a:srcRect/>
          <a:stretch>
            <a:fillRect/>
          </a:stretch>
        </p:blipFill>
        <p:spPr bwMode="auto">
          <a:xfrm>
            <a:off x="2895600" y="1447800"/>
            <a:ext cx="3390900" cy="4924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Preprocessor</a:t>
            </a:r>
            <a:endParaRPr lang="en-US" dirty="0"/>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pPr algn="just"/>
            <a:r>
              <a:rPr lang="en-US" dirty="0">
                <a:latin typeface="Times New Roman" pitchFamily="18" charset="0"/>
                <a:cs typeface="Times New Roman" pitchFamily="18" charset="0"/>
              </a:rPr>
              <a:t>The main function of the </a:t>
            </a:r>
            <a:r>
              <a:rPr lang="en-US" dirty="0" smtClean="0">
                <a:latin typeface="Times New Roman" pitchFamily="18" charset="0"/>
                <a:cs typeface="Times New Roman" pitchFamily="18" charset="0"/>
              </a:rPr>
              <a:t>C/ C++ </a:t>
            </a:r>
            <a:r>
              <a:rPr lang="en-US" dirty="0">
                <a:latin typeface="Times New Roman" pitchFamily="18" charset="0"/>
                <a:cs typeface="Times New Roman" pitchFamily="18" charset="0"/>
              </a:rPr>
              <a:t>preprocessor is to remove comments from the source code </a:t>
            </a:r>
            <a:r>
              <a:rPr lang="en-US" dirty="0" smtClean="0">
                <a:latin typeface="Times New Roman" pitchFamily="18" charset="0"/>
                <a:cs typeface="Times New Roman" pitchFamily="18" charset="0"/>
              </a:rPr>
              <a:t>and interpret </a:t>
            </a:r>
            <a:r>
              <a:rPr lang="en-US" dirty="0">
                <a:latin typeface="Times New Roman" pitchFamily="18" charset="0"/>
                <a:cs typeface="Times New Roman" pitchFamily="18" charset="0"/>
              </a:rPr>
              <a:t>preprocessor directives which are given by the statements that begin with #.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#include </a:t>
            </a:r>
            <a:r>
              <a:rPr lang="en-US" dirty="0" smtClean="0">
                <a:latin typeface="Times New Roman" pitchFamily="18" charset="0"/>
                <a:cs typeface="Times New Roman" pitchFamily="18" charset="0"/>
              </a:rPr>
              <a:t>statement can </a:t>
            </a:r>
            <a:r>
              <a:rPr lang="en-US" dirty="0">
                <a:latin typeface="Times New Roman" pitchFamily="18" charset="0"/>
                <a:cs typeface="Times New Roman" pitchFamily="18" charset="0"/>
              </a:rPr>
              <a:t>either be called </a:t>
            </a:r>
            <a:r>
              <a:rPr lang="en-US" dirty="0" smtClean="0">
                <a:latin typeface="Times New Roman" pitchFamily="18" charset="0"/>
                <a:cs typeface="Times New Roman" pitchFamily="18" charset="0"/>
              </a:rPr>
              <a:t>with </a:t>
            </a:r>
          </a:p>
          <a:p>
            <a:pPr algn="just"/>
            <a:endParaRPr lang="en-US" dirty="0" smtClean="0">
              <a:latin typeface="Times New Roman" pitchFamily="18" charset="0"/>
              <a:cs typeface="Times New Roman" pitchFamily="18" charset="0"/>
            </a:endParaRPr>
          </a:p>
          <a:p>
            <a:pPr lvl="1" algn="just">
              <a:buNone/>
            </a:pPr>
            <a:r>
              <a:rPr lang="en-US" dirty="0" smtClean="0">
                <a:latin typeface="Times New Roman" pitchFamily="18" charset="0"/>
                <a:cs typeface="Times New Roman" pitchFamily="18" charset="0"/>
              </a:rPr>
              <a:t>#include&lt;</a:t>
            </a:r>
            <a:r>
              <a:rPr lang="en-US" dirty="0" err="1" smtClean="0">
                <a:latin typeface="Times New Roman" pitchFamily="18" charset="0"/>
                <a:cs typeface="Times New Roman" pitchFamily="18" charset="0"/>
              </a:rPr>
              <a:t>file.h</a:t>
            </a:r>
            <a:r>
              <a:rPr lang="en-US" dirty="0" smtClean="0">
                <a:latin typeface="Times New Roman" pitchFamily="18" charset="0"/>
                <a:cs typeface="Times New Roman" pitchFamily="18" charset="0"/>
              </a:rPr>
              <a:t>&gt; </a:t>
            </a:r>
          </a:p>
          <a:p>
            <a:pPr lvl="1" algn="just">
              <a:buNone/>
            </a:pPr>
            <a:r>
              <a:rPr lang="en-US" dirty="0" smtClean="0">
                <a:latin typeface="Times New Roman" pitchFamily="18" charset="0"/>
                <a:cs typeface="Times New Roman" pitchFamily="18" charset="0"/>
              </a:rPr>
              <a:t>	or </a:t>
            </a:r>
            <a:r>
              <a:rPr lang="en-US" dirty="0">
                <a:latin typeface="Times New Roman" pitchFamily="18" charset="0"/>
                <a:cs typeface="Times New Roman" pitchFamily="18" charset="0"/>
              </a:rPr>
              <a:t>with</a:t>
            </a:r>
          </a:p>
          <a:p>
            <a:pPr lvl="1" algn="just">
              <a:buNone/>
            </a:pPr>
            <a:r>
              <a:rPr lang="en-US" dirty="0">
                <a:latin typeface="Times New Roman" pitchFamily="18" charset="0"/>
                <a:cs typeface="Times New Roman" pitchFamily="18" charset="0"/>
              </a:rPr>
              <a:t>#include ‘‘</a:t>
            </a:r>
            <a:r>
              <a:rPr lang="en-US" dirty="0" err="1">
                <a:latin typeface="Times New Roman" pitchFamily="18" charset="0"/>
                <a:cs typeface="Times New Roman" pitchFamily="18" charset="0"/>
              </a:rPr>
              <a:t>file.h</a:t>
            </a:r>
            <a:r>
              <a:rPr lang="en-US" dirty="0" smtClean="0">
                <a:latin typeface="Times New Roman" pitchFamily="18" charset="0"/>
                <a:cs typeface="Times New Roman" pitchFamily="18" charset="0"/>
              </a:rPr>
              <a:t>’’</a:t>
            </a:r>
          </a:p>
          <a:p>
            <a:pPr lvl="1" algn="just">
              <a:buNone/>
            </a:pPr>
            <a:endParaRPr lang="en-US" dirty="0">
              <a:latin typeface="Times New Roman" pitchFamily="18" charset="0"/>
              <a:cs typeface="Times New Roman" pitchFamily="18" charset="0"/>
            </a:endParaRPr>
          </a:p>
          <a:p>
            <a:pPr lvl="1" algn="just">
              <a:buNone/>
            </a:pPr>
            <a:r>
              <a:rPr lang="en-US" dirty="0" smtClean="0">
                <a:latin typeface="Times New Roman" pitchFamily="18" charset="0"/>
                <a:cs typeface="Times New Roman" pitchFamily="18" charset="0"/>
              </a:rPr>
              <a:t>CC –E </a:t>
            </a:r>
            <a:r>
              <a:rPr lang="en-US" dirty="0" err="1" smtClean="0">
                <a:latin typeface="Times New Roman" pitchFamily="18" charset="0"/>
                <a:cs typeface="Times New Roman" pitchFamily="18" charset="0"/>
              </a:rPr>
              <a:t>hello.c</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first method tells the preprocessor to </a:t>
            </a:r>
            <a:r>
              <a:rPr lang="en-US" dirty="0" smtClean="0">
                <a:latin typeface="Times New Roman" pitchFamily="18" charset="0"/>
                <a:cs typeface="Times New Roman" pitchFamily="18" charset="0"/>
              </a:rPr>
              <a:t>look </a:t>
            </a:r>
            <a:r>
              <a:rPr lang="en-US" dirty="0">
                <a:latin typeface="Times New Roman" pitchFamily="18" charset="0"/>
                <a:cs typeface="Times New Roman" pitchFamily="18" charset="0"/>
              </a:rPr>
              <a:t>for the file in the standard include </a:t>
            </a:r>
            <a:r>
              <a:rPr lang="en-US" dirty="0" smtClean="0">
                <a:latin typeface="Times New Roman" pitchFamily="18" charset="0"/>
                <a:cs typeface="Times New Roman" pitchFamily="18" charset="0"/>
              </a:rPr>
              <a:t>directories, which </a:t>
            </a:r>
            <a:r>
              <a:rPr lang="en-US" dirty="0">
                <a:latin typeface="Times New Roman" pitchFamily="18" charset="0"/>
                <a:cs typeface="Times New Roman" pitchFamily="18" charset="0"/>
              </a:rPr>
              <a:t>for Linux are in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usr</a:t>
            </a:r>
            <a:r>
              <a:rPr lang="en-US" dirty="0" smtClean="0">
                <a:latin typeface="Times New Roman" pitchFamily="18" charset="0"/>
                <a:cs typeface="Times New Roman" pitchFamily="18" charset="0"/>
              </a:rPr>
              <a:t>/lib/include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algn="just"/>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a:t>
            </a:r>
            <a:r>
              <a:rPr lang="en-US" dirty="0">
                <a:latin typeface="Times New Roman" pitchFamily="18" charset="0"/>
                <a:cs typeface="Times New Roman" pitchFamily="18" charset="0"/>
              </a:rPr>
              <a:t>second method, which uses the quotes, tells the </a:t>
            </a:r>
            <a:r>
              <a:rPr lang="en-US" dirty="0" smtClean="0">
                <a:latin typeface="Times New Roman" pitchFamily="18" charset="0"/>
                <a:cs typeface="Times New Roman" pitchFamily="18" charset="0"/>
              </a:rPr>
              <a:t>preprocessor </a:t>
            </a:r>
            <a:r>
              <a:rPr lang="en-US" dirty="0">
                <a:latin typeface="Times New Roman" pitchFamily="18" charset="0"/>
                <a:cs typeface="Times New Roman" pitchFamily="18" charset="0"/>
              </a:rPr>
              <a:t>to look for the file </a:t>
            </a:r>
            <a:r>
              <a:rPr lang="en-US" dirty="0" smtClean="0">
                <a:latin typeface="Times New Roman" pitchFamily="18" charset="0"/>
                <a:cs typeface="Times New Roman" pitchFamily="18" charset="0"/>
              </a:rPr>
              <a:t>in current directory.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and Assembling</a:t>
            </a:r>
          </a:p>
        </p:txBody>
      </p:sp>
      <p:sp>
        <p:nvSpPr>
          <p:cNvPr id="3" name="Content Placeholder 2"/>
          <p:cNvSpPr>
            <a:spLocks noGrp="1"/>
          </p:cNvSpPr>
          <p:nvPr>
            <p:ph idx="1"/>
          </p:nvPr>
        </p:nvSpPr>
        <p:spPr/>
        <p:txBody>
          <a:bodyPr/>
          <a:lstStyle/>
          <a:p>
            <a:pPr algn="just"/>
            <a:r>
              <a:rPr lang="en-US" dirty="0" smtClean="0"/>
              <a:t>The </a:t>
            </a:r>
            <a:r>
              <a:rPr lang="en-US" dirty="0"/>
              <a:t>compiler translates the </a:t>
            </a:r>
            <a:r>
              <a:rPr lang="en-US" dirty="0" smtClean="0"/>
              <a:t>C code </a:t>
            </a:r>
            <a:r>
              <a:rPr lang="en-US" dirty="0"/>
              <a:t>into assembly language, which is a machine level code that contains instructions </a:t>
            </a:r>
            <a:r>
              <a:rPr lang="en-US" dirty="0" smtClean="0"/>
              <a:t>that  manipulate </a:t>
            </a:r>
            <a:r>
              <a:rPr lang="en-US" dirty="0"/>
              <a:t>the memory and processor directly, in a layer beneath the operating system</a:t>
            </a:r>
            <a:r>
              <a:rPr lang="en-US" dirty="0" smtClean="0"/>
              <a:t>.</a:t>
            </a:r>
          </a:p>
          <a:p>
            <a:pPr algn="just"/>
            <a:r>
              <a:rPr lang="en-US" dirty="0" smtClean="0"/>
              <a:t>Creating assembly code cc </a:t>
            </a:r>
            <a:r>
              <a:rPr lang="en-US" dirty="0"/>
              <a:t>-S </a:t>
            </a:r>
            <a:r>
              <a:rPr lang="en-US" dirty="0" err="1" smtClean="0"/>
              <a:t>assert.c</a:t>
            </a:r>
            <a:endParaRPr lang="en-US" dirty="0" smtClean="0"/>
          </a:p>
          <a:p>
            <a:pPr algn="just">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code</a:t>
            </a:r>
            <a:endParaRPr lang="en-US" dirty="0"/>
          </a:p>
        </p:txBody>
      </p:sp>
      <p:pic>
        <p:nvPicPr>
          <p:cNvPr id="2050" name="Picture 2"/>
          <p:cNvPicPr>
            <a:picLocks noChangeAspect="1" noChangeArrowheads="1"/>
          </p:cNvPicPr>
          <p:nvPr/>
        </p:nvPicPr>
        <p:blipFill>
          <a:blip r:embed="rId2"/>
          <a:srcRect/>
          <a:stretch>
            <a:fillRect/>
          </a:stretch>
        </p:blipFill>
        <p:spPr bwMode="auto">
          <a:xfrm>
            <a:off x="685800" y="1295400"/>
            <a:ext cx="6096000" cy="51947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a:t>
            </a:r>
          </a:p>
        </p:txBody>
      </p:sp>
      <p:sp>
        <p:nvSpPr>
          <p:cNvPr id="3" name="Content Placeholder 2"/>
          <p:cNvSpPr>
            <a:spLocks noGrp="1"/>
          </p:cNvSpPr>
          <p:nvPr>
            <p:ph idx="1"/>
          </p:nvPr>
        </p:nvSpPr>
        <p:spPr/>
        <p:txBody>
          <a:bodyPr>
            <a:normAutofit/>
          </a:bodyPr>
          <a:lstStyle/>
          <a:p>
            <a:pPr algn="just"/>
            <a:r>
              <a:rPr lang="en-US" sz="2800" dirty="0"/>
              <a:t>The object file </a:t>
            </a:r>
            <a:r>
              <a:rPr lang="en-US" sz="2800" dirty="0" err="1" smtClean="0"/>
              <a:t>assert.o</a:t>
            </a:r>
            <a:r>
              <a:rPr lang="en-US" sz="2800" dirty="0" smtClean="0"/>
              <a:t> </a:t>
            </a:r>
            <a:r>
              <a:rPr lang="en-US" sz="2800" dirty="0"/>
              <a:t>contains a </a:t>
            </a:r>
            <a:r>
              <a:rPr lang="en-US" sz="2800" dirty="0" smtClean="0"/>
              <a:t>binary  version </a:t>
            </a:r>
            <a:r>
              <a:rPr lang="en-US" sz="2800" dirty="0"/>
              <a:t>of the machine language that </a:t>
            </a:r>
            <a:r>
              <a:rPr lang="en-US" sz="2800" dirty="0" smtClean="0"/>
              <a:t>was created from </a:t>
            </a:r>
            <a:r>
              <a:rPr lang="en-US" sz="2800" dirty="0"/>
              <a:t>your source code </a:t>
            </a:r>
            <a:r>
              <a:rPr lang="en-US" sz="2800" dirty="0" err="1" smtClean="0"/>
              <a:t>assert.c</a:t>
            </a:r>
            <a:r>
              <a:rPr lang="en-US" sz="2800" dirty="0" smtClean="0"/>
              <a:t>.</a:t>
            </a:r>
          </a:p>
          <a:p>
            <a:pPr lvl="0" algn="just"/>
            <a:r>
              <a:rPr lang="en-US" altLang="en-US" sz="2800" dirty="0"/>
              <a:t>Suppress the linking process and produce a .o file for each source file listed</a:t>
            </a:r>
          </a:p>
          <a:p>
            <a:pPr algn="just"/>
            <a:r>
              <a:rPr lang="en-US" sz="2800" dirty="0" smtClean="0"/>
              <a:t>Create </a:t>
            </a:r>
            <a:r>
              <a:rPr lang="en-US" sz="2800" dirty="0"/>
              <a:t>a Object file using cc – c </a:t>
            </a:r>
            <a:r>
              <a:rPr lang="en-US" sz="2800" dirty="0" err="1" smtClean="0"/>
              <a:t>assert.s</a:t>
            </a:r>
            <a:endParaRPr lang="en-US" sz="2800" dirty="0" smtClean="0"/>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Execute</a:t>
            </a:r>
            <a:endParaRPr lang="en-US" dirty="0"/>
          </a:p>
        </p:txBody>
      </p:sp>
      <p:sp>
        <p:nvSpPr>
          <p:cNvPr id="3" name="Content Placeholder 2"/>
          <p:cNvSpPr>
            <a:spLocks noGrp="1"/>
          </p:cNvSpPr>
          <p:nvPr>
            <p:ph idx="1"/>
          </p:nvPr>
        </p:nvSpPr>
        <p:spPr/>
        <p:txBody>
          <a:bodyPr/>
          <a:lstStyle/>
          <a:p>
            <a:pPr marL="0" indent="0" algn="just">
              <a:buNone/>
            </a:pPr>
            <a:endParaRPr lang="en-US" dirty="0"/>
          </a:p>
          <a:p>
            <a:pPr algn="just"/>
            <a:r>
              <a:rPr lang="en-US" dirty="0"/>
              <a:t>The linker links other precompiled object files or libraries together and creates the executable assert. When you type</a:t>
            </a:r>
          </a:p>
          <a:p>
            <a:r>
              <a:rPr lang="en-US" dirty="0"/>
              <a:t>$ cc -o assert </a:t>
            </a:r>
            <a:r>
              <a:rPr lang="en-US" dirty="0" err="1" smtClean="0"/>
              <a:t>assert.c</a:t>
            </a:r>
            <a:endParaRPr lang="en-US" dirty="0" smtClean="0"/>
          </a:p>
          <a:p>
            <a:endParaRPr lang="en-US" dirty="0"/>
          </a:p>
          <a:p>
            <a:endParaRPr lang="en-US" dirty="0"/>
          </a:p>
        </p:txBody>
      </p:sp>
    </p:spTree>
    <p:extLst>
      <p:ext uri="{BB962C8B-B14F-4D97-AF65-F5344CB8AC3E}">
        <p14:creationId xmlns:p14="http://schemas.microsoft.com/office/powerpoint/2010/main" val="69566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b="1" smtClean="0"/>
              <a:t>Linking Stage</a:t>
            </a:r>
          </a:p>
        </p:txBody>
      </p:sp>
      <p:sp>
        <p:nvSpPr>
          <p:cNvPr id="12291" name="Content Placeholder 2"/>
          <p:cNvSpPr>
            <a:spLocks noGrp="1"/>
          </p:cNvSpPr>
          <p:nvPr>
            <p:ph idx="1"/>
          </p:nvPr>
        </p:nvSpPr>
        <p:spPr/>
        <p:txBody>
          <a:bodyPr/>
          <a:lstStyle/>
          <a:p>
            <a:pPr eaLnBrk="1" hangingPunct="1"/>
            <a:r>
              <a:rPr lang="en-US" altLang="en-US" smtClean="0"/>
              <a:t>Static Linking</a:t>
            </a:r>
          </a:p>
          <a:p>
            <a:pPr eaLnBrk="1" hangingPunct="1"/>
            <a:r>
              <a:rPr lang="en-US" altLang="en-US" smtClean="0"/>
              <a:t>Dynamic Linking</a:t>
            </a:r>
          </a:p>
          <a:p>
            <a:pPr eaLnBrk="1" hangingPunct="1"/>
            <a:r>
              <a:rPr lang="en-US" altLang="en-US" smtClean="0"/>
              <a:t>Runtime Linking</a:t>
            </a:r>
          </a:p>
        </p:txBody>
      </p:sp>
    </p:spTree>
    <p:extLst>
      <p:ext uri="{BB962C8B-B14F-4D97-AF65-F5344CB8AC3E}">
        <p14:creationId xmlns:p14="http://schemas.microsoft.com/office/powerpoint/2010/main" val="592771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7110</TotalTime>
  <Words>432</Words>
  <Application>Microsoft Office PowerPoint</Application>
  <PresentationFormat>On-screen Show (4:3)</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C Programming</vt:lpstr>
      <vt:lpstr>Hello World</vt:lpstr>
      <vt:lpstr>The C/ C++ compilation model</vt:lpstr>
      <vt:lpstr>Preprocessor</vt:lpstr>
      <vt:lpstr>Compiling and Assembling</vt:lpstr>
      <vt:lpstr>Assembly code</vt:lpstr>
      <vt:lpstr>Linking</vt:lpstr>
      <vt:lpstr>Execute</vt:lpstr>
      <vt:lpstr>Linking Stage</vt:lpstr>
      <vt:lpstr>Static Linking</vt:lpstr>
      <vt:lpstr>Dynamic Linking</vt:lpstr>
      <vt:lpstr>Runtime Linking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Manipal University</dc:creator>
  <cp:lastModifiedBy>Raghavendra Prabhu [MAHE-MSIS]</cp:lastModifiedBy>
  <cp:revision>27</cp:revision>
  <dcterms:created xsi:type="dcterms:W3CDTF">2009-08-10T05:14:52Z</dcterms:created>
  <dcterms:modified xsi:type="dcterms:W3CDTF">2022-09-06T03:22:24Z</dcterms:modified>
</cp:coreProperties>
</file>