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sldIdLst>
    <p:sldId id="257" r:id="rId2"/>
    <p:sldId id="258" r:id="rId3"/>
    <p:sldId id="259" r:id="rId4"/>
    <p:sldId id="260" r:id="rId5"/>
    <p:sldId id="261" r:id="rId6"/>
    <p:sldId id="263" r:id="rId7"/>
    <p:sldId id="268" r:id="rId8"/>
    <p:sldId id="265" r:id="rId9"/>
    <p:sldId id="276" r:id="rId10"/>
    <p:sldId id="277" r:id="rId11"/>
    <p:sldId id="269" r:id="rId12"/>
    <p:sldId id="272" r:id="rId13"/>
    <p:sldId id="267" r:id="rId14"/>
    <p:sldId id="274" r:id="rId15"/>
    <p:sldId id="280" r:id="rId16"/>
    <p:sldId id="281" r:id="rId17"/>
    <p:sldId id="279" r:id="rId18"/>
    <p:sldId id="278"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CC0066"/>
    <a:srgbClr val="EE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snapToGrid="0">
      <p:cViewPr>
        <p:scale>
          <a:sx n="77" d="100"/>
          <a:sy n="77" d="100"/>
        </p:scale>
        <p:origin x="27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6.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6.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F57FC3-6DCE-41A3-92FD-3C543D582764}"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12692006-5A0A-4057-8BA7-BE10A17870F7}">
      <dgm:prSet/>
      <dgm:spPr/>
      <dgm:t>
        <a:bodyPr/>
        <a:lstStyle/>
        <a:p>
          <a:pPr>
            <a:lnSpc>
              <a:spcPct val="100000"/>
            </a:lnSpc>
            <a:defRPr cap="all"/>
          </a:pPr>
          <a:r>
            <a:rPr lang="en-IN" dirty="0">
              <a:latin typeface="Amasis MT Pro Medium" panose="02040604050005020304" pitchFamily="18" charset="0"/>
            </a:rPr>
            <a:t>Introduction &amp; Problem Statement</a:t>
          </a:r>
          <a:endParaRPr lang="en-US" dirty="0">
            <a:latin typeface="Amasis MT Pro Medium" panose="02040604050005020304" pitchFamily="18" charset="0"/>
          </a:endParaRPr>
        </a:p>
      </dgm:t>
    </dgm:pt>
    <dgm:pt modelId="{0DD81470-204F-448E-87C9-E17648BA7007}" type="parTrans" cxnId="{EA7E01AC-6ED7-4841-974A-304DB4055489}">
      <dgm:prSet/>
      <dgm:spPr/>
      <dgm:t>
        <a:bodyPr/>
        <a:lstStyle/>
        <a:p>
          <a:endParaRPr lang="en-US"/>
        </a:p>
      </dgm:t>
    </dgm:pt>
    <dgm:pt modelId="{F2452B45-2DA7-4172-810E-4A0E1D89BAE0}" type="sibTrans" cxnId="{EA7E01AC-6ED7-4841-974A-304DB4055489}">
      <dgm:prSet/>
      <dgm:spPr/>
      <dgm:t>
        <a:bodyPr/>
        <a:lstStyle/>
        <a:p>
          <a:pPr>
            <a:lnSpc>
              <a:spcPct val="100000"/>
            </a:lnSpc>
          </a:pPr>
          <a:endParaRPr lang="en-US"/>
        </a:p>
      </dgm:t>
    </dgm:pt>
    <dgm:pt modelId="{FB6C8AAF-A113-4121-89FF-AFD06A2E4CB6}">
      <dgm:prSet custT="1"/>
      <dgm:spPr/>
      <dgm:t>
        <a:bodyPr/>
        <a:lstStyle/>
        <a:p>
          <a:pPr>
            <a:lnSpc>
              <a:spcPct val="100000"/>
            </a:lnSpc>
            <a:defRPr cap="all"/>
          </a:pPr>
          <a:r>
            <a:rPr lang="en-IN" sz="1500" dirty="0">
              <a:latin typeface="Amasis MT Pro Medium" panose="02040604050005020304" pitchFamily="18" charset="0"/>
            </a:rPr>
            <a:t>Business Objective</a:t>
          </a:r>
          <a:endParaRPr lang="en-US" sz="1500" dirty="0">
            <a:latin typeface="Amasis MT Pro Medium" panose="02040604050005020304" pitchFamily="18" charset="0"/>
          </a:endParaRPr>
        </a:p>
      </dgm:t>
    </dgm:pt>
    <dgm:pt modelId="{B3074B51-271E-429A-BBA7-9A9736FA7D47}" type="parTrans" cxnId="{999948C4-933D-4B2E-863A-CC9E1BF8E33D}">
      <dgm:prSet/>
      <dgm:spPr/>
      <dgm:t>
        <a:bodyPr/>
        <a:lstStyle/>
        <a:p>
          <a:endParaRPr lang="en-US"/>
        </a:p>
      </dgm:t>
    </dgm:pt>
    <dgm:pt modelId="{B0171E78-1805-47F2-84AF-B7B05BA50A20}" type="sibTrans" cxnId="{999948C4-933D-4B2E-863A-CC9E1BF8E33D}">
      <dgm:prSet/>
      <dgm:spPr/>
      <dgm:t>
        <a:bodyPr/>
        <a:lstStyle/>
        <a:p>
          <a:pPr>
            <a:lnSpc>
              <a:spcPct val="100000"/>
            </a:lnSpc>
          </a:pPr>
          <a:endParaRPr lang="en-US"/>
        </a:p>
      </dgm:t>
    </dgm:pt>
    <dgm:pt modelId="{5B857DEF-6B16-427C-9D8A-8BB8B0E75779}">
      <dgm:prSet/>
      <dgm:spPr/>
      <dgm:t>
        <a:bodyPr/>
        <a:lstStyle/>
        <a:p>
          <a:pPr>
            <a:lnSpc>
              <a:spcPct val="100000"/>
            </a:lnSpc>
            <a:defRPr cap="all"/>
          </a:pPr>
          <a:r>
            <a:rPr lang="en-IN" dirty="0">
              <a:latin typeface="Amasis MT Pro Medium" panose="02040604050005020304" pitchFamily="18" charset="0"/>
            </a:rPr>
            <a:t>KPIs</a:t>
          </a:r>
          <a:endParaRPr lang="en-US" dirty="0">
            <a:latin typeface="Amasis MT Pro Medium" panose="02040604050005020304" pitchFamily="18" charset="0"/>
          </a:endParaRPr>
        </a:p>
      </dgm:t>
    </dgm:pt>
    <dgm:pt modelId="{1D970D90-E7A4-4216-8EB7-5F0DD16A77B0}" type="parTrans" cxnId="{553AEEF7-EAD9-47B3-98DE-E872EEAD7EEA}">
      <dgm:prSet/>
      <dgm:spPr/>
      <dgm:t>
        <a:bodyPr/>
        <a:lstStyle/>
        <a:p>
          <a:endParaRPr lang="en-US"/>
        </a:p>
      </dgm:t>
    </dgm:pt>
    <dgm:pt modelId="{C9027E26-BD43-4C72-B341-A67E49108CB3}" type="sibTrans" cxnId="{553AEEF7-EAD9-47B3-98DE-E872EEAD7EEA}">
      <dgm:prSet/>
      <dgm:spPr/>
      <dgm:t>
        <a:bodyPr/>
        <a:lstStyle/>
        <a:p>
          <a:pPr>
            <a:lnSpc>
              <a:spcPct val="100000"/>
            </a:lnSpc>
          </a:pPr>
          <a:endParaRPr lang="en-US"/>
        </a:p>
      </dgm:t>
    </dgm:pt>
    <dgm:pt modelId="{42A89EE8-11D2-4851-BB98-F4B8D6368DB5}">
      <dgm:prSet/>
      <dgm:spPr/>
      <dgm:t>
        <a:bodyPr/>
        <a:lstStyle/>
        <a:p>
          <a:pPr>
            <a:lnSpc>
              <a:spcPct val="100000"/>
            </a:lnSpc>
            <a:defRPr cap="all"/>
          </a:pPr>
          <a:r>
            <a:rPr lang="en-IN" dirty="0">
              <a:latin typeface="Amasis MT Pro Medium" panose="02040604050005020304" pitchFamily="18" charset="0"/>
            </a:rPr>
            <a:t>Dashboard</a:t>
          </a:r>
          <a:endParaRPr lang="en-US" dirty="0">
            <a:latin typeface="Amasis MT Pro Medium" panose="02040604050005020304" pitchFamily="18" charset="0"/>
          </a:endParaRPr>
        </a:p>
      </dgm:t>
    </dgm:pt>
    <dgm:pt modelId="{931B76A9-F2DD-4A4B-B8AB-74E1A82571D2}" type="parTrans" cxnId="{8A1BA6E6-2D1C-4351-A295-3DA16CE15CEC}">
      <dgm:prSet/>
      <dgm:spPr/>
      <dgm:t>
        <a:bodyPr/>
        <a:lstStyle/>
        <a:p>
          <a:endParaRPr lang="en-US"/>
        </a:p>
      </dgm:t>
    </dgm:pt>
    <dgm:pt modelId="{4B4EA075-2719-48BE-A86E-6C2C27BE0D40}" type="sibTrans" cxnId="{8A1BA6E6-2D1C-4351-A295-3DA16CE15CEC}">
      <dgm:prSet/>
      <dgm:spPr/>
      <dgm:t>
        <a:bodyPr/>
        <a:lstStyle/>
        <a:p>
          <a:pPr>
            <a:lnSpc>
              <a:spcPct val="100000"/>
            </a:lnSpc>
          </a:pPr>
          <a:endParaRPr lang="en-US"/>
        </a:p>
      </dgm:t>
    </dgm:pt>
    <dgm:pt modelId="{E729FD1C-9D84-4B80-BAB7-70366BC2565C}">
      <dgm:prSet/>
      <dgm:spPr/>
      <dgm:t>
        <a:bodyPr/>
        <a:lstStyle/>
        <a:p>
          <a:pPr>
            <a:lnSpc>
              <a:spcPct val="100000"/>
            </a:lnSpc>
            <a:defRPr cap="all"/>
          </a:pPr>
          <a:r>
            <a:rPr lang="en-IN" dirty="0">
              <a:latin typeface="Amasis MT Pro Medium" panose="02040604050005020304" pitchFamily="18" charset="0"/>
            </a:rPr>
            <a:t>Conclusion</a:t>
          </a:r>
          <a:endParaRPr lang="en-US" dirty="0">
            <a:latin typeface="Amasis MT Pro Medium" panose="02040604050005020304" pitchFamily="18" charset="0"/>
          </a:endParaRPr>
        </a:p>
      </dgm:t>
    </dgm:pt>
    <dgm:pt modelId="{D33D71D9-7C8D-47A0-B8E6-E0C9AD15D6A8}" type="parTrans" cxnId="{46DA169B-C097-420A-A0E7-EDAA4CE5BB7F}">
      <dgm:prSet/>
      <dgm:spPr/>
      <dgm:t>
        <a:bodyPr/>
        <a:lstStyle/>
        <a:p>
          <a:endParaRPr lang="en-US"/>
        </a:p>
      </dgm:t>
    </dgm:pt>
    <dgm:pt modelId="{0437266C-D4AB-4283-B415-0D5B0D732353}" type="sibTrans" cxnId="{46DA169B-C097-420A-A0E7-EDAA4CE5BB7F}">
      <dgm:prSet/>
      <dgm:spPr/>
      <dgm:t>
        <a:bodyPr/>
        <a:lstStyle/>
        <a:p>
          <a:endParaRPr lang="en-US"/>
        </a:p>
      </dgm:t>
    </dgm:pt>
    <dgm:pt modelId="{7E473F42-FB9C-4D50-A6FA-A7BF44D17A81}" type="pres">
      <dgm:prSet presAssocID="{52F57FC3-6DCE-41A3-92FD-3C543D582764}" presName="root" presStyleCnt="0">
        <dgm:presLayoutVars>
          <dgm:dir/>
          <dgm:resizeHandles val="exact"/>
        </dgm:presLayoutVars>
      </dgm:prSet>
      <dgm:spPr/>
    </dgm:pt>
    <dgm:pt modelId="{D1BD0552-8236-492D-94D8-FB4F0D520E6B}" type="pres">
      <dgm:prSet presAssocID="{12692006-5A0A-4057-8BA7-BE10A17870F7}" presName="compNode" presStyleCnt="0"/>
      <dgm:spPr/>
    </dgm:pt>
    <dgm:pt modelId="{AA306FAA-6C0E-4935-AB43-12D28C3B1AAB}" type="pres">
      <dgm:prSet presAssocID="{12692006-5A0A-4057-8BA7-BE10A17870F7}" presName="iconBgRect" presStyleLbl="bgShp" presStyleIdx="0" presStyleCnt="5"/>
      <dgm:spPr/>
    </dgm:pt>
    <dgm:pt modelId="{AD7AB92A-4DF5-4962-933E-50B93E0A4166}" type="pres">
      <dgm:prSet presAssocID="{12692006-5A0A-4057-8BA7-BE10A17870F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E75760D4-A7C7-4F9A-8418-B07157112F02}" type="pres">
      <dgm:prSet presAssocID="{12692006-5A0A-4057-8BA7-BE10A17870F7}" presName="spaceRect" presStyleCnt="0"/>
      <dgm:spPr/>
    </dgm:pt>
    <dgm:pt modelId="{84BA2DD6-8D83-493F-9054-0A9644AF6839}" type="pres">
      <dgm:prSet presAssocID="{12692006-5A0A-4057-8BA7-BE10A17870F7}" presName="textRect" presStyleLbl="revTx" presStyleIdx="0" presStyleCnt="5">
        <dgm:presLayoutVars>
          <dgm:chMax val="1"/>
          <dgm:chPref val="1"/>
        </dgm:presLayoutVars>
      </dgm:prSet>
      <dgm:spPr/>
    </dgm:pt>
    <dgm:pt modelId="{5392952E-9370-43A5-8CC9-7D9F9DD0EE27}" type="pres">
      <dgm:prSet presAssocID="{F2452B45-2DA7-4172-810E-4A0E1D89BAE0}" presName="sibTrans" presStyleCnt="0"/>
      <dgm:spPr/>
    </dgm:pt>
    <dgm:pt modelId="{42F35C07-8825-4285-A6D3-6EC57D189DF7}" type="pres">
      <dgm:prSet presAssocID="{FB6C8AAF-A113-4121-89FF-AFD06A2E4CB6}" presName="compNode" presStyleCnt="0"/>
      <dgm:spPr/>
    </dgm:pt>
    <dgm:pt modelId="{8B7B898D-4F51-4B41-B439-94C166BD9C6C}" type="pres">
      <dgm:prSet presAssocID="{FB6C8AAF-A113-4121-89FF-AFD06A2E4CB6}" presName="iconBgRect" presStyleLbl="bgShp" presStyleIdx="1" presStyleCnt="5"/>
      <dgm:spPr/>
    </dgm:pt>
    <dgm:pt modelId="{3C472F9E-6950-4F55-A26E-2D8CEA53AFC8}" type="pres">
      <dgm:prSet presAssocID="{FB6C8AAF-A113-4121-89FF-AFD06A2E4CB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F4771942-D105-4A2C-AE3C-BA6405535AA7}" type="pres">
      <dgm:prSet presAssocID="{FB6C8AAF-A113-4121-89FF-AFD06A2E4CB6}" presName="spaceRect" presStyleCnt="0"/>
      <dgm:spPr/>
    </dgm:pt>
    <dgm:pt modelId="{2274C79D-76D2-4369-90D1-52E36556FA66}" type="pres">
      <dgm:prSet presAssocID="{FB6C8AAF-A113-4121-89FF-AFD06A2E4CB6}" presName="textRect" presStyleLbl="revTx" presStyleIdx="1" presStyleCnt="5">
        <dgm:presLayoutVars>
          <dgm:chMax val="1"/>
          <dgm:chPref val="1"/>
        </dgm:presLayoutVars>
      </dgm:prSet>
      <dgm:spPr/>
    </dgm:pt>
    <dgm:pt modelId="{87CC4F69-A980-48D3-97B8-BF200C5CA99E}" type="pres">
      <dgm:prSet presAssocID="{B0171E78-1805-47F2-84AF-B7B05BA50A20}" presName="sibTrans" presStyleCnt="0"/>
      <dgm:spPr/>
    </dgm:pt>
    <dgm:pt modelId="{2F042DD6-A1B4-448C-AE87-D06A9006AB78}" type="pres">
      <dgm:prSet presAssocID="{5B857DEF-6B16-427C-9D8A-8BB8B0E75779}" presName="compNode" presStyleCnt="0"/>
      <dgm:spPr/>
    </dgm:pt>
    <dgm:pt modelId="{D5E67B1E-EF75-48A2-A54B-770EBDCF9CB8}" type="pres">
      <dgm:prSet presAssocID="{5B857DEF-6B16-427C-9D8A-8BB8B0E75779}" presName="iconBgRect" presStyleLbl="bgShp" presStyleIdx="2" presStyleCnt="5"/>
      <dgm:spPr/>
    </dgm:pt>
    <dgm:pt modelId="{418D2344-C672-4E46-9858-7D31B2CDF56F}" type="pres">
      <dgm:prSet presAssocID="{5B857DEF-6B16-427C-9D8A-8BB8B0E7577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28739035-FA6A-44D8-A713-C71C73DB4FB0}" type="pres">
      <dgm:prSet presAssocID="{5B857DEF-6B16-427C-9D8A-8BB8B0E75779}" presName="spaceRect" presStyleCnt="0"/>
      <dgm:spPr/>
    </dgm:pt>
    <dgm:pt modelId="{63FADC6C-1B5C-472F-9930-515DCB293558}" type="pres">
      <dgm:prSet presAssocID="{5B857DEF-6B16-427C-9D8A-8BB8B0E75779}" presName="textRect" presStyleLbl="revTx" presStyleIdx="2" presStyleCnt="5">
        <dgm:presLayoutVars>
          <dgm:chMax val="1"/>
          <dgm:chPref val="1"/>
        </dgm:presLayoutVars>
      </dgm:prSet>
      <dgm:spPr/>
    </dgm:pt>
    <dgm:pt modelId="{5641BA45-2C68-4FAB-954C-D62DAEEDC702}" type="pres">
      <dgm:prSet presAssocID="{C9027E26-BD43-4C72-B341-A67E49108CB3}" presName="sibTrans" presStyleCnt="0"/>
      <dgm:spPr/>
    </dgm:pt>
    <dgm:pt modelId="{55CA2A66-91E8-4EF7-844C-C48D683DA391}" type="pres">
      <dgm:prSet presAssocID="{42A89EE8-11D2-4851-BB98-F4B8D6368DB5}" presName="compNode" presStyleCnt="0"/>
      <dgm:spPr/>
    </dgm:pt>
    <dgm:pt modelId="{640772AC-DF26-41A8-8780-4366CD6C54FA}" type="pres">
      <dgm:prSet presAssocID="{42A89EE8-11D2-4851-BB98-F4B8D6368DB5}" presName="iconBgRect" presStyleLbl="bgShp" presStyleIdx="3" presStyleCnt="5"/>
      <dgm:spPr/>
    </dgm:pt>
    <dgm:pt modelId="{A291A885-72D6-40EA-A71D-FEE06F427491}" type="pres">
      <dgm:prSet presAssocID="{42A89EE8-11D2-4851-BB98-F4B8D6368DB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uge"/>
        </a:ext>
      </dgm:extLst>
    </dgm:pt>
    <dgm:pt modelId="{C9459BB6-7B35-4656-B2BC-C8F06068C362}" type="pres">
      <dgm:prSet presAssocID="{42A89EE8-11D2-4851-BB98-F4B8D6368DB5}" presName="spaceRect" presStyleCnt="0"/>
      <dgm:spPr/>
    </dgm:pt>
    <dgm:pt modelId="{06646A4D-0E91-4F3E-86D5-3A50EA5AE283}" type="pres">
      <dgm:prSet presAssocID="{42A89EE8-11D2-4851-BB98-F4B8D6368DB5}" presName="textRect" presStyleLbl="revTx" presStyleIdx="3" presStyleCnt="5">
        <dgm:presLayoutVars>
          <dgm:chMax val="1"/>
          <dgm:chPref val="1"/>
        </dgm:presLayoutVars>
      </dgm:prSet>
      <dgm:spPr/>
    </dgm:pt>
    <dgm:pt modelId="{3B88EBCF-5D08-438C-8977-7C40437347F2}" type="pres">
      <dgm:prSet presAssocID="{4B4EA075-2719-48BE-A86E-6C2C27BE0D40}" presName="sibTrans" presStyleCnt="0"/>
      <dgm:spPr/>
    </dgm:pt>
    <dgm:pt modelId="{81598963-A178-4A4C-81CC-7278F8F97AC9}" type="pres">
      <dgm:prSet presAssocID="{E729FD1C-9D84-4B80-BAB7-70366BC2565C}" presName="compNode" presStyleCnt="0"/>
      <dgm:spPr/>
    </dgm:pt>
    <dgm:pt modelId="{D75E3BB3-9F68-4512-94AA-0953F514D933}" type="pres">
      <dgm:prSet presAssocID="{E729FD1C-9D84-4B80-BAB7-70366BC2565C}" presName="iconBgRect" presStyleLbl="bgShp" presStyleIdx="4" presStyleCnt="5"/>
      <dgm:spPr/>
    </dgm:pt>
    <dgm:pt modelId="{F7A87F04-F312-4E79-99F0-E2901F8B965B}" type="pres">
      <dgm:prSet presAssocID="{E729FD1C-9D84-4B80-BAB7-70366BC2565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vel"/>
        </a:ext>
      </dgm:extLst>
    </dgm:pt>
    <dgm:pt modelId="{DC3DEE84-3E6C-4933-8FCA-B6E5E5E2F232}" type="pres">
      <dgm:prSet presAssocID="{E729FD1C-9D84-4B80-BAB7-70366BC2565C}" presName="spaceRect" presStyleCnt="0"/>
      <dgm:spPr/>
    </dgm:pt>
    <dgm:pt modelId="{DC1A6CA3-986B-4564-899C-19BD37D429A2}" type="pres">
      <dgm:prSet presAssocID="{E729FD1C-9D84-4B80-BAB7-70366BC2565C}" presName="textRect" presStyleLbl="revTx" presStyleIdx="4" presStyleCnt="5">
        <dgm:presLayoutVars>
          <dgm:chMax val="1"/>
          <dgm:chPref val="1"/>
        </dgm:presLayoutVars>
      </dgm:prSet>
      <dgm:spPr/>
    </dgm:pt>
  </dgm:ptLst>
  <dgm:cxnLst>
    <dgm:cxn modelId="{0BAF162C-C359-4C31-89D0-C13B9953C525}" type="presOf" srcId="{12692006-5A0A-4057-8BA7-BE10A17870F7}" destId="{84BA2DD6-8D83-493F-9054-0A9644AF6839}" srcOrd="0" destOrd="0" presId="urn:microsoft.com/office/officeart/2018/5/layout/IconCircleLabelList"/>
    <dgm:cxn modelId="{DFF4355B-D370-4FAF-A6F8-D3559DE2554B}" type="presOf" srcId="{42A89EE8-11D2-4851-BB98-F4B8D6368DB5}" destId="{06646A4D-0E91-4F3E-86D5-3A50EA5AE283}" srcOrd="0" destOrd="0" presId="urn:microsoft.com/office/officeart/2018/5/layout/IconCircleLabelList"/>
    <dgm:cxn modelId="{32F3C770-9291-4784-B9A0-3526775797F1}" type="presOf" srcId="{52F57FC3-6DCE-41A3-92FD-3C543D582764}" destId="{7E473F42-FB9C-4D50-A6FA-A7BF44D17A81}" srcOrd="0" destOrd="0" presId="urn:microsoft.com/office/officeart/2018/5/layout/IconCircleLabelList"/>
    <dgm:cxn modelId="{11B82482-441B-45A4-B7DE-CA9E956C7067}" type="presOf" srcId="{5B857DEF-6B16-427C-9D8A-8BB8B0E75779}" destId="{63FADC6C-1B5C-472F-9930-515DCB293558}" srcOrd="0" destOrd="0" presId="urn:microsoft.com/office/officeart/2018/5/layout/IconCircleLabelList"/>
    <dgm:cxn modelId="{46DA169B-C097-420A-A0E7-EDAA4CE5BB7F}" srcId="{52F57FC3-6DCE-41A3-92FD-3C543D582764}" destId="{E729FD1C-9D84-4B80-BAB7-70366BC2565C}" srcOrd="4" destOrd="0" parTransId="{D33D71D9-7C8D-47A0-B8E6-E0C9AD15D6A8}" sibTransId="{0437266C-D4AB-4283-B415-0D5B0D732353}"/>
    <dgm:cxn modelId="{EA7E01AC-6ED7-4841-974A-304DB4055489}" srcId="{52F57FC3-6DCE-41A3-92FD-3C543D582764}" destId="{12692006-5A0A-4057-8BA7-BE10A17870F7}" srcOrd="0" destOrd="0" parTransId="{0DD81470-204F-448E-87C9-E17648BA7007}" sibTransId="{F2452B45-2DA7-4172-810E-4A0E1D89BAE0}"/>
    <dgm:cxn modelId="{B24B29BF-F5E9-4BCD-BFDB-F6252C56C724}" type="presOf" srcId="{E729FD1C-9D84-4B80-BAB7-70366BC2565C}" destId="{DC1A6CA3-986B-4564-899C-19BD37D429A2}" srcOrd="0" destOrd="0" presId="urn:microsoft.com/office/officeart/2018/5/layout/IconCircleLabelList"/>
    <dgm:cxn modelId="{999948C4-933D-4B2E-863A-CC9E1BF8E33D}" srcId="{52F57FC3-6DCE-41A3-92FD-3C543D582764}" destId="{FB6C8AAF-A113-4121-89FF-AFD06A2E4CB6}" srcOrd="1" destOrd="0" parTransId="{B3074B51-271E-429A-BBA7-9A9736FA7D47}" sibTransId="{B0171E78-1805-47F2-84AF-B7B05BA50A20}"/>
    <dgm:cxn modelId="{7A2BD2DF-F2F2-473A-875E-0300F035697C}" type="presOf" srcId="{FB6C8AAF-A113-4121-89FF-AFD06A2E4CB6}" destId="{2274C79D-76D2-4369-90D1-52E36556FA66}" srcOrd="0" destOrd="0" presId="urn:microsoft.com/office/officeart/2018/5/layout/IconCircleLabelList"/>
    <dgm:cxn modelId="{8A1BA6E6-2D1C-4351-A295-3DA16CE15CEC}" srcId="{52F57FC3-6DCE-41A3-92FD-3C543D582764}" destId="{42A89EE8-11D2-4851-BB98-F4B8D6368DB5}" srcOrd="3" destOrd="0" parTransId="{931B76A9-F2DD-4A4B-B8AB-74E1A82571D2}" sibTransId="{4B4EA075-2719-48BE-A86E-6C2C27BE0D40}"/>
    <dgm:cxn modelId="{553AEEF7-EAD9-47B3-98DE-E872EEAD7EEA}" srcId="{52F57FC3-6DCE-41A3-92FD-3C543D582764}" destId="{5B857DEF-6B16-427C-9D8A-8BB8B0E75779}" srcOrd="2" destOrd="0" parTransId="{1D970D90-E7A4-4216-8EB7-5F0DD16A77B0}" sibTransId="{C9027E26-BD43-4C72-B341-A67E49108CB3}"/>
    <dgm:cxn modelId="{02C01B74-93BA-4335-B0C4-CC1272BB1B34}" type="presParOf" srcId="{7E473F42-FB9C-4D50-A6FA-A7BF44D17A81}" destId="{D1BD0552-8236-492D-94D8-FB4F0D520E6B}" srcOrd="0" destOrd="0" presId="urn:microsoft.com/office/officeart/2018/5/layout/IconCircleLabelList"/>
    <dgm:cxn modelId="{73C95C15-A686-4ECD-B1CA-16D08A9F9511}" type="presParOf" srcId="{D1BD0552-8236-492D-94D8-FB4F0D520E6B}" destId="{AA306FAA-6C0E-4935-AB43-12D28C3B1AAB}" srcOrd="0" destOrd="0" presId="urn:microsoft.com/office/officeart/2018/5/layout/IconCircleLabelList"/>
    <dgm:cxn modelId="{4EC182DC-ED47-4596-96CB-B436DDADB66E}" type="presParOf" srcId="{D1BD0552-8236-492D-94D8-FB4F0D520E6B}" destId="{AD7AB92A-4DF5-4962-933E-50B93E0A4166}" srcOrd="1" destOrd="0" presId="urn:microsoft.com/office/officeart/2018/5/layout/IconCircleLabelList"/>
    <dgm:cxn modelId="{1597A6BA-43C9-4B9C-8F32-65FCF7462EE1}" type="presParOf" srcId="{D1BD0552-8236-492D-94D8-FB4F0D520E6B}" destId="{E75760D4-A7C7-4F9A-8418-B07157112F02}" srcOrd="2" destOrd="0" presId="urn:microsoft.com/office/officeart/2018/5/layout/IconCircleLabelList"/>
    <dgm:cxn modelId="{83F27295-5E7A-43D4-A633-B77F1E516862}" type="presParOf" srcId="{D1BD0552-8236-492D-94D8-FB4F0D520E6B}" destId="{84BA2DD6-8D83-493F-9054-0A9644AF6839}" srcOrd="3" destOrd="0" presId="urn:microsoft.com/office/officeart/2018/5/layout/IconCircleLabelList"/>
    <dgm:cxn modelId="{65D80FCC-035B-400E-B3D4-36CAC06CC8FC}" type="presParOf" srcId="{7E473F42-FB9C-4D50-A6FA-A7BF44D17A81}" destId="{5392952E-9370-43A5-8CC9-7D9F9DD0EE27}" srcOrd="1" destOrd="0" presId="urn:microsoft.com/office/officeart/2018/5/layout/IconCircleLabelList"/>
    <dgm:cxn modelId="{A616649A-6ED5-4BBA-8D68-949D30940D93}" type="presParOf" srcId="{7E473F42-FB9C-4D50-A6FA-A7BF44D17A81}" destId="{42F35C07-8825-4285-A6D3-6EC57D189DF7}" srcOrd="2" destOrd="0" presId="urn:microsoft.com/office/officeart/2018/5/layout/IconCircleLabelList"/>
    <dgm:cxn modelId="{47307F59-537B-4092-AEE9-D9501FBBFC75}" type="presParOf" srcId="{42F35C07-8825-4285-A6D3-6EC57D189DF7}" destId="{8B7B898D-4F51-4B41-B439-94C166BD9C6C}" srcOrd="0" destOrd="0" presId="urn:microsoft.com/office/officeart/2018/5/layout/IconCircleLabelList"/>
    <dgm:cxn modelId="{119B93A6-E2DB-49E6-A7EF-53CB0241CE16}" type="presParOf" srcId="{42F35C07-8825-4285-A6D3-6EC57D189DF7}" destId="{3C472F9E-6950-4F55-A26E-2D8CEA53AFC8}" srcOrd="1" destOrd="0" presId="urn:microsoft.com/office/officeart/2018/5/layout/IconCircleLabelList"/>
    <dgm:cxn modelId="{FFE2BB81-9741-4CC5-ACAC-E4B2579DC04D}" type="presParOf" srcId="{42F35C07-8825-4285-A6D3-6EC57D189DF7}" destId="{F4771942-D105-4A2C-AE3C-BA6405535AA7}" srcOrd="2" destOrd="0" presId="urn:microsoft.com/office/officeart/2018/5/layout/IconCircleLabelList"/>
    <dgm:cxn modelId="{5B7EA1D3-3314-4901-B2B9-5A4C053FA092}" type="presParOf" srcId="{42F35C07-8825-4285-A6D3-6EC57D189DF7}" destId="{2274C79D-76D2-4369-90D1-52E36556FA66}" srcOrd="3" destOrd="0" presId="urn:microsoft.com/office/officeart/2018/5/layout/IconCircleLabelList"/>
    <dgm:cxn modelId="{054AD7A6-154A-48DD-A014-BB155CB6EB10}" type="presParOf" srcId="{7E473F42-FB9C-4D50-A6FA-A7BF44D17A81}" destId="{87CC4F69-A980-48D3-97B8-BF200C5CA99E}" srcOrd="3" destOrd="0" presId="urn:microsoft.com/office/officeart/2018/5/layout/IconCircleLabelList"/>
    <dgm:cxn modelId="{62E914E4-D831-4716-87C2-CF8803E113B3}" type="presParOf" srcId="{7E473F42-FB9C-4D50-A6FA-A7BF44D17A81}" destId="{2F042DD6-A1B4-448C-AE87-D06A9006AB78}" srcOrd="4" destOrd="0" presId="urn:microsoft.com/office/officeart/2018/5/layout/IconCircleLabelList"/>
    <dgm:cxn modelId="{4B57A8FC-BCEE-4EA1-A732-4119016BBF27}" type="presParOf" srcId="{2F042DD6-A1B4-448C-AE87-D06A9006AB78}" destId="{D5E67B1E-EF75-48A2-A54B-770EBDCF9CB8}" srcOrd="0" destOrd="0" presId="urn:microsoft.com/office/officeart/2018/5/layout/IconCircleLabelList"/>
    <dgm:cxn modelId="{4E2F7ECA-4BF1-4BDC-B3F0-FF8678D05317}" type="presParOf" srcId="{2F042DD6-A1B4-448C-AE87-D06A9006AB78}" destId="{418D2344-C672-4E46-9858-7D31B2CDF56F}" srcOrd="1" destOrd="0" presId="urn:microsoft.com/office/officeart/2018/5/layout/IconCircleLabelList"/>
    <dgm:cxn modelId="{8C4C8EB9-30B0-4DDC-B13B-CF86D09F694E}" type="presParOf" srcId="{2F042DD6-A1B4-448C-AE87-D06A9006AB78}" destId="{28739035-FA6A-44D8-A713-C71C73DB4FB0}" srcOrd="2" destOrd="0" presId="urn:microsoft.com/office/officeart/2018/5/layout/IconCircleLabelList"/>
    <dgm:cxn modelId="{F5128540-55FB-46D0-89EC-8570D07E2A6C}" type="presParOf" srcId="{2F042DD6-A1B4-448C-AE87-D06A9006AB78}" destId="{63FADC6C-1B5C-472F-9930-515DCB293558}" srcOrd="3" destOrd="0" presId="urn:microsoft.com/office/officeart/2018/5/layout/IconCircleLabelList"/>
    <dgm:cxn modelId="{6964DE34-3575-494B-B321-E90D42B91844}" type="presParOf" srcId="{7E473F42-FB9C-4D50-A6FA-A7BF44D17A81}" destId="{5641BA45-2C68-4FAB-954C-D62DAEEDC702}" srcOrd="5" destOrd="0" presId="urn:microsoft.com/office/officeart/2018/5/layout/IconCircleLabelList"/>
    <dgm:cxn modelId="{C8C1E004-B482-43CC-974E-07549754D8E5}" type="presParOf" srcId="{7E473F42-FB9C-4D50-A6FA-A7BF44D17A81}" destId="{55CA2A66-91E8-4EF7-844C-C48D683DA391}" srcOrd="6" destOrd="0" presId="urn:microsoft.com/office/officeart/2018/5/layout/IconCircleLabelList"/>
    <dgm:cxn modelId="{4E8C8A2C-5E00-4AD9-87D3-48B04E3D4B3C}" type="presParOf" srcId="{55CA2A66-91E8-4EF7-844C-C48D683DA391}" destId="{640772AC-DF26-41A8-8780-4366CD6C54FA}" srcOrd="0" destOrd="0" presId="urn:microsoft.com/office/officeart/2018/5/layout/IconCircleLabelList"/>
    <dgm:cxn modelId="{953BBC4D-3079-4D82-B0E9-00EBEE21C082}" type="presParOf" srcId="{55CA2A66-91E8-4EF7-844C-C48D683DA391}" destId="{A291A885-72D6-40EA-A71D-FEE06F427491}" srcOrd="1" destOrd="0" presId="urn:microsoft.com/office/officeart/2018/5/layout/IconCircleLabelList"/>
    <dgm:cxn modelId="{5BC4BB3E-C66A-4053-B828-30681209E747}" type="presParOf" srcId="{55CA2A66-91E8-4EF7-844C-C48D683DA391}" destId="{C9459BB6-7B35-4656-B2BC-C8F06068C362}" srcOrd="2" destOrd="0" presId="urn:microsoft.com/office/officeart/2018/5/layout/IconCircleLabelList"/>
    <dgm:cxn modelId="{C93F0567-47F8-49AD-A373-CCD8A08D1F46}" type="presParOf" srcId="{55CA2A66-91E8-4EF7-844C-C48D683DA391}" destId="{06646A4D-0E91-4F3E-86D5-3A50EA5AE283}" srcOrd="3" destOrd="0" presId="urn:microsoft.com/office/officeart/2018/5/layout/IconCircleLabelList"/>
    <dgm:cxn modelId="{E13EE3F3-DF67-4A54-B1D1-4011BC2BF66B}" type="presParOf" srcId="{7E473F42-FB9C-4D50-A6FA-A7BF44D17A81}" destId="{3B88EBCF-5D08-438C-8977-7C40437347F2}" srcOrd="7" destOrd="0" presId="urn:microsoft.com/office/officeart/2018/5/layout/IconCircleLabelList"/>
    <dgm:cxn modelId="{560F3849-0B9C-48CD-8ADA-578ED992D65B}" type="presParOf" srcId="{7E473F42-FB9C-4D50-A6FA-A7BF44D17A81}" destId="{81598963-A178-4A4C-81CC-7278F8F97AC9}" srcOrd="8" destOrd="0" presId="urn:microsoft.com/office/officeart/2018/5/layout/IconCircleLabelList"/>
    <dgm:cxn modelId="{C4396F96-0AE8-4476-90BE-88F41261E448}" type="presParOf" srcId="{81598963-A178-4A4C-81CC-7278F8F97AC9}" destId="{D75E3BB3-9F68-4512-94AA-0953F514D933}" srcOrd="0" destOrd="0" presId="urn:microsoft.com/office/officeart/2018/5/layout/IconCircleLabelList"/>
    <dgm:cxn modelId="{BCBC6863-BF03-48E4-8E52-FB6FAAFE775E}" type="presParOf" srcId="{81598963-A178-4A4C-81CC-7278F8F97AC9}" destId="{F7A87F04-F312-4E79-99F0-E2901F8B965B}" srcOrd="1" destOrd="0" presId="urn:microsoft.com/office/officeart/2018/5/layout/IconCircleLabelList"/>
    <dgm:cxn modelId="{0F94F61B-71E3-4741-BD9F-09CB86D8C426}" type="presParOf" srcId="{81598963-A178-4A4C-81CC-7278F8F97AC9}" destId="{DC3DEE84-3E6C-4933-8FCA-B6E5E5E2F232}" srcOrd="2" destOrd="0" presId="urn:microsoft.com/office/officeart/2018/5/layout/IconCircleLabelList"/>
    <dgm:cxn modelId="{ADFF0A6C-008D-4BC0-8C65-BA879A2C5CE3}" type="presParOf" srcId="{81598963-A178-4A4C-81CC-7278F8F97AC9}" destId="{DC1A6CA3-986B-4564-899C-19BD37D429A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US" sz="1800" dirty="0">
              <a:latin typeface="Calibri" panose="020F0502020204030204" pitchFamily="34" charset="0"/>
              <a:ea typeface="Calibri" panose="020F0502020204030204" pitchFamily="34" charset="0"/>
              <a:cs typeface="Calibri" panose="020F0502020204030204" pitchFamily="34" charset="0"/>
            </a:rPr>
            <a:t>We can clearly say that attrition rate of employees for every department is almost 50% which indicates that attrition rate of employees does not depends on department. So, irrespective of the department almost 50% of employees are leaving the company.</a:t>
          </a:r>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4CD3DB3B-32BD-44A6-ADD0-C3007BF3F876}">
      <dgm:prSet custT="1"/>
      <dgm:spPr/>
      <dgm:t>
        <a:bodyPr/>
        <a:lstStyle/>
        <a:p>
          <a:pPr algn="just"/>
          <a:r>
            <a:rPr lang="en-US" sz="1800" dirty="0">
              <a:latin typeface="Calibri" panose="020F0502020204030204" pitchFamily="34" charset="0"/>
              <a:ea typeface="Calibri" panose="020F0502020204030204" pitchFamily="34" charset="0"/>
              <a:cs typeface="Calibri" panose="020F0502020204030204" pitchFamily="34" charset="0"/>
            </a:rPr>
            <a:t>From this calculation and visualization, we concluded that we must make strong strategies to minimize the attrition rate and improve our company’s Employee retention so that we can balance the company’s growth and the right talent.</a:t>
          </a:r>
        </a:p>
      </dgm:t>
    </dgm:pt>
    <dgm:pt modelId="{F60F934D-9E7F-4F88-B95F-F52D6CEC4FB6}" type="parTrans" cxnId="{9E706712-6B1A-423A-BAC2-4ABF30BE8BD6}">
      <dgm:prSet/>
      <dgm:spPr/>
      <dgm:t>
        <a:bodyPr/>
        <a:lstStyle/>
        <a:p>
          <a:endParaRPr lang="en-US"/>
        </a:p>
      </dgm:t>
    </dgm:pt>
    <dgm:pt modelId="{7DE61B8E-EA98-48F2-88AC-E0002E70CABD}" type="sibTrans" cxnId="{9E706712-6B1A-423A-BAC2-4ABF30BE8BD6}">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2" custLinFactY="2731" custLinFactNeighborX="-73684" custLinFactNeighborY="100000">
        <dgm:presLayoutVars>
          <dgm:chMax val="0"/>
          <dgm:bulletEnabled val="1"/>
        </dgm:presLayoutVars>
      </dgm:prSet>
      <dgm:spPr/>
    </dgm:pt>
    <dgm:pt modelId="{3D842601-9C3E-4E0F-A00D-7FC2818FD75B}" type="pres">
      <dgm:prSet presAssocID="{8DBFCB4E-1D4B-4DB1-B8CA-DABAB939EADF}" presName="spacer" presStyleCnt="0"/>
      <dgm:spPr/>
    </dgm:pt>
    <dgm:pt modelId="{02414501-D933-4DAA-8B18-4AC31CFDE25F}" type="pres">
      <dgm:prSet presAssocID="{4CD3DB3B-32BD-44A6-ADD0-C3007BF3F876}" presName="parentText" presStyleLbl="node1" presStyleIdx="1" presStyleCnt="2" custLinFactY="21671" custLinFactNeighborX="457" custLinFactNeighborY="100000">
        <dgm:presLayoutVars>
          <dgm:chMax val="0"/>
          <dgm:bulletEnabled val="1"/>
        </dgm:presLayoutVars>
      </dgm:prSet>
      <dgm:spPr/>
    </dgm:pt>
  </dgm:ptLst>
  <dgm:cxnLst>
    <dgm:cxn modelId="{9E706712-6B1A-423A-BAC2-4ABF30BE8BD6}" srcId="{6DD55DCA-044C-41EA-A41C-18F4619C66A8}" destId="{4CD3DB3B-32BD-44A6-ADD0-C3007BF3F876}" srcOrd="1" destOrd="0" parTransId="{F60F934D-9E7F-4F88-B95F-F52D6CEC4FB6}" sibTransId="{7DE61B8E-EA98-48F2-88AC-E0002E70CABD}"/>
    <dgm:cxn modelId="{0E54941D-9153-4B13-BF0E-60CC58E5C7D7}" type="presOf" srcId="{6DD55DCA-044C-41EA-A41C-18F4619C66A8}" destId="{2B4936E4-7D32-43C1-8B44-59957C93012E}" srcOrd="0" destOrd="0" presId="urn:microsoft.com/office/officeart/2005/8/layout/vList2"/>
    <dgm:cxn modelId="{56E32985-AB5D-44E1-B9F4-6C7C58C8D6E3}" type="presOf" srcId="{4CD3DB3B-32BD-44A6-ADD0-C3007BF3F876}" destId="{02414501-D933-4DAA-8B18-4AC31CFDE25F}"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 modelId="{038C841E-DCED-47AE-90E7-2F34212E7F51}" type="presParOf" srcId="{2B4936E4-7D32-43C1-8B44-59957C93012E}" destId="{3D842601-9C3E-4E0F-A00D-7FC2818FD75B}" srcOrd="1" destOrd="0" presId="urn:microsoft.com/office/officeart/2005/8/layout/vList2"/>
    <dgm:cxn modelId="{AF3C15A7-A5EA-416C-A5FE-36A5C9A9239D}" type="presParOf" srcId="{2B4936E4-7D32-43C1-8B44-59957C93012E}" destId="{02414501-D933-4DAA-8B18-4AC31CFDE25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US" sz="1800" b="0" i="0" dirty="0">
              <a:latin typeface="Calibri" panose="020F0502020204030204" pitchFamily="34" charset="0"/>
              <a:ea typeface="Calibri" panose="020F0502020204030204" pitchFamily="34" charset="0"/>
              <a:cs typeface="Calibri" panose="020F0502020204030204" pitchFamily="34" charset="0"/>
            </a:rPr>
            <a:t>Based on our analysis and visualization, it is evident that the Hardware Department has the lowest attrition rate of 49.44%, with an average monthly income of Rs. 26,028.07. On the other hand, the Research and Development Department has the highest attrition rate of 51.21%, with an average monthly income of Rs. 26,796.08</a:t>
          </a:r>
          <a:endParaRPr lang="en-US" sz="1800" dirty="0">
            <a:latin typeface="Calibri" panose="020F0502020204030204" pitchFamily="34" charset="0"/>
            <a:ea typeface="Calibri" panose="020F0502020204030204" pitchFamily="34" charset="0"/>
            <a:cs typeface="Calibri" panose="020F0502020204030204" pitchFamily="34" charset="0"/>
          </a:endParaRPr>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1" custScaleY="945747" custLinFactY="79163" custLinFactNeighborX="20825" custLinFactNeighborY="100000">
        <dgm:presLayoutVars>
          <dgm:chMax val="0"/>
          <dgm:bulletEnabled val="1"/>
        </dgm:presLayoutVars>
      </dgm:prSet>
      <dgm:spPr/>
    </dgm:pt>
  </dgm:ptLst>
  <dgm:cxnLst>
    <dgm:cxn modelId="{0E54941D-9153-4B13-BF0E-60CC58E5C7D7}" type="presOf" srcId="{6DD55DCA-044C-41EA-A41C-18F4619C66A8}" destId="{2B4936E4-7D32-43C1-8B44-59957C93012E}"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IN" sz="1800" dirty="0">
              <a:latin typeface="Calibri" panose="020F0502020204030204" pitchFamily="34" charset="0"/>
              <a:ea typeface="Calibri" panose="020F0502020204030204" pitchFamily="34" charset="0"/>
              <a:cs typeface="Calibri" panose="020F0502020204030204" pitchFamily="34" charset="0"/>
            </a:rPr>
            <a:t>From this we can see the average working years in software department is high as compared to the rest of the departments and lowest is for Research &amp; Development Department.</a:t>
          </a:r>
          <a:endParaRPr lang="en-US" sz="1800" dirty="0">
            <a:latin typeface="Calibri" panose="020F0502020204030204" pitchFamily="34" charset="0"/>
            <a:ea typeface="Calibri" panose="020F0502020204030204" pitchFamily="34" charset="0"/>
            <a:cs typeface="Calibri" panose="020F0502020204030204" pitchFamily="34" charset="0"/>
          </a:endParaRPr>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4CD3DB3B-32BD-44A6-ADD0-C3007BF3F876}">
      <dgm:prSet custT="1"/>
      <dgm:spPr/>
      <dgm:t>
        <a:bodyPr/>
        <a:lstStyle/>
        <a:p>
          <a:pPr algn="just"/>
          <a:r>
            <a:rPr lang="en-IN" sz="1800" dirty="0">
              <a:latin typeface="Calibri" panose="020F0502020204030204" pitchFamily="34" charset="0"/>
              <a:ea typeface="Calibri" panose="020F0502020204030204" pitchFamily="34" charset="0"/>
              <a:cs typeface="Calibri" panose="020F0502020204030204" pitchFamily="34" charset="0"/>
            </a:rPr>
            <a:t>From the analysis we can conclude that average working years is approximately 20 for all the departments.</a:t>
          </a:r>
          <a:endParaRPr lang="en-US" sz="1800" dirty="0">
            <a:latin typeface="Calibri" panose="020F0502020204030204" pitchFamily="34" charset="0"/>
            <a:ea typeface="Calibri" panose="020F0502020204030204" pitchFamily="34" charset="0"/>
            <a:cs typeface="Calibri" panose="020F0502020204030204" pitchFamily="34" charset="0"/>
          </a:endParaRPr>
        </a:p>
      </dgm:t>
    </dgm:pt>
    <dgm:pt modelId="{F60F934D-9E7F-4F88-B95F-F52D6CEC4FB6}" type="parTrans" cxnId="{9E706712-6B1A-423A-BAC2-4ABF30BE8BD6}">
      <dgm:prSet/>
      <dgm:spPr/>
      <dgm:t>
        <a:bodyPr/>
        <a:lstStyle/>
        <a:p>
          <a:endParaRPr lang="en-US"/>
        </a:p>
      </dgm:t>
    </dgm:pt>
    <dgm:pt modelId="{7DE61B8E-EA98-48F2-88AC-E0002E70CABD}" type="sibTrans" cxnId="{9E706712-6B1A-423A-BAC2-4ABF30BE8BD6}">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2" custScaleY="103999">
        <dgm:presLayoutVars>
          <dgm:chMax val="0"/>
          <dgm:bulletEnabled val="1"/>
        </dgm:presLayoutVars>
      </dgm:prSet>
      <dgm:spPr/>
    </dgm:pt>
    <dgm:pt modelId="{3D842601-9C3E-4E0F-A00D-7FC2818FD75B}" type="pres">
      <dgm:prSet presAssocID="{8DBFCB4E-1D4B-4DB1-B8CA-DABAB939EADF}" presName="spacer" presStyleCnt="0"/>
      <dgm:spPr/>
    </dgm:pt>
    <dgm:pt modelId="{02414501-D933-4DAA-8B18-4AC31CFDE25F}" type="pres">
      <dgm:prSet presAssocID="{4CD3DB3B-32BD-44A6-ADD0-C3007BF3F876}" presName="parentText" presStyleLbl="node1" presStyleIdx="1" presStyleCnt="2" custScaleY="102190" custLinFactY="32267" custLinFactNeighborX="1762" custLinFactNeighborY="100000">
        <dgm:presLayoutVars>
          <dgm:chMax val="0"/>
          <dgm:bulletEnabled val="1"/>
        </dgm:presLayoutVars>
      </dgm:prSet>
      <dgm:spPr/>
    </dgm:pt>
  </dgm:ptLst>
  <dgm:cxnLst>
    <dgm:cxn modelId="{9E706712-6B1A-423A-BAC2-4ABF30BE8BD6}" srcId="{6DD55DCA-044C-41EA-A41C-18F4619C66A8}" destId="{4CD3DB3B-32BD-44A6-ADD0-C3007BF3F876}" srcOrd="1" destOrd="0" parTransId="{F60F934D-9E7F-4F88-B95F-F52D6CEC4FB6}" sibTransId="{7DE61B8E-EA98-48F2-88AC-E0002E70CABD}"/>
    <dgm:cxn modelId="{0E54941D-9153-4B13-BF0E-60CC58E5C7D7}" type="presOf" srcId="{6DD55DCA-044C-41EA-A41C-18F4619C66A8}" destId="{2B4936E4-7D32-43C1-8B44-59957C93012E}" srcOrd="0" destOrd="0" presId="urn:microsoft.com/office/officeart/2005/8/layout/vList2"/>
    <dgm:cxn modelId="{56E32985-AB5D-44E1-B9F4-6C7C58C8D6E3}" type="presOf" srcId="{4CD3DB3B-32BD-44A6-ADD0-C3007BF3F876}" destId="{02414501-D933-4DAA-8B18-4AC31CFDE25F}"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 modelId="{038C841E-DCED-47AE-90E7-2F34212E7F51}" type="presParOf" srcId="{2B4936E4-7D32-43C1-8B44-59957C93012E}" destId="{3D842601-9C3E-4E0F-A00D-7FC2818FD75B}" srcOrd="1" destOrd="0" presId="urn:microsoft.com/office/officeart/2005/8/layout/vList2"/>
    <dgm:cxn modelId="{AF3C15A7-A5EA-416C-A5FE-36A5C9A9239D}" type="presParOf" srcId="{2B4936E4-7D32-43C1-8B44-59957C93012E}" destId="{02414501-D933-4DAA-8B18-4AC31CFDE25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D55DCA-044C-41EA-A41C-18F4619C66A8}"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l"/>
          <a:r>
            <a:rPr lang="en-IN" sz="1800" dirty="0">
              <a:latin typeface="Calibri" panose="020F0502020204030204" pitchFamily="34" charset="0"/>
              <a:ea typeface="Calibri" panose="020F0502020204030204" pitchFamily="34" charset="0"/>
              <a:cs typeface="Calibri" panose="020F0502020204030204" pitchFamily="34" charset="0"/>
            </a:rPr>
            <a:t>From the analysis, we can conclude that,</a:t>
          </a:r>
        </a:p>
        <a:p>
          <a:pPr algn="l"/>
          <a:r>
            <a:rPr lang="en-IN" sz="1800" dirty="0">
              <a:latin typeface="Calibri" panose="020F0502020204030204" pitchFamily="34" charset="0"/>
              <a:ea typeface="Calibri" panose="020F0502020204030204" pitchFamily="34" charset="0"/>
              <a:cs typeface="Calibri" panose="020F0502020204030204" pitchFamily="34" charset="0"/>
            </a:rPr>
            <a:t>For Research directors and laboratory technicians, the work-life balance is poor. </a:t>
          </a:r>
        </a:p>
        <a:p>
          <a:pPr algn="l"/>
          <a:r>
            <a:rPr lang="en-IN" sz="1800" dirty="0">
              <a:latin typeface="Calibri" panose="020F0502020204030204" pitchFamily="34" charset="0"/>
              <a:ea typeface="Calibri" panose="020F0502020204030204" pitchFamily="34" charset="0"/>
              <a:cs typeface="Calibri" panose="020F0502020204030204" pitchFamily="34" charset="0"/>
            </a:rPr>
            <a:t>For the Sales representatives, managers, Manufacturing Directors, and Sales executives the work-life balance is fair.</a:t>
          </a:r>
        </a:p>
        <a:p>
          <a:pPr algn="l"/>
          <a:r>
            <a:rPr lang="en-IN" sz="1800" dirty="0">
              <a:latin typeface="Calibri" panose="020F0502020204030204" pitchFamily="34" charset="0"/>
              <a:ea typeface="Calibri" panose="020F0502020204030204" pitchFamily="34" charset="0"/>
              <a:cs typeface="Calibri" panose="020F0502020204030204" pitchFamily="34" charset="0"/>
            </a:rPr>
            <a:t>For Research Scientists, Healthcare representatives, and Developers the work-life balance is good.</a:t>
          </a:r>
        </a:p>
        <a:p>
          <a:pPr algn="l"/>
          <a:r>
            <a:rPr lang="en-IN" sz="1800" dirty="0">
              <a:latin typeface="Calibri" panose="020F0502020204030204" pitchFamily="34" charset="0"/>
              <a:ea typeface="Calibri" panose="020F0502020204030204" pitchFamily="34" charset="0"/>
              <a:cs typeface="Calibri" panose="020F0502020204030204" pitchFamily="34" charset="0"/>
            </a:rPr>
            <a:t>For human resources the work-life balance is excellent.</a:t>
          </a:r>
        </a:p>
        <a:p>
          <a:pPr algn="just"/>
          <a:r>
            <a:rPr lang="en-IN" sz="2100" dirty="0"/>
            <a:t> </a:t>
          </a:r>
          <a:endParaRPr lang="en-US" sz="21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99B5583B-F4B8-44AC-9FCA-104D64097E48}" type="pres">
      <dgm:prSet presAssocID="{6DD55DCA-044C-41EA-A41C-18F4619C66A8}" presName="vert0" presStyleCnt="0">
        <dgm:presLayoutVars>
          <dgm:dir/>
          <dgm:animOne val="branch"/>
          <dgm:animLvl val="lvl"/>
        </dgm:presLayoutVars>
      </dgm:prSet>
      <dgm:spPr/>
    </dgm:pt>
    <dgm:pt modelId="{11476AFE-C265-4FF4-94F8-3A36205A9C35}" type="pres">
      <dgm:prSet presAssocID="{5CECBE01-E7AF-49CF-9724-0BB61D23B992}" presName="thickLine" presStyleLbl="alignNode1" presStyleIdx="0" presStyleCnt="1"/>
      <dgm:spPr/>
    </dgm:pt>
    <dgm:pt modelId="{DDA48160-4D05-476B-8CDF-241A82EE1756}" type="pres">
      <dgm:prSet presAssocID="{5CECBE01-E7AF-49CF-9724-0BB61D23B992}" presName="horz1" presStyleCnt="0"/>
      <dgm:spPr/>
    </dgm:pt>
    <dgm:pt modelId="{13303CD0-E464-460E-BC9E-42971C485531}" type="pres">
      <dgm:prSet presAssocID="{5CECBE01-E7AF-49CF-9724-0BB61D23B992}" presName="tx1" presStyleLbl="revTx" presStyleIdx="0" presStyleCnt="1" custLinFactNeighborX="0" custLinFactNeighborY="7097"/>
      <dgm:spPr/>
    </dgm:pt>
    <dgm:pt modelId="{8111F093-0715-46DF-A734-0E87FF213459}" type="pres">
      <dgm:prSet presAssocID="{5CECBE01-E7AF-49CF-9724-0BB61D23B992}" presName="vert1" presStyleCnt="0"/>
      <dgm:spPr/>
    </dgm:pt>
  </dgm:ptLst>
  <dgm:cxnLst>
    <dgm:cxn modelId="{C758EE7D-69F5-4ACC-94B9-22607DFB446F}" type="presOf" srcId="{6DD55DCA-044C-41EA-A41C-18F4619C66A8}" destId="{99B5583B-F4B8-44AC-9FCA-104D64097E48}" srcOrd="0" destOrd="0" presId="urn:microsoft.com/office/officeart/2008/layout/LinedList"/>
    <dgm:cxn modelId="{5A906EDC-9F4B-4DBF-90B4-048CDF436562}" srcId="{6DD55DCA-044C-41EA-A41C-18F4619C66A8}" destId="{5CECBE01-E7AF-49CF-9724-0BB61D23B992}" srcOrd="0" destOrd="0" parTransId="{44DBA7DD-1478-4DB7-871A-9A2F156E0C38}" sibTransId="{8DBFCB4E-1D4B-4DB1-B8CA-DABAB939EADF}"/>
    <dgm:cxn modelId="{F8166DF9-D318-45A5-82FE-9D76E9B1DECD}" type="presOf" srcId="{5CECBE01-E7AF-49CF-9724-0BB61D23B992}" destId="{13303CD0-E464-460E-BC9E-42971C485531}" srcOrd="0" destOrd="0" presId="urn:microsoft.com/office/officeart/2008/layout/LinedList"/>
    <dgm:cxn modelId="{62657491-DD7F-4E9A-AECA-3FA13BDA0E50}" type="presParOf" srcId="{99B5583B-F4B8-44AC-9FCA-104D64097E48}" destId="{11476AFE-C265-4FF4-94F8-3A36205A9C35}" srcOrd="0" destOrd="0" presId="urn:microsoft.com/office/officeart/2008/layout/LinedList"/>
    <dgm:cxn modelId="{17DE258A-30E9-411B-B3B8-8608AF5093E6}" type="presParOf" srcId="{99B5583B-F4B8-44AC-9FCA-104D64097E48}" destId="{DDA48160-4D05-476B-8CDF-241A82EE1756}" srcOrd="1" destOrd="0" presId="urn:microsoft.com/office/officeart/2008/layout/LinedList"/>
    <dgm:cxn modelId="{5D8323D7-4549-4006-A408-8D658726B85F}" type="presParOf" srcId="{DDA48160-4D05-476B-8CDF-241A82EE1756}" destId="{13303CD0-E464-460E-BC9E-42971C485531}" srcOrd="0" destOrd="0" presId="urn:microsoft.com/office/officeart/2008/layout/LinedList"/>
    <dgm:cxn modelId="{C66236A8-932C-41F0-B240-74A8B9D07AE6}" type="presParOf" srcId="{DDA48160-4D05-476B-8CDF-241A82EE1756}" destId="{8111F093-0715-46DF-A734-0E87FF21345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F6514D2-ED29-4255-8DD3-233BD29375A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79D44DA-A849-447C-80B8-D85AA437A144}">
      <dgm:prSet custT="1"/>
      <dgm:spPr/>
      <dgm:t>
        <a:bodyPr/>
        <a:lstStyle/>
        <a:p>
          <a:pPr algn="ctr">
            <a:lnSpc>
              <a:spcPct val="100000"/>
            </a:lnSpc>
          </a:pPr>
          <a:r>
            <a:rPr lang="en-US" sz="1800" b="0" i="0" dirty="0">
              <a:latin typeface="Calibri" panose="020F0502020204030204" pitchFamily="34" charset="0"/>
              <a:ea typeface="Calibri" panose="020F0502020204030204" pitchFamily="34" charset="0"/>
              <a:cs typeface="Calibri" panose="020F0502020204030204" pitchFamily="34" charset="0"/>
            </a:rPr>
            <a:t>Conduct stay interviews: Instead of exit interviews, conduct stay interviews with employees to gather feedback about the job.</a:t>
          </a:r>
          <a:endParaRPr lang="en-US" sz="1800" dirty="0">
            <a:latin typeface="Calibri" panose="020F0502020204030204" pitchFamily="34" charset="0"/>
            <a:ea typeface="Calibri" panose="020F0502020204030204" pitchFamily="34" charset="0"/>
            <a:cs typeface="Calibri" panose="020F0502020204030204" pitchFamily="34" charset="0"/>
          </a:endParaRPr>
        </a:p>
      </dgm:t>
    </dgm:pt>
    <dgm:pt modelId="{8559330C-3B52-48D1-8C5E-47B1EBC27028}" type="parTrans" cxnId="{81E60EC9-7ACB-4CF6-84FA-E56E55D0055D}">
      <dgm:prSet/>
      <dgm:spPr/>
      <dgm:t>
        <a:bodyPr/>
        <a:lstStyle/>
        <a:p>
          <a:endParaRPr lang="en-US"/>
        </a:p>
      </dgm:t>
    </dgm:pt>
    <dgm:pt modelId="{100B7237-87F1-4A74-A828-FF9C5AE6A4DF}" type="sibTrans" cxnId="{81E60EC9-7ACB-4CF6-84FA-E56E55D0055D}">
      <dgm:prSet/>
      <dgm:spPr/>
      <dgm:t>
        <a:bodyPr/>
        <a:lstStyle/>
        <a:p>
          <a:pPr>
            <a:lnSpc>
              <a:spcPct val="100000"/>
            </a:lnSpc>
          </a:pPr>
          <a:endParaRPr lang="en-US"/>
        </a:p>
      </dgm:t>
    </dgm:pt>
    <dgm:pt modelId="{D5EDE5F3-8F64-4A1B-AF4F-40020A16C4F1}">
      <dgm:prSet custT="1"/>
      <dgm:spPr/>
      <dgm:t>
        <a:bodyPr/>
        <a:lstStyle/>
        <a:p>
          <a:pPr algn="ctr">
            <a:lnSpc>
              <a:spcPct val="100000"/>
            </a:lnSpc>
          </a:pPr>
          <a:r>
            <a:rPr lang="en-US" sz="1800" b="0" i="0" dirty="0">
              <a:latin typeface="Calibri" panose="020F0502020204030204" pitchFamily="34" charset="0"/>
              <a:ea typeface="Calibri" panose="020F0502020204030204" pitchFamily="34" charset="0"/>
              <a:cs typeface="Calibri" panose="020F0502020204030204" pitchFamily="34" charset="0"/>
            </a:rPr>
            <a:t>Improve employee engagement: Implement initiatives to improve employee engagement, such as regular feedback, recognition and rewards programs, and opportunities for career growth</a:t>
          </a:r>
          <a:r>
            <a:rPr lang="en-US" sz="1800" dirty="0">
              <a:latin typeface="Calibri" panose="020F0502020204030204" pitchFamily="34" charset="0"/>
              <a:ea typeface="Calibri" panose="020F0502020204030204" pitchFamily="34" charset="0"/>
              <a:cs typeface="Calibri" panose="020F0502020204030204" pitchFamily="34" charset="0"/>
            </a:rPr>
            <a:t>.</a:t>
          </a:r>
        </a:p>
      </dgm:t>
    </dgm:pt>
    <dgm:pt modelId="{B5EDD9A9-C33B-4EE5-8A0E-09362637AE8E}" type="parTrans" cxnId="{CFCD71EB-5606-4221-BDBE-EA8BB0B6A49C}">
      <dgm:prSet/>
      <dgm:spPr/>
      <dgm:t>
        <a:bodyPr/>
        <a:lstStyle/>
        <a:p>
          <a:endParaRPr lang="en-US"/>
        </a:p>
      </dgm:t>
    </dgm:pt>
    <dgm:pt modelId="{2A70A06E-FBBD-44AF-9347-1739E2910E1F}" type="sibTrans" cxnId="{CFCD71EB-5606-4221-BDBE-EA8BB0B6A49C}">
      <dgm:prSet/>
      <dgm:spPr/>
      <dgm:t>
        <a:bodyPr/>
        <a:lstStyle/>
        <a:p>
          <a:pPr>
            <a:lnSpc>
              <a:spcPct val="100000"/>
            </a:lnSpc>
          </a:pPr>
          <a:endParaRPr lang="en-US"/>
        </a:p>
      </dgm:t>
    </dgm:pt>
    <dgm:pt modelId="{F46DF968-1C0F-4EC7-8656-EC6D6157A290}">
      <dgm:prSet custT="1"/>
      <dgm:spPr/>
      <dgm:t>
        <a:bodyPr/>
        <a:lstStyle/>
        <a:p>
          <a:pPr algn="ctr">
            <a:lnSpc>
              <a:spcPct val="100000"/>
            </a:lnSpc>
          </a:pPr>
          <a:r>
            <a:rPr lang="en-US" sz="1800" b="0" i="0" dirty="0">
              <a:latin typeface="Calibri" panose="020F0502020204030204" pitchFamily="34" charset="0"/>
              <a:ea typeface="Calibri" panose="020F0502020204030204" pitchFamily="34" charset="0"/>
              <a:cs typeface="Calibri" panose="020F0502020204030204" pitchFamily="34" charset="0"/>
            </a:rPr>
            <a:t>Address workload issues: Ensure employees have manageable workloads by regularly monitoring and adjusting workloads to prevent burnout and overwhelm.</a:t>
          </a:r>
          <a:endParaRPr lang="en-US" sz="1800" dirty="0">
            <a:latin typeface="Calibri" panose="020F0502020204030204" pitchFamily="34" charset="0"/>
            <a:ea typeface="Calibri" panose="020F0502020204030204" pitchFamily="34" charset="0"/>
            <a:cs typeface="Calibri" panose="020F0502020204030204" pitchFamily="34" charset="0"/>
          </a:endParaRPr>
        </a:p>
      </dgm:t>
    </dgm:pt>
    <dgm:pt modelId="{C8C5539F-5DB1-4230-ACE9-0F447E5F27F0}" type="parTrans" cxnId="{C50C29A7-C82C-44E8-889E-F108A5B48E68}">
      <dgm:prSet/>
      <dgm:spPr/>
      <dgm:t>
        <a:bodyPr/>
        <a:lstStyle/>
        <a:p>
          <a:endParaRPr lang="en-US"/>
        </a:p>
      </dgm:t>
    </dgm:pt>
    <dgm:pt modelId="{E204B08A-0898-43F1-AD87-374DE6935361}" type="sibTrans" cxnId="{C50C29A7-C82C-44E8-889E-F108A5B48E68}">
      <dgm:prSet/>
      <dgm:spPr/>
      <dgm:t>
        <a:bodyPr/>
        <a:lstStyle/>
        <a:p>
          <a:pPr>
            <a:lnSpc>
              <a:spcPct val="100000"/>
            </a:lnSpc>
          </a:pPr>
          <a:endParaRPr lang="en-US"/>
        </a:p>
      </dgm:t>
    </dgm:pt>
    <dgm:pt modelId="{7AC09B67-08AB-44F1-9479-FA1D83F360C8}">
      <dgm:prSet custT="1"/>
      <dgm:spPr/>
      <dgm:t>
        <a:bodyPr/>
        <a:lstStyle/>
        <a:p>
          <a:pPr algn="ctr">
            <a:lnSpc>
              <a:spcPct val="100000"/>
            </a:lnSpc>
          </a:pPr>
          <a:r>
            <a:rPr lang="en-US" sz="1800" b="0" i="0" dirty="0">
              <a:latin typeface="Calibri" panose="020F0502020204030204" pitchFamily="34" charset="0"/>
              <a:ea typeface="Calibri" panose="020F0502020204030204" pitchFamily="34" charset="0"/>
              <a:cs typeface="Calibri" panose="020F0502020204030204" pitchFamily="34" charset="0"/>
            </a:rPr>
            <a:t>Create a positive work environment: Foster a positive work environment by promoting a culture of respect, inclusivity, and teamwork. Encourage open communication and collaboration among employees.</a:t>
          </a:r>
          <a:endParaRPr lang="en-US" sz="1800" dirty="0">
            <a:latin typeface="Calibri" panose="020F0502020204030204" pitchFamily="34" charset="0"/>
            <a:ea typeface="Calibri" panose="020F0502020204030204" pitchFamily="34" charset="0"/>
            <a:cs typeface="Calibri" panose="020F0502020204030204" pitchFamily="34" charset="0"/>
          </a:endParaRPr>
        </a:p>
      </dgm:t>
    </dgm:pt>
    <dgm:pt modelId="{CEE117DE-75AC-4734-8A1F-55B079FAB27E}" type="parTrans" cxnId="{5E71B501-7666-4684-83C0-6BB893A2CF21}">
      <dgm:prSet/>
      <dgm:spPr/>
      <dgm:t>
        <a:bodyPr/>
        <a:lstStyle/>
        <a:p>
          <a:endParaRPr lang="en-US"/>
        </a:p>
      </dgm:t>
    </dgm:pt>
    <dgm:pt modelId="{A74E9CEF-F2EC-4932-A805-1C5E32C3D803}" type="sibTrans" cxnId="{5E71B501-7666-4684-83C0-6BB893A2CF21}">
      <dgm:prSet/>
      <dgm:spPr/>
      <dgm:t>
        <a:bodyPr/>
        <a:lstStyle/>
        <a:p>
          <a:pPr>
            <a:lnSpc>
              <a:spcPct val="100000"/>
            </a:lnSpc>
          </a:pPr>
          <a:endParaRPr lang="en-US"/>
        </a:p>
      </dgm:t>
    </dgm:pt>
    <dgm:pt modelId="{E9926D6A-4677-4603-BD6F-E83DC47CBC4F}">
      <dgm:prSet custT="1"/>
      <dgm:spPr/>
      <dgm:t>
        <a:bodyPr/>
        <a:lstStyle/>
        <a:p>
          <a:pPr algn="ctr">
            <a:lnSpc>
              <a:spcPct val="100000"/>
            </a:lnSpc>
          </a:pPr>
          <a:r>
            <a:rPr lang="en-US" sz="1800" b="0" i="0" dirty="0">
              <a:latin typeface="Calibri" panose="020F0502020204030204" pitchFamily="34" charset="0"/>
              <a:ea typeface="Calibri" panose="020F0502020204030204" pitchFamily="34" charset="0"/>
              <a:cs typeface="Calibri" panose="020F0502020204030204" pitchFamily="34" charset="0"/>
            </a:rPr>
            <a:t>Address pay and compensation issues: Ensure that employees receive fair pay and compensation for their work and t</a:t>
          </a:r>
          <a:r>
            <a:rPr lang="en-US" sz="1800" dirty="0">
              <a:latin typeface="Calibri" panose="020F0502020204030204" pitchFamily="34" charset="0"/>
              <a:ea typeface="Calibri" panose="020F0502020204030204" pitchFamily="34" charset="0"/>
              <a:cs typeface="Calibri" panose="020F0502020204030204" pitchFamily="34" charset="0"/>
            </a:rPr>
            <a:t>o find out what motivates an employee to continue to work in an organization</a:t>
          </a:r>
          <a:r>
            <a:rPr lang="en-US" sz="1800" dirty="0"/>
            <a:t>.</a:t>
          </a:r>
        </a:p>
      </dgm:t>
    </dgm:pt>
    <dgm:pt modelId="{FFF3D7BE-DCA0-4559-9D66-E0D7499F9880}" type="parTrans" cxnId="{9BC097FD-E961-4E21-95AF-3FE885B98EF9}">
      <dgm:prSet/>
      <dgm:spPr/>
      <dgm:t>
        <a:bodyPr/>
        <a:lstStyle/>
        <a:p>
          <a:endParaRPr lang="en-US"/>
        </a:p>
      </dgm:t>
    </dgm:pt>
    <dgm:pt modelId="{EE0FD7F5-AB39-433B-A1D3-689AC58932CD}" type="sibTrans" cxnId="{9BC097FD-E961-4E21-95AF-3FE885B98EF9}">
      <dgm:prSet/>
      <dgm:spPr/>
      <dgm:t>
        <a:bodyPr/>
        <a:lstStyle/>
        <a:p>
          <a:endParaRPr lang="en-US"/>
        </a:p>
      </dgm:t>
    </dgm:pt>
    <dgm:pt modelId="{82D179F3-9F27-4AD3-994B-4D630B2A7D0E}" type="pres">
      <dgm:prSet presAssocID="{7F6514D2-ED29-4255-8DD3-233BD29375A3}" presName="root" presStyleCnt="0">
        <dgm:presLayoutVars>
          <dgm:dir/>
          <dgm:resizeHandles val="exact"/>
        </dgm:presLayoutVars>
      </dgm:prSet>
      <dgm:spPr/>
    </dgm:pt>
    <dgm:pt modelId="{A0202CA9-0C26-4FAF-8317-737803119154}" type="pres">
      <dgm:prSet presAssocID="{979D44DA-A849-447C-80B8-D85AA437A144}" presName="compNode" presStyleCnt="0"/>
      <dgm:spPr/>
    </dgm:pt>
    <dgm:pt modelId="{5642527A-CCB6-4829-88E3-7552B266EFAB}" type="pres">
      <dgm:prSet presAssocID="{979D44DA-A849-447C-80B8-D85AA437A144}" presName="bgRect" presStyleLbl="bgShp" presStyleIdx="0" presStyleCnt="5" custLinFactY="-241695" custLinFactNeighborX="-5934" custLinFactNeighborY="-300000"/>
      <dgm:spPr/>
    </dgm:pt>
    <dgm:pt modelId="{B06E9D13-3C76-45C3-8931-E3693C602C60}" type="pres">
      <dgm:prSet presAssocID="{979D44DA-A849-447C-80B8-D85AA437A14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orkflow"/>
        </a:ext>
      </dgm:extLst>
    </dgm:pt>
    <dgm:pt modelId="{9B7537F8-ABA6-4076-9392-7FE9A7DF778A}" type="pres">
      <dgm:prSet presAssocID="{979D44DA-A849-447C-80B8-D85AA437A144}" presName="spaceRect" presStyleCnt="0"/>
      <dgm:spPr/>
    </dgm:pt>
    <dgm:pt modelId="{6D64BECF-0D1A-410A-8F1A-CCDAE9A6B1CE}" type="pres">
      <dgm:prSet presAssocID="{979D44DA-A849-447C-80B8-D85AA437A144}" presName="parTx" presStyleLbl="revTx" presStyleIdx="0" presStyleCnt="5">
        <dgm:presLayoutVars>
          <dgm:chMax val="0"/>
          <dgm:chPref val="0"/>
        </dgm:presLayoutVars>
      </dgm:prSet>
      <dgm:spPr/>
    </dgm:pt>
    <dgm:pt modelId="{9ED24C57-DCCD-4435-B4DB-3257213F2D68}" type="pres">
      <dgm:prSet presAssocID="{100B7237-87F1-4A74-A828-FF9C5AE6A4DF}" presName="sibTrans" presStyleCnt="0"/>
      <dgm:spPr/>
    </dgm:pt>
    <dgm:pt modelId="{BCF85146-BAD5-4312-A9F8-CBA4E17C2D95}" type="pres">
      <dgm:prSet presAssocID="{D5EDE5F3-8F64-4A1B-AF4F-40020A16C4F1}" presName="compNode" presStyleCnt="0"/>
      <dgm:spPr/>
    </dgm:pt>
    <dgm:pt modelId="{BFC3A43C-BCDB-4217-8A75-CCC1183668B5}" type="pres">
      <dgm:prSet presAssocID="{D5EDE5F3-8F64-4A1B-AF4F-40020A16C4F1}" presName="bgRect" presStyleLbl="bgShp" presStyleIdx="1" presStyleCnt="5" custLinFactNeighborX="0"/>
      <dgm:spPr/>
    </dgm:pt>
    <dgm:pt modelId="{618F2191-0ABC-400B-9F39-F02DFE1A6756}" type="pres">
      <dgm:prSet presAssocID="{D5EDE5F3-8F64-4A1B-AF4F-40020A16C4F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of People"/>
        </a:ext>
      </dgm:extLst>
    </dgm:pt>
    <dgm:pt modelId="{7A042F4E-5D8F-4627-A836-96417EED0104}" type="pres">
      <dgm:prSet presAssocID="{D5EDE5F3-8F64-4A1B-AF4F-40020A16C4F1}" presName="spaceRect" presStyleCnt="0"/>
      <dgm:spPr/>
    </dgm:pt>
    <dgm:pt modelId="{7AAF71C2-E556-429D-B688-B88B92F8AFD3}" type="pres">
      <dgm:prSet presAssocID="{D5EDE5F3-8F64-4A1B-AF4F-40020A16C4F1}" presName="parTx" presStyleLbl="revTx" presStyleIdx="1" presStyleCnt="5">
        <dgm:presLayoutVars>
          <dgm:chMax val="0"/>
          <dgm:chPref val="0"/>
        </dgm:presLayoutVars>
      </dgm:prSet>
      <dgm:spPr/>
    </dgm:pt>
    <dgm:pt modelId="{51DD5228-8DB8-4302-9A64-C059E1255783}" type="pres">
      <dgm:prSet presAssocID="{2A70A06E-FBBD-44AF-9347-1739E2910E1F}" presName="sibTrans" presStyleCnt="0"/>
      <dgm:spPr/>
    </dgm:pt>
    <dgm:pt modelId="{82AFED9C-0F4B-48EC-A88C-0B516EE43FC3}" type="pres">
      <dgm:prSet presAssocID="{F46DF968-1C0F-4EC7-8656-EC6D6157A290}" presName="compNode" presStyleCnt="0"/>
      <dgm:spPr/>
    </dgm:pt>
    <dgm:pt modelId="{A8E1718F-77A1-495C-808D-3B6F90B50A14}" type="pres">
      <dgm:prSet presAssocID="{F46DF968-1C0F-4EC7-8656-EC6D6157A290}" presName="bgRect" presStyleLbl="bgShp" presStyleIdx="2" presStyleCnt="5"/>
      <dgm:spPr/>
    </dgm:pt>
    <dgm:pt modelId="{02A001B9-CC7E-4D30-8A42-42401FCF2E5E}" type="pres">
      <dgm:prSet presAssocID="{F46DF968-1C0F-4EC7-8656-EC6D6157A29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49E95D16-8525-42FA-A7E0-4780846B2111}" type="pres">
      <dgm:prSet presAssocID="{F46DF968-1C0F-4EC7-8656-EC6D6157A290}" presName="spaceRect" presStyleCnt="0"/>
      <dgm:spPr/>
    </dgm:pt>
    <dgm:pt modelId="{7CBA4BF1-5BE7-4D48-AB8C-831BE404813F}" type="pres">
      <dgm:prSet presAssocID="{F46DF968-1C0F-4EC7-8656-EC6D6157A290}" presName="parTx" presStyleLbl="revTx" presStyleIdx="2" presStyleCnt="5">
        <dgm:presLayoutVars>
          <dgm:chMax val="0"/>
          <dgm:chPref val="0"/>
        </dgm:presLayoutVars>
      </dgm:prSet>
      <dgm:spPr/>
    </dgm:pt>
    <dgm:pt modelId="{C1D0750B-AB2F-4306-9002-C5ABE8C0A2BA}" type="pres">
      <dgm:prSet presAssocID="{E204B08A-0898-43F1-AD87-374DE6935361}" presName="sibTrans" presStyleCnt="0"/>
      <dgm:spPr/>
    </dgm:pt>
    <dgm:pt modelId="{F48709A7-D70C-45AD-B627-0FF146A87B1F}" type="pres">
      <dgm:prSet presAssocID="{7AC09B67-08AB-44F1-9479-FA1D83F360C8}" presName="compNode" presStyleCnt="0"/>
      <dgm:spPr/>
    </dgm:pt>
    <dgm:pt modelId="{9BEE6CFB-24F9-41CE-B772-C8332367E6E1}" type="pres">
      <dgm:prSet presAssocID="{7AC09B67-08AB-44F1-9479-FA1D83F360C8}" presName="bgRect" presStyleLbl="bgShp" presStyleIdx="3" presStyleCnt="5"/>
      <dgm:spPr/>
    </dgm:pt>
    <dgm:pt modelId="{ADEF7A08-80D8-4596-BA50-B479596CE6FE}" type="pres">
      <dgm:prSet presAssocID="{7AC09B67-08AB-44F1-9479-FA1D83F36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nnections"/>
        </a:ext>
      </dgm:extLst>
    </dgm:pt>
    <dgm:pt modelId="{AFB8E5AC-0151-460F-A1FD-AF916BAB7DEB}" type="pres">
      <dgm:prSet presAssocID="{7AC09B67-08AB-44F1-9479-FA1D83F360C8}" presName="spaceRect" presStyleCnt="0"/>
      <dgm:spPr/>
    </dgm:pt>
    <dgm:pt modelId="{C6E1F057-43E6-4AAD-B399-BE1431F6946F}" type="pres">
      <dgm:prSet presAssocID="{7AC09B67-08AB-44F1-9479-FA1D83F360C8}" presName="parTx" presStyleLbl="revTx" presStyleIdx="3" presStyleCnt="5">
        <dgm:presLayoutVars>
          <dgm:chMax val="0"/>
          <dgm:chPref val="0"/>
        </dgm:presLayoutVars>
      </dgm:prSet>
      <dgm:spPr/>
    </dgm:pt>
    <dgm:pt modelId="{153FCBAD-35F9-4745-898D-E833C132E723}" type="pres">
      <dgm:prSet presAssocID="{A74E9CEF-F2EC-4932-A805-1C5E32C3D803}" presName="sibTrans" presStyleCnt="0"/>
      <dgm:spPr/>
    </dgm:pt>
    <dgm:pt modelId="{F7F0CFAB-63AF-48C3-BAD1-5E487FB2FF3B}" type="pres">
      <dgm:prSet presAssocID="{E9926D6A-4677-4603-BD6F-E83DC47CBC4F}" presName="compNode" presStyleCnt="0"/>
      <dgm:spPr/>
    </dgm:pt>
    <dgm:pt modelId="{49E30507-7FF7-4582-BA49-3BE38F2DFCD6}" type="pres">
      <dgm:prSet presAssocID="{E9926D6A-4677-4603-BD6F-E83DC47CBC4F}" presName="bgRect" presStyleLbl="bgShp" presStyleIdx="4" presStyleCnt="5" custLinFactNeighborX="0"/>
      <dgm:spPr/>
    </dgm:pt>
    <dgm:pt modelId="{BC0709E7-CF9F-4F6D-AB5D-FF51711F3DB7}" type="pres">
      <dgm:prSet presAssocID="{E9926D6A-4677-4603-BD6F-E83DC47CBC4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pward trend"/>
        </a:ext>
      </dgm:extLst>
    </dgm:pt>
    <dgm:pt modelId="{818557AF-0518-424A-970F-F2B8D574CB21}" type="pres">
      <dgm:prSet presAssocID="{E9926D6A-4677-4603-BD6F-E83DC47CBC4F}" presName="spaceRect" presStyleCnt="0"/>
      <dgm:spPr/>
    </dgm:pt>
    <dgm:pt modelId="{A2C2242C-368F-46CC-A1D0-7676852EB348}" type="pres">
      <dgm:prSet presAssocID="{E9926D6A-4677-4603-BD6F-E83DC47CBC4F}" presName="parTx" presStyleLbl="revTx" presStyleIdx="4" presStyleCnt="5" custLinFactNeighborX="412" custLinFactNeighborY="37799">
        <dgm:presLayoutVars>
          <dgm:chMax val="0"/>
          <dgm:chPref val="0"/>
        </dgm:presLayoutVars>
      </dgm:prSet>
      <dgm:spPr/>
    </dgm:pt>
  </dgm:ptLst>
  <dgm:cxnLst>
    <dgm:cxn modelId="{5E71B501-7666-4684-83C0-6BB893A2CF21}" srcId="{7F6514D2-ED29-4255-8DD3-233BD29375A3}" destId="{7AC09B67-08AB-44F1-9479-FA1D83F360C8}" srcOrd="3" destOrd="0" parTransId="{CEE117DE-75AC-4734-8A1F-55B079FAB27E}" sibTransId="{A74E9CEF-F2EC-4932-A805-1C5E32C3D803}"/>
    <dgm:cxn modelId="{C9E12F12-E748-47E2-9666-9CF960F8C675}" type="presOf" srcId="{7AC09B67-08AB-44F1-9479-FA1D83F360C8}" destId="{C6E1F057-43E6-4AAD-B399-BE1431F6946F}" srcOrd="0" destOrd="0" presId="urn:microsoft.com/office/officeart/2018/2/layout/IconVerticalSolidList"/>
    <dgm:cxn modelId="{D6CA9969-0268-48EA-B216-972BE1C6639B}" type="presOf" srcId="{7F6514D2-ED29-4255-8DD3-233BD29375A3}" destId="{82D179F3-9F27-4AD3-994B-4D630B2A7D0E}" srcOrd="0" destOrd="0" presId="urn:microsoft.com/office/officeart/2018/2/layout/IconVerticalSolidList"/>
    <dgm:cxn modelId="{9B3D4058-EA63-4F28-8EA4-3024083F950C}" type="presOf" srcId="{D5EDE5F3-8F64-4A1B-AF4F-40020A16C4F1}" destId="{7AAF71C2-E556-429D-B688-B88B92F8AFD3}" srcOrd="0" destOrd="0" presId="urn:microsoft.com/office/officeart/2018/2/layout/IconVerticalSolidList"/>
    <dgm:cxn modelId="{95A9637F-1DFE-4CB1-A296-00C86E32C026}" type="presOf" srcId="{979D44DA-A849-447C-80B8-D85AA437A144}" destId="{6D64BECF-0D1A-410A-8F1A-CCDAE9A6B1CE}" srcOrd="0" destOrd="0" presId="urn:microsoft.com/office/officeart/2018/2/layout/IconVerticalSolidList"/>
    <dgm:cxn modelId="{5A6F378C-B4E9-4AE2-99A5-9F1012EB7878}" type="presOf" srcId="{F46DF968-1C0F-4EC7-8656-EC6D6157A290}" destId="{7CBA4BF1-5BE7-4D48-AB8C-831BE404813F}" srcOrd="0" destOrd="0" presId="urn:microsoft.com/office/officeart/2018/2/layout/IconVerticalSolidList"/>
    <dgm:cxn modelId="{3D91EC8E-5F65-4CA8-8339-8F2838193B90}" type="presOf" srcId="{E9926D6A-4677-4603-BD6F-E83DC47CBC4F}" destId="{A2C2242C-368F-46CC-A1D0-7676852EB348}" srcOrd="0" destOrd="0" presId="urn:microsoft.com/office/officeart/2018/2/layout/IconVerticalSolidList"/>
    <dgm:cxn modelId="{C50C29A7-C82C-44E8-889E-F108A5B48E68}" srcId="{7F6514D2-ED29-4255-8DD3-233BD29375A3}" destId="{F46DF968-1C0F-4EC7-8656-EC6D6157A290}" srcOrd="2" destOrd="0" parTransId="{C8C5539F-5DB1-4230-ACE9-0F447E5F27F0}" sibTransId="{E204B08A-0898-43F1-AD87-374DE6935361}"/>
    <dgm:cxn modelId="{81E60EC9-7ACB-4CF6-84FA-E56E55D0055D}" srcId="{7F6514D2-ED29-4255-8DD3-233BD29375A3}" destId="{979D44DA-A849-447C-80B8-D85AA437A144}" srcOrd="0" destOrd="0" parTransId="{8559330C-3B52-48D1-8C5E-47B1EBC27028}" sibTransId="{100B7237-87F1-4A74-A828-FF9C5AE6A4DF}"/>
    <dgm:cxn modelId="{CFCD71EB-5606-4221-BDBE-EA8BB0B6A49C}" srcId="{7F6514D2-ED29-4255-8DD3-233BD29375A3}" destId="{D5EDE5F3-8F64-4A1B-AF4F-40020A16C4F1}" srcOrd="1" destOrd="0" parTransId="{B5EDD9A9-C33B-4EE5-8A0E-09362637AE8E}" sibTransId="{2A70A06E-FBBD-44AF-9347-1739E2910E1F}"/>
    <dgm:cxn modelId="{9BC097FD-E961-4E21-95AF-3FE885B98EF9}" srcId="{7F6514D2-ED29-4255-8DD3-233BD29375A3}" destId="{E9926D6A-4677-4603-BD6F-E83DC47CBC4F}" srcOrd="4" destOrd="0" parTransId="{FFF3D7BE-DCA0-4559-9D66-E0D7499F9880}" sibTransId="{EE0FD7F5-AB39-433B-A1D3-689AC58932CD}"/>
    <dgm:cxn modelId="{EA0E2400-53A9-4B62-AC0B-C0D4D9D15A3E}" type="presParOf" srcId="{82D179F3-9F27-4AD3-994B-4D630B2A7D0E}" destId="{A0202CA9-0C26-4FAF-8317-737803119154}" srcOrd="0" destOrd="0" presId="urn:microsoft.com/office/officeart/2018/2/layout/IconVerticalSolidList"/>
    <dgm:cxn modelId="{3780AECD-C8F7-432C-8063-B08F38976CA2}" type="presParOf" srcId="{A0202CA9-0C26-4FAF-8317-737803119154}" destId="{5642527A-CCB6-4829-88E3-7552B266EFAB}" srcOrd="0" destOrd="0" presId="urn:microsoft.com/office/officeart/2018/2/layout/IconVerticalSolidList"/>
    <dgm:cxn modelId="{68226B2A-17DB-4D04-807C-70BA9B8F43EA}" type="presParOf" srcId="{A0202CA9-0C26-4FAF-8317-737803119154}" destId="{B06E9D13-3C76-45C3-8931-E3693C602C60}" srcOrd="1" destOrd="0" presId="urn:microsoft.com/office/officeart/2018/2/layout/IconVerticalSolidList"/>
    <dgm:cxn modelId="{27D085A7-BA38-4597-8EF6-33FBB1C21821}" type="presParOf" srcId="{A0202CA9-0C26-4FAF-8317-737803119154}" destId="{9B7537F8-ABA6-4076-9392-7FE9A7DF778A}" srcOrd="2" destOrd="0" presId="urn:microsoft.com/office/officeart/2018/2/layout/IconVerticalSolidList"/>
    <dgm:cxn modelId="{F2A65DA0-2668-4E50-B52D-E96574A91DB7}" type="presParOf" srcId="{A0202CA9-0C26-4FAF-8317-737803119154}" destId="{6D64BECF-0D1A-410A-8F1A-CCDAE9A6B1CE}" srcOrd="3" destOrd="0" presId="urn:microsoft.com/office/officeart/2018/2/layout/IconVerticalSolidList"/>
    <dgm:cxn modelId="{690437E9-E18E-452E-A62E-5CD4441038A1}" type="presParOf" srcId="{82D179F3-9F27-4AD3-994B-4D630B2A7D0E}" destId="{9ED24C57-DCCD-4435-B4DB-3257213F2D68}" srcOrd="1" destOrd="0" presId="urn:microsoft.com/office/officeart/2018/2/layout/IconVerticalSolidList"/>
    <dgm:cxn modelId="{79C62400-5FD0-4747-B711-6FE3D2DB2F12}" type="presParOf" srcId="{82D179F3-9F27-4AD3-994B-4D630B2A7D0E}" destId="{BCF85146-BAD5-4312-A9F8-CBA4E17C2D95}" srcOrd="2" destOrd="0" presId="urn:microsoft.com/office/officeart/2018/2/layout/IconVerticalSolidList"/>
    <dgm:cxn modelId="{696126D7-4EF7-4C35-ADE3-DA212912D862}" type="presParOf" srcId="{BCF85146-BAD5-4312-A9F8-CBA4E17C2D95}" destId="{BFC3A43C-BCDB-4217-8A75-CCC1183668B5}" srcOrd="0" destOrd="0" presId="urn:microsoft.com/office/officeart/2018/2/layout/IconVerticalSolidList"/>
    <dgm:cxn modelId="{B62E5AFE-2B00-4A92-8DA5-72C11EA36FE6}" type="presParOf" srcId="{BCF85146-BAD5-4312-A9F8-CBA4E17C2D95}" destId="{618F2191-0ABC-400B-9F39-F02DFE1A6756}" srcOrd="1" destOrd="0" presId="urn:microsoft.com/office/officeart/2018/2/layout/IconVerticalSolidList"/>
    <dgm:cxn modelId="{B46B0A54-6E90-4953-B1E1-5F39FBD9B603}" type="presParOf" srcId="{BCF85146-BAD5-4312-A9F8-CBA4E17C2D95}" destId="{7A042F4E-5D8F-4627-A836-96417EED0104}" srcOrd="2" destOrd="0" presId="urn:microsoft.com/office/officeart/2018/2/layout/IconVerticalSolidList"/>
    <dgm:cxn modelId="{E56DFCCC-F9B5-4140-9B4F-FC67DCCBFA68}" type="presParOf" srcId="{BCF85146-BAD5-4312-A9F8-CBA4E17C2D95}" destId="{7AAF71C2-E556-429D-B688-B88B92F8AFD3}" srcOrd="3" destOrd="0" presId="urn:microsoft.com/office/officeart/2018/2/layout/IconVerticalSolidList"/>
    <dgm:cxn modelId="{1647CE63-ABDA-41C6-9CAA-FF65A35BAF76}" type="presParOf" srcId="{82D179F3-9F27-4AD3-994B-4D630B2A7D0E}" destId="{51DD5228-8DB8-4302-9A64-C059E1255783}" srcOrd="3" destOrd="0" presId="urn:microsoft.com/office/officeart/2018/2/layout/IconVerticalSolidList"/>
    <dgm:cxn modelId="{40340C58-A029-431E-B549-F3877AB6969D}" type="presParOf" srcId="{82D179F3-9F27-4AD3-994B-4D630B2A7D0E}" destId="{82AFED9C-0F4B-48EC-A88C-0B516EE43FC3}" srcOrd="4" destOrd="0" presId="urn:microsoft.com/office/officeart/2018/2/layout/IconVerticalSolidList"/>
    <dgm:cxn modelId="{981B9AB2-DD0E-456F-A7AA-955E34CB768B}" type="presParOf" srcId="{82AFED9C-0F4B-48EC-A88C-0B516EE43FC3}" destId="{A8E1718F-77A1-495C-808D-3B6F90B50A14}" srcOrd="0" destOrd="0" presId="urn:microsoft.com/office/officeart/2018/2/layout/IconVerticalSolidList"/>
    <dgm:cxn modelId="{478C14FF-07CD-4DF4-B7E8-2B589310E451}" type="presParOf" srcId="{82AFED9C-0F4B-48EC-A88C-0B516EE43FC3}" destId="{02A001B9-CC7E-4D30-8A42-42401FCF2E5E}" srcOrd="1" destOrd="0" presId="urn:microsoft.com/office/officeart/2018/2/layout/IconVerticalSolidList"/>
    <dgm:cxn modelId="{20997564-5B19-433E-B53E-53D87C26286E}" type="presParOf" srcId="{82AFED9C-0F4B-48EC-A88C-0B516EE43FC3}" destId="{49E95D16-8525-42FA-A7E0-4780846B2111}" srcOrd="2" destOrd="0" presId="urn:microsoft.com/office/officeart/2018/2/layout/IconVerticalSolidList"/>
    <dgm:cxn modelId="{553B8F40-6D72-4272-BD3B-B57E107B093C}" type="presParOf" srcId="{82AFED9C-0F4B-48EC-A88C-0B516EE43FC3}" destId="{7CBA4BF1-5BE7-4D48-AB8C-831BE404813F}" srcOrd="3" destOrd="0" presId="urn:microsoft.com/office/officeart/2018/2/layout/IconVerticalSolidList"/>
    <dgm:cxn modelId="{3628B63E-AF75-4613-868D-04F7E5E98046}" type="presParOf" srcId="{82D179F3-9F27-4AD3-994B-4D630B2A7D0E}" destId="{C1D0750B-AB2F-4306-9002-C5ABE8C0A2BA}" srcOrd="5" destOrd="0" presId="urn:microsoft.com/office/officeart/2018/2/layout/IconVerticalSolidList"/>
    <dgm:cxn modelId="{6B2E2F7A-CD83-4EB2-A255-B865513C11EC}" type="presParOf" srcId="{82D179F3-9F27-4AD3-994B-4D630B2A7D0E}" destId="{F48709A7-D70C-45AD-B627-0FF146A87B1F}" srcOrd="6" destOrd="0" presId="urn:microsoft.com/office/officeart/2018/2/layout/IconVerticalSolidList"/>
    <dgm:cxn modelId="{F2488704-45A2-4E3C-9BC2-7EE134C99DD8}" type="presParOf" srcId="{F48709A7-D70C-45AD-B627-0FF146A87B1F}" destId="{9BEE6CFB-24F9-41CE-B772-C8332367E6E1}" srcOrd="0" destOrd="0" presId="urn:microsoft.com/office/officeart/2018/2/layout/IconVerticalSolidList"/>
    <dgm:cxn modelId="{B97998B7-1EDE-4EC3-A975-2D0BAE9253AB}" type="presParOf" srcId="{F48709A7-D70C-45AD-B627-0FF146A87B1F}" destId="{ADEF7A08-80D8-4596-BA50-B479596CE6FE}" srcOrd="1" destOrd="0" presId="urn:microsoft.com/office/officeart/2018/2/layout/IconVerticalSolidList"/>
    <dgm:cxn modelId="{AA54E524-6051-46BD-9AFB-CA6AA331FC87}" type="presParOf" srcId="{F48709A7-D70C-45AD-B627-0FF146A87B1F}" destId="{AFB8E5AC-0151-460F-A1FD-AF916BAB7DEB}" srcOrd="2" destOrd="0" presId="urn:microsoft.com/office/officeart/2018/2/layout/IconVerticalSolidList"/>
    <dgm:cxn modelId="{317BF289-E911-4A07-A320-4D2B0F781492}" type="presParOf" srcId="{F48709A7-D70C-45AD-B627-0FF146A87B1F}" destId="{C6E1F057-43E6-4AAD-B399-BE1431F6946F}" srcOrd="3" destOrd="0" presId="urn:microsoft.com/office/officeart/2018/2/layout/IconVerticalSolidList"/>
    <dgm:cxn modelId="{EED89624-FEE3-4089-8327-412C54879D3E}" type="presParOf" srcId="{82D179F3-9F27-4AD3-994B-4D630B2A7D0E}" destId="{153FCBAD-35F9-4745-898D-E833C132E723}" srcOrd="7" destOrd="0" presId="urn:microsoft.com/office/officeart/2018/2/layout/IconVerticalSolidList"/>
    <dgm:cxn modelId="{5F6FB354-722A-4F8B-9F33-820DB6A2B50A}" type="presParOf" srcId="{82D179F3-9F27-4AD3-994B-4D630B2A7D0E}" destId="{F7F0CFAB-63AF-48C3-BAD1-5E487FB2FF3B}" srcOrd="8" destOrd="0" presId="urn:microsoft.com/office/officeart/2018/2/layout/IconVerticalSolidList"/>
    <dgm:cxn modelId="{A6FF484F-8495-4E22-A43B-BFF42B59A085}" type="presParOf" srcId="{F7F0CFAB-63AF-48C3-BAD1-5E487FB2FF3B}" destId="{49E30507-7FF7-4582-BA49-3BE38F2DFCD6}" srcOrd="0" destOrd="0" presId="urn:microsoft.com/office/officeart/2018/2/layout/IconVerticalSolidList"/>
    <dgm:cxn modelId="{ED90913D-A869-4581-B8E0-6302F3E7C0FB}" type="presParOf" srcId="{F7F0CFAB-63AF-48C3-BAD1-5E487FB2FF3B}" destId="{BC0709E7-CF9F-4F6D-AB5D-FF51711F3DB7}" srcOrd="1" destOrd="0" presId="urn:microsoft.com/office/officeart/2018/2/layout/IconVerticalSolidList"/>
    <dgm:cxn modelId="{7683A6CB-FB13-44E0-88EE-EBA2B84302BE}" type="presParOf" srcId="{F7F0CFAB-63AF-48C3-BAD1-5E487FB2FF3B}" destId="{818557AF-0518-424A-970F-F2B8D574CB21}" srcOrd="2" destOrd="0" presId="urn:microsoft.com/office/officeart/2018/2/layout/IconVerticalSolidList"/>
    <dgm:cxn modelId="{F29B16DB-AE56-4FAA-AFC9-A0A9B87E5196}" type="presParOf" srcId="{F7F0CFAB-63AF-48C3-BAD1-5E487FB2FF3B}" destId="{A2C2242C-368F-46CC-A1D0-7676852EB3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06FAA-6C0E-4935-AB43-12D28C3B1AAB}">
      <dsp:nvSpPr>
        <dsp:cNvPr id="0" name=""/>
        <dsp:cNvSpPr/>
      </dsp:nvSpPr>
      <dsp:spPr>
        <a:xfrm>
          <a:off x="348057" y="343025"/>
          <a:ext cx="1079771" cy="107977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7AB92A-4DF5-4962-933E-50B93E0A4166}">
      <dsp:nvSpPr>
        <dsp:cNvPr id="0" name=""/>
        <dsp:cNvSpPr/>
      </dsp:nvSpPr>
      <dsp:spPr>
        <a:xfrm>
          <a:off x="578172" y="573140"/>
          <a:ext cx="619541" cy="6195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BA2DD6-8D83-493F-9054-0A9644AF6839}">
      <dsp:nvSpPr>
        <dsp:cNvPr id="0" name=""/>
        <dsp:cNvSpPr/>
      </dsp:nvSpPr>
      <dsp:spPr>
        <a:xfrm>
          <a:off x="2884" y="1759119"/>
          <a:ext cx="1770117" cy="70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Introduction &amp; Problem Statement</a:t>
          </a:r>
          <a:endParaRPr lang="en-US" sz="1500" kern="1200" dirty="0">
            <a:latin typeface="Amasis MT Pro Medium" panose="02040604050005020304" pitchFamily="18" charset="0"/>
          </a:endParaRPr>
        </a:p>
      </dsp:txBody>
      <dsp:txXfrm>
        <a:off x="2884" y="1759119"/>
        <a:ext cx="1770117" cy="708046"/>
      </dsp:txXfrm>
    </dsp:sp>
    <dsp:sp modelId="{8B7B898D-4F51-4B41-B439-94C166BD9C6C}">
      <dsp:nvSpPr>
        <dsp:cNvPr id="0" name=""/>
        <dsp:cNvSpPr/>
      </dsp:nvSpPr>
      <dsp:spPr>
        <a:xfrm>
          <a:off x="2427945" y="343025"/>
          <a:ext cx="1079771" cy="107977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472F9E-6950-4F55-A26E-2D8CEA53AFC8}">
      <dsp:nvSpPr>
        <dsp:cNvPr id="0" name=""/>
        <dsp:cNvSpPr/>
      </dsp:nvSpPr>
      <dsp:spPr>
        <a:xfrm>
          <a:off x="2658060" y="573140"/>
          <a:ext cx="619541" cy="6195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74C79D-76D2-4369-90D1-52E36556FA66}">
      <dsp:nvSpPr>
        <dsp:cNvPr id="0" name=""/>
        <dsp:cNvSpPr/>
      </dsp:nvSpPr>
      <dsp:spPr>
        <a:xfrm>
          <a:off x="2082772" y="1759119"/>
          <a:ext cx="1770117" cy="70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Business Objective</a:t>
          </a:r>
          <a:endParaRPr lang="en-US" sz="1500" kern="1200" dirty="0">
            <a:latin typeface="Amasis MT Pro Medium" panose="02040604050005020304" pitchFamily="18" charset="0"/>
          </a:endParaRPr>
        </a:p>
      </dsp:txBody>
      <dsp:txXfrm>
        <a:off x="2082772" y="1759119"/>
        <a:ext cx="1770117" cy="708046"/>
      </dsp:txXfrm>
    </dsp:sp>
    <dsp:sp modelId="{D5E67B1E-EF75-48A2-A54B-770EBDCF9CB8}">
      <dsp:nvSpPr>
        <dsp:cNvPr id="0" name=""/>
        <dsp:cNvSpPr/>
      </dsp:nvSpPr>
      <dsp:spPr>
        <a:xfrm>
          <a:off x="4507832" y="343025"/>
          <a:ext cx="1079771" cy="107977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8D2344-C672-4E46-9858-7D31B2CDF56F}">
      <dsp:nvSpPr>
        <dsp:cNvPr id="0" name=""/>
        <dsp:cNvSpPr/>
      </dsp:nvSpPr>
      <dsp:spPr>
        <a:xfrm>
          <a:off x="4737948" y="573140"/>
          <a:ext cx="619541" cy="6195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FADC6C-1B5C-472F-9930-515DCB293558}">
      <dsp:nvSpPr>
        <dsp:cNvPr id="0" name=""/>
        <dsp:cNvSpPr/>
      </dsp:nvSpPr>
      <dsp:spPr>
        <a:xfrm>
          <a:off x="4162660" y="1759119"/>
          <a:ext cx="1770117" cy="70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KPIs</a:t>
          </a:r>
          <a:endParaRPr lang="en-US" sz="1500" kern="1200" dirty="0">
            <a:latin typeface="Amasis MT Pro Medium" panose="02040604050005020304" pitchFamily="18" charset="0"/>
          </a:endParaRPr>
        </a:p>
      </dsp:txBody>
      <dsp:txXfrm>
        <a:off x="4162660" y="1759119"/>
        <a:ext cx="1770117" cy="708046"/>
      </dsp:txXfrm>
    </dsp:sp>
    <dsp:sp modelId="{640772AC-DF26-41A8-8780-4366CD6C54FA}">
      <dsp:nvSpPr>
        <dsp:cNvPr id="0" name=""/>
        <dsp:cNvSpPr/>
      </dsp:nvSpPr>
      <dsp:spPr>
        <a:xfrm>
          <a:off x="1388001" y="2909695"/>
          <a:ext cx="1079771" cy="107977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91A885-72D6-40EA-A71D-FEE06F427491}">
      <dsp:nvSpPr>
        <dsp:cNvPr id="0" name=""/>
        <dsp:cNvSpPr/>
      </dsp:nvSpPr>
      <dsp:spPr>
        <a:xfrm>
          <a:off x="1618116" y="3139810"/>
          <a:ext cx="619541" cy="61954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646A4D-0E91-4F3E-86D5-3A50EA5AE283}">
      <dsp:nvSpPr>
        <dsp:cNvPr id="0" name=""/>
        <dsp:cNvSpPr/>
      </dsp:nvSpPr>
      <dsp:spPr>
        <a:xfrm>
          <a:off x="1042828" y="4325789"/>
          <a:ext cx="1770117" cy="70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Dashboard</a:t>
          </a:r>
          <a:endParaRPr lang="en-US" sz="1500" kern="1200" dirty="0">
            <a:latin typeface="Amasis MT Pro Medium" panose="02040604050005020304" pitchFamily="18" charset="0"/>
          </a:endParaRPr>
        </a:p>
      </dsp:txBody>
      <dsp:txXfrm>
        <a:off x="1042828" y="4325789"/>
        <a:ext cx="1770117" cy="708046"/>
      </dsp:txXfrm>
    </dsp:sp>
    <dsp:sp modelId="{D75E3BB3-9F68-4512-94AA-0953F514D933}">
      <dsp:nvSpPr>
        <dsp:cNvPr id="0" name=""/>
        <dsp:cNvSpPr/>
      </dsp:nvSpPr>
      <dsp:spPr>
        <a:xfrm>
          <a:off x="3467889" y="2909695"/>
          <a:ext cx="1079771" cy="1079771"/>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A87F04-F312-4E79-99F0-E2901F8B965B}">
      <dsp:nvSpPr>
        <dsp:cNvPr id="0" name=""/>
        <dsp:cNvSpPr/>
      </dsp:nvSpPr>
      <dsp:spPr>
        <a:xfrm>
          <a:off x="3698004" y="3139810"/>
          <a:ext cx="619541" cy="61954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1A6CA3-986B-4564-899C-19BD37D429A2}">
      <dsp:nvSpPr>
        <dsp:cNvPr id="0" name=""/>
        <dsp:cNvSpPr/>
      </dsp:nvSpPr>
      <dsp:spPr>
        <a:xfrm>
          <a:off x="3122716" y="4325789"/>
          <a:ext cx="1770117" cy="70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Conclusion</a:t>
          </a:r>
          <a:endParaRPr lang="en-US" sz="1500" kern="1200" dirty="0">
            <a:latin typeface="Amasis MT Pro Medium" panose="02040604050005020304" pitchFamily="18" charset="0"/>
          </a:endParaRPr>
        </a:p>
      </dsp:txBody>
      <dsp:txXfrm>
        <a:off x="3122716" y="4325789"/>
        <a:ext cx="1770117" cy="7080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1353125"/>
          <a:ext cx="6404783" cy="1559025"/>
        </a:xfrm>
        <a:prstGeom prst="round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Calibri" panose="020F0502020204030204" pitchFamily="34" charset="0"/>
              <a:ea typeface="Calibri" panose="020F0502020204030204" pitchFamily="34" charset="0"/>
              <a:cs typeface="Calibri" panose="020F0502020204030204" pitchFamily="34" charset="0"/>
            </a:rPr>
            <a:t>We can clearly say that attrition rate of employees for every department is almost 50% which indicates that attrition rate of employees does not depends on department. So, irrespective of the department almost 50% of employees are leaving the company.</a:t>
          </a:r>
        </a:p>
      </dsp:txBody>
      <dsp:txXfrm>
        <a:off x="76105" y="1429230"/>
        <a:ext cx="6252573" cy="1406815"/>
      </dsp:txXfrm>
    </dsp:sp>
    <dsp:sp modelId="{02414501-D933-4DAA-8B18-4AC31CFDE25F}">
      <dsp:nvSpPr>
        <dsp:cNvPr id="0" name=""/>
        <dsp:cNvSpPr/>
      </dsp:nvSpPr>
      <dsp:spPr>
        <a:xfrm>
          <a:off x="0" y="3394629"/>
          <a:ext cx="6404783" cy="1559025"/>
        </a:xfrm>
        <a:prstGeom prst="round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Calibri" panose="020F0502020204030204" pitchFamily="34" charset="0"/>
              <a:ea typeface="Calibri" panose="020F0502020204030204" pitchFamily="34" charset="0"/>
              <a:cs typeface="Calibri" panose="020F0502020204030204" pitchFamily="34" charset="0"/>
            </a:rPr>
            <a:t>From this calculation and visualization, we concluded that we must make strong strategies to minimize the attrition rate and improve our company’s Employee retention so that we can balance the company’s growth and the right talent.</a:t>
          </a:r>
        </a:p>
      </dsp:txBody>
      <dsp:txXfrm>
        <a:off x="76105" y="3470734"/>
        <a:ext cx="6252573" cy="14068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400155"/>
          <a:ext cx="4710263" cy="2929425"/>
        </a:xfrm>
        <a:prstGeom prst="round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0" i="0" kern="1200" dirty="0">
              <a:latin typeface="Calibri" panose="020F0502020204030204" pitchFamily="34" charset="0"/>
              <a:ea typeface="Calibri" panose="020F0502020204030204" pitchFamily="34" charset="0"/>
              <a:cs typeface="Calibri" panose="020F0502020204030204" pitchFamily="34" charset="0"/>
            </a:rPr>
            <a:t>Based on our analysis and visualization, it is evident that the Hardware Department has the lowest attrition rate of 49.44%, with an average monthly income of Rs. 26,028.07. On the other hand, the Research and Development Department has the highest attrition rate of 51.21%, with an average monthly income of Rs. 26,796.08</a:t>
          </a:r>
          <a:endParaRPr lang="en-US" sz="1800" kern="1200" dirty="0">
            <a:latin typeface="Calibri" panose="020F0502020204030204" pitchFamily="34" charset="0"/>
            <a:ea typeface="Calibri" panose="020F0502020204030204" pitchFamily="34" charset="0"/>
            <a:cs typeface="Calibri" panose="020F0502020204030204" pitchFamily="34" charset="0"/>
          </a:endParaRPr>
        </a:p>
      </dsp:txBody>
      <dsp:txXfrm>
        <a:off x="143003" y="543158"/>
        <a:ext cx="4424257" cy="26434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170795"/>
          <a:ext cx="4716739" cy="1344551"/>
        </a:xfrm>
        <a:prstGeom prst="round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IN" sz="1800" kern="1200" dirty="0">
              <a:latin typeface="Calibri" panose="020F0502020204030204" pitchFamily="34" charset="0"/>
              <a:ea typeface="Calibri" panose="020F0502020204030204" pitchFamily="34" charset="0"/>
              <a:cs typeface="Calibri" panose="020F0502020204030204" pitchFamily="34" charset="0"/>
            </a:rPr>
            <a:t>From this we can see the average working years in software department is high as compared to the rest of the departments and lowest is for Research &amp; Development Department.</a:t>
          </a:r>
          <a:endParaRPr lang="en-US" sz="1800" kern="1200" dirty="0">
            <a:latin typeface="Calibri" panose="020F0502020204030204" pitchFamily="34" charset="0"/>
            <a:ea typeface="Calibri" panose="020F0502020204030204" pitchFamily="34" charset="0"/>
            <a:cs typeface="Calibri" panose="020F0502020204030204" pitchFamily="34" charset="0"/>
          </a:endParaRPr>
        </a:p>
      </dsp:txBody>
      <dsp:txXfrm>
        <a:off x="65636" y="236431"/>
        <a:ext cx="4585467" cy="1213279"/>
      </dsp:txXfrm>
    </dsp:sp>
    <dsp:sp modelId="{02414501-D933-4DAA-8B18-4AC31CFDE25F}">
      <dsp:nvSpPr>
        <dsp:cNvPr id="0" name=""/>
        <dsp:cNvSpPr/>
      </dsp:nvSpPr>
      <dsp:spPr>
        <a:xfrm>
          <a:off x="0" y="1873341"/>
          <a:ext cx="4716739" cy="1321163"/>
        </a:xfrm>
        <a:prstGeom prst="round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IN" sz="1800" kern="1200" dirty="0">
              <a:latin typeface="Calibri" panose="020F0502020204030204" pitchFamily="34" charset="0"/>
              <a:ea typeface="Calibri" panose="020F0502020204030204" pitchFamily="34" charset="0"/>
              <a:cs typeface="Calibri" panose="020F0502020204030204" pitchFamily="34" charset="0"/>
            </a:rPr>
            <a:t>From the analysis we can conclude that average working years is approximately 20 for all the departments.</a:t>
          </a:r>
          <a:endParaRPr lang="en-US" sz="1800" kern="1200" dirty="0">
            <a:latin typeface="Calibri" panose="020F0502020204030204" pitchFamily="34" charset="0"/>
            <a:ea typeface="Calibri" panose="020F0502020204030204" pitchFamily="34" charset="0"/>
            <a:cs typeface="Calibri" panose="020F0502020204030204" pitchFamily="34" charset="0"/>
          </a:endParaRPr>
        </a:p>
      </dsp:txBody>
      <dsp:txXfrm>
        <a:off x="64494" y="1937835"/>
        <a:ext cx="4587751" cy="11921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76AFE-C265-4FF4-94F8-3A36205A9C35}">
      <dsp:nvSpPr>
        <dsp:cNvPr id="0" name=""/>
        <dsp:cNvSpPr/>
      </dsp:nvSpPr>
      <dsp:spPr>
        <a:xfrm>
          <a:off x="0" y="0"/>
          <a:ext cx="4565678" cy="0"/>
        </a:xfrm>
        <a:prstGeom prst="line">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w="9525" cap="rnd" cmpd="sng" algn="ctr">
          <a:solidFill>
            <a:schemeClr val="accent6">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13303CD0-E464-460E-BC9E-42971C485531}">
      <dsp:nvSpPr>
        <dsp:cNvPr id="0" name=""/>
        <dsp:cNvSpPr/>
      </dsp:nvSpPr>
      <dsp:spPr>
        <a:xfrm>
          <a:off x="0" y="0"/>
          <a:ext cx="4565678" cy="457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latin typeface="Calibri" panose="020F0502020204030204" pitchFamily="34" charset="0"/>
              <a:ea typeface="Calibri" panose="020F0502020204030204" pitchFamily="34" charset="0"/>
              <a:cs typeface="Calibri" panose="020F0502020204030204" pitchFamily="34" charset="0"/>
            </a:rPr>
            <a:t>From the analysis, we can conclude that,</a:t>
          </a:r>
        </a:p>
        <a:p>
          <a:pPr marL="0" lvl="0" indent="0" algn="l" defTabSz="800100">
            <a:lnSpc>
              <a:spcPct val="90000"/>
            </a:lnSpc>
            <a:spcBef>
              <a:spcPct val="0"/>
            </a:spcBef>
            <a:spcAft>
              <a:spcPct val="35000"/>
            </a:spcAft>
            <a:buNone/>
          </a:pPr>
          <a:r>
            <a:rPr lang="en-IN" sz="1800" kern="1200" dirty="0">
              <a:latin typeface="Calibri" panose="020F0502020204030204" pitchFamily="34" charset="0"/>
              <a:ea typeface="Calibri" panose="020F0502020204030204" pitchFamily="34" charset="0"/>
              <a:cs typeface="Calibri" panose="020F0502020204030204" pitchFamily="34" charset="0"/>
            </a:rPr>
            <a:t>For Research directors and laboratory technicians, the work-life balance is poor. </a:t>
          </a:r>
        </a:p>
        <a:p>
          <a:pPr marL="0" lvl="0" indent="0" algn="l" defTabSz="800100">
            <a:lnSpc>
              <a:spcPct val="90000"/>
            </a:lnSpc>
            <a:spcBef>
              <a:spcPct val="0"/>
            </a:spcBef>
            <a:spcAft>
              <a:spcPct val="35000"/>
            </a:spcAft>
            <a:buNone/>
          </a:pPr>
          <a:r>
            <a:rPr lang="en-IN" sz="1800" kern="1200" dirty="0">
              <a:latin typeface="Calibri" panose="020F0502020204030204" pitchFamily="34" charset="0"/>
              <a:ea typeface="Calibri" panose="020F0502020204030204" pitchFamily="34" charset="0"/>
              <a:cs typeface="Calibri" panose="020F0502020204030204" pitchFamily="34" charset="0"/>
            </a:rPr>
            <a:t>For the Sales representatives, managers, Manufacturing Directors, and Sales executives the work-life balance is fair.</a:t>
          </a:r>
        </a:p>
        <a:p>
          <a:pPr marL="0" lvl="0" indent="0" algn="l" defTabSz="800100">
            <a:lnSpc>
              <a:spcPct val="90000"/>
            </a:lnSpc>
            <a:spcBef>
              <a:spcPct val="0"/>
            </a:spcBef>
            <a:spcAft>
              <a:spcPct val="35000"/>
            </a:spcAft>
            <a:buNone/>
          </a:pPr>
          <a:r>
            <a:rPr lang="en-IN" sz="1800" kern="1200" dirty="0">
              <a:latin typeface="Calibri" panose="020F0502020204030204" pitchFamily="34" charset="0"/>
              <a:ea typeface="Calibri" panose="020F0502020204030204" pitchFamily="34" charset="0"/>
              <a:cs typeface="Calibri" panose="020F0502020204030204" pitchFamily="34" charset="0"/>
            </a:rPr>
            <a:t>For Research Scientists, Healthcare representatives, and Developers the work-life balance is good.</a:t>
          </a:r>
        </a:p>
        <a:p>
          <a:pPr marL="0" lvl="0" indent="0" algn="l" defTabSz="800100">
            <a:lnSpc>
              <a:spcPct val="90000"/>
            </a:lnSpc>
            <a:spcBef>
              <a:spcPct val="0"/>
            </a:spcBef>
            <a:spcAft>
              <a:spcPct val="35000"/>
            </a:spcAft>
            <a:buNone/>
          </a:pPr>
          <a:r>
            <a:rPr lang="en-IN" sz="1800" kern="1200" dirty="0">
              <a:latin typeface="Calibri" panose="020F0502020204030204" pitchFamily="34" charset="0"/>
              <a:ea typeface="Calibri" panose="020F0502020204030204" pitchFamily="34" charset="0"/>
              <a:cs typeface="Calibri" panose="020F0502020204030204" pitchFamily="34" charset="0"/>
            </a:rPr>
            <a:t>For human resources the work-life balance is excellent.</a:t>
          </a:r>
        </a:p>
        <a:p>
          <a:pPr marL="0" lvl="0" indent="0" algn="just" defTabSz="800100">
            <a:lnSpc>
              <a:spcPct val="90000"/>
            </a:lnSpc>
            <a:spcBef>
              <a:spcPct val="0"/>
            </a:spcBef>
            <a:spcAft>
              <a:spcPct val="35000"/>
            </a:spcAft>
            <a:buNone/>
          </a:pPr>
          <a:r>
            <a:rPr lang="en-IN" sz="2100" kern="1200" dirty="0"/>
            <a:t> </a:t>
          </a:r>
          <a:endParaRPr lang="en-US" sz="2100" kern="1200" dirty="0"/>
        </a:p>
      </dsp:txBody>
      <dsp:txXfrm>
        <a:off x="0" y="0"/>
        <a:ext cx="4565678" cy="4572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2527A-CCB6-4829-88E3-7552B266EFAB}">
      <dsp:nvSpPr>
        <dsp:cNvPr id="0" name=""/>
        <dsp:cNvSpPr/>
      </dsp:nvSpPr>
      <dsp:spPr>
        <a:xfrm>
          <a:off x="0" y="0"/>
          <a:ext cx="10898485" cy="6399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6E9D13-3C76-45C3-8931-E3693C602C60}">
      <dsp:nvSpPr>
        <dsp:cNvPr id="0" name=""/>
        <dsp:cNvSpPr/>
      </dsp:nvSpPr>
      <dsp:spPr>
        <a:xfrm>
          <a:off x="193575" y="149170"/>
          <a:ext cx="352299" cy="3519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64BECF-0D1A-410A-8F1A-CCDAE9A6B1CE}">
      <dsp:nvSpPr>
        <dsp:cNvPr id="0" name=""/>
        <dsp:cNvSpPr/>
      </dsp:nvSpPr>
      <dsp:spPr>
        <a:xfrm>
          <a:off x="739450" y="5189"/>
          <a:ext cx="10136637" cy="679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58" tIns="71958" rIns="71958" bIns="71958" numCol="1" spcCol="1270" anchor="ctr" anchorCtr="0">
          <a:noAutofit/>
        </a:bodyPr>
        <a:lstStyle/>
        <a:p>
          <a:pPr marL="0" lvl="0" indent="0" algn="ctr" defTabSz="800100">
            <a:lnSpc>
              <a:spcPct val="100000"/>
            </a:lnSpc>
            <a:spcBef>
              <a:spcPct val="0"/>
            </a:spcBef>
            <a:spcAft>
              <a:spcPct val="35000"/>
            </a:spcAft>
            <a:buNone/>
          </a:pPr>
          <a:r>
            <a:rPr lang="en-US" sz="1800" b="0" i="0" kern="1200" dirty="0">
              <a:latin typeface="Calibri" panose="020F0502020204030204" pitchFamily="34" charset="0"/>
              <a:ea typeface="Calibri" panose="020F0502020204030204" pitchFamily="34" charset="0"/>
              <a:cs typeface="Calibri" panose="020F0502020204030204" pitchFamily="34" charset="0"/>
            </a:rPr>
            <a:t>Conduct stay interviews: Instead of exit interviews, conduct stay interviews with employees to gather feedback about the job.</a:t>
          </a:r>
          <a:endParaRPr lang="en-US" sz="1800" kern="1200" dirty="0">
            <a:latin typeface="Calibri" panose="020F0502020204030204" pitchFamily="34" charset="0"/>
            <a:ea typeface="Calibri" panose="020F0502020204030204" pitchFamily="34" charset="0"/>
            <a:cs typeface="Calibri" panose="020F0502020204030204" pitchFamily="34" charset="0"/>
          </a:endParaRPr>
        </a:p>
      </dsp:txBody>
      <dsp:txXfrm>
        <a:off x="739450" y="5189"/>
        <a:ext cx="10136637" cy="679913"/>
      </dsp:txXfrm>
    </dsp:sp>
    <dsp:sp modelId="{BFC3A43C-BCDB-4217-8A75-CCC1183668B5}">
      <dsp:nvSpPr>
        <dsp:cNvPr id="0" name=""/>
        <dsp:cNvSpPr/>
      </dsp:nvSpPr>
      <dsp:spPr>
        <a:xfrm>
          <a:off x="0" y="855081"/>
          <a:ext cx="10898485" cy="6399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8F2191-0ABC-400B-9F39-F02DFE1A6756}">
      <dsp:nvSpPr>
        <dsp:cNvPr id="0" name=""/>
        <dsp:cNvSpPr/>
      </dsp:nvSpPr>
      <dsp:spPr>
        <a:xfrm>
          <a:off x="193575" y="999063"/>
          <a:ext cx="352299" cy="3519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AF71C2-E556-429D-B688-B88B92F8AFD3}">
      <dsp:nvSpPr>
        <dsp:cNvPr id="0" name=""/>
        <dsp:cNvSpPr/>
      </dsp:nvSpPr>
      <dsp:spPr>
        <a:xfrm>
          <a:off x="739450" y="855081"/>
          <a:ext cx="10136637" cy="679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58" tIns="71958" rIns="71958" bIns="71958" numCol="1" spcCol="1270" anchor="ctr" anchorCtr="0">
          <a:noAutofit/>
        </a:bodyPr>
        <a:lstStyle/>
        <a:p>
          <a:pPr marL="0" lvl="0" indent="0" algn="ctr" defTabSz="800100">
            <a:lnSpc>
              <a:spcPct val="100000"/>
            </a:lnSpc>
            <a:spcBef>
              <a:spcPct val="0"/>
            </a:spcBef>
            <a:spcAft>
              <a:spcPct val="35000"/>
            </a:spcAft>
            <a:buNone/>
          </a:pPr>
          <a:r>
            <a:rPr lang="en-US" sz="1800" b="0" i="0" kern="1200" dirty="0">
              <a:latin typeface="Calibri" panose="020F0502020204030204" pitchFamily="34" charset="0"/>
              <a:ea typeface="Calibri" panose="020F0502020204030204" pitchFamily="34" charset="0"/>
              <a:cs typeface="Calibri" panose="020F0502020204030204" pitchFamily="34" charset="0"/>
            </a:rPr>
            <a:t>Improve employee engagement: Implement initiatives to improve employee engagement, such as regular feedback, recognition and rewards programs, and opportunities for career growth</a:t>
          </a:r>
          <a:r>
            <a:rPr lang="en-US" sz="1800" kern="1200" dirty="0">
              <a:latin typeface="Calibri" panose="020F0502020204030204" pitchFamily="34" charset="0"/>
              <a:ea typeface="Calibri" panose="020F0502020204030204" pitchFamily="34" charset="0"/>
              <a:cs typeface="Calibri" panose="020F0502020204030204" pitchFamily="34" charset="0"/>
            </a:rPr>
            <a:t>.</a:t>
          </a:r>
        </a:p>
      </dsp:txBody>
      <dsp:txXfrm>
        <a:off x="739450" y="855081"/>
        <a:ext cx="10136637" cy="679913"/>
      </dsp:txXfrm>
    </dsp:sp>
    <dsp:sp modelId="{A8E1718F-77A1-495C-808D-3B6F90B50A14}">
      <dsp:nvSpPr>
        <dsp:cNvPr id="0" name=""/>
        <dsp:cNvSpPr/>
      </dsp:nvSpPr>
      <dsp:spPr>
        <a:xfrm>
          <a:off x="0" y="1704974"/>
          <a:ext cx="10898485" cy="6399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A001B9-CC7E-4D30-8A42-42401FCF2E5E}">
      <dsp:nvSpPr>
        <dsp:cNvPr id="0" name=""/>
        <dsp:cNvSpPr/>
      </dsp:nvSpPr>
      <dsp:spPr>
        <a:xfrm>
          <a:off x="193575" y="1848955"/>
          <a:ext cx="352299" cy="3519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BA4BF1-5BE7-4D48-AB8C-831BE404813F}">
      <dsp:nvSpPr>
        <dsp:cNvPr id="0" name=""/>
        <dsp:cNvSpPr/>
      </dsp:nvSpPr>
      <dsp:spPr>
        <a:xfrm>
          <a:off x="739450" y="1704974"/>
          <a:ext cx="10136637" cy="679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58" tIns="71958" rIns="71958" bIns="71958" numCol="1" spcCol="1270" anchor="ctr" anchorCtr="0">
          <a:noAutofit/>
        </a:bodyPr>
        <a:lstStyle/>
        <a:p>
          <a:pPr marL="0" lvl="0" indent="0" algn="ctr" defTabSz="800100">
            <a:lnSpc>
              <a:spcPct val="100000"/>
            </a:lnSpc>
            <a:spcBef>
              <a:spcPct val="0"/>
            </a:spcBef>
            <a:spcAft>
              <a:spcPct val="35000"/>
            </a:spcAft>
            <a:buNone/>
          </a:pPr>
          <a:r>
            <a:rPr lang="en-US" sz="1800" b="0" i="0" kern="1200" dirty="0">
              <a:latin typeface="Calibri" panose="020F0502020204030204" pitchFamily="34" charset="0"/>
              <a:ea typeface="Calibri" panose="020F0502020204030204" pitchFamily="34" charset="0"/>
              <a:cs typeface="Calibri" panose="020F0502020204030204" pitchFamily="34" charset="0"/>
            </a:rPr>
            <a:t>Address workload issues: Ensure employees have manageable workloads by regularly monitoring and adjusting workloads to prevent burnout and overwhelm.</a:t>
          </a:r>
          <a:endParaRPr lang="en-US" sz="1800" kern="1200" dirty="0">
            <a:latin typeface="Calibri" panose="020F0502020204030204" pitchFamily="34" charset="0"/>
            <a:ea typeface="Calibri" panose="020F0502020204030204" pitchFamily="34" charset="0"/>
            <a:cs typeface="Calibri" panose="020F0502020204030204" pitchFamily="34" charset="0"/>
          </a:endParaRPr>
        </a:p>
      </dsp:txBody>
      <dsp:txXfrm>
        <a:off x="739450" y="1704974"/>
        <a:ext cx="10136637" cy="679913"/>
      </dsp:txXfrm>
    </dsp:sp>
    <dsp:sp modelId="{9BEE6CFB-24F9-41CE-B772-C8332367E6E1}">
      <dsp:nvSpPr>
        <dsp:cNvPr id="0" name=""/>
        <dsp:cNvSpPr/>
      </dsp:nvSpPr>
      <dsp:spPr>
        <a:xfrm>
          <a:off x="0" y="2554866"/>
          <a:ext cx="10898485" cy="6399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EF7A08-80D8-4596-BA50-B479596CE6FE}">
      <dsp:nvSpPr>
        <dsp:cNvPr id="0" name=""/>
        <dsp:cNvSpPr/>
      </dsp:nvSpPr>
      <dsp:spPr>
        <a:xfrm>
          <a:off x="193575" y="2698848"/>
          <a:ext cx="352299" cy="3519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E1F057-43E6-4AAD-B399-BE1431F6946F}">
      <dsp:nvSpPr>
        <dsp:cNvPr id="0" name=""/>
        <dsp:cNvSpPr/>
      </dsp:nvSpPr>
      <dsp:spPr>
        <a:xfrm>
          <a:off x="739450" y="2554866"/>
          <a:ext cx="10136637" cy="679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58" tIns="71958" rIns="71958" bIns="71958" numCol="1" spcCol="1270" anchor="ctr" anchorCtr="0">
          <a:noAutofit/>
        </a:bodyPr>
        <a:lstStyle/>
        <a:p>
          <a:pPr marL="0" lvl="0" indent="0" algn="ctr" defTabSz="800100">
            <a:lnSpc>
              <a:spcPct val="100000"/>
            </a:lnSpc>
            <a:spcBef>
              <a:spcPct val="0"/>
            </a:spcBef>
            <a:spcAft>
              <a:spcPct val="35000"/>
            </a:spcAft>
            <a:buNone/>
          </a:pPr>
          <a:r>
            <a:rPr lang="en-US" sz="1800" b="0" i="0" kern="1200" dirty="0">
              <a:latin typeface="Calibri" panose="020F0502020204030204" pitchFamily="34" charset="0"/>
              <a:ea typeface="Calibri" panose="020F0502020204030204" pitchFamily="34" charset="0"/>
              <a:cs typeface="Calibri" panose="020F0502020204030204" pitchFamily="34" charset="0"/>
            </a:rPr>
            <a:t>Create a positive work environment: Foster a positive work environment by promoting a culture of respect, inclusivity, and teamwork. Encourage open communication and collaboration among employees.</a:t>
          </a:r>
          <a:endParaRPr lang="en-US" sz="1800" kern="1200" dirty="0">
            <a:latin typeface="Calibri" panose="020F0502020204030204" pitchFamily="34" charset="0"/>
            <a:ea typeface="Calibri" panose="020F0502020204030204" pitchFamily="34" charset="0"/>
            <a:cs typeface="Calibri" panose="020F0502020204030204" pitchFamily="34" charset="0"/>
          </a:endParaRPr>
        </a:p>
      </dsp:txBody>
      <dsp:txXfrm>
        <a:off x="739450" y="2554866"/>
        <a:ext cx="10136637" cy="679913"/>
      </dsp:txXfrm>
    </dsp:sp>
    <dsp:sp modelId="{49E30507-7FF7-4582-BA49-3BE38F2DFCD6}">
      <dsp:nvSpPr>
        <dsp:cNvPr id="0" name=""/>
        <dsp:cNvSpPr/>
      </dsp:nvSpPr>
      <dsp:spPr>
        <a:xfrm>
          <a:off x="0" y="3404758"/>
          <a:ext cx="10898485" cy="6399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0709E7-CF9F-4F6D-AB5D-FF51711F3DB7}">
      <dsp:nvSpPr>
        <dsp:cNvPr id="0" name=""/>
        <dsp:cNvSpPr/>
      </dsp:nvSpPr>
      <dsp:spPr>
        <a:xfrm>
          <a:off x="193575" y="3548740"/>
          <a:ext cx="352299" cy="3519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C2242C-368F-46CC-A1D0-7676852EB348}">
      <dsp:nvSpPr>
        <dsp:cNvPr id="0" name=""/>
        <dsp:cNvSpPr/>
      </dsp:nvSpPr>
      <dsp:spPr>
        <a:xfrm>
          <a:off x="761847" y="3409948"/>
          <a:ext cx="10136637" cy="6799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58" tIns="71958" rIns="71958" bIns="71958" numCol="1" spcCol="1270" anchor="ctr" anchorCtr="0">
          <a:noAutofit/>
        </a:bodyPr>
        <a:lstStyle/>
        <a:p>
          <a:pPr marL="0" lvl="0" indent="0" algn="ctr" defTabSz="800100">
            <a:lnSpc>
              <a:spcPct val="100000"/>
            </a:lnSpc>
            <a:spcBef>
              <a:spcPct val="0"/>
            </a:spcBef>
            <a:spcAft>
              <a:spcPct val="35000"/>
            </a:spcAft>
            <a:buNone/>
          </a:pPr>
          <a:r>
            <a:rPr lang="en-US" sz="1800" b="0" i="0" kern="1200" dirty="0">
              <a:latin typeface="Calibri" panose="020F0502020204030204" pitchFamily="34" charset="0"/>
              <a:ea typeface="Calibri" panose="020F0502020204030204" pitchFamily="34" charset="0"/>
              <a:cs typeface="Calibri" panose="020F0502020204030204" pitchFamily="34" charset="0"/>
            </a:rPr>
            <a:t>Address pay and compensation issues: Ensure that employees receive fair pay and compensation for their work and t</a:t>
          </a:r>
          <a:r>
            <a:rPr lang="en-US" sz="1800" kern="1200" dirty="0">
              <a:latin typeface="Calibri" panose="020F0502020204030204" pitchFamily="34" charset="0"/>
              <a:ea typeface="Calibri" panose="020F0502020204030204" pitchFamily="34" charset="0"/>
              <a:cs typeface="Calibri" panose="020F0502020204030204" pitchFamily="34" charset="0"/>
            </a:rPr>
            <a:t>o find out what motivates an employee to continue to work in an organization</a:t>
          </a:r>
          <a:r>
            <a:rPr lang="en-US" sz="1800" kern="1200" dirty="0"/>
            <a:t>.</a:t>
          </a:r>
        </a:p>
      </dsp:txBody>
      <dsp:txXfrm>
        <a:off x="761847" y="3409948"/>
        <a:ext cx="10136637" cy="67991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9D0D92BC-42A9-434B-8530-ADBF4485E407}" type="datetimeFigureOut">
              <a:rPr lang="en-US" smtClean="0"/>
              <a:t>9/19/2023</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A0289F9E-9962-4B7B-BA18-A15907CCC6BF}" type="slidenum">
              <a:rPr lang="en-US" smtClean="0"/>
              <a:t>‹#›</a:t>
            </a:fld>
            <a:endParaRPr lang="en-US"/>
          </a:p>
        </p:txBody>
      </p:sp>
    </p:spTree>
    <p:extLst>
      <p:ext uri="{BB962C8B-B14F-4D97-AF65-F5344CB8AC3E}">
        <p14:creationId xmlns:p14="http://schemas.microsoft.com/office/powerpoint/2010/main" val="2329034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pPr/>
              <a:t>9/19/2023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838899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pPr/>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2544221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pPr/>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885679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pPr/>
              <a:t>9/19/2023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2214987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0D92BC-42A9-434B-8530-ADBF4485E407}" type="datetimeFigureOut">
              <a:rPr lang="en-US" smtClean="0"/>
              <a:pPr/>
              <a:t>9/19/2023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906725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0D92BC-42A9-434B-8530-ADBF4485E407}" type="datetimeFigureOut">
              <a:rPr lang="en-US" smtClean="0"/>
              <a:pPr/>
              <a:t>9/19/2023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3712709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360809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78276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1962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21270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0D92BC-42A9-434B-8530-ADBF4485E407}"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971246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0D92BC-42A9-434B-8530-ADBF4485E407}" type="datetimeFigureOut">
              <a:rPr lang="en-US" smtClean="0"/>
              <a:t>9/19/2023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690102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0D92BC-42A9-434B-8530-ADBF4485E407}" type="datetimeFigureOut">
              <a:rPr lang="en-US" smtClean="0"/>
              <a:t>9/19/2023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654114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0D92BC-42A9-434B-8530-ADBF4485E407}" type="datetimeFigureOut">
              <a:rPr lang="en-US" smtClean="0"/>
              <a:t>9/19/2023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247047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861733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577065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9D0D92BC-42A9-434B-8530-ADBF4485E407}" type="datetimeFigureOut">
              <a:rPr lang="en-US" smtClean="0"/>
              <a:pPr/>
              <a:t>9/19/2023</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431144902"/>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8.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0.jp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2.jpg"/><Relationship Id="rId2" Type="http://schemas.openxmlformats.org/officeDocument/2006/relationships/diagramData" Target="../diagrams/data5.xml"/><Relationship Id="rId1" Type="http://schemas.openxmlformats.org/officeDocument/2006/relationships/slideLayout" Target="../slideLayouts/slideLayout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5.jpg"/><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7B4E40C7-D3AB-54F6-0628-00C5E55DD5FE}"/>
              </a:ext>
            </a:extLst>
          </p:cNvPr>
          <p:cNvSpPr txBox="1"/>
          <p:nvPr/>
        </p:nvSpPr>
        <p:spPr>
          <a:xfrm>
            <a:off x="9152879" y="2951946"/>
            <a:ext cx="2290437" cy="954107"/>
          </a:xfrm>
          <a:prstGeom prst="rect">
            <a:avLst/>
          </a:prstGeom>
          <a:noFill/>
        </p:spPr>
        <p:txBody>
          <a:bodyPr wrap="square" rtlCol="0">
            <a:spAutoFit/>
          </a:bodyPr>
          <a:lstStyle/>
          <a:p>
            <a:r>
              <a:rPr lang="en-IN" sz="2800" dirty="0">
                <a:solidFill>
                  <a:schemeClr val="bg1"/>
                </a:solidFill>
                <a:latin typeface="Amasis MT Pro Medium" panose="02040604050005020304" pitchFamily="18" charset="0"/>
              </a:rPr>
              <a:t>EMPLOYEE RETENTION</a:t>
            </a:r>
          </a:p>
        </p:txBody>
      </p:sp>
      <p:pic>
        <p:nvPicPr>
          <p:cNvPr id="10" name="Content Placeholder 9">
            <a:extLst>
              <a:ext uri="{FF2B5EF4-FFF2-40B4-BE49-F238E27FC236}">
                <a16:creationId xmlns:a16="http://schemas.microsoft.com/office/drawing/2014/main" id="{CAB671B9-D151-8E15-12C7-77DADAFBFA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13" y="24939"/>
            <a:ext cx="12192000" cy="6858000"/>
          </a:xfrm>
        </p:spPr>
      </p:pic>
      <p:sp>
        <p:nvSpPr>
          <p:cNvPr id="11" name="TextBox 10">
            <a:extLst>
              <a:ext uri="{FF2B5EF4-FFF2-40B4-BE49-F238E27FC236}">
                <a16:creationId xmlns:a16="http://schemas.microsoft.com/office/drawing/2014/main" id="{0A8C302F-6A41-BD5D-C6EF-4896670203E4}"/>
              </a:ext>
            </a:extLst>
          </p:cNvPr>
          <p:cNvSpPr txBox="1"/>
          <p:nvPr/>
        </p:nvSpPr>
        <p:spPr>
          <a:xfrm>
            <a:off x="5877098" y="4605251"/>
            <a:ext cx="6217919" cy="1200329"/>
          </a:xfrm>
          <a:prstGeom prst="rect">
            <a:avLst/>
          </a:prstGeom>
          <a:noFill/>
        </p:spPr>
        <p:txBody>
          <a:bodyPr wrap="square" rtlCol="0">
            <a:spAutoFit/>
          </a:bodyPr>
          <a:lstStyle/>
          <a:p>
            <a:r>
              <a:rPr lang="en-IN" sz="3600" b="1" dirty="0">
                <a:solidFill>
                  <a:schemeClr val="bg1"/>
                </a:solidFill>
                <a:latin typeface="Algerian" panose="04020705040A02060702" pitchFamily="82" charset="0"/>
              </a:rPr>
              <a:t>HR-Analytics  Employment Retention</a:t>
            </a:r>
          </a:p>
        </p:txBody>
      </p:sp>
    </p:spTree>
    <p:extLst>
      <p:ext uri="{BB962C8B-B14F-4D97-AF65-F5344CB8AC3E}">
        <p14:creationId xmlns:p14="http://schemas.microsoft.com/office/powerpoint/2010/main" val="1438229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4605251" y="569343"/>
            <a:ext cx="8233818" cy="1597228"/>
          </a:xfrm>
        </p:spPr>
        <p:txBody>
          <a:bodyPr>
            <a:normAutofit/>
          </a:bodyPr>
          <a:lstStyle/>
          <a:p>
            <a:r>
              <a:rPr lang="en-IN" sz="2400" b="1" dirty="0">
                <a:solidFill>
                  <a:schemeClr val="accent2">
                    <a:lumMod val="60000"/>
                    <a:lumOff val="40000"/>
                  </a:schemeClr>
                </a:solidFill>
                <a:latin typeface="Algerian" panose="04020705040A02060702" pitchFamily="82" charset="0"/>
              </a:rPr>
              <a:t>Insights from KPI 3:</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4063327412"/>
              </p:ext>
            </p:extLst>
          </p:nvPr>
        </p:nvGraphicFramePr>
        <p:xfrm>
          <a:off x="6620882" y="2538559"/>
          <a:ext cx="4710263" cy="332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138C2C52-E8FA-32E8-AC8B-DCC2CD0289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563" y="2729752"/>
            <a:ext cx="4902661" cy="3329581"/>
          </a:xfrm>
          <a:prstGeom prst="rect">
            <a:avLst/>
          </a:prstGeom>
        </p:spPr>
      </p:pic>
    </p:spTree>
    <p:extLst>
      <p:ext uri="{BB962C8B-B14F-4D97-AF65-F5344CB8AC3E}">
        <p14:creationId xmlns:p14="http://schemas.microsoft.com/office/powerpoint/2010/main" val="2408294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Chart&#10;&#10;Description automatically generated">
            <a:extLst>
              <a:ext uri="{FF2B5EF4-FFF2-40B4-BE49-F238E27FC236}">
                <a16:creationId xmlns:a16="http://schemas.microsoft.com/office/drawing/2014/main" id="{6414425A-7D2F-7125-DF35-3686911D5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8514" y="353289"/>
            <a:ext cx="6362769" cy="6151419"/>
          </a:xfrm>
          <a:prstGeom prst="rect">
            <a:avLst/>
          </a:prstGeom>
        </p:spPr>
      </p:pic>
      <p:sp>
        <p:nvSpPr>
          <p:cNvPr id="3" name="Title 1">
            <a:extLst>
              <a:ext uri="{FF2B5EF4-FFF2-40B4-BE49-F238E27FC236}">
                <a16:creationId xmlns:a16="http://schemas.microsoft.com/office/drawing/2014/main" id="{B24CBA07-976D-A573-DF87-A9CEED1B9627}"/>
              </a:ext>
            </a:extLst>
          </p:cNvPr>
          <p:cNvSpPr txBox="1">
            <a:spLocks/>
          </p:cNvSpPr>
          <p:nvPr/>
        </p:nvSpPr>
        <p:spPr bwMode="gray">
          <a:xfrm>
            <a:off x="1377212" y="1936044"/>
            <a:ext cx="2904810"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000" b="1" kern="1200" dirty="0">
                <a:solidFill>
                  <a:schemeClr val="accent2">
                    <a:lumMod val="60000"/>
                    <a:lumOff val="40000"/>
                  </a:schemeClr>
                </a:solidFill>
                <a:latin typeface="Algerian" panose="04020705040A02060702" pitchFamily="82" charset="0"/>
              </a:rPr>
              <a:t>KPI 4</a:t>
            </a:r>
            <a:br>
              <a:rPr lang="en-US" sz="2000" b="1" kern="1200" dirty="0">
                <a:solidFill>
                  <a:schemeClr val="accent2">
                    <a:lumMod val="60000"/>
                    <a:lumOff val="40000"/>
                  </a:schemeClr>
                </a:solidFill>
                <a:latin typeface="Algerian" panose="04020705040A02060702" pitchFamily="82" charset="0"/>
              </a:rPr>
            </a:br>
            <a:r>
              <a:rPr lang="en-US" sz="2000" b="1" kern="1200" dirty="0">
                <a:solidFill>
                  <a:schemeClr val="accent2">
                    <a:lumMod val="60000"/>
                    <a:lumOff val="40000"/>
                  </a:schemeClr>
                </a:solidFill>
                <a:latin typeface="Algerian" panose="04020705040A02060702" pitchFamily="82" charset="0"/>
              </a:rPr>
              <a:t>Average Working Years for each Department</a:t>
            </a:r>
            <a:endParaRPr lang="en-US" sz="2000" b="1" dirty="0">
              <a:solidFill>
                <a:schemeClr val="accent2">
                  <a:lumMod val="60000"/>
                  <a:lumOff val="40000"/>
                </a:schemeClr>
              </a:solidFill>
              <a:latin typeface="Algerian" panose="04020705040A02060702" pitchFamily="82" charset="0"/>
            </a:endParaRPr>
          </a:p>
        </p:txBody>
      </p:sp>
    </p:spTree>
    <p:extLst>
      <p:ext uri="{BB962C8B-B14F-4D97-AF65-F5344CB8AC3E}">
        <p14:creationId xmlns:p14="http://schemas.microsoft.com/office/powerpoint/2010/main" val="1121823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4688377" y="773001"/>
            <a:ext cx="8364771" cy="1597228"/>
          </a:xfrm>
        </p:spPr>
        <p:txBody>
          <a:bodyPr>
            <a:normAutofit/>
          </a:bodyPr>
          <a:lstStyle/>
          <a:p>
            <a:r>
              <a:rPr lang="en-IN" sz="2400" b="1" dirty="0">
                <a:solidFill>
                  <a:schemeClr val="accent2">
                    <a:lumMod val="60000"/>
                    <a:lumOff val="40000"/>
                  </a:schemeClr>
                </a:solidFill>
                <a:latin typeface="Algerian" panose="04020705040A02060702" pitchFamily="82" charset="0"/>
              </a:rPr>
              <a:t>Insights from KPI 4:</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1774950545"/>
              </p:ext>
            </p:extLst>
          </p:nvPr>
        </p:nvGraphicFramePr>
        <p:xfrm>
          <a:off x="6617644" y="2797921"/>
          <a:ext cx="4716739" cy="31945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D71FA678-1FEF-65D6-E639-DAF17C6C6CDF}"/>
              </a:ext>
            </a:extLst>
          </p:cNvPr>
          <p:cNvPicPr>
            <a:picLocks noChangeAspect="1"/>
          </p:cNvPicPr>
          <p:nvPr/>
        </p:nvPicPr>
        <p:blipFill rotWithShape="1">
          <a:blip r:embed="rId7">
            <a:extLst>
              <a:ext uri="{28A0092B-C50C-407E-A947-70E740481C1C}">
                <a14:useLocalDpi xmlns:a14="http://schemas.microsoft.com/office/drawing/2010/main" val="0"/>
              </a:ext>
            </a:extLst>
          </a:blip>
          <a:srcRect t="2719" b="-1"/>
          <a:stretch/>
        </p:blipFill>
        <p:spPr>
          <a:xfrm>
            <a:off x="1342775" y="2957270"/>
            <a:ext cx="4597342" cy="3107635"/>
          </a:xfrm>
          <a:prstGeom prst="rect">
            <a:avLst/>
          </a:prstGeom>
        </p:spPr>
      </p:pic>
    </p:spTree>
    <p:extLst>
      <p:ext uri="{BB962C8B-B14F-4D97-AF65-F5344CB8AC3E}">
        <p14:creationId xmlns:p14="http://schemas.microsoft.com/office/powerpoint/2010/main" val="396918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603813" y="1967265"/>
            <a:ext cx="4907525" cy="2547257"/>
          </a:xfrm>
          <a:noFill/>
        </p:spPr>
        <p:txBody>
          <a:bodyPr vert="horz" lIns="91440" tIns="45720" rIns="91440" bIns="45720" rtlCol="0" anchor="ctr">
            <a:normAutofit/>
          </a:bodyPr>
          <a:lstStyle/>
          <a:p>
            <a:pPr algn="ctr"/>
            <a:r>
              <a:rPr lang="en-US" sz="2400" b="1" kern="1200" dirty="0">
                <a:solidFill>
                  <a:schemeClr val="accent2">
                    <a:lumMod val="60000"/>
                    <a:lumOff val="40000"/>
                  </a:schemeClr>
                </a:solidFill>
                <a:latin typeface="Algerian" panose="04020705040A02060702" pitchFamily="82" charset="0"/>
              </a:rPr>
              <a:t>KPI 5 </a:t>
            </a:r>
            <a:br>
              <a:rPr lang="en-US" sz="2400" b="1" kern="1200" dirty="0">
                <a:solidFill>
                  <a:schemeClr val="accent2">
                    <a:lumMod val="60000"/>
                    <a:lumOff val="40000"/>
                  </a:schemeClr>
                </a:solidFill>
                <a:latin typeface="Algerian" panose="04020705040A02060702" pitchFamily="82" charset="0"/>
              </a:rPr>
            </a:br>
            <a:r>
              <a:rPr lang="en-US" sz="2400" b="1" kern="1200" dirty="0">
                <a:solidFill>
                  <a:schemeClr val="accent2">
                    <a:lumMod val="60000"/>
                    <a:lumOff val="40000"/>
                  </a:schemeClr>
                </a:solidFill>
                <a:latin typeface="Algerian" panose="04020705040A02060702" pitchFamily="82" charset="0"/>
              </a:rPr>
              <a:t>Job Role </a:t>
            </a:r>
            <a:br>
              <a:rPr lang="en-US" sz="2400" b="1" kern="1200" dirty="0">
                <a:solidFill>
                  <a:schemeClr val="accent2">
                    <a:lumMod val="60000"/>
                    <a:lumOff val="40000"/>
                  </a:schemeClr>
                </a:solidFill>
                <a:latin typeface="Algerian" panose="04020705040A02060702" pitchFamily="82" charset="0"/>
              </a:rPr>
            </a:br>
            <a:r>
              <a:rPr lang="en-US" sz="2400" b="1" kern="1200" dirty="0">
                <a:solidFill>
                  <a:schemeClr val="accent2">
                    <a:lumMod val="60000"/>
                    <a:lumOff val="40000"/>
                  </a:schemeClr>
                </a:solidFill>
                <a:latin typeface="Algerian" panose="04020705040A02060702" pitchFamily="82" charset="0"/>
              </a:rPr>
              <a:t>Vs </a:t>
            </a:r>
            <a:br>
              <a:rPr lang="en-US" sz="2400" b="1" kern="1200" dirty="0">
                <a:solidFill>
                  <a:schemeClr val="accent2">
                    <a:lumMod val="60000"/>
                    <a:lumOff val="40000"/>
                  </a:schemeClr>
                </a:solidFill>
                <a:latin typeface="Algerian" panose="04020705040A02060702" pitchFamily="82" charset="0"/>
              </a:rPr>
            </a:br>
            <a:r>
              <a:rPr lang="en-US" sz="2400" b="1" kern="1200" dirty="0">
                <a:solidFill>
                  <a:schemeClr val="accent2">
                    <a:lumMod val="60000"/>
                    <a:lumOff val="40000"/>
                  </a:schemeClr>
                </a:solidFill>
                <a:latin typeface="Algerian" panose="04020705040A02060702" pitchFamily="82" charset="0"/>
              </a:rPr>
              <a:t>Work-Life Balance for Total Employees</a:t>
            </a:r>
          </a:p>
        </p:txBody>
      </p:sp>
      <p:pic>
        <p:nvPicPr>
          <p:cNvPr id="5" name="Picture 4">
            <a:extLst>
              <a:ext uri="{FF2B5EF4-FFF2-40B4-BE49-F238E27FC236}">
                <a16:creationId xmlns:a16="http://schemas.microsoft.com/office/drawing/2014/main" id="{A64B2C19-1926-A1A2-3FD5-64281359E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1338" y="1417320"/>
            <a:ext cx="6542116" cy="4052455"/>
          </a:xfrm>
          <a:prstGeom prst="rect">
            <a:avLst/>
          </a:prstGeom>
        </p:spPr>
      </p:pic>
    </p:spTree>
    <p:extLst>
      <p:ext uri="{BB962C8B-B14F-4D97-AF65-F5344CB8AC3E}">
        <p14:creationId xmlns:p14="http://schemas.microsoft.com/office/powerpoint/2010/main" val="348124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1428227" y="720743"/>
            <a:ext cx="3860260" cy="567730"/>
          </a:xfrm>
        </p:spPr>
        <p:txBody>
          <a:bodyPr>
            <a:normAutofit/>
          </a:bodyPr>
          <a:lstStyle/>
          <a:p>
            <a:r>
              <a:rPr lang="en-IN" sz="2400" b="1" dirty="0">
                <a:solidFill>
                  <a:schemeClr val="accent2">
                    <a:lumMod val="60000"/>
                    <a:lumOff val="40000"/>
                  </a:schemeClr>
                </a:solidFill>
                <a:latin typeface="Algerian" panose="04020705040A02060702" pitchFamily="82" charset="0"/>
              </a:rPr>
              <a:t>Insights from KPI 5:</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type="pic" idx="1"/>
            <p:extLst>
              <p:ext uri="{D42A27DB-BD31-4B8C-83A1-F6EECF244321}">
                <p14:modId xmlns:p14="http://schemas.microsoft.com/office/powerpoint/2010/main" val="1747075218"/>
              </p:ext>
            </p:extLst>
          </p:nvPr>
        </p:nvGraphicFramePr>
        <p:xfrm>
          <a:off x="1037100" y="1666702"/>
          <a:ext cx="456567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a:extLst>
              <a:ext uri="{FF2B5EF4-FFF2-40B4-BE49-F238E27FC236}">
                <a16:creationId xmlns:a16="http://schemas.microsoft.com/office/drawing/2014/main" id="{6338CDB6-C243-EE57-4D93-F9FCE6BB41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52408" y="1224049"/>
            <a:ext cx="6168043" cy="4409902"/>
          </a:xfrm>
          <a:prstGeom prst="rect">
            <a:avLst/>
          </a:prstGeom>
        </p:spPr>
      </p:pic>
    </p:spTree>
    <p:extLst>
      <p:ext uri="{BB962C8B-B14F-4D97-AF65-F5344CB8AC3E}">
        <p14:creationId xmlns:p14="http://schemas.microsoft.com/office/powerpoint/2010/main" val="350192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9304274" y="1484439"/>
            <a:ext cx="2469624" cy="3679572"/>
          </a:xfrm>
        </p:spPr>
        <p:txBody>
          <a:bodyPr vert="horz" lIns="91440" tIns="45720" rIns="91440" bIns="45720" rtlCol="0" anchor="ctr">
            <a:noAutofit/>
          </a:bodyPr>
          <a:lstStyle/>
          <a:p>
            <a:pPr algn="ctr"/>
            <a:r>
              <a:rPr lang="en-US" sz="2800" b="1" kern="1200" dirty="0">
                <a:solidFill>
                  <a:schemeClr val="tx1"/>
                </a:solidFill>
                <a:latin typeface="Algerian" panose="04020705040A02060702" pitchFamily="82" charset="0"/>
              </a:rPr>
              <a:t>KPI 6 </a:t>
            </a:r>
            <a:br>
              <a:rPr lang="en-US" sz="2800" b="1" kern="1200" dirty="0">
                <a:solidFill>
                  <a:schemeClr val="tx1"/>
                </a:solidFill>
                <a:latin typeface="Algerian" panose="04020705040A02060702" pitchFamily="82" charset="0"/>
              </a:rPr>
            </a:br>
            <a:r>
              <a:rPr lang="en-US" sz="2800" b="1" kern="1200" dirty="0">
                <a:solidFill>
                  <a:schemeClr val="tx1"/>
                </a:solidFill>
                <a:latin typeface="Algerian" panose="04020705040A02060702" pitchFamily="82" charset="0"/>
              </a:rPr>
              <a:t>Attrition Rate </a:t>
            </a:r>
            <a:br>
              <a:rPr lang="en-US" sz="2800" b="1" kern="1200" dirty="0">
                <a:solidFill>
                  <a:schemeClr val="tx1"/>
                </a:solidFill>
                <a:latin typeface="Algerian" panose="04020705040A02060702" pitchFamily="82" charset="0"/>
              </a:rPr>
            </a:br>
            <a:r>
              <a:rPr lang="en-US" sz="2800" b="1" kern="1200" dirty="0">
                <a:solidFill>
                  <a:schemeClr val="tx1"/>
                </a:solidFill>
                <a:latin typeface="Algerian" panose="04020705040A02060702" pitchFamily="82" charset="0"/>
              </a:rPr>
              <a:t>Vs </a:t>
            </a:r>
            <a:br>
              <a:rPr lang="en-US" sz="2800" b="1" kern="1200" dirty="0">
                <a:solidFill>
                  <a:schemeClr val="tx1"/>
                </a:solidFill>
                <a:latin typeface="Algerian" panose="04020705040A02060702" pitchFamily="82" charset="0"/>
              </a:rPr>
            </a:br>
            <a:r>
              <a:rPr lang="en-US" sz="2800" b="1" kern="1200" dirty="0">
                <a:solidFill>
                  <a:schemeClr val="tx1"/>
                </a:solidFill>
                <a:latin typeface="Algerian" panose="04020705040A02060702" pitchFamily="82" charset="0"/>
              </a:rPr>
              <a:t>Years Since Last Promotion</a:t>
            </a:r>
          </a:p>
        </p:txBody>
      </p:sp>
      <p:pic>
        <p:nvPicPr>
          <p:cNvPr id="7" name="Picture 6" descr="A picture containing shape&#10;&#10;Description automatically generated">
            <a:extLst>
              <a:ext uri="{FF2B5EF4-FFF2-40B4-BE49-F238E27FC236}">
                <a16:creationId xmlns:a16="http://schemas.microsoft.com/office/drawing/2014/main" id="{E9E3DBE0-AC6D-AE10-76E4-31CBE06F9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77" y="942975"/>
            <a:ext cx="8082631" cy="4972050"/>
          </a:xfrm>
          <a:prstGeom prst="rect">
            <a:avLst/>
          </a:prstGeom>
        </p:spPr>
      </p:pic>
    </p:spTree>
    <p:extLst>
      <p:ext uri="{BB962C8B-B14F-4D97-AF65-F5344CB8AC3E}">
        <p14:creationId xmlns:p14="http://schemas.microsoft.com/office/powerpoint/2010/main" val="257877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CEBA-1EC4-F8B0-7918-35D0E921F04F}"/>
              </a:ext>
            </a:extLst>
          </p:cNvPr>
          <p:cNvSpPr>
            <a:spLocks noGrp="1"/>
          </p:cNvSpPr>
          <p:nvPr>
            <p:ph type="ctrTitle"/>
          </p:nvPr>
        </p:nvSpPr>
        <p:spPr>
          <a:xfrm>
            <a:off x="4405231" y="650548"/>
            <a:ext cx="8825658" cy="568652"/>
          </a:xfrm>
        </p:spPr>
        <p:txBody>
          <a:bodyPr>
            <a:normAutofit/>
          </a:bodyPr>
          <a:lstStyle/>
          <a:p>
            <a:r>
              <a:rPr lang="en-IN" sz="2400" b="1" dirty="0">
                <a:solidFill>
                  <a:schemeClr val="accent2">
                    <a:lumMod val="60000"/>
                    <a:lumOff val="40000"/>
                  </a:schemeClr>
                </a:solidFill>
                <a:latin typeface="Algerian" panose="04020705040A02060702" pitchFamily="82" charset="0"/>
              </a:rPr>
              <a:t>Insights from KPI 6:</a:t>
            </a:r>
          </a:p>
        </p:txBody>
      </p:sp>
      <p:sp>
        <p:nvSpPr>
          <p:cNvPr id="7" name="Content Placeholder 6">
            <a:extLst>
              <a:ext uri="{FF2B5EF4-FFF2-40B4-BE49-F238E27FC236}">
                <a16:creationId xmlns:a16="http://schemas.microsoft.com/office/drawing/2014/main" id="{31D13D80-C670-2CF1-52E7-4A2682FA1D81}"/>
              </a:ext>
            </a:extLst>
          </p:cNvPr>
          <p:cNvSpPr>
            <a:spLocks noGrp="1"/>
          </p:cNvSpPr>
          <p:nvPr>
            <p:ph type="subTitle" idx="1"/>
          </p:nvPr>
        </p:nvSpPr>
        <p:spPr>
          <a:xfrm>
            <a:off x="1683171" y="1834675"/>
            <a:ext cx="8825658" cy="861420"/>
          </a:xfrm>
        </p:spPr>
        <p:txBody>
          <a:bodyPr>
            <a:noAutofit/>
          </a:bodyPr>
          <a:lstStyle/>
          <a:p>
            <a:pPr marL="0" indent="0">
              <a:buNone/>
            </a:pPr>
            <a:r>
              <a:rPr lang="en-IN" sz="1400" dirty="0">
                <a:latin typeface="Calibri" panose="020F0502020204030204" pitchFamily="34" charset="0"/>
                <a:ea typeface="Calibri" panose="020F0502020204030204" pitchFamily="34" charset="0"/>
                <a:cs typeface="Calibri" panose="020F0502020204030204" pitchFamily="34" charset="0"/>
              </a:rPr>
              <a:t>From the analysis and Visualisation :</a:t>
            </a:r>
          </a:p>
          <a:p>
            <a:r>
              <a:rPr lang="en-IN" sz="1400" dirty="0">
                <a:latin typeface="Calibri" panose="020F0502020204030204" pitchFamily="34" charset="0"/>
                <a:ea typeface="Calibri" panose="020F0502020204030204" pitchFamily="34" charset="0"/>
                <a:cs typeface="Calibri" panose="020F0502020204030204" pitchFamily="34" charset="0"/>
              </a:rPr>
              <a:t>1. For 0-5 years since Last year Promotion interval Research &amp; Development and Hardware departments has the highest and lowest attrition rate respectively.</a:t>
            </a:r>
          </a:p>
          <a:p>
            <a:r>
              <a:rPr lang="en-IN" sz="1400" dirty="0">
                <a:latin typeface="Calibri" panose="020F0502020204030204" pitchFamily="34" charset="0"/>
                <a:ea typeface="Calibri" panose="020F0502020204030204" pitchFamily="34" charset="0"/>
                <a:cs typeface="Calibri" panose="020F0502020204030204" pitchFamily="34" charset="0"/>
              </a:rPr>
              <a:t>2. For 6-10 years since last year’s promotion interval Human resources and software departments has the highest and lowest attrition rate respectively.</a:t>
            </a:r>
          </a:p>
          <a:p>
            <a:r>
              <a:rPr lang="en-IN" sz="1400" dirty="0">
                <a:latin typeface="Calibri" panose="020F0502020204030204" pitchFamily="34" charset="0"/>
                <a:ea typeface="Calibri" panose="020F0502020204030204" pitchFamily="34" charset="0"/>
                <a:cs typeface="Calibri" panose="020F0502020204030204" pitchFamily="34" charset="0"/>
              </a:rPr>
              <a:t>3. For 11-15 years since the last promotion interval support and sales departments has the highest and lowest attrition rate respectively.</a:t>
            </a:r>
          </a:p>
          <a:p>
            <a:r>
              <a:rPr lang="en-IN" sz="1400" dirty="0">
                <a:latin typeface="Calibri" panose="020F0502020204030204" pitchFamily="34" charset="0"/>
                <a:ea typeface="Calibri" panose="020F0502020204030204" pitchFamily="34" charset="0"/>
                <a:cs typeface="Calibri" panose="020F0502020204030204" pitchFamily="34" charset="0"/>
              </a:rPr>
              <a:t>4. For 16-20 years since the last promotion interval software and hardware departments has the highest and lowest attrition respectively.</a:t>
            </a:r>
          </a:p>
          <a:p>
            <a:r>
              <a:rPr lang="en-IN" sz="1400" dirty="0">
                <a:latin typeface="Calibri" panose="020F0502020204030204" pitchFamily="34" charset="0"/>
                <a:ea typeface="Calibri" panose="020F0502020204030204" pitchFamily="34" charset="0"/>
                <a:cs typeface="Calibri" panose="020F0502020204030204" pitchFamily="34" charset="0"/>
              </a:rPr>
              <a:t>5. For 21-25 years since the last promotion interval software and support departments have the highest and lowest attrition respectively.</a:t>
            </a:r>
          </a:p>
          <a:p>
            <a:r>
              <a:rPr lang="en-IN" sz="1400" dirty="0">
                <a:latin typeface="Calibri" panose="020F0502020204030204" pitchFamily="34" charset="0"/>
                <a:ea typeface="Calibri" panose="020F0502020204030204" pitchFamily="34" charset="0"/>
                <a:cs typeface="Calibri" panose="020F0502020204030204" pitchFamily="34" charset="0"/>
              </a:rPr>
              <a:t>6. For 26-30 years since the last promotion interval support and Human resources departments have the highest and lowest attrition respectively.</a:t>
            </a:r>
          </a:p>
          <a:p>
            <a:r>
              <a:rPr lang="en-IN" sz="1400" dirty="0">
                <a:latin typeface="Calibri" panose="020F0502020204030204" pitchFamily="34" charset="0"/>
                <a:ea typeface="Calibri" panose="020F0502020204030204" pitchFamily="34" charset="0"/>
                <a:cs typeface="Calibri" panose="020F0502020204030204" pitchFamily="34" charset="0"/>
              </a:rPr>
              <a:t>7. For above 30 years since the last promotion interval software and Human resources departments have had the highest and lowest attrition respectively.</a:t>
            </a:r>
          </a:p>
        </p:txBody>
      </p:sp>
    </p:spTree>
    <p:extLst>
      <p:ext uri="{BB962C8B-B14F-4D97-AF65-F5344CB8AC3E}">
        <p14:creationId xmlns:p14="http://schemas.microsoft.com/office/powerpoint/2010/main" val="4130445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324076-61D4-71BF-052B-CB1B4D2092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568" y="392372"/>
            <a:ext cx="11241752" cy="6049992"/>
          </a:xfrm>
          <a:prstGeom prst="rect">
            <a:avLst/>
          </a:prstGeom>
        </p:spPr>
      </p:pic>
    </p:spTree>
    <p:extLst>
      <p:ext uri="{BB962C8B-B14F-4D97-AF65-F5344CB8AC3E}">
        <p14:creationId xmlns:p14="http://schemas.microsoft.com/office/powerpoint/2010/main" val="822914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669A-E737-591B-678D-D472FEAFB5DA}"/>
              </a:ext>
            </a:extLst>
          </p:cNvPr>
          <p:cNvSpPr>
            <a:spLocks noGrp="1"/>
          </p:cNvSpPr>
          <p:nvPr>
            <p:ph type="ctrTitle"/>
          </p:nvPr>
        </p:nvSpPr>
        <p:spPr>
          <a:xfrm>
            <a:off x="1683171" y="976437"/>
            <a:ext cx="8825658" cy="485525"/>
          </a:xfrm>
        </p:spPr>
        <p:txBody>
          <a:bodyPr/>
          <a:lstStyle/>
          <a:p>
            <a:pPr algn="ctr" defTabSz="941832"/>
            <a:r>
              <a:rPr lang="en-IN" sz="4400" kern="1200" dirty="0">
                <a:solidFill>
                  <a:schemeClr val="accent2">
                    <a:lumMod val="60000"/>
                    <a:lumOff val="40000"/>
                  </a:schemeClr>
                </a:solidFill>
                <a:latin typeface="Algerian" panose="04020705040A02060702" pitchFamily="82" charset="0"/>
              </a:rPr>
              <a:t>Conclusion :</a:t>
            </a:r>
            <a:endParaRPr lang="en-IN" sz="4400" dirty="0">
              <a:solidFill>
                <a:schemeClr val="accent2">
                  <a:lumMod val="60000"/>
                  <a:lumOff val="40000"/>
                </a:schemeClr>
              </a:solidFill>
              <a:latin typeface="Algerian" panose="04020705040A02060702" pitchFamily="82" charset="0"/>
            </a:endParaRPr>
          </a:p>
        </p:txBody>
      </p:sp>
      <p:graphicFrame>
        <p:nvGraphicFramePr>
          <p:cNvPr id="7" name="Text Placeholder 2">
            <a:extLst>
              <a:ext uri="{FF2B5EF4-FFF2-40B4-BE49-F238E27FC236}">
                <a16:creationId xmlns:a16="http://schemas.microsoft.com/office/drawing/2014/main" id="{F9A04D95-F775-5027-575C-8334968BC060}"/>
              </a:ext>
            </a:extLst>
          </p:cNvPr>
          <p:cNvGraphicFramePr/>
          <p:nvPr>
            <p:extLst>
              <p:ext uri="{D42A27DB-BD31-4B8C-83A1-F6EECF244321}">
                <p14:modId xmlns:p14="http://schemas.microsoft.com/office/powerpoint/2010/main" val="3946758566"/>
              </p:ext>
            </p:extLst>
          </p:nvPr>
        </p:nvGraphicFramePr>
        <p:xfrm>
          <a:off x="646757" y="1895301"/>
          <a:ext cx="10898485" cy="4089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8506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0F0DD70-3D3C-C45D-AC37-8893F80E6AD4}"/>
              </a:ext>
            </a:extLst>
          </p:cNvPr>
          <p:cNvSpPr>
            <a:spLocks noGrp="1"/>
          </p:cNvSpPr>
          <p:nvPr>
            <p:ph type="body" idx="1"/>
          </p:nvPr>
        </p:nvSpPr>
        <p:spPr>
          <a:xfrm>
            <a:off x="1527048" y="4599432"/>
            <a:ext cx="9144000" cy="1536192"/>
          </a:xfrm>
        </p:spPr>
        <p:txBody>
          <a:bodyPr vert="horz" lIns="91440" tIns="45720" rIns="91440" bIns="45720" rtlCol="0">
            <a:normAutofit lnSpcReduction="10000"/>
          </a:bodyPr>
          <a:lstStyle/>
          <a:p>
            <a:pPr algn="ctr"/>
            <a:r>
              <a:rPr lang="en-US" sz="9600" b="1" dirty="0">
                <a:solidFill>
                  <a:srgbClr val="FFFFFF"/>
                </a:solidFill>
              </a:rPr>
              <a:t>Thank you</a:t>
            </a:r>
          </a:p>
        </p:txBody>
      </p:sp>
      <p:pic>
        <p:nvPicPr>
          <p:cNvPr id="4" name="Picture 3">
            <a:extLst>
              <a:ext uri="{FF2B5EF4-FFF2-40B4-BE49-F238E27FC236}">
                <a16:creationId xmlns:a16="http://schemas.microsoft.com/office/drawing/2014/main" id="{B6A9C1AA-64AC-3F6D-AE06-29C4C3568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4839366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17309-89ED-8D5F-C49E-80F04F197BBC}"/>
              </a:ext>
            </a:extLst>
          </p:cNvPr>
          <p:cNvSpPr>
            <a:spLocks noGrp="1"/>
          </p:cNvSpPr>
          <p:nvPr>
            <p:ph type="title"/>
          </p:nvPr>
        </p:nvSpPr>
        <p:spPr>
          <a:xfrm>
            <a:off x="6538886" y="1571105"/>
            <a:ext cx="5206997" cy="4655693"/>
          </a:xfrm>
        </p:spPr>
        <p:txBody>
          <a:bodyPr vert="horz" lIns="91440" tIns="45720" rIns="91440" bIns="45720" rtlCol="0" anchor="b">
            <a:normAutofit fontScale="90000"/>
          </a:bodyPr>
          <a:lstStyle/>
          <a:p>
            <a:pPr algn="ctr"/>
            <a:br>
              <a:rPr lang="en-US" sz="2800" b="1" dirty="0">
                <a:latin typeface="Amasis MT Pro Black" panose="02040A04050005020304" pitchFamily="18" charset="0"/>
              </a:rPr>
            </a:br>
            <a:r>
              <a:rPr lang="en-US" sz="2800" b="1" dirty="0">
                <a:latin typeface="Amasis MT Pro Black" panose="02040A04050005020304" pitchFamily="18" charset="0"/>
              </a:rPr>
              <a:t> </a:t>
            </a:r>
            <a:br>
              <a:rPr lang="en-US" sz="2800" b="1" dirty="0">
                <a:latin typeface="Amasis MT Pro Black" panose="02040A04050005020304" pitchFamily="18" charset="0"/>
              </a:rPr>
            </a:br>
            <a:br>
              <a:rPr lang="en-US" sz="2800" b="1" dirty="0">
                <a:latin typeface="Amasis MT Pro Black" panose="02040A04050005020304" pitchFamily="18" charset="0"/>
              </a:rPr>
            </a:br>
            <a:br>
              <a:rPr lang="en-US" sz="2800" b="1" dirty="0">
                <a:latin typeface="Amasis MT Pro Black" panose="02040A04050005020304" pitchFamily="18" charset="0"/>
              </a:rPr>
            </a:br>
            <a:br>
              <a:rPr lang="en-US" sz="2800" b="1" dirty="0">
                <a:latin typeface="Amasis MT Pro Black" panose="02040A04050005020304" pitchFamily="18" charset="0"/>
              </a:rPr>
            </a:br>
            <a:br>
              <a:rPr lang="en-US" sz="2800" b="1" dirty="0">
                <a:latin typeface="Amasis MT Pro Black" panose="02040A04050005020304" pitchFamily="18" charset="0"/>
              </a:rPr>
            </a:br>
            <a:r>
              <a:rPr lang="en-US" sz="2800" b="1" dirty="0">
                <a:latin typeface="Algerian" panose="04020705040A02060702" pitchFamily="82" charset="0"/>
              </a:rPr>
              <a:t>Mentor:</a:t>
            </a:r>
            <a:br>
              <a:rPr lang="en-US" sz="2800" b="1" dirty="0">
                <a:latin typeface="Algerian" panose="04020705040A02060702" pitchFamily="82" charset="0"/>
              </a:rPr>
            </a:br>
            <a:r>
              <a:rPr lang="en-US" sz="2800" b="1" dirty="0">
                <a:latin typeface="Algerian" panose="04020705040A02060702" pitchFamily="82" charset="0"/>
              </a:rPr>
              <a:t>Dipti Sinha</a:t>
            </a:r>
            <a:br>
              <a:rPr lang="en-US" sz="2800" b="1" dirty="0">
                <a:latin typeface="Algerian" panose="04020705040A02060702" pitchFamily="82" charset="0"/>
              </a:rPr>
            </a:br>
            <a:br>
              <a:rPr lang="en-US" sz="2100" b="1" dirty="0"/>
            </a:br>
            <a:br>
              <a:rPr lang="en-US" sz="2100" b="1" dirty="0"/>
            </a:br>
            <a:br>
              <a:rPr lang="en-US" sz="2100" b="1" dirty="0"/>
            </a:br>
            <a:r>
              <a:rPr lang="en-US" sz="2200" b="1" dirty="0">
                <a:solidFill>
                  <a:schemeClr val="accent5">
                    <a:lumMod val="50000"/>
                  </a:schemeClr>
                </a:solidFill>
                <a:latin typeface="Arial" panose="020B0604020202020204" pitchFamily="34" charset="0"/>
                <a:cs typeface="Arial" panose="020B0604020202020204" pitchFamily="34" charset="0"/>
              </a:rPr>
              <a:t>Project Members :</a:t>
            </a:r>
            <a:br>
              <a:rPr lang="en-US" sz="2100" b="1" dirty="0">
                <a:solidFill>
                  <a:schemeClr val="accent5">
                    <a:lumMod val="50000"/>
                  </a:schemeClr>
                </a:solidFill>
              </a:rPr>
            </a:br>
            <a:br>
              <a:rPr lang="en-US" sz="2100" b="1" dirty="0">
                <a:solidFill>
                  <a:schemeClr val="accent5">
                    <a:lumMod val="50000"/>
                  </a:schemeClr>
                </a:solidFill>
                <a:latin typeface="Amasis MT Pro Medium" panose="02040604050005020304" pitchFamily="18" charset="0"/>
              </a:rPr>
            </a:br>
            <a:r>
              <a:rPr lang="en-US" sz="2100" b="1" dirty="0">
                <a:solidFill>
                  <a:schemeClr val="accent5">
                    <a:lumMod val="50000"/>
                  </a:schemeClr>
                </a:solidFill>
                <a:latin typeface="Amasis MT Pro Medium" panose="02040604050005020304" pitchFamily="18" charset="0"/>
              </a:rPr>
              <a:t>       </a:t>
            </a:r>
            <a:r>
              <a:rPr lang="en-US" sz="2100" dirty="0">
                <a:solidFill>
                  <a:schemeClr val="tx2">
                    <a:lumMod val="75000"/>
                  </a:schemeClr>
                </a:solidFill>
                <a:latin typeface="Amasis MT Pro Medium" panose="02040604050005020304" pitchFamily="18" charset="0"/>
              </a:rPr>
              <a:t>Pallavi Jadhav</a:t>
            </a:r>
            <a:br>
              <a:rPr lang="en-US" sz="2100" dirty="0">
                <a:solidFill>
                  <a:schemeClr val="tx2">
                    <a:lumMod val="75000"/>
                  </a:schemeClr>
                </a:solidFill>
                <a:latin typeface="Amasis MT Pro Medium" panose="02040604050005020304" pitchFamily="18" charset="0"/>
              </a:rPr>
            </a:br>
            <a:br>
              <a:rPr lang="en-US" sz="2100" dirty="0">
                <a:solidFill>
                  <a:schemeClr val="tx2">
                    <a:lumMod val="75000"/>
                  </a:schemeClr>
                </a:solidFill>
                <a:latin typeface="Amasis MT Pro Medium" panose="02040604050005020304" pitchFamily="18" charset="0"/>
              </a:rPr>
            </a:br>
            <a:r>
              <a:rPr lang="en-US" sz="2100" dirty="0">
                <a:solidFill>
                  <a:schemeClr val="tx2">
                    <a:lumMod val="75000"/>
                  </a:schemeClr>
                </a:solidFill>
                <a:latin typeface="Amasis MT Pro Medium" panose="02040604050005020304" pitchFamily="18" charset="0"/>
              </a:rPr>
              <a:t>         Diksha </a:t>
            </a:r>
            <a:r>
              <a:rPr lang="en-US" sz="2100" dirty="0" err="1">
                <a:solidFill>
                  <a:schemeClr val="tx2">
                    <a:lumMod val="75000"/>
                  </a:schemeClr>
                </a:solidFill>
                <a:latin typeface="Amasis MT Pro Medium" panose="02040604050005020304" pitchFamily="18" charset="0"/>
              </a:rPr>
              <a:t>Gawhad</a:t>
            </a:r>
            <a:br>
              <a:rPr lang="en-US" sz="2100" dirty="0">
                <a:solidFill>
                  <a:schemeClr val="tx2">
                    <a:lumMod val="75000"/>
                  </a:schemeClr>
                </a:solidFill>
                <a:latin typeface="Amasis MT Pro Medium" panose="02040604050005020304" pitchFamily="18" charset="0"/>
              </a:rPr>
            </a:br>
            <a:br>
              <a:rPr lang="en-US" sz="2100" dirty="0">
                <a:solidFill>
                  <a:schemeClr val="tx2">
                    <a:lumMod val="75000"/>
                  </a:schemeClr>
                </a:solidFill>
                <a:latin typeface="Amasis MT Pro Medium" panose="02040604050005020304" pitchFamily="18" charset="0"/>
              </a:rPr>
            </a:br>
            <a:r>
              <a:rPr lang="en-US" sz="2100" dirty="0">
                <a:solidFill>
                  <a:schemeClr val="tx2">
                    <a:lumMod val="75000"/>
                  </a:schemeClr>
                </a:solidFill>
                <a:latin typeface="Amasis MT Pro Medium" panose="02040604050005020304" pitchFamily="18" charset="0"/>
              </a:rPr>
              <a:t>               </a:t>
            </a:r>
            <a:r>
              <a:rPr lang="en-US" sz="2100" dirty="0" err="1">
                <a:solidFill>
                  <a:schemeClr val="tx2">
                    <a:lumMod val="75000"/>
                  </a:schemeClr>
                </a:solidFill>
                <a:latin typeface="Amasis MT Pro Medium" panose="02040604050005020304" pitchFamily="18" charset="0"/>
              </a:rPr>
              <a:t>Minakshee</a:t>
            </a:r>
            <a:r>
              <a:rPr lang="en-US" sz="2100" dirty="0">
                <a:solidFill>
                  <a:schemeClr val="tx2">
                    <a:lumMod val="75000"/>
                  </a:schemeClr>
                </a:solidFill>
                <a:latin typeface="Amasis MT Pro Medium" panose="02040604050005020304" pitchFamily="18" charset="0"/>
              </a:rPr>
              <a:t> Chavan</a:t>
            </a:r>
            <a:br>
              <a:rPr lang="en-US" sz="2100" dirty="0">
                <a:solidFill>
                  <a:schemeClr val="tx2">
                    <a:lumMod val="75000"/>
                  </a:schemeClr>
                </a:solidFill>
                <a:latin typeface="Amasis MT Pro Medium" panose="02040604050005020304" pitchFamily="18" charset="0"/>
              </a:rPr>
            </a:br>
            <a:br>
              <a:rPr lang="en-US" sz="2100" dirty="0">
                <a:solidFill>
                  <a:schemeClr val="tx2">
                    <a:lumMod val="75000"/>
                  </a:schemeClr>
                </a:solidFill>
                <a:latin typeface="Amasis MT Pro Medium" panose="02040604050005020304" pitchFamily="18" charset="0"/>
              </a:rPr>
            </a:br>
            <a:r>
              <a:rPr lang="en-US" sz="2100" dirty="0">
                <a:solidFill>
                  <a:schemeClr val="tx2">
                    <a:lumMod val="75000"/>
                  </a:schemeClr>
                </a:solidFill>
                <a:latin typeface="Amasis MT Pro Medium" panose="02040604050005020304" pitchFamily="18" charset="0"/>
              </a:rPr>
              <a:t>     Ache </a:t>
            </a:r>
            <a:r>
              <a:rPr lang="en-US" sz="2100" dirty="0" err="1">
                <a:solidFill>
                  <a:schemeClr val="tx2">
                    <a:lumMod val="75000"/>
                  </a:schemeClr>
                </a:solidFill>
                <a:latin typeface="Amasis MT Pro Medium" panose="02040604050005020304" pitchFamily="18" charset="0"/>
              </a:rPr>
              <a:t>Sravani</a:t>
            </a:r>
            <a:br>
              <a:rPr lang="en-US" sz="2100" dirty="0">
                <a:solidFill>
                  <a:schemeClr val="tx2">
                    <a:lumMod val="75000"/>
                  </a:schemeClr>
                </a:solidFill>
                <a:latin typeface="Amasis MT Pro Medium" panose="02040604050005020304" pitchFamily="18" charset="0"/>
              </a:rPr>
            </a:br>
            <a:br>
              <a:rPr lang="en-US" sz="2100" dirty="0">
                <a:solidFill>
                  <a:schemeClr val="tx2">
                    <a:lumMod val="75000"/>
                  </a:schemeClr>
                </a:solidFill>
                <a:latin typeface="Amasis MT Pro Medium" panose="02040604050005020304" pitchFamily="18" charset="0"/>
              </a:rPr>
            </a:br>
            <a:r>
              <a:rPr lang="en-US" sz="2100" dirty="0">
                <a:solidFill>
                  <a:schemeClr val="tx2">
                    <a:lumMod val="75000"/>
                  </a:schemeClr>
                </a:solidFill>
                <a:latin typeface="Amasis MT Pro Medium" panose="02040604050005020304" pitchFamily="18" charset="0"/>
              </a:rPr>
              <a:t> Jaya Surya</a:t>
            </a:r>
            <a:br>
              <a:rPr lang="en-US" sz="2100" dirty="0">
                <a:solidFill>
                  <a:schemeClr val="tx2">
                    <a:lumMod val="75000"/>
                  </a:schemeClr>
                </a:solidFill>
                <a:latin typeface="Amasis MT Pro Medium" panose="02040604050005020304" pitchFamily="18" charset="0"/>
              </a:rPr>
            </a:br>
            <a:br>
              <a:rPr lang="en-US" sz="2100" dirty="0">
                <a:solidFill>
                  <a:schemeClr val="tx2">
                    <a:lumMod val="75000"/>
                  </a:schemeClr>
                </a:solidFill>
                <a:latin typeface="Amasis MT Pro Medium" panose="02040604050005020304" pitchFamily="18" charset="0"/>
              </a:rPr>
            </a:br>
            <a:r>
              <a:rPr lang="en-US" sz="2100" dirty="0">
                <a:solidFill>
                  <a:schemeClr val="tx2">
                    <a:lumMod val="75000"/>
                  </a:schemeClr>
                </a:solidFill>
                <a:latin typeface="Amasis MT Pro Medium" panose="02040604050005020304" pitchFamily="18" charset="0"/>
              </a:rPr>
              <a:t> Adithya SR</a:t>
            </a:r>
          </a:p>
        </p:txBody>
      </p:sp>
      <p:pic>
        <p:nvPicPr>
          <p:cNvPr id="4" name="Picture 3">
            <a:extLst>
              <a:ext uri="{FF2B5EF4-FFF2-40B4-BE49-F238E27FC236}">
                <a16:creationId xmlns:a16="http://schemas.microsoft.com/office/drawing/2014/main" id="{E70B3101-F100-AD6D-436B-C6A6F9C82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3" y="105859"/>
            <a:ext cx="5951913" cy="6733003"/>
          </a:xfrm>
          <a:prstGeom prst="rect">
            <a:avLst/>
          </a:prstGeom>
        </p:spPr>
      </p:pic>
    </p:spTree>
    <p:extLst>
      <p:ext uri="{BB962C8B-B14F-4D97-AF65-F5344CB8AC3E}">
        <p14:creationId xmlns:p14="http://schemas.microsoft.com/office/powerpoint/2010/main" val="1539102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pattFill prst="pct75">
          <a:fgClr>
            <a:srgbClr val="0070C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9CF30-F064-0CEB-5D90-6672E49FF94F}"/>
              </a:ext>
            </a:extLst>
          </p:cNvPr>
          <p:cNvSpPr>
            <a:spLocks noGrp="1"/>
          </p:cNvSpPr>
          <p:nvPr>
            <p:ph type="title"/>
          </p:nvPr>
        </p:nvSpPr>
        <p:spPr>
          <a:xfrm>
            <a:off x="2102607" y="2104067"/>
            <a:ext cx="4351023" cy="2283824"/>
          </a:xfrm>
        </p:spPr>
        <p:txBody>
          <a:bodyPr>
            <a:normAutofit/>
          </a:bodyPr>
          <a:lstStyle/>
          <a:p>
            <a:r>
              <a:rPr lang="en-IN" sz="4400" b="1" dirty="0">
                <a:solidFill>
                  <a:srgbClr val="FFFFFF"/>
                </a:solidFill>
                <a:latin typeface="Algerian" panose="04020705040A02060702" pitchFamily="82" charset="0"/>
              </a:rPr>
              <a:t>AGENDA :</a:t>
            </a:r>
          </a:p>
        </p:txBody>
      </p:sp>
      <p:graphicFrame>
        <p:nvGraphicFramePr>
          <p:cNvPr id="41" name="Content Placeholder 2">
            <a:extLst>
              <a:ext uri="{FF2B5EF4-FFF2-40B4-BE49-F238E27FC236}">
                <a16:creationId xmlns:a16="http://schemas.microsoft.com/office/drawing/2014/main" id="{D83F8A1F-6153-F2ED-EBE4-922C9A4260D1}"/>
              </a:ext>
            </a:extLst>
          </p:cNvPr>
          <p:cNvGraphicFramePr>
            <a:graphicFrameLocks noGrp="1"/>
          </p:cNvGraphicFramePr>
          <p:nvPr>
            <p:ph idx="4294967295"/>
            <p:extLst>
              <p:ext uri="{D42A27DB-BD31-4B8C-83A1-F6EECF244321}">
                <p14:modId xmlns:p14="http://schemas.microsoft.com/office/powerpoint/2010/main" val="2940135382"/>
              </p:ext>
            </p:extLst>
          </p:nvPr>
        </p:nvGraphicFramePr>
        <p:xfrm>
          <a:off x="6453630" y="1172413"/>
          <a:ext cx="5935662" cy="5376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656896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B6D49-5DB0-F289-380A-0C8DD0D64D7A}"/>
              </a:ext>
            </a:extLst>
          </p:cNvPr>
          <p:cNvSpPr>
            <a:spLocks noGrp="1"/>
          </p:cNvSpPr>
          <p:nvPr>
            <p:ph type="title"/>
          </p:nvPr>
        </p:nvSpPr>
        <p:spPr>
          <a:xfrm>
            <a:off x="1154955" y="1037706"/>
            <a:ext cx="3275729" cy="1555865"/>
          </a:xfrm>
        </p:spPr>
        <p:txBody>
          <a:bodyPr>
            <a:normAutofit/>
          </a:bodyPr>
          <a:lstStyle/>
          <a:p>
            <a:r>
              <a:rPr lang="en-IN" sz="3100" b="1" dirty="0">
                <a:solidFill>
                  <a:srgbClr val="FFFFFF"/>
                </a:solidFill>
                <a:latin typeface="Algerian" panose="04020705040A02060702" pitchFamily="82" charset="0"/>
              </a:rPr>
              <a:t>Introduction:</a:t>
            </a:r>
            <a:br>
              <a:rPr lang="en-IN" sz="3200" b="1" dirty="0">
                <a:solidFill>
                  <a:srgbClr val="FFFFFF"/>
                </a:solidFill>
              </a:rPr>
            </a:br>
            <a:br>
              <a:rPr lang="en-IN" sz="2200" dirty="0">
                <a:solidFill>
                  <a:schemeClr val="bg1"/>
                </a:solidFill>
                <a:latin typeface="+mn-lt"/>
              </a:rPr>
            </a:br>
            <a:endParaRPr lang="en-IN" sz="13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095C176-DB70-BD65-A39E-7A8EA13B625E}"/>
              </a:ext>
            </a:extLst>
          </p:cNvPr>
          <p:cNvSpPr>
            <a:spLocks noGrp="1"/>
          </p:cNvSpPr>
          <p:nvPr>
            <p:ph idx="1"/>
          </p:nvPr>
        </p:nvSpPr>
        <p:spPr>
          <a:xfrm>
            <a:off x="5846980" y="1037706"/>
            <a:ext cx="5190065" cy="4572000"/>
          </a:xfrm>
        </p:spPr>
        <p:txBody>
          <a:bodyPr anchor="ctr">
            <a:normAutofit/>
          </a:bodyPr>
          <a:lstStyle/>
          <a:p>
            <a:pPr marL="0" indent="0">
              <a:buNone/>
            </a:pPr>
            <a:r>
              <a:rPr lang="en-IN" dirty="0"/>
              <a:t>  </a:t>
            </a:r>
            <a:r>
              <a:rPr lang="en-IN" sz="2400" dirty="0">
                <a:solidFill>
                  <a:schemeClr val="accent1"/>
                </a:solidFill>
                <a:latin typeface="Algerian" panose="04020705040A02060702" pitchFamily="82" charset="0"/>
                <a:ea typeface="Calibri" panose="020F0502020204030204" pitchFamily="34" charset="0"/>
                <a:cs typeface="Calibri" panose="020F0502020204030204" pitchFamily="34" charset="0"/>
              </a:rPr>
              <a:t>Problem Statement:</a:t>
            </a:r>
          </a:p>
          <a:p>
            <a:pPr>
              <a:buFont typeface="Wingdings" panose="05000000000000000000" pitchFamily="2" charset="2"/>
              <a:buChar char="Ø"/>
            </a:pPr>
            <a:r>
              <a:rPr lang="en-IN" dirty="0">
                <a:latin typeface="Calibri" panose="020F0502020204030204" pitchFamily="34" charset="0"/>
                <a:ea typeface="Calibri" panose="020F0502020204030204" pitchFamily="34" charset="0"/>
                <a:cs typeface="Calibri" panose="020F0502020204030204" pitchFamily="34" charset="0"/>
              </a:rPr>
              <a:t>Average attrition rate for all Departments</a:t>
            </a:r>
          </a:p>
          <a:p>
            <a:pPr>
              <a:buFont typeface="Wingdings" panose="05000000000000000000" pitchFamily="2" charset="2"/>
              <a:buChar char="Ø"/>
            </a:pPr>
            <a:r>
              <a:rPr lang="en-IN" dirty="0">
                <a:latin typeface="Calibri" panose="020F0502020204030204" pitchFamily="34" charset="0"/>
                <a:ea typeface="Calibri" panose="020F0502020204030204" pitchFamily="34" charset="0"/>
                <a:cs typeface="Calibri" panose="020F0502020204030204" pitchFamily="34" charset="0"/>
              </a:rPr>
              <a:t>Average hourly rate of Male Research Scientist </a:t>
            </a:r>
          </a:p>
          <a:p>
            <a:pPr>
              <a:buFont typeface="Wingdings" panose="05000000000000000000" pitchFamily="2" charset="2"/>
              <a:buChar char="Ø"/>
            </a:pPr>
            <a:r>
              <a:rPr lang="en-IN" dirty="0">
                <a:latin typeface="Calibri" panose="020F0502020204030204" pitchFamily="34" charset="0"/>
                <a:ea typeface="Calibri" panose="020F0502020204030204" pitchFamily="34" charset="0"/>
                <a:cs typeface="Calibri" panose="020F0502020204030204" pitchFamily="34" charset="0"/>
              </a:rPr>
              <a:t>Attrition rate vs. Monthly Income stats </a:t>
            </a:r>
          </a:p>
          <a:p>
            <a:pPr>
              <a:buFont typeface="Wingdings" panose="05000000000000000000" pitchFamily="2" charset="2"/>
              <a:buChar char="Ø"/>
            </a:pPr>
            <a:r>
              <a:rPr lang="en-IN" dirty="0">
                <a:latin typeface="Calibri" panose="020F0502020204030204" pitchFamily="34" charset="0"/>
                <a:ea typeface="Calibri" panose="020F0502020204030204" pitchFamily="34" charset="0"/>
                <a:cs typeface="Calibri" panose="020F0502020204030204" pitchFamily="34" charset="0"/>
              </a:rPr>
              <a:t>Average working years for each Department</a:t>
            </a:r>
          </a:p>
          <a:p>
            <a:pPr>
              <a:buFont typeface="Wingdings" panose="05000000000000000000" pitchFamily="2" charset="2"/>
              <a:buChar char="Ø"/>
            </a:pPr>
            <a:r>
              <a:rPr lang="en-IN" dirty="0">
                <a:latin typeface="Calibri" panose="020F0502020204030204" pitchFamily="34" charset="0"/>
                <a:ea typeface="Calibri" panose="020F0502020204030204" pitchFamily="34" charset="0"/>
                <a:cs typeface="Calibri" panose="020F0502020204030204" pitchFamily="34" charset="0"/>
              </a:rPr>
              <a:t>Job role vs. Work-life balance</a:t>
            </a:r>
          </a:p>
          <a:p>
            <a:pPr>
              <a:buFont typeface="Wingdings" panose="05000000000000000000" pitchFamily="2" charset="2"/>
              <a:buChar char="Ø"/>
            </a:pPr>
            <a:r>
              <a:rPr lang="en-IN" dirty="0">
                <a:latin typeface="Calibri" panose="020F0502020204030204" pitchFamily="34" charset="0"/>
                <a:ea typeface="Calibri" panose="020F0502020204030204" pitchFamily="34" charset="0"/>
                <a:cs typeface="Calibri" panose="020F0502020204030204" pitchFamily="34" charset="0"/>
              </a:rPr>
              <a:t>Attrition rate vs. Years Since last promotion</a:t>
            </a:r>
          </a:p>
        </p:txBody>
      </p:sp>
      <p:sp>
        <p:nvSpPr>
          <p:cNvPr id="4" name="Text Placeholder 3">
            <a:extLst>
              <a:ext uri="{FF2B5EF4-FFF2-40B4-BE49-F238E27FC236}">
                <a16:creationId xmlns:a16="http://schemas.microsoft.com/office/drawing/2014/main" id="{D440AD22-F131-E8B9-A53E-9EE4D9CBF246}"/>
              </a:ext>
            </a:extLst>
          </p:cNvPr>
          <p:cNvSpPr>
            <a:spLocks noGrp="1"/>
          </p:cNvSpPr>
          <p:nvPr>
            <p:ph type="body" sz="half" idx="2"/>
          </p:nvPr>
        </p:nvSpPr>
        <p:spPr>
          <a:xfrm>
            <a:off x="1154955" y="2518757"/>
            <a:ext cx="3358856" cy="2286000"/>
          </a:xfrm>
        </p:spPr>
        <p:txBody>
          <a:bodyPr/>
          <a:lstStyle/>
          <a:p>
            <a:r>
              <a:rPr lang="en-US" sz="14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HR analytics involves collecting and analyzing HR-related data, including employee data, performance metrics, and other relevant data points. By using advanced analytical tools and techniques, HR analytics provides valuable insights into HR processes and trends, enabling organizations to make more informed decisions about their employees and improve overall performance.</a:t>
            </a:r>
            <a:endParaRPr lang="en-IN" b="1" dirty="0"/>
          </a:p>
        </p:txBody>
      </p:sp>
    </p:spTree>
    <p:extLst>
      <p:ext uri="{BB962C8B-B14F-4D97-AF65-F5344CB8AC3E}">
        <p14:creationId xmlns:p14="http://schemas.microsoft.com/office/powerpoint/2010/main" val="456344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0419B-CB6F-4EBC-1721-EC380D5602FF}"/>
              </a:ext>
            </a:extLst>
          </p:cNvPr>
          <p:cNvSpPr>
            <a:spLocks noGrp="1"/>
          </p:cNvSpPr>
          <p:nvPr>
            <p:ph type="ctrTitle"/>
          </p:nvPr>
        </p:nvSpPr>
        <p:spPr>
          <a:xfrm>
            <a:off x="2734373" y="520314"/>
            <a:ext cx="8825658" cy="861420"/>
          </a:xfrm>
        </p:spPr>
        <p:txBody>
          <a:bodyPr>
            <a:normAutofit/>
          </a:bodyPr>
          <a:lstStyle/>
          <a:p>
            <a:r>
              <a:rPr lang="en-IN" sz="4400" b="1" dirty="0">
                <a:solidFill>
                  <a:schemeClr val="accent2">
                    <a:lumMod val="60000"/>
                    <a:lumOff val="40000"/>
                  </a:schemeClr>
                </a:solidFill>
                <a:latin typeface="Algerian" panose="04020705040A02060702" pitchFamily="82" charset="0"/>
              </a:rPr>
              <a:t>Business Objective:</a:t>
            </a:r>
          </a:p>
        </p:txBody>
      </p:sp>
      <p:sp>
        <p:nvSpPr>
          <p:cNvPr id="3" name="Content Placeholder 2">
            <a:extLst>
              <a:ext uri="{FF2B5EF4-FFF2-40B4-BE49-F238E27FC236}">
                <a16:creationId xmlns:a16="http://schemas.microsoft.com/office/drawing/2014/main" id="{8D6B8C4F-7D2D-8B14-282C-38161EFEAD52}"/>
              </a:ext>
            </a:extLst>
          </p:cNvPr>
          <p:cNvSpPr>
            <a:spLocks noGrp="1"/>
          </p:cNvSpPr>
          <p:nvPr>
            <p:ph type="subTitle" idx="1"/>
          </p:nvPr>
        </p:nvSpPr>
        <p:spPr>
          <a:xfrm>
            <a:off x="1454213" y="1809737"/>
            <a:ext cx="8825658" cy="861420"/>
          </a:xfrm>
        </p:spPr>
        <p:txBody>
          <a:bodyPr>
            <a:noAutofit/>
          </a:bodyPr>
          <a:lstStyle/>
          <a:p>
            <a:pPr marL="0" indent="0" algn="just">
              <a:buNone/>
            </a:pPr>
            <a:r>
              <a:rPr lang="en-US" b="0" i="0" dirty="0">
                <a:solidFill>
                  <a:schemeClr val="accent2">
                    <a:lumMod val="60000"/>
                    <a:lumOff val="40000"/>
                  </a:schemeClr>
                </a:solidFill>
                <a:effectLst/>
              </a:rPr>
              <a:t>The aim of this project is to analyze employee retention and attrition rates within the organization and provide insights to the HR team for developing effective retention strategies. Through data analysis and visualizations, we will identify factors that contribute to :</a:t>
            </a:r>
          </a:p>
          <a:p>
            <a:pPr algn="just">
              <a:buFont typeface="Wingdings" panose="05000000000000000000" pitchFamily="2" charset="2"/>
              <a:buChar char="ü"/>
            </a:pPr>
            <a:r>
              <a:rPr lang="en-US" dirty="0">
                <a:solidFill>
                  <a:schemeClr val="accent2">
                    <a:lumMod val="60000"/>
                    <a:lumOff val="40000"/>
                  </a:schemeClr>
                </a:solidFill>
              </a:rPr>
              <a:t>E</a:t>
            </a:r>
            <a:r>
              <a:rPr lang="en-US" b="0" i="0" dirty="0">
                <a:solidFill>
                  <a:schemeClr val="accent2">
                    <a:lumMod val="60000"/>
                    <a:lumOff val="40000"/>
                  </a:schemeClr>
                </a:solidFill>
                <a:effectLst/>
              </a:rPr>
              <a:t>mployee turnover and attrition.</a:t>
            </a:r>
          </a:p>
          <a:p>
            <a:pPr algn="just">
              <a:buFont typeface="Wingdings" panose="05000000000000000000" pitchFamily="2" charset="2"/>
              <a:buChar char="ü"/>
            </a:pPr>
            <a:r>
              <a:rPr lang="en-US" dirty="0">
                <a:solidFill>
                  <a:schemeClr val="accent2">
                    <a:lumMod val="60000"/>
                    <a:lumOff val="40000"/>
                  </a:schemeClr>
                </a:solidFill>
              </a:rPr>
              <a:t>E</a:t>
            </a:r>
            <a:r>
              <a:rPr lang="en-US" b="0" i="0" dirty="0">
                <a:solidFill>
                  <a:schemeClr val="accent2">
                    <a:lumMod val="60000"/>
                    <a:lumOff val="40000"/>
                  </a:schemeClr>
                </a:solidFill>
                <a:effectLst/>
              </a:rPr>
              <a:t>valuate the effectiveness of existing retention strategies. </a:t>
            </a:r>
          </a:p>
          <a:p>
            <a:pPr algn="just">
              <a:buFont typeface="Wingdings" panose="05000000000000000000" pitchFamily="2" charset="2"/>
              <a:buChar char="ü"/>
            </a:pPr>
            <a:r>
              <a:rPr lang="en-US" b="0" i="0" dirty="0">
                <a:solidFill>
                  <a:schemeClr val="accent2">
                    <a:lumMod val="60000"/>
                    <a:lumOff val="40000"/>
                  </a:schemeClr>
                </a:solidFill>
                <a:effectLst/>
              </a:rPr>
              <a:t>To verify the satisfaction level of employees in the organization.</a:t>
            </a:r>
          </a:p>
          <a:p>
            <a:pPr algn="just">
              <a:buFont typeface="Wingdings" panose="05000000000000000000" pitchFamily="2" charset="2"/>
              <a:buChar char="ü"/>
            </a:pPr>
            <a:r>
              <a:rPr lang="en-US" dirty="0">
                <a:solidFill>
                  <a:schemeClr val="accent2">
                    <a:lumMod val="60000"/>
                    <a:lumOff val="40000"/>
                  </a:schemeClr>
                </a:solidFill>
              </a:rPr>
              <a:t>P</a:t>
            </a:r>
            <a:r>
              <a:rPr lang="en-US" b="0" i="0" dirty="0">
                <a:solidFill>
                  <a:schemeClr val="accent2">
                    <a:lumMod val="60000"/>
                    <a:lumOff val="40000"/>
                  </a:schemeClr>
                </a:solidFill>
                <a:effectLst/>
              </a:rPr>
              <a:t>rovide recommendations to improve employee retention</a:t>
            </a:r>
            <a:r>
              <a:rPr lang="en-US" sz="2000" b="0" i="0" dirty="0">
                <a:solidFill>
                  <a:schemeClr val="accent2">
                    <a:lumMod val="60000"/>
                    <a:lumOff val="40000"/>
                  </a:schemeClr>
                </a:solidFill>
                <a:effectLst/>
              </a:rPr>
              <a:t>.</a:t>
            </a:r>
          </a:p>
        </p:txBody>
      </p:sp>
    </p:spTree>
    <p:extLst>
      <p:ext uri="{BB962C8B-B14F-4D97-AF65-F5344CB8AC3E}">
        <p14:creationId xmlns:p14="http://schemas.microsoft.com/office/powerpoint/2010/main" val="262364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CDEC-73FF-560A-628E-92EFF5B012BA}"/>
              </a:ext>
            </a:extLst>
          </p:cNvPr>
          <p:cNvSpPr>
            <a:spLocks noGrp="1"/>
          </p:cNvSpPr>
          <p:nvPr>
            <p:ph type="title"/>
          </p:nvPr>
        </p:nvSpPr>
        <p:spPr>
          <a:xfrm>
            <a:off x="638175" y="656706"/>
            <a:ext cx="3865134" cy="2308324"/>
          </a:xfrm>
          <a:prstGeom prst="ellipse">
            <a:avLst/>
          </a:prstGeom>
        </p:spPr>
        <p:txBody>
          <a:bodyPr vert="horz" lIns="91440" tIns="45720" rIns="91440" bIns="45720" rtlCol="0" anchor="ctr">
            <a:noAutofit/>
          </a:bodyPr>
          <a:lstStyle/>
          <a:p>
            <a:pPr algn="ctr"/>
            <a:r>
              <a:rPr lang="en-US" sz="2400" b="1" kern="1200" dirty="0">
                <a:solidFill>
                  <a:schemeClr val="accent2">
                    <a:lumMod val="60000"/>
                    <a:lumOff val="40000"/>
                  </a:schemeClr>
                </a:solidFill>
                <a:latin typeface="Algerian" panose="04020705040A02060702" pitchFamily="82" charset="0"/>
              </a:rPr>
              <a:t>KPI 1</a:t>
            </a:r>
            <a:br>
              <a:rPr lang="en-US" sz="2400" b="1" kern="1200" dirty="0">
                <a:solidFill>
                  <a:schemeClr val="accent2">
                    <a:lumMod val="60000"/>
                    <a:lumOff val="40000"/>
                  </a:schemeClr>
                </a:solidFill>
                <a:latin typeface="Algerian" panose="04020705040A02060702" pitchFamily="82" charset="0"/>
              </a:rPr>
            </a:br>
            <a:r>
              <a:rPr lang="en-US" sz="2400" b="1" kern="1200" dirty="0">
                <a:solidFill>
                  <a:schemeClr val="accent2">
                    <a:lumMod val="60000"/>
                    <a:lumOff val="40000"/>
                  </a:schemeClr>
                </a:solidFill>
                <a:latin typeface="Algerian" panose="04020705040A02060702" pitchFamily="82" charset="0"/>
              </a:rPr>
              <a:t>Average Attrition rate for all Departments</a:t>
            </a:r>
          </a:p>
        </p:txBody>
      </p:sp>
      <p:sp>
        <p:nvSpPr>
          <p:cNvPr id="3" name="Picture Placeholder 2">
            <a:extLst>
              <a:ext uri="{FF2B5EF4-FFF2-40B4-BE49-F238E27FC236}">
                <a16:creationId xmlns:a16="http://schemas.microsoft.com/office/drawing/2014/main" id="{D2D3014B-372D-EC86-CE0E-27484082C716}"/>
              </a:ext>
            </a:extLst>
          </p:cNvPr>
          <p:cNvSpPr>
            <a:spLocks noGrp="1"/>
          </p:cNvSpPr>
          <p:nvPr>
            <p:ph type="pic" idx="1"/>
          </p:nvPr>
        </p:nvSpPr>
        <p:spPr/>
        <p:txBody>
          <a:bodyPr/>
          <a:lstStyle/>
          <a:p>
            <a:endParaRPr lang="en-IN"/>
          </a:p>
        </p:txBody>
      </p:sp>
      <p:pic>
        <p:nvPicPr>
          <p:cNvPr id="10" name="Picture 9" descr="Chart, pie chart&#10;&#10;Description automatically generated">
            <a:extLst>
              <a:ext uri="{FF2B5EF4-FFF2-40B4-BE49-F238E27FC236}">
                <a16:creationId xmlns:a16="http://schemas.microsoft.com/office/drawing/2014/main" id="{5DB6A26D-11D7-C2D4-909F-99856D562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6288" y="857362"/>
            <a:ext cx="7347537" cy="5143275"/>
          </a:xfrm>
          <a:prstGeom prst="rect">
            <a:avLst/>
          </a:prstGeom>
        </p:spPr>
      </p:pic>
      <p:sp>
        <p:nvSpPr>
          <p:cNvPr id="13" name="TextBox 12">
            <a:extLst>
              <a:ext uri="{FF2B5EF4-FFF2-40B4-BE49-F238E27FC236}">
                <a16:creationId xmlns:a16="http://schemas.microsoft.com/office/drawing/2014/main" id="{1D048925-DD9D-208A-6FD2-BD0E8801E1B8}"/>
              </a:ext>
            </a:extLst>
          </p:cNvPr>
          <p:cNvSpPr txBox="1"/>
          <p:nvPr/>
        </p:nvSpPr>
        <p:spPr>
          <a:xfrm>
            <a:off x="903974" y="3116436"/>
            <a:ext cx="3184165" cy="2308324"/>
          </a:xfrm>
          <a:prstGeom prst="rect">
            <a:avLst/>
          </a:prstGeom>
          <a:noFill/>
        </p:spPr>
        <p:txBody>
          <a:bodyPr wrap="square">
            <a:spAutoFit/>
          </a:bodyPr>
          <a:lstStyle/>
          <a:p>
            <a:pPr algn="ctr"/>
            <a:r>
              <a:rPr lang="en-IN" dirty="0">
                <a:latin typeface="Calibri" panose="020F0502020204030204" pitchFamily="34" charset="0"/>
                <a:ea typeface="Calibri" panose="020F0502020204030204" pitchFamily="34" charset="0"/>
                <a:cs typeface="Calibri" panose="020F0502020204030204" pitchFamily="34" charset="0"/>
              </a:rPr>
              <a:t>This KPI is to find out the</a:t>
            </a:r>
          </a:p>
          <a:p>
            <a:pPr algn="ctr"/>
            <a:r>
              <a:rPr lang="en-IN" dirty="0">
                <a:latin typeface="Calibri" panose="020F0502020204030204" pitchFamily="34" charset="0"/>
                <a:ea typeface="Calibri" panose="020F0502020204030204" pitchFamily="34" charset="0"/>
                <a:cs typeface="Calibri" panose="020F0502020204030204" pitchFamily="34" charset="0"/>
              </a:rPr>
              <a:t>relationship between each</a:t>
            </a:r>
          </a:p>
          <a:p>
            <a:pPr algn="ctr"/>
            <a:r>
              <a:rPr lang="en-IN" dirty="0">
                <a:latin typeface="Calibri" panose="020F0502020204030204" pitchFamily="34" charset="0"/>
                <a:ea typeface="Calibri" panose="020F0502020204030204" pitchFamily="34" charset="0"/>
                <a:cs typeface="Calibri" panose="020F0502020204030204" pitchFamily="34" charset="0"/>
              </a:rPr>
              <a:t>department and its attrition rate and here attrition rate is highest for the Research &amp; Development Department whereas the lowest is for the Hardware Department.</a:t>
            </a:r>
          </a:p>
        </p:txBody>
      </p:sp>
    </p:spTree>
    <p:extLst>
      <p:ext uri="{BB962C8B-B14F-4D97-AF65-F5344CB8AC3E}">
        <p14:creationId xmlns:p14="http://schemas.microsoft.com/office/powerpoint/2010/main" val="367468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1038575" y="680258"/>
            <a:ext cx="3450297" cy="1600200"/>
          </a:xfrm>
        </p:spPr>
        <p:txBody>
          <a:bodyPr>
            <a:normAutofit/>
          </a:bodyPr>
          <a:lstStyle/>
          <a:p>
            <a:r>
              <a:rPr lang="en-IN" b="1" dirty="0">
                <a:solidFill>
                  <a:schemeClr val="accent2">
                    <a:lumMod val="60000"/>
                    <a:lumOff val="40000"/>
                  </a:schemeClr>
                </a:solidFill>
                <a:latin typeface="Algerian" panose="04020705040A02060702" pitchFamily="82" charset="0"/>
              </a:rPr>
              <a:t>Insights from KPI 1:</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2802307174"/>
              </p:ext>
            </p:extLst>
          </p:nvPr>
        </p:nvGraphicFramePr>
        <p:xfrm>
          <a:off x="5341099" y="815601"/>
          <a:ext cx="6404783" cy="55519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3A68CCD3-226B-643F-EE44-AF8526C4038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7839" y="3245774"/>
            <a:ext cx="3532968" cy="2316826"/>
          </a:xfrm>
          <a:prstGeom prst="rect">
            <a:avLst/>
          </a:prstGeom>
        </p:spPr>
      </p:pic>
    </p:spTree>
    <p:extLst>
      <p:ext uri="{BB962C8B-B14F-4D97-AF65-F5344CB8AC3E}">
        <p14:creationId xmlns:p14="http://schemas.microsoft.com/office/powerpoint/2010/main" val="989145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CDEC-73FF-560A-628E-92EFF5B012BA}"/>
              </a:ext>
            </a:extLst>
          </p:cNvPr>
          <p:cNvSpPr>
            <a:spLocks noGrp="1"/>
          </p:cNvSpPr>
          <p:nvPr>
            <p:ph type="title"/>
          </p:nvPr>
        </p:nvSpPr>
        <p:spPr>
          <a:xfrm>
            <a:off x="1643220" y="597696"/>
            <a:ext cx="2904810"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p>
            <a:pPr algn="ctr"/>
            <a:r>
              <a:rPr lang="en-US" sz="2000" b="1" kern="1200" dirty="0">
                <a:solidFill>
                  <a:schemeClr val="accent2">
                    <a:lumMod val="60000"/>
                    <a:lumOff val="40000"/>
                  </a:schemeClr>
                </a:solidFill>
                <a:latin typeface="Algerian" panose="04020705040A02060702" pitchFamily="82" charset="0"/>
              </a:rPr>
              <a:t>KPI 2</a:t>
            </a:r>
            <a:br>
              <a:rPr lang="en-US" sz="2000" b="1" kern="1200" dirty="0">
                <a:solidFill>
                  <a:schemeClr val="accent2">
                    <a:lumMod val="60000"/>
                    <a:lumOff val="40000"/>
                  </a:schemeClr>
                </a:solidFill>
                <a:latin typeface="Algerian" panose="04020705040A02060702" pitchFamily="82" charset="0"/>
              </a:rPr>
            </a:br>
            <a:r>
              <a:rPr lang="en-US" sz="2000" b="1" kern="1200" dirty="0">
                <a:solidFill>
                  <a:schemeClr val="accent2">
                    <a:lumMod val="60000"/>
                    <a:lumOff val="40000"/>
                  </a:schemeClr>
                </a:solidFill>
                <a:latin typeface="Algerian" panose="04020705040A02060702" pitchFamily="82" charset="0"/>
              </a:rPr>
              <a:t>Average Hourly Rate of Male Research Scientists</a:t>
            </a:r>
          </a:p>
        </p:txBody>
      </p:sp>
      <p:sp>
        <p:nvSpPr>
          <p:cNvPr id="5" name="TextBox 4">
            <a:extLst>
              <a:ext uri="{FF2B5EF4-FFF2-40B4-BE49-F238E27FC236}">
                <a16:creationId xmlns:a16="http://schemas.microsoft.com/office/drawing/2014/main" id="{5C566E6A-9535-B465-898D-938185F05DD0}"/>
              </a:ext>
            </a:extLst>
          </p:cNvPr>
          <p:cNvSpPr txBox="1"/>
          <p:nvPr/>
        </p:nvSpPr>
        <p:spPr>
          <a:xfrm>
            <a:off x="811877" y="4096821"/>
            <a:ext cx="4973781" cy="1631216"/>
          </a:xfrm>
          <a:prstGeom prst="rect">
            <a:avLst/>
          </a:prstGeom>
          <a:noFill/>
        </p:spPr>
        <p:txBody>
          <a:bodyPr wrap="square">
            <a:spAutoFit/>
          </a:bodyPr>
          <a:lstStyle/>
          <a:p>
            <a:pPr algn="ctr"/>
            <a:r>
              <a:rPr lang="en-IN" sz="2800" dirty="0">
                <a:latin typeface="Amasis MT Pro Medium" panose="02040604050005020304" pitchFamily="18" charset="0"/>
                <a:cs typeface="Aldhabi" panose="020B0604020202020204" pitchFamily="2" charset="-78"/>
              </a:rPr>
              <a:t>Insights:</a:t>
            </a:r>
          </a:p>
          <a:p>
            <a:pPr algn="ctr"/>
            <a:r>
              <a:rPr lang="en-IN" sz="2400" dirty="0">
                <a:latin typeface="Calibri" panose="020F0502020204030204" pitchFamily="34" charset="0"/>
                <a:ea typeface="Calibri" panose="020F0502020204030204" pitchFamily="34" charset="0"/>
                <a:cs typeface="Calibri" panose="020F0502020204030204" pitchFamily="34" charset="0"/>
              </a:rPr>
              <a:t>This KPI is to find out the average hourly rate of male research scientists which is 114.45.</a:t>
            </a:r>
          </a:p>
        </p:txBody>
      </p:sp>
      <p:pic>
        <p:nvPicPr>
          <p:cNvPr id="6" name="Picture 5">
            <a:extLst>
              <a:ext uri="{FF2B5EF4-FFF2-40B4-BE49-F238E27FC236}">
                <a16:creationId xmlns:a16="http://schemas.microsoft.com/office/drawing/2014/main" id="{59DB0976-B24D-C8F7-97F2-1DA19633A6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3878" y="1288473"/>
            <a:ext cx="5440565" cy="4231177"/>
          </a:xfrm>
          <a:prstGeom prst="rect">
            <a:avLst/>
          </a:prstGeom>
        </p:spPr>
      </p:pic>
    </p:spTree>
    <p:extLst>
      <p:ext uri="{BB962C8B-B14F-4D97-AF65-F5344CB8AC3E}">
        <p14:creationId xmlns:p14="http://schemas.microsoft.com/office/powerpoint/2010/main" val="951577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D8A1-7F41-0C43-9ADB-31A061D78301}"/>
              </a:ext>
            </a:extLst>
          </p:cNvPr>
          <p:cNvSpPr>
            <a:spLocks noGrp="1"/>
          </p:cNvSpPr>
          <p:nvPr>
            <p:ph type="title"/>
          </p:nvPr>
        </p:nvSpPr>
        <p:spPr>
          <a:xfrm>
            <a:off x="944190" y="1143000"/>
            <a:ext cx="3860260" cy="1735668"/>
          </a:xfrm>
        </p:spPr>
        <p:txBody>
          <a:bodyPr vert="horz" lIns="91440" tIns="45720" rIns="91440" bIns="45720" rtlCol="0" anchor="b">
            <a:normAutofit fontScale="90000"/>
          </a:bodyPr>
          <a:lstStyle/>
          <a:p>
            <a:pPr algn="ctr"/>
            <a:r>
              <a:rPr lang="en-US" sz="2800" b="1" kern="1200" dirty="0">
                <a:solidFill>
                  <a:schemeClr val="accent2">
                    <a:lumMod val="60000"/>
                    <a:lumOff val="40000"/>
                  </a:schemeClr>
                </a:solidFill>
                <a:latin typeface="Algerian" panose="04020705040A02060702" pitchFamily="82" charset="0"/>
              </a:rPr>
              <a:t>KPI 3 </a:t>
            </a:r>
            <a:br>
              <a:rPr lang="en-US" sz="2800" b="1" kern="1200" dirty="0">
                <a:solidFill>
                  <a:schemeClr val="accent2">
                    <a:lumMod val="60000"/>
                    <a:lumOff val="40000"/>
                  </a:schemeClr>
                </a:solidFill>
                <a:latin typeface="Algerian" panose="04020705040A02060702" pitchFamily="82" charset="0"/>
              </a:rPr>
            </a:br>
            <a:r>
              <a:rPr lang="en-US" sz="2800" b="1" kern="1200" dirty="0">
                <a:solidFill>
                  <a:schemeClr val="accent2">
                    <a:lumMod val="60000"/>
                    <a:lumOff val="40000"/>
                  </a:schemeClr>
                </a:solidFill>
                <a:latin typeface="Algerian" panose="04020705040A02060702" pitchFamily="82" charset="0"/>
              </a:rPr>
              <a:t>Attrition Rate</a:t>
            </a:r>
            <a:br>
              <a:rPr lang="en-US" sz="2800" b="1" kern="1200" dirty="0">
                <a:solidFill>
                  <a:schemeClr val="accent2">
                    <a:lumMod val="60000"/>
                    <a:lumOff val="40000"/>
                  </a:schemeClr>
                </a:solidFill>
                <a:latin typeface="Algerian" panose="04020705040A02060702" pitchFamily="82" charset="0"/>
              </a:rPr>
            </a:br>
            <a:r>
              <a:rPr lang="en-US" sz="2800" b="1" kern="1200" dirty="0">
                <a:solidFill>
                  <a:schemeClr val="accent2">
                    <a:lumMod val="60000"/>
                    <a:lumOff val="40000"/>
                  </a:schemeClr>
                </a:solidFill>
                <a:latin typeface="Algerian" panose="04020705040A02060702" pitchFamily="82" charset="0"/>
              </a:rPr>
              <a:t>Vs</a:t>
            </a:r>
            <a:br>
              <a:rPr lang="en-US" sz="2800" b="1" kern="1200" dirty="0">
                <a:solidFill>
                  <a:schemeClr val="accent2">
                    <a:lumMod val="60000"/>
                    <a:lumOff val="40000"/>
                  </a:schemeClr>
                </a:solidFill>
                <a:latin typeface="Algerian" panose="04020705040A02060702" pitchFamily="82" charset="0"/>
              </a:rPr>
            </a:br>
            <a:r>
              <a:rPr lang="en-US" sz="2800" b="1" kern="1200" dirty="0">
                <a:solidFill>
                  <a:schemeClr val="accent2">
                    <a:lumMod val="60000"/>
                    <a:lumOff val="40000"/>
                  </a:schemeClr>
                </a:solidFill>
                <a:latin typeface="Algerian" panose="04020705040A02060702" pitchFamily="82" charset="0"/>
              </a:rPr>
              <a:t>Monthly Income Stats</a:t>
            </a:r>
          </a:p>
        </p:txBody>
      </p:sp>
      <p:sp>
        <p:nvSpPr>
          <p:cNvPr id="9" name="Picture Placeholder 8">
            <a:extLst>
              <a:ext uri="{FF2B5EF4-FFF2-40B4-BE49-F238E27FC236}">
                <a16:creationId xmlns:a16="http://schemas.microsoft.com/office/drawing/2014/main" id="{C618DECB-90A6-F635-D776-AAC62C7DCC43}"/>
              </a:ext>
            </a:extLst>
          </p:cNvPr>
          <p:cNvSpPr>
            <a:spLocks noGrp="1"/>
          </p:cNvSpPr>
          <p:nvPr>
            <p:ph type="pic" idx="1"/>
          </p:nvPr>
        </p:nvSpPr>
        <p:spPr/>
        <p:txBody>
          <a:bodyPr/>
          <a:lstStyle/>
          <a:p>
            <a:endParaRPr lang="en-IN"/>
          </a:p>
        </p:txBody>
      </p:sp>
      <p:sp>
        <p:nvSpPr>
          <p:cNvPr id="4" name="Text Placeholder 3">
            <a:extLst>
              <a:ext uri="{FF2B5EF4-FFF2-40B4-BE49-F238E27FC236}">
                <a16:creationId xmlns:a16="http://schemas.microsoft.com/office/drawing/2014/main" id="{354D619A-C5C2-07A6-107E-EB24DBAB4B3D}"/>
              </a:ext>
            </a:extLst>
          </p:cNvPr>
          <p:cNvSpPr>
            <a:spLocks noGrp="1"/>
          </p:cNvSpPr>
          <p:nvPr>
            <p:ph type="body" sz="half" idx="2"/>
          </p:nvPr>
        </p:nvSpPr>
        <p:spPr>
          <a:xfrm>
            <a:off x="1038577" y="4012969"/>
            <a:ext cx="3859212" cy="1371600"/>
          </a:xfrm>
        </p:spPr>
        <p:txBody>
          <a:bodyPr vert="horz" lIns="91440" tIns="45720" rIns="91440" bIns="45720" rtlCol="0">
            <a:normAutofit/>
          </a:bodyPr>
          <a:lstStyle/>
          <a:p>
            <a:pPr algn="just"/>
            <a:r>
              <a:rPr lang="en-US" sz="2000" kern="1200" dirty="0">
                <a:solidFill>
                  <a:schemeClr val="tx1"/>
                </a:solidFill>
                <a:latin typeface="Calibri" panose="020F0502020204030204" pitchFamily="34" charset="0"/>
                <a:ea typeface="Calibri" panose="020F0502020204030204" pitchFamily="34" charset="0"/>
                <a:cs typeface="Calibri" panose="020F0502020204030204" pitchFamily="34" charset="0"/>
              </a:rPr>
              <a:t>This KPI is to find out the relation between monthly income and Attrition rate. </a:t>
            </a:r>
          </a:p>
        </p:txBody>
      </p:sp>
      <p:pic>
        <p:nvPicPr>
          <p:cNvPr id="8" name="Picture 7">
            <a:extLst>
              <a:ext uri="{FF2B5EF4-FFF2-40B4-BE49-F238E27FC236}">
                <a16:creationId xmlns:a16="http://schemas.microsoft.com/office/drawing/2014/main" id="{05AC9ACB-C387-5B27-D837-BB11454DA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4167" y="1143000"/>
            <a:ext cx="6900743" cy="4825538"/>
          </a:xfrm>
          <a:prstGeom prst="rect">
            <a:avLst/>
          </a:prstGeom>
        </p:spPr>
      </p:pic>
    </p:spTree>
    <p:extLst>
      <p:ext uri="{BB962C8B-B14F-4D97-AF65-F5344CB8AC3E}">
        <p14:creationId xmlns:p14="http://schemas.microsoft.com/office/powerpoint/2010/main" val="7120226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1317</TotalTime>
  <Words>970</Words>
  <Application>Microsoft Office PowerPoint</Application>
  <PresentationFormat>Widescreen</PresentationFormat>
  <Paragraphs>67</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Algerian</vt:lpstr>
      <vt:lpstr>Amasis MT Pro Black</vt:lpstr>
      <vt:lpstr>Amasis MT Pro Medium</vt:lpstr>
      <vt:lpstr>Arial</vt:lpstr>
      <vt:lpstr>Calibri</vt:lpstr>
      <vt:lpstr>Century Gothic</vt:lpstr>
      <vt:lpstr>Wingdings</vt:lpstr>
      <vt:lpstr>Wingdings 3</vt:lpstr>
      <vt:lpstr>Ion Boardroom</vt:lpstr>
      <vt:lpstr>PowerPoint Presentation</vt:lpstr>
      <vt:lpstr>       Mentor: Dipti Sinha    Project Members :         Pallavi Jadhav           Diksha Gawhad                 Minakshee Chavan       Ache Sravani   Jaya Surya   Adithya SR</vt:lpstr>
      <vt:lpstr>AGENDA :</vt:lpstr>
      <vt:lpstr>Introduction:  </vt:lpstr>
      <vt:lpstr>Business Objective:</vt:lpstr>
      <vt:lpstr>KPI 1 Average Attrition rate for all Departments</vt:lpstr>
      <vt:lpstr>Insights from KPI 1:</vt:lpstr>
      <vt:lpstr>KPI 2 Average Hourly Rate of Male Research Scientists</vt:lpstr>
      <vt:lpstr>KPI 3  Attrition Rate Vs Monthly Income Stats</vt:lpstr>
      <vt:lpstr>Insights from KPI 3:</vt:lpstr>
      <vt:lpstr>PowerPoint Presentation</vt:lpstr>
      <vt:lpstr>Insights from KPI 4:</vt:lpstr>
      <vt:lpstr>KPI 5  Job Role  Vs  Work-Life Balance for Total Employees</vt:lpstr>
      <vt:lpstr>Insights from KPI 5:</vt:lpstr>
      <vt:lpstr>KPI 6  Attrition Rate  Vs  Years Since Last Promotion</vt:lpstr>
      <vt:lpstr>Insights from KPI 6:</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Vikhil Thuremella</dc:creator>
  <cp:lastModifiedBy>Pallavi Jadhav</cp:lastModifiedBy>
  <cp:revision>30</cp:revision>
  <dcterms:created xsi:type="dcterms:W3CDTF">2023-04-01T09:25:26Z</dcterms:created>
  <dcterms:modified xsi:type="dcterms:W3CDTF">2023-09-19T18:30:54Z</dcterms:modified>
</cp:coreProperties>
</file>