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80" r:id="rId2"/>
    <p:sldId id="281" r:id="rId3"/>
    <p:sldId id="282" r:id="rId4"/>
    <p:sldId id="283" r:id="rId5"/>
    <p:sldId id="261" r:id="rId6"/>
    <p:sldId id="262" r:id="rId7"/>
    <p:sldId id="276" r:id="rId8"/>
    <p:sldId id="263" r:id="rId9"/>
    <p:sldId id="267" r:id="rId10"/>
    <p:sldId id="279" r:id="rId11"/>
    <p:sldId id="268" r:id="rId12"/>
    <p:sldId id="269" r:id="rId13"/>
    <p:sldId id="264" r:id="rId14"/>
    <p:sldId id="265" r:id="rId15"/>
    <p:sldId id="270" r:id="rId16"/>
    <p:sldId id="271" r:id="rId17"/>
    <p:sldId id="272" r:id="rId18"/>
    <p:sldId id="273" r:id="rId19"/>
    <p:sldId id="274" r:id="rId20"/>
    <p:sldId id="285" r:id="rId21"/>
    <p:sldId id="277" r:id="rId22"/>
    <p:sldId id="278"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4953" autoAdjust="0"/>
  </p:normalViewPr>
  <p:slideViewPr>
    <p:cSldViewPr snapToGrid="0">
      <p:cViewPr varScale="1">
        <p:scale>
          <a:sx n="61" d="100"/>
          <a:sy n="61" d="100"/>
        </p:scale>
        <p:origin x="978" y="7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9E88F-658C-4F9C-AEF9-2AD2E68D001F}"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972FF-1FA9-48F2-BFE7-049BF927AE8B}" type="slidenum">
              <a:rPr lang="en-US" smtClean="0"/>
              <a:t>‹#›</a:t>
            </a:fld>
            <a:endParaRPr lang="en-US"/>
          </a:p>
        </p:txBody>
      </p:sp>
    </p:spTree>
    <p:extLst>
      <p:ext uri="{BB962C8B-B14F-4D97-AF65-F5344CB8AC3E}">
        <p14:creationId xmlns:p14="http://schemas.microsoft.com/office/powerpoint/2010/main" val="154243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F972FF-1FA9-48F2-BFE7-049BF927AE8B}" type="slidenum">
              <a:rPr lang="en-US" smtClean="0"/>
              <a:t>4</a:t>
            </a:fld>
            <a:endParaRPr lang="en-US"/>
          </a:p>
        </p:txBody>
      </p:sp>
    </p:spTree>
    <p:extLst>
      <p:ext uri="{BB962C8B-B14F-4D97-AF65-F5344CB8AC3E}">
        <p14:creationId xmlns:p14="http://schemas.microsoft.com/office/powerpoint/2010/main" val="26701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F972FF-1FA9-48F2-BFE7-049BF927AE8B}" type="slidenum">
              <a:rPr lang="en-US" smtClean="0"/>
              <a:t>5</a:t>
            </a:fld>
            <a:endParaRPr lang="en-US"/>
          </a:p>
        </p:txBody>
      </p:sp>
    </p:spTree>
    <p:extLst>
      <p:ext uri="{BB962C8B-B14F-4D97-AF65-F5344CB8AC3E}">
        <p14:creationId xmlns:p14="http://schemas.microsoft.com/office/powerpoint/2010/main" val="22414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IoU</a:t>
            </a:r>
            <a:r>
              <a:rPr lang="en-US" sz="1200" b="0" i="0" kern="1200" dirty="0">
                <a:solidFill>
                  <a:schemeClr val="tx1"/>
                </a:solidFill>
                <a:effectLst/>
                <a:latin typeface="+mn-lt"/>
                <a:ea typeface="+mn-ea"/>
                <a:cs typeface="+mn-cs"/>
              </a:rPr>
              <a:t> is the area of overlap between the predicted </a:t>
            </a:r>
            <a:r>
              <a:rPr lang="en-US" sz="1200" b="1" i="0" kern="1200" dirty="0">
                <a:solidFill>
                  <a:schemeClr val="tx1"/>
                </a:solidFill>
                <a:effectLst/>
                <a:latin typeface="+mn-lt"/>
                <a:ea typeface="+mn-ea"/>
                <a:cs typeface="+mn-cs"/>
              </a:rPr>
              <a:t>segmentation</a:t>
            </a:r>
            <a:r>
              <a:rPr lang="en-US" sz="1200" b="0" i="0" kern="1200" dirty="0">
                <a:solidFill>
                  <a:schemeClr val="tx1"/>
                </a:solidFill>
                <a:effectLst/>
                <a:latin typeface="+mn-lt"/>
                <a:ea typeface="+mn-ea"/>
                <a:cs typeface="+mn-cs"/>
              </a:rPr>
              <a:t> and the ground truth divided by the area of union between the predicted </a:t>
            </a:r>
            <a:r>
              <a:rPr lang="en-US" sz="1200" b="1" i="0" kern="1200" dirty="0">
                <a:solidFill>
                  <a:schemeClr val="tx1"/>
                </a:solidFill>
                <a:effectLst/>
                <a:latin typeface="+mn-lt"/>
                <a:ea typeface="+mn-ea"/>
                <a:cs typeface="+mn-cs"/>
              </a:rPr>
              <a:t>segmentation</a:t>
            </a:r>
            <a:r>
              <a:rPr lang="en-US" sz="1200" b="0" i="0" kern="1200" dirty="0">
                <a:solidFill>
                  <a:schemeClr val="tx1"/>
                </a:solidFill>
                <a:effectLst/>
                <a:latin typeface="+mn-lt"/>
                <a:ea typeface="+mn-ea"/>
                <a:cs typeface="+mn-cs"/>
              </a:rPr>
              <a:t> and the ground truth,</a:t>
            </a:r>
            <a:endParaRPr lang="en-US" dirty="0"/>
          </a:p>
        </p:txBody>
      </p:sp>
      <p:sp>
        <p:nvSpPr>
          <p:cNvPr id="4" name="Slide Number Placeholder 3"/>
          <p:cNvSpPr>
            <a:spLocks noGrp="1"/>
          </p:cNvSpPr>
          <p:nvPr>
            <p:ph type="sldNum" sz="quarter" idx="5"/>
          </p:nvPr>
        </p:nvSpPr>
        <p:spPr/>
        <p:txBody>
          <a:bodyPr/>
          <a:lstStyle/>
          <a:p>
            <a:fld id="{A1F972FF-1FA9-48F2-BFE7-049BF927AE8B}" type="slidenum">
              <a:rPr lang="en-US" smtClean="0"/>
              <a:t>12</a:t>
            </a:fld>
            <a:endParaRPr lang="en-US"/>
          </a:p>
        </p:txBody>
      </p:sp>
    </p:spTree>
    <p:extLst>
      <p:ext uri="{BB962C8B-B14F-4D97-AF65-F5344CB8AC3E}">
        <p14:creationId xmlns:p14="http://schemas.microsoft.com/office/powerpoint/2010/main" val="125666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aseline="0">
                <a:effectLst/>
                <a:latin typeface="Calibri"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73038" indent="-173038">
              <a:defRPr sz="2000" baseline="0">
                <a:latin typeface="Calibri" pitchFamily="34" charset="0"/>
              </a:defRPr>
            </a:lvl1pPr>
            <a:lvl2pPr marL="630238" indent="-222250">
              <a:defRPr sz="1800" baseline="0">
                <a:latin typeface="Calibri" pitchFamily="34" charset="0"/>
              </a:defRPr>
            </a:lvl2pPr>
            <a:lvl3pPr marL="969963" indent="-166688">
              <a:defRPr sz="1800" baseline="0">
                <a:latin typeface="Calibri" pitchFamily="34" charset="0"/>
              </a:defRPr>
            </a:lvl3pPr>
            <a:lvl4pPr>
              <a:defRPr sz="1800" baseline="0">
                <a:latin typeface="Calibri" pitchFamily="34" charset="0"/>
              </a:defRPr>
            </a:lvl4pPr>
            <a:lvl5pPr>
              <a:defRPr sz="1800" baseline="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3" name="Content Placeholder 2"/>
          <p:cNvSpPr>
            <a:spLocks noGrp="1"/>
          </p:cNvSpPr>
          <p:nvPr>
            <p:ph sz="half" idx="1"/>
          </p:nvPr>
        </p:nvSpPr>
        <p:spPr>
          <a:xfrm>
            <a:off x="609600" y="2057400"/>
            <a:ext cx="5384800" cy="4114800"/>
          </a:xfrm>
        </p:spPr>
        <p:txBody>
          <a:bodyPr/>
          <a:lstStyle>
            <a:lvl1pPr>
              <a:defRPr sz="2000"/>
            </a:lvl1pPr>
            <a:lvl2pPr marL="398463" indent="-165100">
              <a:defRPr sz="1800"/>
            </a:lvl2pPr>
            <a:lvl3pPr marL="739775" indent="-165100">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057400"/>
            <a:ext cx="5384800" cy="4114800"/>
          </a:xfrm>
        </p:spPr>
        <p:txBody>
          <a:bodyPr/>
          <a:lstStyle>
            <a:lvl1pPr>
              <a:defRPr sz="2000"/>
            </a:lvl1pPr>
            <a:lvl2pPr marL="398463" indent="-165100">
              <a:defRPr sz="1800"/>
            </a:lvl2pPr>
            <a:lvl3pPr marL="968375" indent="-393700">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aseline="0">
                <a:effectLst/>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5FD7AF2-5DCC-4116-AEAC-43FCE4A08BD9}" type="datetimeFigureOut">
              <a:rPr lang="en-US" smtClean="0"/>
              <a:t>4/29/2020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5B1E71B-6681-4799-873E-4EB2E38D5E65}" type="slidenum">
              <a:rPr lang="en-US" smtClean="0"/>
              <a:t>‹#›</a:t>
            </a:fld>
            <a:endParaRPr lang="en-US"/>
          </a:p>
        </p:txBody>
      </p:sp>
    </p:spTree>
    <p:extLst>
      <p:ext uri="{BB962C8B-B14F-4D97-AF65-F5344CB8AC3E}">
        <p14:creationId xmlns:p14="http://schemas.microsoft.com/office/powerpoint/2010/main" val="28245782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066800"/>
            <a:ext cx="10972800" cy="884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09600" y="2057400"/>
            <a:ext cx="10972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p:nvSpPr>
        <p:spPr>
          <a:xfrm>
            <a:off x="11503197" y="6467477"/>
            <a:ext cx="425116" cy="307777"/>
          </a:xfrm>
          <a:prstGeom prst="rect">
            <a:avLst/>
          </a:prstGeom>
          <a:noFill/>
        </p:spPr>
        <p:txBody>
          <a:bodyPr wrap="none" lIns="91440" tIns="45720" rIns="91440" bIns="45720" rtlCol="0">
            <a:spAutoFit/>
          </a:bodyPr>
          <a:lstStyle/>
          <a:p>
            <a:pPr marL="0" lvl="1"/>
            <a:r>
              <a:rPr lang="en-US" sz="1000" dirty="0">
                <a:latin typeface="Calibri" pitchFamily="34" charset="0"/>
              </a:rPr>
              <a:t> </a:t>
            </a:r>
            <a:fld id="{0E5BFE8D-A273-48ED-8D63-E47D2290792E}" type="slidenum">
              <a:rPr lang="en-US" sz="1400" smtClean="0">
                <a:solidFill>
                  <a:schemeClr val="bg1">
                    <a:lumMod val="50000"/>
                  </a:schemeClr>
                </a:solidFill>
                <a:latin typeface="Calibri" pitchFamily="34" charset="0"/>
              </a:rPr>
              <a:pPr marL="0" lvl="1"/>
              <a:t>‹#›</a:t>
            </a:fld>
            <a:endParaRPr lang="en-US" sz="1400" dirty="0">
              <a:solidFill>
                <a:schemeClr val="bg1">
                  <a:lumMod val="50000"/>
                </a:schemeClr>
              </a:solidFill>
              <a:latin typeface="Calibri" pitchFamily="34" charset="0"/>
            </a:endParaRPr>
          </a:p>
        </p:txBody>
      </p:sp>
      <p:pic>
        <p:nvPicPr>
          <p:cNvPr id="3074" name="Picture 2"/>
          <p:cNvPicPr>
            <a:picLocks noChangeAspect="1" noChangeArrowheads="1"/>
          </p:cNvPicPr>
          <p:nvPr/>
        </p:nvPicPr>
        <p:blipFill>
          <a:blip r:embed="rId7"/>
          <a:srcRect/>
          <a:stretch>
            <a:fillRect/>
          </a:stretch>
        </p:blipFill>
        <p:spPr bwMode="auto">
          <a:xfrm>
            <a:off x="3" y="2"/>
            <a:ext cx="12191999" cy="88797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Lst>
  <p:txStyles>
    <p:titleStyle>
      <a:lvl1pPr algn="l" rtl="0" eaLnBrk="1" fontAlgn="base" hangingPunct="1">
        <a:spcBef>
          <a:spcPct val="0"/>
        </a:spcBef>
        <a:spcAft>
          <a:spcPct val="0"/>
        </a:spcAft>
        <a:defRPr sz="2800" b="1">
          <a:solidFill>
            <a:srgbClr val="FF6600"/>
          </a:solidFill>
          <a:latin typeface="Calibri" pitchFamily="34" charset="0"/>
          <a:ea typeface="+mj-ea"/>
          <a:cs typeface="+mj-cs"/>
        </a:defRPr>
      </a:lvl1pPr>
      <a:lvl2pPr algn="l" rtl="0" eaLnBrk="1" fontAlgn="base" hangingPunct="1">
        <a:spcBef>
          <a:spcPct val="0"/>
        </a:spcBef>
        <a:spcAft>
          <a:spcPct val="0"/>
        </a:spcAft>
        <a:defRPr sz="3600" b="1">
          <a:solidFill>
            <a:srgbClr val="FF6600"/>
          </a:solidFill>
          <a:latin typeface="Arial" charset="0"/>
        </a:defRPr>
      </a:lvl2pPr>
      <a:lvl3pPr algn="l" rtl="0" eaLnBrk="1" fontAlgn="base" hangingPunct="1">
        <a:spcBef>
          <a:spcPct val="0"/>
        </a:spcBef>
        <a:spcAft>
          <a:spcPct val="0"/>
        </a:spcAft>
        <a:defRPr sz="3600" b="1">
          <a:solidFill>
            <a:srgbClr val="FF6600"/>
          </a:solidFill>
          <a:latin typeface="Arial" charset="0"/>
        </a:defRPr>
      </a:lvl3pPr>
      <a:lvl4pPr algn="l" rtl="0" eaLnBrk="1" fontAlgn="base" hangingPunct="1">
        <a:spcBef>
          <a:spcPct val="0"/>
        </a:spcBef>
        <a:spcAft>
          <a:spcPct val="0"/>
        </a:spcAft>
        <a:defRPr sz="3600" b="1">
          <a:solidFill>
            <a:srgbClr val="FF6600"/>
          </a:solidFill>
          <a:latin typeface="Arial" charset="0"/>
        </a:defRPr>
      </a:lvl4pPr>
      <a:lvl5pPr algn="l" rtl="0" eaLnBrk="1" fontAlgn="base" hangingPunct="1">
        <a:spcBef>
          <a:spcPct val="0"/>
        </a:spcBef>
        <a:spcAft>
          <a:spcPct val="0"/>
        </a:spcAft>
        <a:defRPr sz="3600" b="1">
          <a:solidFill>
            <a:srgbClr val="FF6600"/>
          </a:solidFill>
          <a:latin typeface="Arial" charset="0"/>
        </a:defRPr>
      </a:lvl5pPr>
      <a:lvl6pPr marL="457200" algn="l" rtl="0" eaLnBrk="1" fontAlgn="base" hangingPunct="1">
        <a:spcBef>
          <a:spcPct val="0"/>
        </a:spcBef>
        <a:spcAft>
          <a:spcPct val="0"/>
        </a:spcAft>
        <a:defRPr sz="3600" b="1">
          <a:solidFill>
            <a:srgbClr val="FF6600"/>
          </a:solidFill>
          <a:latin typeface="Arial" charset="0"/>
        </a:defRPr>
      </a:lvl6pPr>
      <a:lvl7pPr marL="914400" algn="l" rtl="0" eaLnBrk="1" fontAlgn="base" hangingPunct="1">
        <a:spcBef>
          <a:spcPct val="0"/>
        </a:spcBef>
        <a:spcAft>
          <a:spcPct val="0"/>
        </a:spcAft>
        <a:defRPr sz="3600" b="1">
          <a:solidFill>
            <a:srgbClr val="FF6600"/>
          </a:solidFill>
          <a:latin typeface="Arial" charset="0"/>
        </a:defRPr>
      </a:lvl7pPr>
      <a:lvl8pPr marL="1371600" algn="l" rtl="0" eaLnBrk="1" fontAlgn="base" hangingPunct="1">
        <a:spcBef>
          <a:spcPct val="0"/>
        </a:spcBef>
        <a:spcAft>
          <a:spcPct val="0"/>
        </a:spcAft>
        <a:defRPr sz="3600" b="1">
          <a:solidFill>
            <a:srgbClr val="FF6600"/>
          </a:solidFill>
          <a:latin typeface="Arial" charset="0"/>
        </a:defRPr>
      </a:lvl8pPr>
      <a:lvl9pPr marL="1828800" algn="l" rtl="0" eaLnBrk="1" fontAlgn="base" hangingPunct="1">
        <a:spcBef>
          <a:spcPct val="0"/>
        </a:spcBef>
        <a:spcAft>
          <a:spcPct val="0"/>
        </a:spcAft>
        <a:defRPr sz="3600" b="1">
          <a:solidFill>
            <a:srgbClr val="FF6600"/>
          </a:solidFill>
          <a:latin typeface="Arial" charset="0"/>
        </a:defRPr>
      </a:lvl9pPr>
    </p:titleStyle>
    <p:bodyStyle>
      <a:lvl1pPr marL="168275" indent="-168275" algn="l" rtl="0" eaLnBrk="1" fontAlgn="base" hangingPunct="1">
        <a:spcBef>
          <a:spcPct val="20000"/>
        </a:spcBef>
        <a:spcAft>
          <a:spcPct val="0"/>
        </a:spcAft>
        <a:buClr>
          <a:srgbClr val="F5831F"/>
        </a:buClr>
        <a:buChar char="•"/>
        <a:defRPr sz="2000">
          <a:solidFill>
            <a:schemeClr val="tx1"/>
          </a:solidFill>
          <a:latin typeface="Calibri" pitchFamily="34" charset="0"/>
          <a:ea typeface="+mn-ea"/>
          <a:cs typeface="+mn-cs"/>
        </a:defRPr>
      </a:lvl1pPr>
      <a:lvl2pPr marL="630238" indent="-222250" algn="l" rtl="0" eaLnBrk="1" fontAlgn="base" hangingPunct="1">
        <a:spcBef>
          <a:spcPct val="20000"/>
        </a:spcBef>
        <a:spcAft>
          <a:spcPct val="0"/>
        </a:spcAft>
        <a:buClr>
          <a:srgbClr val="8E9295"/>
        </a:buClr>
        <a:buFont typeface="Arial" pitchFamily="34" charset="0"/>
        <a:buChar char="–"/>
        <a:defRPr sz="1800">
          <a:solidFill>
            <a:schemeClr val="tx1"/>
          </a:solidFill>
          <a:latin typeface="Calibri" pitchFamily="34" charset="0"/>
        </a:defRPr>
      </a:lvl2pPr>
      <a:lvl3pPr marL="968375" indent="-165100" algn="l" rtl="0" eaLnBrk="1" fontAlgn="base" hangingPunct="1">
        <a:spcBef>
          <a:spcPct val="20000"/>
        </a:spcBef>
        <a:spcAft>
          <a:spcPct val="0"/>
        </a:spcAft>
        <a:buChar char="•"/>
        <a:defRPr sz="1800">
          <a:solidFill>
            <a:schemeClr val="tx1"/>
          </a:solidFill>
          <a:latin typeface="Calibri" pitchFamily="34" charset="0"/>
        </a:defRPr>
      </a:lvl3pPr>
      <a:lvl4pPr marL="1374775" indent="-228600" algn="l" rtl="0" eaLnBrk="1" fontAlgn="base" hangingPunct="1">
        <a:spcBef>
          <a:spcPct val="20000"/>
        </a:spcBef>
        <a:spcAft>
          <a:spcPct val="0"/>
        </a:spcAft>
        <a:buChar char="–"/>
        <a:defRPr sz="1800">
          <a:solidFill>
            <a:schemeClr val="tx1"/>
          </a:solidFill>
          <a:latin typeface="Calibri" pitchFamily="34" charset="0"/>
        </a:defRPr>
      </a:lvl4pPr>
      <a:lvl5pPr marL="1717675" indent="-228600" algn="l" rtl="0" eaLnBrk="1" fontAlgn="base" hangingPunct="1">
        <a:spcBef>
          <a:spcPct val="20000"/>
        </a:spcBef>
        <a:spcAft>
          <a:spcPct val="0"/>
        </a:spcAft>
        <a:buChar char="»"/>
        <a:defRPr sz="1800">
          <a:solidFill>
            <a:schemeClr val="tx1"/>
          </a:solidFill>
          <a:latin typeface="Calibri" pitchFamily="34" charset="0"/>
        </a:defRPr>
      </a:lvl5pPr>
      <a:lvl6pPr marL="2174875" indent="-228600" algn="l" rtl="0" eaLnBrk="1" fontAlgn="base" hangingPunct="1">
        <a:spcBef>
          <a:spcPct val="20000"/>
        </a:spcBef>
        <a:spcAft>
          <a:spcPct val="0"/>
        </a:spcAft>
        <a:buChar char="»"/>
        <a:defRPr sz="2000">
          <a:solidFill>
            <a:schemeClr val="tx1"/>
          </a:solidFill>
          <a:latin typeface="+mn-lt"/>
        </a:defRPr>
      </a:lvl6pPr>
      <a:lvl7pPr marL="2632075" indent="-228600" algn="l" rtl="0" eaLnBrk="1" fontAlgn="base" hangingPunct="1">
        <a:spcBef>
          <a:spcPct val="20000"/>
        </a:spcBef>
        <a:spcAft>
          <a:spcPct val="0"/>
        </a:spcAft>
        <a:buChar char="»"/>
        <a:defRPr sz="2000">
          <a:solidFill>
            <a:schemeClr val="tx1"/>
          </a:solidFill>
          <a:latin typeface="+mn-lt"/>
        </a:defRPr>
      </a:lvl7pPr>
      <a:lvl8pPr marL="3089275" indent="-228600" algn="l" rtl="0" eaLnBrk="1" fontAlgn="base" hangingPunct="1">
        <a:spcBef>
          <a:spcPct val="20000"/>
        </a:spcBef>
        <a:spcAft>
          <a:spcPct val="0"/>
        </a:spcAft>
        <a:buChar char="»"/>
        <a:defRPr sz="2000">
          <a:solidFill>
            <a:schemeClr val="tx1"/>
          </a:solidFill>
          <a:latin typeface="+mn-lt"/>
        </a:defRPr>
      </a:lvl8pPr>
      <a:lvl9pPr marL="3546475"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medium.com/@karol_majek/self-driving-car-road-segmentation-514ae80e103a" TargetMode="External"/><Relationship Id="rId3" Type="http://schemas.openxmlformats.org/officeDocument/2006/relationships/hyperlink" Target="https://github.com/mohanrajmit/IDD/blob/master/seg_updated_vgg16.ipynb" TargetMode="External"/><Relationship Id="rId7" Type="http://schemas.openxmlformats.org/officeDocument/2006/relationships/hyperlink" Target="https://nanonets.com/blog/how-to-do-semantic-segmentation-using-deep-learning/" TargetMode="External"/><Relationship Id="rId2" Type="http://schemas.openxmlformats.org/officeDocument/2006/relationships/hyperlink" Target="https://idd.insaan.iiit.ac.in/evaluation/leader-board/" TargetMode="External"/><Relationship Id="rId1" Type="http://schemas.openxmlformats.org/officeDocument/2006/relationships/slideLayout" Target="../slideLayouts/slideLayout2.xml"/><Relationship Id="rId6" Type="http://schemas.openxmlformats.org/officeDocument/2006/relationships/hyperlink" Target="https://medium.com/analytics-vidhya/indian-driving-dataset-instance-segmentation-with-mask-r-cnn-and-tensorflow-b03617156d44" TargetMode="External"/><Relationship Id="rId5" Type="http://schemas.openxmlformats.org/officeDocument/2006/relationships/hyperlink" Target="https://github.com/RamKaushikR/IDD" TargetMode="External"/><Relationship Id="rId4" Type="http://schemas.openxmlformats.org/officeDocument/2006/relationships/hyperlink" Target="https://github.com/anishmadan23/semantic-segmentation-indian-driving-dataset" TargetMode="External"/><Relationship Id="rId9" Type="http://schemas.openxmlformats.org/officeDocument/2006/relationships/hyperlink" Target="https://fairyonice.github.io/Learn-about-Fully-Convolutional-Networks-for-semantic-segmentation.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F27E-13F8-4063-9FA8-FDFE71C74C59}"/>
              </a:ext>
            </a:extLst>
          </p:cNvPr>
          <p:cNvSpPr>
            <a:spLocks noGrp="1"/>
          </p:cNvSpPr>
          <p:nvPr>
            <p:ph type="title"/>
          </p:nvPr>
        </p:nvSpPr>
        <p:spPr>
          <a:xfrm>
            <a:off x="609600" y="1066799"/>
            <a:ext cx="10972800" cy="954107"/>
          </a:xfrm>
        </p:spPr>
        <p:txBody>
          <a:bodyPr/>
          <a:lstStyle/>
          <a:p>
            <a:r>
              <a:rPr lang="en-US" dirty="0">
                <a:latin typeface="Times New Roman" panose="02020603050405020304" pitchFamily="18" charset="0"/>
                <a:cs typeface="Times New Roman" panose="02020603050405020304" pitchFamily="18" charset="0"/>
              </a:rPr>
              <a:t>AUE 8930 MACHINE PERCEPTION AND INTELLIGENCE- FINAL PROJECT</a:t>
            </a:r>
          </a:p>
        </p:txBody>
      </p:sp>
      <p:sp>
        <p:nvSpPr>
          <p:cNvPr id="3" name="Content Placeholder 2">
            <a:extLst>
              <a:ext uri="{FF2B5EF4-FFF2-40B4-BE49-F238E27FC236}">
                <a16:creationId xmlns:a16="http://schemas.microsoft.com/office/drawing/2014/main" id="{D0A041A7-7A8D-49E2-ABAB-D17462337E81}"/>
              </a:ext>
            </a:extLst>
          </p:cNvPr>
          <p:cNvSpPr>
            <a:spLocks noGrp="1"/>
          </p:cNvSpPr>
          <p:nvPr>
            <p:ph idx="1"/>
          </p:nvPr>
        </p:nvSpPr>
        <p:spPr>
          <a:xfrm>
            <a:off x="825060" y="4566746"/>
            <a:ext cx="5270939" cy="1923393"/>
          </a:xfrm>
        </p:spPr>
        <p:txBody>
          <a:bodyPr/>
          <a:lstStyle/>
          <a:p>
            <a:pPr marL="0" indent="0">
              <a:buNone/>
            </a:pPr>
            <a:r>
              <a:rPr lang="en-US" sz="2400" b="1" kern="1200" dirty="0">
                <a:solidFill>
                  <a:srgbClr val="FF6600"/>
                </a:solidFill>
                <a:latin typeface="Times New Roman" panose="02020603050405020304" pitchFamily="18" charset="0"/>
                <a:ea typeface="+mj-ea"/>
                <a:cs typeface="Times New Roman" panose="02020603050405020304" pitchFamily="18" charset="0"/>
              </a:rPr>
              <a:t>Research Mentors:</a:t>
            </a:r>
          </a:p>
          <a:p>
            <a:r>
              <a:rPr lang="en-US" dirty="0">
                <a:latin typeface="Times New Roman" panose="02020603050405020304" pitchFamily="18" charset="0"/>
                <a:cs typeface="Times New Roman" panose="02020603050405020304" pitchFamily="18" charset="0"/>
              </a:rPr>
              <a:t>Dr. Bing Li</a:t>
            </a:r>
          </a:p>
          <a:p>
            <a:r>
              <a:rPr lang="en-US" dirty="0">
                <a:latin typeface="Times New Roman" panose="02020603050405020304" pitchFamily="18" charset="0"/>
                <a:cs typeface="Times New Roman" panose="02020603050405020304" pitchFamily="18" charset="0"/>
              </a:rPr>
              <a:t>Ziyue Feng</a:t>
            </a:r>
          </a:p>
        </p:txBody>
      </p:sp>
      <p:sp>
        <p:nvSpPr>
          <p:cNvPr id="4" name="Content Placeholder 2">
            <a:extLst>
              <a:ext uri="{FF2B5EF4-FFF2-40B4-BE49-F238E27FC236}">
                <a16:creationId xmlns:a16="http://schemas.microsoft.com/office/drawing/2014/main" id="{282529E4-2355-49CB-9ACB-657F05537DF3}"/>
              </a:ext>
            </a:extLst>
          </p:cNvPr>
          <p:cNvSpPr txBox="1">
            <a:spLocks/>
          </p:cNvSpPr>
          <p:nvPr/>
        </p:nvSpPr>
        <p:spPr bwMode="auto">
          <a:xfrm>
            <a:off x="6784425" y="4561492"/>
            <a:ext cx="5270939" cy="182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73038" indent="-173038" algn="l" rtl="0" eaLnBrk="1" fontAlgn="base" hangingPunct="1">
              <a:spcBef>
                <a:spcPct val="20000"/>
              </a:spcBef>
              <a:spcAft>
                <a:spcPct val="0"/>
              </a:spcAft>
              <a:buClr>
                <a:srgbClr val="F5831F"/>
              </a:buClr>
              <a:buChar char="•"/>
              <a:defRPr sz="2000" baseline="0">
                <a:solidFill>
                  <a:schemeClr val="tx1"/>
                </a:solidFill>
                <a:latin typeface="Calibri" pitchFamily="34" charset="0"/>
                <a:ea typeface="+mn-ea"/>
                <a:cs typeface="+mn-cs"/>
              </a:defRPr>
            </a:lvl1pPr>
            <a:lvl2pPr marL="630238" indent="-222250" algn="l" rtl="0" eaLnBrk="1" fontAlgn="base" hangingPunct="1">
              <a:spcBef>
                <a:spcPct val="20000"/>
              </a:spcBef>
              <a:spcAft>
                <a:spcPct val="0"/>
              </a:spcAft>
              <a:buClr>
                <a:srgbClr val="8E9295"/>
              </a:buClr>
              <a:buFont typeface="Arial" pitchFamily="34" charset="0"/>
              <a:buChar char="–"/>
              <a:defRPr sz="1800" baseline="0">
                <a:solidFill>
                  <a:schemeClr val="tx1"/>
                </a:solidFill>
                <a:latin typeface="Calibri" pitchFamily="34" charset="0"/>
              </a:defRPr>
            </a:lvl2pPr>
            <a:lvl3pPr marL="969963" indent="-166688" algn="l" rtl="0" eaLnBrk="1" fontAlgn="base" hangingPunct="1">
              <a:spcBef>
                <a:spcPct val="20000"/>
              </a:spcBef>
              <a:spcAft>
                <a:spcPct val="0"/>
              </a:spcAft>
              <a:buChar char="•"/>
              <a:defRPr sz="1800" baseline="0">
                <a:solidFill>
                  <a:schemeClr val="tx1"/>
                </a:solidFill>
                <a:latin typeface="Calibri" pitchFamily="34" charset="0"/>
              </a:defRPr>
            </a:lvl3pPr>
            <a:lvl4pPr marL="1374775" indent="-228600" algn="l" rtl="0" eaLnBrk="1" fontAlgn="base" hangingPunct="1">
              <a:spcBef>
                <a:spcPct val="20000"/>
              </a:spcBef>
              <a:spcAft>
                <a:spcPct val="0"/>
              </a:spcAft>
              <a:buChar char="–"/>
              <a:defRPr sz="1800" baseline="0">
                <a:solidFill>
                  <a:schemeClr val="tx1"/>
                </a:solidFill>
                <a:latin typeface="Calibri" pitchFamily="34" charset="0"/>
              </a:defRPr>
            </a:lvl4pPr>
            <a:lvl5pPr marL="1717675" indent="-228600" algn="l" rtl="0" eaLnBrk="1" fontAlgn="base" hangingPunct="1">
              <a:spcBef>
                <a:spcPct val="20000"/>
              </a:spcBef>
              <a:spcAft>
                <a:spcPct val="0"/>
              </a:spcAft>
              <a:buChar char="»"/>
              <a:defRPr sz="1800" baseline="0">
                <a:solidFill>
                  <a:schemeClr val="tx1"/>
                </a:solidFill>
                <a:latin typeface="Calibri" pitchFamily="34" charset="0"/>
              </a:defRPr>
            </a:lvl5pPr>
            <a:lvl6pPr marL="2174875" indent="-228600" algn="l" rtl="0" eaLnBrk="1" fontAlgn="base" hangingPunct="1">
              <a:spcBef>
                <a:spcPct val="20000"/>
              </a:spcBef>
              <a:spcAft>
                <a:spcPct val="0"/>
              </a:spcAft>
              <a:buChar char="»"/>
              <a:defRPr sz="2000">
                <a:solidFill>
                  <a:schemeClr val="tx1"/>
                </a:solidFill>
                <a:latin typeface="+mn-lt"/>
              </a:defRPr>
            </a:lvl6pPr>
            <a:lvl7pPr marL="2632075" indent="-228600" algn="l" rtl="0" eaLnBrk="1" fontAlgn="base" hangingPunct="1">
              <a:spcBef>
                <a:spcPct val="20000"/>
              </a:spcBef>
              <a:spcAft>
                <a:spcPct val="0"/>
              </a:spcAft>
              <a:buChar char="»"/>
              <a:defRPr sz="2000">
                <a:solidFill>
                  <a:schemeClr val="tx1"/>
                </a:solidFill>
                <a:latin typeface="+mn-lt"/>
              </a:defRPr>
            </a:lvl7pPr>
            <a:lvl8pPr marL="3089275" indent="-228600" algn="l" rtl="0" eaLnBrk="1" fontAlgn="base" hangingPunct="1">
              <a:spcBef>
                <a:spcPct val="20000"/>
              </a:spcBef>
              <a:spcAft>
                <a:spcPct val="0"/>
              </a:spcAft>
              <a:buChar char="»"/>
              <a:defRPr sz="2000">
                <a:solidFill>
                  <a:schemeClr val="tx1"/>
                </a:solidFill>
                <a:latin typeface="+mn-lt"/>
              </a:defRPr>
            </a:lvl8pPr>
            <a:lvl9pPr marL="3546475"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2400" b="1" dirty="0">
                <a:solidFill>
                  <a:srgbClr val="FF6600"/>
                </a:solidFill>
                <a:latin typeface="Times New Roman" panose="02020603050405020304" pitchFamily="18" charset="0"/>
                <a:ea typeface="+mj-ea"/>
                <a:cs typeface="Times New Roman" panose="02020603050405020304" pitchFamily="18" charset="0"/>
              </a:rPr>
              <a:t>Team Members:</a:t>
            </a:r>
          </a:p>
          <a:p>
            <a:r>
              <a:rPr lang="en-US" kern="0" dirty="0">
                <a:latin typeface="Times New Roman" panose="02020603050405020304" pitchFamily="18" charset="0"/>
                <a:cs typeface="Times New Roman" panose="02020603050405020304" pitchFamily="18" charset="0"/>
              </a:rPr>
              <a:t>Adithya Suresh</a:t>
            </a:r>
          </a:p>
          <a:p>
            <a:r>
              <a:rPr lang="en-US" kern="0" dirty="0">
                <a:latin typeface="Times New Roman" panose="02020603050405020304" pitchFamily="18" charset="0"/>
                <a:cs typeface="Times New Roman" panose="02020603050405020304" pitchFamily="18" charset="0"/>
              </a:rPr>
              <a:t>Prajval Vaskar</a:t>
            </a:r>
          </a:p>
        </p:txBody>
      </p:sp>
      <p:sp>
        <p:nvSpPr>
          <p:cNvPr id="8" name="TextBox 7">
            <a:extLst>
              <a:ext uri="{FF2B5EF4-FFF2-40B4-BE49-F238E27FC236}">
                <a16:creationId xmlns:a16="http://schemas.microsoft.com/office/drawing/2014/main" id="{456B0E5E-F152-45D6-8731-50509A1F6BE6}"/>
              </a:ext>
            </a:extLst>
          </p:cNvPr>
          <p:cNvSpPr txBox="1"/>
          <p:nvPr/>
        </p:nvSpPr>
        <p:spPr>
          <a:xfrm>
            <a:off x="609599" y="2270234"/>
            <a:ext cx="10972800" cy="830997"/>
          </a:xfrm>
          <a:prstGeom prst="rect">
            <a:avLst/>
          </a:prstGeom>
          <a:noFill/>
        </p:spPr>
        <p:txBody>
          <a:bodyPr wrap="square" rtlCol="0">
            <a:spAutoFit/>
          </a:bodyPr>
          <a:lstStyle/>
          <a:p>
            <a:r>
              <a:rPr lang="en-US" sz="2400" b="1" dirty="0">
                <a:solidFill>
                  <a:srgbClr val="FF6600"/>
                </a:solidFill>
                <a:latin typeface="Times New Roman" panose="02020603050405020304" pitchFamily="18" charset="0"/>
                <a:ea typeface="+mj-ea"/>
                <a:cs typeface="Times New Roman" panose="02020603050405020304" pitchFamily="18" charset="0"/>
              </a:rPr>
              <a:t>SEMANTIC SEGMENTATION USING FCN AND VGG16 WEIGHTS ON FRANCE DATASET</a:t>
            </a:r>
          </a:p>
        </p:txBody>
      </p:sp>
      <p:sp>
        <p:nvSpPr>
          <p:cNvPr id="5" name="TextBox 4">
            <a:extLst>
              <a:ext uri="{FF2B5EF4-FFF2-40B4-BE49-F238E27FC236}">
                <a16:creationId xmlns:a16="http://schemas.microsoft.com/office/drawing/2014/main" id="{72F4483A-8C0F-4B43-A08E-AD6B48FEB2F9}"/>
              </a:ext>
            </a:extLst>
          </p:cNvPr>
          <p:cNvSpPr txBox="1"/>
          <p:nvPr/>
        </p:nvSpPr>
        <p:spPr>
          <a:xfrm>
            <a:off x="609599" y="3350559"/>
            <a:ext cx="10972800" cy="738664"/>
          </a:xfrm>
          <a:prstGeom prst="rect">
            <a:avLst/>
          </a:prstGeom>
          <a:noFill/>
        </p:spPr>
        <p:txBody>
          <a:bodyPr wrap="square" rtlCol="0">
            <a:spAutoFit/>
          </a:bodyPr>
          <a:lstStyle/>
          <a:p>
            <a:r>
              <a:rPr lang="en-US" sz="2400" b="1" dirty="0">
                <a:solidFill>
                  <a:srgbClr val="FF6600"/>
                </a:solidFill>
                <a:latin typeface="Times New Roman" panose="02020603050405020304" pitchFamily="18" charset="0"/>
                <a:ea typeface="+mj-ea"/>
                <a:cs typeface="Times New Roman" panose="02020603050405020304" pitchFamily="18" charset="0"/>
              </a:rPr>
              <a:t>Problem Statement: </a:t>
            </a:r>
            <a:r>
              <a:rPr lang="en-US" dirty="0">
                <a:latin typeface="Times New Roman" panose="02020603050405020304" pitchFamily="18" charset="0"/>
                <a:cs typeface="Times New Roman" panose="02020603050405020304" pitchFamily="18" charset="0"/>
              </a:rPr>
              <a:t>The detection of drivable, non-drivable and the environment spaces in a dense environment based on highly populated cities like Hyderabad, India and Paris, France.</a:t>
            </a:r>
          </a:p>
        </p:txBody>
      </p:sp>
    </p:spTree>
    <p:extLst>
      <p:ext uri="{BB962C8B-B14F-4D97-AF65-F5344CB8AC3E}">
        <p14:creationId xmlns:p14="http://schemas.microsoft.com/office/powerpoint/2010/main" val="291066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0383-A391-42EC-900A-6DDA9424CA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VGG- 16 Deep Learning Network Architecture</a:t>
            </a:r>
          </a:p>
        </p:txBody>
      </p:sp>
      <p:pic>
        <p:nvPicPr>
          <p:cNvPr id="8" name="Picture 7">
            <a:extLst>
              <a:ext uri="{FF2B5EF4-FFF2-40B4-BE49-F238E27FC236}">
                <a16:creationId xmlns:a16="http://schemas.microsoft.com/office/drawing/2014/main" id="{9A084B9D-9D1B-4541-9E0C-0BEF47D0EA44}"/>
              </a:ext>
            </a:extLst>
          </p:cNvPr>
          <p:cNvPicPr>
            <a:picLocks noChangeAspect="1"/>
          </p:cNvPicPr>
          <p:nvPr/>
        </p:nvPicPr>
        <p:blipFill>
          <a:blip r:embed="rId2"/>
          <a:stretch>
            <a:fillRect/>
          </a:stretch>
        </p:blipFill>
        <p:spPr>
          <a:xfrm>
            <a:off x="2391103" y="2078969"/>
            <a:ext cx="6696878" cy="3943458"/>
          </a:xfrm>
          <a:prstGeom prst="rect">
            <a:avLst/>
          </a:prstGeom>
        </p:spPr>
      </p:pic>
    </p:spTree>
    <p:extLst>
      <p:ext uri="{BB962C8B-B14F-4D97-AF65-F5344CB8AC3E}">
        <p14:creationId xmlns:p14="http://schemas.microsoft.com/office/powerpoint/2010/main" val="415554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8CF4-A5B0-4C25-A105-CDEDBE4B9E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Role of Fully Convolutional Network (FCN) in VGG-16 </a:t>
            </a:r>
          </a:p>
        </p:txBody>
      </p:sp>
      <p:sp>
        <p:nvSpPr>
          <p:cNvPr id="3" name="Content Placeholder 2">
            <a:extLst>
              <a:ext uri="{FF2B5EF4-FFF2-40B4-BE49-F238E27FC236}">
                <a16:creationId xmlns:a16="http://schemas.microsoft.com/office/drawing/2014/main" id="{2B4335D0-5E79-4EA4-B1FB-FD0A0D9FC516}"/>
              </a:ext>
            </a:extLst>
          </p:cNvPr>
          <p:cNvSpPr>
            <a:spLocks noGrp="1"/>
          </p:cNvSpPr>
          <p:nvPr>
            <p:ph sz="half" idx="1"/>
          </p:nvPr>
        </p:nvSpPr>
        <p:spPr>
          <a:xfrm>
            <a:off x="609599" y="2057400"/>
            <a:ext cx="10972799" cy="4114800"/>
          </a:xfrm>
        </p:spPr>
        <p:txBody>
          <a:bodyPr/>
          <a:lstStyle/>
          <a:p>
            <a:r>
              <a:rPr lang="en-US" dirty="0">
                <a:latin typeface="Times New Roman" panose="02020603050405020304" pitchFamily="18" charset="0"/>
                <a:cs typeface="Times New Roman" panose="02020603050405020304" pitchFamily="18" charset="0"/>
              </a:rPr>
              <a:t>The original Fully Convolutional Network (FCN) learns a mapping from pixels to pixels, without extracting the region proposals. The FCN network pipeline is an extension of the classical CNN. The main idea is to make the classical CNN take as input arbitrary-sized images. The restriction of CNNs to accept and produce labels only for specific sized inputs comes from the fully-connected layers which are fixed. Contrary to them, FCNs only have convolutional and pooling layers which give them the ability to make predictions on arbitrary-sized inputs.</a:t>
            </a:r>
          </a:p>
          <a:p>
            <a:r>
              <a:rPr lang="en-US" dirty="0">
                <a:latin typeface="Times New Roman" panose="02020603050405020304" pitchFamily="18" charset="0"/>
                <a:cs typeface="Times New Roman" panose="02020603050405020304" pitchFamily="18" charset="0"/>
              </a:rPr>
              <a:t>One issue in this specific FCN is that by propagating through several alternated convolutional and pooling layers, the resolution of the output feature maps is down sampled. Therefore, the direct predictions of FCN are typically in low resolution, resulting in relatively fuzzy object boundaries.</a:t>
            </a:r>
          </a:p>
        </p:txBody>
      </p:sp>
    </p:spTree>
    <p:extLst>
      <p:ext uri="{BB962C8B-B14F-4D97-AF65-F5344CB8AC3E}">
        <p14:creationId xmlns:p14="http://schemas.microsoft.com/office/powerpoint/2010/main" val="229111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AB43-C1A2-4906-A720-B8088FD0E6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feature of FCN architecture</a:t>
            </a:r>
          </a:p>
        </p:txBody>
      </p:sp>
      <p:sp>
        <p:nvSpPr>
          <p:cNvPr id="3" name="Content Placeholder 2">
            <a:extLst>
              <a:ext uri="{FF2B5EF4-FFF2-40B4-BE49-F238E27FC236}">
                <a16:creationId xmlns:a16="http://schemas.microsoft.com/office/drawing/2014/main" id="{0043AF09-A34F-4BE8-8646-51D115D682C9}"/>
              </a:ext>
            </a:extLst>
          </p:cNvPr>
          <p:cNvSpPr>
            <a:spLocks noGrp="1"/>
          </p:cNvSpPr>
          <p:nvPr>
            <p:ph sz="half" idx="1"/>
          </p:nvPr>
        </p:nvSpPr>
        <p:spPr>
          <a:xfrm>
            <a:off x="609600" y="2057400"/>
            <a:ext cx="11094720" cy="4114800"/>
          </a:xfrm>
        </p:spPr>
        <p:txBody>
          <a:bodyPr/>
          <a:lstStyle/>
          <a:p>
            <a:r>
              <a:rPr lang="en-US" dirty="0">
                <a:latin typeface="Times New Roman" panose="02020603050405020304" pitchFamily="18" charset="0"/>
                <a:cs typeface="Times New Roman" panose="02020603050405020304" pitchFamily="18" charset="0"/>
              </a:rPr>
              <a:t>FCN transfers knowledge from VGG16 to perform semantic segmentation.</a:t>
            </a:r>
          </a:p>
          <a:p>
            <a:r>
              <a:rPr lang="en-US" dirty="0">
                <a:latin typeface="Times New Roman" panose="02020603050405020304" pitchFamily="18" charset="0"/>
                <a:cs typeface="Times New Roman" panose="02020603050405020304" pitchFamily="18" charset="0"/>
              </a:rPr>
              <a:t>The fully connected layers of VGG16 is converted to fully convolutional layers, using 1x1 convolution. This process produces a class presence heat map in low resolution.</a:t>
            </a:r>
          </a:p>
          <a:p>
            <a:r>
              <a:rPr lang="en-US" dirty="0">
                <a:latin typeface="Times New Roman" panose="02020603050405020304" pitchFamily="18" charset="0"/>
                <a:cs typeface="Times New Roman" panose="02020603050405020304" pitchFamily="18" charset="0"/>
              </a:rPr>
              <a:t>The up sampling of these low-resolution semantic feature maps is done using transposed convolutions (initialized with bilinear interpolation filters)</a:t>
            </a:r>
          </a:p>
          <a:p>
            <a:r>
              <a:rPr lang="en-US" dirty="0">
                <a:latin typeface="Times New Roman" panose="02020603050405020304" pitchFamily="18" charset="0"/>
                <a:cs typeface="Times New Roman" panose="02020603050405020304" pitchFamily="18" charset="0"/>
              </a:rPr>
              <a:t>At each stage, the up-sampling process is further refined by adding features from coarser but higher resolution feature maps from lower layers in VGG16.</a:t>
            </a:r>
          </a:p>
        </p:txBody>
      </p:sp>
    </p:spTree>
    <p:extLst>
      <p:ext uri="{BB962C8B-B14F-4D97-AF65-F5344CB8AC3E}">
        <p14:creationId xmlns:p14="http://schemas.microsoft.com/office/powerpoint/2010/main" val="154008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764B-7864-4AAE-9E52-ABB7F3268D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elaboration of the proposed or used methodology</a:t>
            </a:r>
          </a:p>
        </p:txBody>
      </p:sp>
      <p:sp>
        <p:nvSpPr>
          <p:cNvPr id="3" name="Content Placeholder 2">
            <a:extLst>
              <a:ext uri="{FF2B5EF4-FFF2-40B4-BE49-F238E27FC236}">
                <a16:creationId xmlns:a16="http://schemas.microsoft.com/office/drawing/2014/main" id="{0A3E1ACE-2D5D-491E-B909-4D4D1D150A16}"/>
              </a:ext>
            </a:extLst>
          </p:cNvPr>
          <p:cNvSpPr>
            <a:spLocks noGrp="1"/>
          </p:cNvSpPr>
          <p:nvPr>
            <p:ph sz="half" idx="1"/>
          </p:nvPr>
        </p:nvSpPr>
        <p:spPr>
          <a:xfrm>
            <a:off x="609599" y="2057400"/>
            <a:ext cx="10972799" cy="4114800"/>
          </a:xfrm>
        </p:spPr>
        <p:txBody>
          <a:bodyPr/>
          <a:lstStyle/>
          <a:p>
            <a:r>
              <a:rPr lang="en-US" dirty="0">
                <a:latin typeface="Times New Roman" panose="02020603050405020304" pitchFamily="18" charset="0"/>
                <a:cs typeface="Times New Roman" panose="02020603050405020304" pitchFamily="18" charset="0"/>
              </a:rPr>
              <a:t>In the used dataset, there are 12 segmentation classes and the image is from a driving car.</a:t>
            </a:r>
          </a:p>
          <a:p>
            <a:r>
              <a:rPr lang="en-US" dirty="0">
                <a:latin typeface="Times New Roman" panose="02020603050405020304" pitchFamily="18" charset="0"/>
                <a:cs typeface="Times New Roman" panose="02020603050405020304" pitchFamily="18" charset="0"/>
              </a:rPr>
              <a:t>To simplify the problem, we reshaped all the images to the same size: (224,224). Why (224,224)? This is the image shape used in VGG and FCN model uses a network that takes advantage of VGG structure. The FCN model becomes easier to implement when the image shape is (224,224). However, FCN does not require the image shape to be (224,224).</a:t>
            </a:r>
          </a:p>
          <a:p>
            <a:r>
              <a:rPr lang="en-US" dirty="0">
                <a:latin typeface="Times New Roman" panose="02020603050405020304" pitchFamily="18" charset="0"/>
                <a:cs typeface="Times New Roman" panose="02020603050405020304" pitchFamily="18" charset="0"/>
              </a:rPr>
              <a:t>VGG are originally designed for classification task. The network stacks convolution layers together with down-sampling layers, such as max-pooling, and then finally stacks fully connected layers. Appending a fully connected layer enables the network to learn something using global information where the spatial arrangement of the input falls away.</a:t>
            </a:r>
          </a:p>
          <a:p>
            <a:r>
              <a:rPr lang="en-US" dirty="0">
                <a:latin typeface="Times New Roman" panose="02020603050405020304" pitchFamily="18" charset="0"/>
                <a:cs typeface="Times New Roman" panose="02020603050405020304" pitchFamily="18" charset="0"/>
              </a:rPr>
              <a:t>For the segmentation task, however, spatial information should be stored to make a pixel-wise classification. FCN allows this by making all the layers of VGG to convolutional layers.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53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B583-44F6-4E65-B4F6-BE59E87191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elaboration of the proposed or used methodology</a:t>
            </a:r>
          </a:p>
        </p:txBody>
      </p:sp>
      <p:sp>
        <p:nvSpPr>
          <p:cNvPr id="3" name="Content Placeholder 2">
            <a:extLst>
              <a:ext uri="{FF2B5EF4-FFF2-40B4-BE49-F238E27FC236}">
                <a16:creationId xmlns:a16="http://schemas.microsoft.com/office/drawing/2014/main" id="{66F18510-39F4-4508-9920-52460F34AC54}"/>
              </a:ext>
            </a:extLst>
          </p:cNvPr>
          <p:cNvSpPr>
            <a:spLocks noGrp="1"/>
          </p:cNvSpPr>
          <p:nvPr>
            <p:ph sz="half" idx="1"/>
          </p:nvPr>
        </p:nvSpPr>
        <p:spPr>
          <a:xfrm>
            <a:off x="609600" y="2057400"/>
            <a:ext cx="10972800" cy="4114800"/>
          </a:xfrm>
        </p:spPr>
        <p:txBody>
          <a:bodyPr/>
          <a:lstStyle/>
          <a:p>
            <a:r>
              <a:rPr lang="en-US" dirty="0">
                <a:latin typeface="Times New Roman" panose="02020603050405020304" pitchFamily="18" charset="0"/>
                <a:cs typeface="Times New Roman" panose="02020603050405020304" pitchFamily="18" charset="0"/>
              </a:rPr>
              <a:t>The model used is FCN8 from Fully Convolutional Networks for Semantic Segmentation. It deplicates VGG16 net by discarding the final classifier layer and convert all fully connected layers to convolutions.</a:t>
            </a:r>
          </a:p>
          <a:p>
            <a:r>
              <a:rPr lang="en-US" dirty="0">
                <a:latin typeface="Times New Roman" panose="02020603050405020304" pitchFamily="18" charset="0"/>
                <a:cs typeface="Times New Roman" panose="02020603050405020304" pitchFamily="18" charset="0"/>
              </a:rPr>
              <a:t>Fully Convolutional Networks for Semantic Segmentation appends a 1 x 1 convolution with channel dimension the same as the number of segmentation classes (in our case, this is 12) to predict scores at each of the coarse output locations, followed by up sampling deconvolution layers which brings back low resolution image to the output image size. In our example, output image size is (</a:t>
            </a:r>
            <a:r>
              <a:rPr lang="en-US" dirty="0" err="1">
                <a:latin typeface="Times New Roman" panose="02020603050405020304" pitchFamily="18" charset="0"/>
                <a:cs typeface="Times New Roman" panose="02020603050405020304" pitchFamily="18" charset="0"/>
              </a:rPr>
              <a:t>output_height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output_width</a:t>
            </a:r>
            <a:r>
              <a:rPr lang="en-US" dirty="0">
                <a:latin typeface="Times New Roman" panose="02020603050405020304" pitchFamily="18" charset="0"/>
                <a:cs typeface="Times New Roman" panose="02020603050405020304" pitchFamily="18" charset="0"/>
              </a:rPr>
              <a:t>) = (224,224).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95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404C-C962-46B7-8FB6-FB378D64E0B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Labels used in the dataset</a:t>
            </a:r>
          </a:p>
        </p:txBody>
      </p:sp>
      <p:pic>
        <p:nvPicPr>
          <p:cNvPr id="4" name="Content Placeholder 4">
            <a:extLst>
              <a:ext uri="{FF2B5EF4-FFF2-40B4-BE49-F238E27FC236}">
                <a16:creationId xmlns:a16="http://schemas.microsoft.com/office/drawing/2014/main" id="{3B40CD66-D8B8-4B72-9067-961DDB998E60}"/>
              </a:ext>
            </a:extLst>
          </p:cNvPr>
          <p:cNvPicPr>
            <a:picLocks noGrp="1" noChangeAspect="1"/>
          </p:cNvPicPr>
          <p:nvPr>
            <p:ph sz="half" idx="1"/>
          </p:nvPr>
        </p:nvPicPr>
        <p:blipFill>
          <a:blip r:embed="rId2"/>
          <a:stretch>
            <a:fillRect/>
          </a:stretch>
        </p:blipFill>
        <p:spPr>
          <a:xfrm>
            <a:off x="2799484" y="2057400"/>
            <a:ext cx="6593031" cy="4114800"/>
          </a:xfrm>
          <a:prstGeom prst="rect">
            <a:avLst/>
          </a:prstGeom>
        </p:spPr>
      </p:pic>
    </p:spTree>
    <p:extLst>
      <p:ext uri="{BB962C8B-B14F-4D97-AF65-F5344CB8AC3E}">
        <p14:creationId xmlns:p14="http://schemas.microsoft.com/office/powerpoint/2010/main" val="244258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3E4F-A453-4522-8F51-6FCE224760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experiment setup and the result</a:t>
            </a:r>
          </a:p>
        </p:txBody>
      </p:sp>
      <p:pic>
        <p:nvPicPr>
          <p:cNvPr id="5" name="Content Placeholder 4">
            <a:extLst>
              <a:ext uri="{FF2B5EF4-FFF2-40B4-BE49-F238E27FC236}">
                <a16:creationId xmlns:a16="http://schemas.microsoft.com/office/drawing/2014/main" id="{4C16394B-FE7B-43BC-85D0-9B704ECEEFBB}"/>
              </a:ext>
            </a:extLst>
          </p:cNvPr>
          <p:cNvPicPr>
            <a:picLocks noGrp="1" noChangeAspect="1"/>
          </p:cNvPicPr>
          <p:nvPr>
            <p:ph sz="half" idx="1"/>
          </p:nvPr>
        </p:nvPicPr>
        <p:blipFill>
          <a:blip r:embed="rId2"/>
          <a:stretch>
            <a:fillRect/>
          </a:stretch>
        </p:blipFill>
        <p:spPr>
          <a:xfrm>
            <a:off x="2012330" y="1951038"/>
            <a:ext cx="8167340" cy="4114800"/>
          </a:xfrm>
          <a:prstGeom prst="rect">
            <a:avLst/>
          </a:prstGeom>
        </p:spPr>
      </p:pic>
      <p:sp>
        <p:nvSpPr>
          <p:cNvPr id="3" name="TextBox 2">
            <a:extLst>
              <a:ext uri="{FF2B5EF4-FFF2-40B4-BE49-F238E27FC236}">
                <a16:creationId xmlns:a16="http://schemas.microsoft.com/office/drawing/2014/main" id="{BAAD3B18-689C-48CE-AE43-321A51BD2848}"/>
              </a:ext>
            </a:extLst>
          </p:cNvPr>
          <p:cNvSpPr txBox="1"/>
          <p:nvPr/>
        </p:nvSpPr>
        <p:spPr>
          <a:xfrm flipH="1">
            <a:off x="3444766" y="6065838"/>
            <a:ext cx="55600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output before and after resizing of an image</a:t>
            </a:r>
          </a:p>
        </p:txBody>
      </p:sp>
    </p:spTree>
    <p:extLst>
      <p:ext uri="{BB962C8B-B14F-4D97-AF65-F5344CB8AC3E}">
        <p14:creationId xmlns:p14="http://schemas.microsoft.com/office/powerpoint/2010/main" val="21690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46E9-125B-48AC-BE55-055D3582ED0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Training the neural network</a:t>
            </a:r>
          </a:p>
        </p:txBody>
      </p:sp>
      <p:pic>
        <p:nvPicPr>
          <p:cNvPr id="5" name="Content Placeholder 4">
            <a:extLst>
              <a:ext uri="{FF2B5EF4-FFF2-40B4-BE49-F238E27FC236}">
                <a16:creationId xmlns:a16="http://schemas.microsoft.com/office/drawing/2014/main" id="{DAC36438-7E6F-4E84-8B6C-3E104BFC89E0}"/>
              </a:ext>
            </a:extLst>
          </p:cNvPr>
          <p:cNvPicPr>
            <a:picLocks noGrp="1" noChangeAspect="1"/>
          </p:cNvPicPr>
          <p:nvPr>
            <p:ph sz="half" idx="1"/>
          </p:nvPr>
        </p:nvPicPr>
        <p:blipFill>
          <a:blip r:embed="rId2"/>
          <a:stretch>
            <a:fillRect/>
          </a:stretch>
        </p:blipFill>
        <p:spPr>
          <a:xfrm>
            <a:off x="609600" y="2369003"/>
            <a:ext cx="6256562" cy="3551228"/>
          </a:xfrm>
          <a:prstGeom prst="rect">
            <a:avLst/>
          </a:prstGeom>
        </p:spPr>
      </p:pic>
      <p:sp>
        <p:nvSpPr>
          <p:cNvPr id="3" name="TextBox 2">
            <a:extLst>
              <a:ext uri="{FF2B5EF4-FFF2-40B4-BE49-F238E27FC236}">
                <a16:creationId xmlns:a16="http://schemas.microsoft.com/office/drawing/2014/main" id="{5F1BA29E-1E14-460A-B1B4-1204FD76AA23}"/>
              </a:ext>
            </a:extLst>
          </p:cNvPr>
          <p:cNvSpPr txBox="1"/>
          <p:nvPr/>
        </p:nvSpPr>
        <p:spPr>
          <a:xfrm>
            <a:off x="6866162" y="2713383"/>
            <a:ext cx="471623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Epochs used = 200</a:t>
            </a:r>
          </a:p>
          <a:p>
            <a:r>
              <a:rPr lang="en-US" dirty="0">
                <a:latin typeface="Times New Roman" panose="02020603050405020304" pitchFamily="18" charset="0"/>
                <a:cs typeface="Times New Roman" panose="02020603050405020304" pitchFamily="18" charset="0"/>
              </a:rPr>
              <a:t>Training 311 samples</a:t>
            </a:r>
          </a:p>
          <a:p>
            <a:r>
              <a:rPr lang="en-US" dirty="0">
                <a:latin typeface="Times New Roman" panose="02020603050405020304" pitchFamily="18" charset="0"/>
                <a:cs typeface="Times New Roman" panose="02020603050405020304" pitchFamily="18" charset="0"/>
              </a:rPr>
              <a:t>Validation on 56 samples</a:t>
            </a:r>
          </a:p>
          <a:p>
            <a:r>
              <a:rPr lang="en-US" dirty="0">
                <a:latin typeface="Times New Roman" panose="02020603050405020304" pitchFamily="18" charset="0"/>
                <a:cs typeface="Times New Roman" panose="02020603050405020304" pitchFamily="18" charset="0"/>
              </a:rPr>
              <a:t>Time required for each epochs 6-7 seconds</a:t>
            </a:r>
          </a:p>
        </p:txBody>
      </p:sp>
    </p:spTree>
    <p:extLst>
      <p:ext uri="{BB962C8B-B14F-4D97-AF65-F5344CB8AC3E}">
        <p14:creationId xmlns:p14="http://schemas.microsoft.com/office/powerpoint/2010/main" val="147564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82A-406E-414D-8545-77EB6A3F9D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Training the network</a:t>
            </a:r>
          </a:p>
        </p:txBody>
      </p:sp>
      <p:pic>
        <p:nvPicPr>
          <p:cNvPr id="6" name="Content Placeholder 5">
            <a:extLst>
              <a:ext uri="{FF2B5EF4-FFF2-40B4-BE49-F238E27FC236}">
                <a16:creationId xmlns:a16="http://schemas.microsoft.com/office/drawing/2014/main" id="{F1E97411-BACE-4380-8BFD-DCC09BE5393E}"/>
              </a:ext>
            </a:extLst>
          </p:cNvPr>
          <p:cNvPicPr>
            <a:picLocks noGrp="1" noChangeAspect="1"/>
          </p:cNvPicPr>
          <p:nvPr>
            <p:ph sz="half" idx="1"/>
          </p:nvPr>
        </p:nvPicPr>
        <p:blipFill rotWithShape="1">
          <a:blip r:embed="rId2"/>
          <a:srcRect t="2707"/>
          <a:stretch/>
        </p:blipFill>
        <p:spPr>
          <a:xfrm>
            <a:off x="609600" y="2388026"/>
            <a:ext cx="6370872" cy="3403174"/>
          </a:xfrm>
          <a:prstGeom prst="rect">
            <a:avLst/>
          </a:prstGeom>
        </p:spPr>
      </p:pic>
      <p:sp>
        <p:nvSpPr>
          <p:cNvPr id="3" name="TextBox 2">
            <a:extLst>
              <a:ext uri="{FF2B5EF4-FFF2-40B4-BE49-F238E27FC236}">
                <a16:creationId xmlns:a16="http://schemas.microsoft.com/office/drawing/2014/main" id="{86BED1BB-7C18-4913-8378-1BA4B55C047E}"/>
              </a:ext>
            </a:extLst>
          </p:cNvPr>
          <p:cNvSpPr txBox="1"/>
          <p:nvPr/>
        </p:nvSpPr>
        <p:spPr>
          <a:xfrm>
            <a:off x="7563678" y="2484783"/>
            <a:ext cx="392595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running for 200 epochs</a:t>
            </a:r>
          </a:p>
          <a:p>
            <a:r>
              <a:rPr lang="en-US" dirty="0">
                <a:latin typeface="Times New Roman" panose="02020603050405020304" pitchFamily="18" charset="0"/>
                <a:cs typeface="Times New Roman" panose="02020603050405020304" pitchFamily="18" charset="0"/>
              </a:rPr>
              <a:t>Accuracy : 88.05%</a:t>
            </a:r>
          </a:p>
          <a:p>
            <a:r>
              <a:rPr lang="en-US" dirty="0">
                <a:latin typeface="Times New Roman" panose="02020603050405020304" pitchFamily="18" charset="0"/>
                <a:cs typeface="Times New Roman" panose="02020603050405020304" pitchFamily="18" charset="0"/>
              </a:rPr>
              <a:t>Validation accuracy = 85.94 %</a:t>
            </a:r>
          </a:p>
        </p:txBody>
      </p:sp>
    </p:spTree>
    <p:extLst>
      <p:ext uri="{BB962C8B-B14F-4D97-AF65-F5344CB8AC3E}">
        <p14:creationId xmlns:p14="http://schemas.microsoft.com/office/powerpoint/2010/main" val="326654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80D2-CEE3-43FC-91AB-1CB6D86506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Plots of accuracy and loss</a:t>
            </a:r>
          </a:p>
        </p:txBody>
      </p:sp>
      <p:pic>
        <p:nvPicPr>
          <p:cNvPr id="5" name="Content Placeholder 4">
            <a:extLst>
              <a:ext uri="{FF2B5EF4-FFF2-40B4-BE49-F238E27FC236}">
                <a16:creationId xmlns:a16="http://schemas.microsoft.com/office/drawing/2014/main" id="{15BB1CB2-165D-461D-901E-72979B5B8C79}"/>
              </a:ext>
            </a:extLst>
          </p:cNvPr>
          <p:cNvPicPr>
            <a:picLocks noGrp="1" noChangeAspect="1"/>
          </p:cNvPicPr>
          <p:nvPr>
            <p:ph sz="half" idx="1"/>
          </p:nvPr>
        </p:nvPicPr>
        <p:blipFill>
          <a:blip r:embed="rId2"/>
          <a:stretch>
            <a:fillRect/>
          </a:stretch>
        </p:blipFill>
        <p:spPr>
          <a:xfrm>
            <a:off x="6524347" y="2829674"/>
            <a:ext cx="3817951" cy="2461473"/>
          </a:xfrm>
          <a:prstGeom prst="rect">
            <a:avLst/>
          </a:prstGeom>
        </p:spPr>
      </p:pic>
      <p:pic>
        <p:nvPicPr>
          <p:cNvPr id="6" name="Picture 5">
            <a:extLst>
              <a:ext uri="{FF2B5EF4-FFF2-40B4-BE49-F238E27FC236}">
                <a16:creationId xmlns:a16="http://schemas.microsoft.com/office/drawing/2014/main" id="{617B8149-AF05-4FCC-8F8F-91568D1E06ED}"/>
              </a:ext>
            </a:extLst>
          </p:cNvPr>
          <p:cNvPicPr>
            <a:picLocks noChangeAspect="1"/>
          </p:cNvPicPr>
          <p:nvPr/>
        </p:nvPicPr>
        <p:blipFill>
          <a:blip r:embed="rId3"/>
          <a:stretch>
            <a:fillRect/>
          </a:stretch>
        </p:blipFill>
        <p:spPr>
          <a:xfrm>
            <a:off x="1530536" y="2783950"/>
            <a:ext cx="3833192" cy="2507197"/>
          </a:xfrm>
          <a:prstGeom prst="rect">
            <a:avLst/>
          </a:prstGeom>
        </p:spPr>
      </p:pic>
      <p:sp>
        <p:nvSpPr>
          <p:cNvPr id="7" name="TextBox 6">
            <a:extLst>
              <a:ext uri="{FF2B5EF4-FFF2-40B4-BE49-F238E27FC236}">
                <a16:creationId xmlns:a16="http://schemas.microsoft.com/office/drawing/2014/main" id="{E2272BD6-CD98-4F2B-ACA4-A1A47727C00C}"/>
              </a:ext>
            </a:extLst>
          </p:cNvPr>
          <p:cNvSpPr txBox="1"/>
          <p:nvPr/>
        </p:nvSpPr>
        <p:spPr>
          <a:xfrm>
            <a:off x="1530536" y="5400043"/>
            <a:ext cx="432361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Plot of accuracy and validation accuracy vs number of epochs</a:t>
            </a:r>
          </a:p>
        </p:txBody>
      </p:sp>
      <p:sp>
        <p:nvSpPr>
          <p:cNvPr id="8" name="TextBox 7">
            <a:extLst>
              <a:ext uri="{FF2B5EF4-FFF2-40B4-BE49-F238E27FC236}">
                <a16:creationId xmlns:a16="http://schemas.microsoft.com/office/drawing/2014/main" id="{4186258A-4C51-4315-8FC6-23FE36D4A20C}"/>
              </a:ext>
            </a:extLst>
          </p:cNvPr>
          <p:cNvSpPr txBox="1"/>
          <p:nvPr/>
        </p:nvSpPr>
        <p:spPr>
          <a:xfrm>
            <a:off x="6768549" y="5367130"/>
            <a:ext cx="401540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Plot of loss and validation loss vs number of epochs</a:t>
            </a:r>
          </a:p>
        </p:txBody>
      </p:sp>
    </p:spTree>
    <p:extLst>
      <p:ext uri="{BB962C8B-B14F-4D97-AF65-F5344CB8AC3E}">
        <p14:creationId xmlns:p14="http://schemas.microsoft.com/office/powerpoint/2010/main" val="294446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E4B4-493B-48F7-8210-45F732B67D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Methodologies</a:t>
            </a:r>
          </a:p>
        </p:txBody>
      </p:sp>
      <p:sp>
        <p:nvSpPr>
          <p:cNvPr id="3" name="Content Placeholder 2">
            <a:extLst>
              <a:ext uri="{FF2B5EF4-FFF2-40B4-BE49-F238E27FC236}">
                <a16:creationId xmlns:a16="http://schemas.microsoft.com/office/drawing/2014/main" id="{85FD5A36-E3F8-47ED-96D9-9122D2C52F4C}"/>
              </a:ext>
            </a:extLst>
          </p:cNvPr>
          <p:cNvSpPr>
            <a:spLocks noGrp="1"/>
          </p:cNvSpPr>
          <p:nvPr>
            <p:ph sz="half" idx="1"/>
          </p:nvPr>
        </p:nvSpPr>
        <p:spPr>
          <a:xfrm>
            <a:off x="609599" y="2057400"/>
            <a:ext cx="10972799" cy="4114800"/>
          </a:xfrm>
        </p:spPr>
        <p:txBody>
          <a:bodyPr/>
          <a:lstStyle/>
          <a:p>
            <a:r>
              <a:rPr lang="en-US" dirty="0">
                <a:latin typeface="Times New Roman" panose="02020603050405020304" pitchFamily="18" charset="0"/>
                <a:cs typeface="Times New Roman" panose="02020603050405020304" pitchFamily="18" charset="0"/>
              </a:rPr>
              <a:t>The project was approached by implementing the semantic segmentation on a dataset to visualize the objects and the drivable space present in an image frame.</a:t>
            </a:r>
          </a:p>
          <a:p>
            <a:r>
              <a:rPr lang="en-US" dirty="0">
                <a:latin typeface="Times New Roman" panose="02020603050405020304" pitchFamily="18" charset="0"/>
                <a:cs typeface="Times New Roman" panose="02020603050405020304" pitchFamily="18" charset="0"/>
              </a:rPr>
              <a:t>There were many datasets for consideration and some of them included the France dataset and the Indian Driving Dataset. </a:t>
            </a:r>
          </a:p>
          <a:p>
            <a:r>
              <a:rPr lang="en-US" dirty="0">
                <a:latin typeface="Times New Roman" panose="02020603050405020304" pitchFamily="18" charset="0"/>
                <a:cs typeface="Times New Roman" panose="02020603050405020304" pitchFamily="18" charset="0"/>
              </a:rPr>
              <a:t>The Indian Driving Dataset was initially tried with the implementation of  VGG-16 Deep Learning Network Architecture where the object classes that involved the color coding including the drivable and non drivable spaces.</a:t>
            </a:r>
          </a:p>
          <a:p>
            <a:r>
              <a:rPr lang="en-US" dirty="0">
                <a:latin typeface="Times New Roman" panose="02020603050405020304" pitchFamily="18" charset="0"/>
                <a:cs typeface="Times New Roman" panose="02020603050405020304" pitchFamily="18" charset="0"/>
              </a:rPr>
              <a:t>The second methodology was to implement the 2D semantic segmentation on the France Dataset which contains 400 images with 12 channels for the image.</a:t>
            </a:r>
          </a:p>
          <a:p>
            <a:r>
              <a:rPr lang="en-US" dirty="0">
                <a:latin typeface="Times New Roman" panose="02020603050405020304" pitchFamily="18" charset="0"/>
                <a:cs typeface="Times New Roman" panose="02020603050405020304" pitchFamily="18" charset="0"/>
              </a:rPr>
              <a:t>On the other hand, the Indian Driving Dataset has 3250 images with 256 color channels. </a:t>
            </a:r>
          </a:p>
        </p:txBody>
      </p:sp>
    </p:spTree>
    <p:extLst>
      <p:ext uri="{BB962C8B-B14F-4D97-AF65-F5344CB8AC3E}">
        <p14:creationId xmlns:p14="http://schemas.microsoft.com/office/powerpoint/2010/main" val="622116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4807-1990-490F-AE35-61E400677C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of the segmented images in image </a:t>
            </a:r>
            <a:r>
              <a:rPr lang="en-US">
                <a:latin typeface="Times New Roman" panose="02020603050405020304" pitchFamily="18" charset="0"/>
                <a:cs typeface="Times New Roman" panose="02020603050405020304" pitchFamily="18" charset="0"/>
              </a:rPr>
              <a:t>sequence- Demonstration</a:t>
            </a:r>
            <a:endParaRPr lang="en-US" dirty="0">
              <a:latin typeface="Times New Roman" panose="02020603050405020304" pitchFamily="18" charset="0"/>
              <a:cs typeface="Times New Roman" panose="02020603050405020304" pitchFamily="18" charset="0"/>
            </a:endParaRPr>
          </a:p>
        </p:txBody>
      </p:sp>
      <p:pic>
        <p:nvPicPr>
          <p:cNvPr id="5" name="Final_video_segmented">
            <a:hlinkClick r:id="" action="ppaction://media"/>
            <a:extLst>
              <a:ext uri="{FF2B5EF4-FFF2-40B4-BE49-F238E27FC236}">
                <a16:creationId xmlns:a16="http://schemas.microsoft.com/office/drawing/2014/main" id="{8E789A7E-016B-4266-90C8-98AE24192511}"/>
              </a:ext>
            </a:extLst>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1327150" y="2057400"/>
            <a:ext cx="9539288" cy="4114800"/>
          </a:xfrm>
        </p:spPr>
      </p:pic>
    </p:spTree>
    <p:extLst>
      <p:ext uri="{BB962C8B-B14F-4D97-AF65-F5344CB8AC3E}">
        <p14:creationId xmlns:p14="http://schemas.microsoft.com/office/powerpoint/2010/main" val="245337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B257-A18A-4AA4-98E0-A6154EA11D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Take away from the project and future work</a:t>
            </a:r>
          </a:p>
        </p:txBody>
      </p:sp>
      <p:sp>
        <p:nvSpPr>
          <p:cNvPr id="3" name="Content Placeholder 2">
            <a:extLst>
              <a:ext uri="{FF2B5EF4-FFF2-40B4-BE49-F238E27FC236}">
                <a16:creationId xmlns:a16="http://schemas.microsoft.com/office/drawing/2014/main" id="{451F674B-C61E-40FF-85B4-1B23B55213B2}"/>
              </a:ext>
            </a:extLst>
          </p:cNvPr>
          <p:cNvSpPr>
            <a:spLocks noGrp="1"/>
          </p:cNvSpPr>
          <p:nvPr>
            <p:ph sz="half" idx="1"/>
          </p:nvPr>
        </p:nvSpPr>
        <p:spPr>
          <a:xfrm>
            <a:off x="609599" y="2057400"/>
            <a:ext cx="10972801" cy="4114800"/>
          </a:xfrm>
        </p:spPr>
        <p:txBody>
          <a:bodyPr/>
          <a:lstStyle/>
          <a:p>
            <a:r>
              <a:rPr lang="en-US" dirty="0">
                <a:latin typeface="Times New Roman" panose="02020603050405020304" pitchFamily="18" charset="0"/>
                <a:cs typeface="Times New Roman" panose="02020603050405020304" pitchFamily="18" charset="0"/>
              </a:rPr>
              <a:t>Throughout this project work, we were able to understand the importance of semantic segmentation in the autonomous vehicle.</a:t>
            </a:r>
          </a:p>
          <a:p>
            <a:r>
              <a:rPr lang="en-US" dirty="0">
                <a:latin typeface="Times New Roman" panose="02020603050405020304" pitchFamily="18" charset="0"/>
                <a:cs typeface="Times New Roman" panose="02020603050405020304" pitchFamily="18" charset="0"/>
              </a:rPr>
              <a:t>We understood how the neural network works and the concept of convolution, pooling, strides, filters etc.</a:t>
            </a:r>
          </a:p>
          <a:p>
            <a:r>
              <a:rPr lang="en-US" dirty="0">
                <a:latin typeface="Times New Roman" panose="02020603050405020304" pitchFamily="18" charset="0"/>
                <a:cs typeface="Times New Roman" panose="02020603050405020304" pitchFamily="18" charset="0"/>
              </a:rPr>
              <a:t>We understood how to implement the neural network on different dataset.</a:t>
            </a:r>
          </a:p>
          <a:p>
            <a:endParaRPr lang="en-US" dirty="0"/>
          </a:p>
          <a:p>
            <a:pPr marL="0" indent="0">
              <a:buNone/>
            </a:pPr>
            <a:r>
              <a:rPr lang="en-US" sz="2800" b="1" dirty="0">
                <a:solidFill>
                  <a:srgbClr val="FF6600"/>
                </a:solidFill>
                <a:latin typeface="Times New Roman" panose="02020603050405020304" pitchFamily="18" charset="0"/>
                <a:ea typeface="+mj-ea"/>
                <a:cs typeface="Times New Roman" panose="02020603050405020304" pitchFamily="18" charset="0"/>
              </a:rPr>
              <a:t>Future work</a:t>
            </a:r>
          </a:p>
          <a:p>
            <a:r>
              <a:rPr lang="en-US" dirty="0">
                <a:latin typeface="Times New Roman" panose="02020603050405020304" pitchFamily="18" charset="0"/>
                <a:cs typeface="Times New Roman" panose="02020603050405020304" pitchFamily="18" charset="0"/>
              </a:rPr>
              <a:t>Implement the different neural network architecture (R-CNN, SEGNET, etc.) on the same dataset and compare the result of it.</a:t>
            </a:r>
          </a:p>
          <a:p>
            <a:endParaRPr lang="en-US" dirty="0"/>
          </a:p>
          <a:p>
            <a:endParaRPr lang="en-US" dirty="0"/>
          </a:p>
          <a:p>
            <a:endParaRPr lang="en-US" dirty="0"/>
          </a:p>
        </p:txBody>
      </p:sp>
    </p:spTree>
    <p:extLst>
      <p:ext uri="{BB962C8B-B14F-4D97-AF65-F5344CB8AC3E}">
        <p14:creationId xmlns:p14="http://schemas.microsoft.com/office/powerpoint/2010/main" val="4092266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97CC-FC73-4E1A-B216-4EA4638693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5A0277B-F7E7-43FD-AC3A-30113E6197FA}"/>
              </a:ext>
            </a:extLst>
          </p:cNvPr>
          <p:cNvSpPr>
            <a:spLocks noGrp="1"/>
          </p:cNvSpPr>
          <p:nvPr>
            <p:ph sz="half" idx="1"/>
          </p:nvPr>
        </p:nvSpPr>
        <p:spPr>
          <a:xfrm>
            <a:off x="609600" y="2057400"/>
            <a:ext cx="10972800" cy="4114800"/>
          </a:xfrm>
        </p:spPr>
        <p:txBody>
          <a:bodyPr/>
          <a:lstStyle/>
          <a:p>
            <a:r>
              <a:rPr lang="en-US" dirty="0">
                <a:hlinkClick r:id="rId2"/>
              </a:rPr>
              <a:t>https://idd.insaan.iiit.ac.in/evaluation/leader-board/</a:t>
            </a:r>
            <a:endParaRPr lang="en-US" dirty="0">
              <a:hlinkClick r:id="rId3"/>
            </a:endParaRPr>
          </a:p>
          <a:p>
            <a:r>
              <a:rPr lang="en-US" dirty="0">
                <a:hlinkClick r:id="rId3"/>
              </a:rPr>
              <a:t>https://github.com/mohanrajmit/IDD/blob/master/seg_updated_vgg16.ipynb</a:t>
            </a:r>
            <a:endParaRPr lang="en-US" dirty="0"/>
          </a:p>
          <a:p>
            <a:r>
              <a:rPr lang="en-US" dirty="0">
                <a:hlinkClick r:id="rId4"/>
              </a:rPr>
              <a:t>https://github.com/anishmadan23/semantic-segmentation-indian-driving-dataset</a:t>
            </a:r>
            <a:endParaRPr lang="en-US" dirty="0"/>
          </a:p>
          <a:p>
            <a:r>
              <a:rPr lang="en-US" dirty="0">
                <a:hlinkClick r:id="rId5"/>
              </a:rPr>
              <a:t>https://github.com/RamKaushikR/IDD</a:t>
            </a:r>
            <a:endParaRPr lang="en-US" dirty="0"/>
          </a:p>
          <a:p>
            <a:r>
              <a:rPr lang="en-US" dirty="0">
                <a:hlinkClick r:id="rId6"/>
              </a:rPr>
              <a:t>https://medium.com/analytics-vidhya/indian-driving-dataset-instance-segmentation-with-mask-r-cnn-and-tensorflow-b03617156d44</a:t>
            </a:r>
            <a:endParaRPr lang="en-US" dirty="0"/>
          </a:p>
          <a:p>
            <a:r>
              <a:rPr lang="en-US" dirty="0">
                <a:hlinkClick r:id="rId7"/>
              </a:rPr>
              <a:t>https://nanonets.com/blog/how-to-do-semantic-segmentation-using-deep-learning/</a:t>
            </a:r>
            <a:endParaRPr lang="en-US" dirty="0"/>
          </a:p>
          <a:p>
            <a:r>
              <a:rPr lang="en-US" dirty="0">
                <a:hlinkClick r:id="rId8"/>
              </a:rPr>
              <a:t>https://medium.com/@karol_majek/self-driving-car-road-segmentation-514ae80e103a</a:t>
            </a:r>
            <a:endParaRPr lang="en-US" dirty="0"/>
          </a:p>
          <a:p>
            <a:r>
              <a:rPr lang="en-US" dirty="0">
                <a:hlinkClick r:id="rId9"/>
              </a:rPr>
              <a:t>https://fairyonice.github.io/Learn-about-Fully-Convolutional-Networks-for-semantic-segmentation.html</a:t>
            </a:r>
            <a:endParaRPr lang="en-US" dirty="0"/>
          </a:p>
        </p:txBody>
      </p:sp>
    </p:spTree>
    <p:extLst>
      <p:ext uri="{BB962C8B-B14F-4D97-AF65-F5344CB8AC3E}">
        <p14:creationId xmlns:p14="http://schemas.microsoft.com/office/powerpoint/2010/main" val="3309887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070D6-8E9E-4BB1-9005-1AA0898707AE}"/>
              </a:ext>
            </a:extLst>
          </p:cNvPr>
          <p:cNvSpPr>
            <a:spLocks noGrp="1"/>
          </p:cNvSpPr>
          <p:nvPr>
            <p:ph sz="half" idx="1"/>
          </p:nvPr>
        </p:nvSpPr>
        <p:spPr>
          <a:xfrm>
            <a:off x="609599" y="2057400"/>
            <a:ext cx="10972799" cy="4114800"/>
          </a:xfrm>
        </p:spPr>
        <p:txBody>
          <a:bodyPr/>
          <a:lstStyle/>
          <a:p>
            <a:pPr marL="0" indent="0" algn="ctr">
              <a:buNone/>
            </a:pPr>
            <a:endParaRPr lang="en-US" dirty="0"/>
          </a:p>
          <a:p>
            <a:pPr marL="0" indent="0" algn="ctr">
              <a:buNone/>
            </a:pPr>
            <a:endParaRPr lang="en-US" dirty="0"/>
          </a:p>
          <a:p>
            <a:pPr marL="0" indent="0" algn="ctr">
              <a:buNone/>
            </a:pPr>
            <a:r>
              <a:rPr lang="en-US" dirty="0"/>
              <a:t> </a:t>
            </a:r>
            <a:r>
              <a:rPr lang="en-US" sz="2800" b="1" dirty="0">
                <a:solidFill>
                  <a:srgbClr val="FF6600"/>
                </a:solidFill>
                <a:latin typeface="Times New Roman" panose="02020603050405020304" pitchFamily="18" charset="0"/>
                <a:ea typeface="+mj-ea"/>
                <a:cs typeface="Times New Roman" panose="02020603050405020304" pitchFamily="18" charset="0"/>
              </a:rPr>
              <a:t>THANK YOU!</a:t>
            </a:r>
          </a:p>
          <a:p>
            <a:pPr marL="0" indent="0" algn="ctr">
              <a:buNone/>
            </a:pPr>
            <a:endParaRPr lang="en-US" sz="2800" b="1" dirty="0">
              <a:solidFill>
                <a:srgbClr val="FF6600"/>
              </a:solidFill>
              <a:latin typeface="Times New Roman" panose="02020603050405020304" pitchFamily="18" charset="0"/>
              <a:ea typeface="+mj-ea"/>
              <a:cs typeface="Times New Roman" panose="02020603050405020304" pitchFamily="18" charset="0"/>
            </a:endParaRPr>
          </a:p>
          <a:p>
            <a:pPr marL="0" indent="0" algn="ctr">
              <a:buNone/>
            </a:pPr>
            <a:r>
              <a:rPr lang="en-US" sz="2800" b="1" dirty="0">
                <a:solidFill>
                  <a:srgbClr val="FF6600"/>
                </a:solidFill>
                <a:latin typeface="Times New Roman" panose="02020603050405020304" pitchFamily="18" charset="0"/>
                <a:ea typeface="+mj-ea"/>
                <a:cs typeface="Times New Roman" panose="02020603050405020304" pitchFamily="18" charset="0"/>
              </a:rPr>
              <a:t>ANY QUESTIONS?</a:t>
            </a:r>
          </a:p>
        </p:txBody>
      </p:sp>
    </p:spTree>
    <p:extLst>
      <p:ext uri="{BB962C8B-B14F-4D97-AF65-F5344CB8AC3E}">
        <p14:creationId xmlns:p14="http://schemas.microsoft.com/office/powerpoint/2010/main" val="391938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B6D9-E758-4609-A69E-38BA726822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1- 2D Semantic Segmentation on Indian Driving Dataset</a:t>
            </a:r>
          </a:p>
        </p:txBody>
      </p:sp>
      <p:sp>
        <p:nvSpPr>
          <p:cNvPr id="3" name="Content Placeholder 2">
            <a:extLst>
              <a:ext uri="{FF2B5EF4-FFF2-40B4-BE49-F238E27FC236}">
                <a16:creationId xmlns:a16="http://schemas.microsoft.com/office/drawing/2014/main" id="{C49AE746-2D46-4AE3-8873-D60DEDF67D97}"/>
              </a:ext>
            </a:extLst>
          </p:cNvPr>
          <p:cNvSpPr>
            <a:spLocks noGrp="1"/>
          </p:cNvSpPr>
          <p:nvPr>
            <p:ph sz="half" idx="1"/>
          </p:nvPr>
        </p:nvSpPr>
        <p:spPr>
          <a:xfrm>
            <a:off x="609599" y="2057400"/>
            <a:ext cx="10972799" cy="4114800"/>
          </a:xfrm>
        </p:spPr>
        <p:txBody>
          <a:bodyPr/>
          <a:lstStyle/>
          <a:p>
            <a:pPr algn="just"/>
            <a:r>
              <a:rPr lang="en-US" dirty="0">
                <a:latin typeface="Times New Roman" panose="02020603050405020304" pitchFamily="18" charset="0"/>
                <a:cs typeface="Times New Roman" panose="02020603050405020304" pitchFamily="18" charset="0"/>
              </a:rPr>
              <a:t>The Indian Driving Dataset contains 3250 images with the split up of 1500 images for training, 1000 images for validation and 750 images for testing.</a:t>
            </a:r>
          </a:p>
          <a:p>
            <a:pPr algn="just"/>
            <a:r>
              <a:rPr lang="en-US" dirty="0">
                <a:latin typeface="Times New Roman" panose="02020603050405020304" pitchFamily="18" charset="0"/>
                <a:cs typeface="Times New Roman" panose="02020603050405020304" pitchFamily="18" charset="0"/>
              </a:rPr>
              <a:t>This dataset was trained using the VGG-16 architecture with the epoch numbers 100 and 200 for training and the batch size was set to 8 and 16. </a:t>
            </a:r>
          </a:p>
          <a:p>
            <a:pPr algn="just"/>
            <a:r>
              <a:rPr lang="en-US" dirty="0">
                <a:latin typeface="Times New Roman" panose="02020603050405020304" pitchFamily="18" charset="0"/>
                <a:cs typeface="Times New Roman" panose="02020603050405020304" pitchFamily="18" charset="0"/>
              </a:rPr>
              <a:t>The network was trained on various cloud computing platforms like the 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and the Clemson University’s Palmetto Cluster (V100 GPU).</a:t>
            </a:r>
          </a:p>
          <a:p>
            <a:pPr algn="just"/>
            <a:r>
              <a:rPr lang="en-US" dirty="0">
                <a:latin typeface="Times New Roman" panose="02020603050405020304" pitchFamily="18" charset="0"/>
                <a:cs typeface="Times New Roman" panose="02020603050405020304" pitchFamily="18" charset="0"/>
              </a:rPr>
              <a:t>We had considerable amount of problems faced with this methodology which made us to work on the France Dataset.</a:t>
            </a:r>
          </a:p>
          <a:p>
            <a:pPr algn="just"/>
            <a:r>
              <a:rPr lang="en-US" dirty="0">
                <a:latin typeface="Times New Roman" panose="02020603050405020304" pitchFamily="18" charset="0"/>
                <a:cs typeface="Times New Roman" panose="02020603050405020304" pitchFamily="18" charset="0"/>
              </a:rPr>
              <a:t>Some of the problems include the computational complexity which was experienced with the Palmetto Cluster where training for one epoch had 508 seconds with 25 seconds per step.</a:t>
            </a:r>
          </a:p>
        </p:txBody>
      </p:sp>
    </p:spTree>
    <p:extLst>
      <p:ext uri="{BB962C8B-B14F-4D97-AF65-F5344CB8AC3E}">
        <p14:creationId xmlns:p14="http://schemas.microsoft.com/office/powerpoint/2010/main" val="217579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64B2-75DB-4F7B-93F0-74A960BC81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using the VGG-16 network for Indian Driving Dataset</a:t>
            </a:r>
          </a:p>
        </p:txBody>
      </p:sp>
      <p:pic>
        <p:nvPicPr>
          <p:cNvPr id="9" name="Content Placeholder 8" descr="A group of people walking down the street&#10;&#10;Description automatically generated">
            <a:extLst>
              <a:ext uri="{FF2B5EF4-FFF2-40B4-BE49-F238E27FC236}">
                <a16:creationId xmlns:a16="http://schemas.microsoft.com/office/drawing/2014/main" id="{B3F41C40-7879-441C-AE32-8332208A0B4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600" y="2238128"/>
            <a:ext cx="3508846" cy="2526369"/>
          </a:xfrm>
        </p:spPr>
      </p:pic>
      <p:pic>
        <p:nvPicPr>
          <p:cNvPr id="13" name="Picture 12" descr="A screenshot of a cell phone&#10;&#10;Description automatically generated">
            <a:extLst>
              <a:ext uri="{FF2B5EF4-FFF2-40B4-BE49-F238E27FC236}">
                <a16:creationId xmlns:a16="http://schemas.microsoft.com/office/drawing/2014/main" id="{05796240-3CF5-40FE-99A7-58254FF51C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3220" y="2238128"/>
            <a:ext cx="3508847" cy="2526369"/>
          </a:xfrm>
          <a:prstGeom prst="rect">
            <a:avLst/>
          </a:prstGeom>
        </p:spPr>
      </p:pic>
      <p:pic>
        <p:nvPicPr>
          <p:cNvPr id="15" name="Picture 14" descr="A screen shot of a computer&#10;&#10;Description automatically generated">
            <a:extLst>
              <a:ext uri="{FF2B5EF4-FFF2-40B4-BE49-F238E27FC236}">
                <a16:creationId xmlns:a16="http://schemas.microsoft.com/office/drawing/2014/main" id="{C7D07F02-3C45-4798-8F14-92DF694F8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8327" y="2262064"/>
            <a:ext cx="3234073" cy="2294170"/>
          </a:xfrm>
          <a:prstGeom prst="rect">
            <a:avLst/>
          </a:prstGeom>
        </p:spPr>
      </p:pic>
      <p:sp>
        <p:nvSpPr>
          <p:cNvPr id="16" name="TextBox 15">
            <a:extLst>
              <a:ext uri="{FF2B5EF4-FFF2-40B4-BE49-F238E27FC236}">
                <a16:creationId xmlns:a16="http://schemas.microsoft.com/office/drawing/2014/main" id="{61C2841C-E39C-4A1A-B019-63AE2D7DBBC4}"/>
              </a:ext>
            </a:extLst>
          </p:cNvPr>
          <p:cNvSpPr txBox="1"/>
          <p:nvPr/>
        </p:nvSpPr>
        <p:spPr>
          <a:xfrm>
            <a:off x="746130" y="5017220"/>
            <a:ext cx="364709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before segmentation</a:t>
            </a:r>
          </a:p>
        </p:txBody>
      </p:sp>
      <p:sp>
        <p:nvSpPr>
          <p:cNvPr id="17" name="TextBox 16">
            <a:extLst>
              <a:ext uri="{FF2B5EF4-FFF2-40B4-BE49-F238E27FC236}">
                <a16:creationId xmlns:a16="http://schemas.microsoft.com/office/drawing/2014/main" id="{94962552-0C7C-498B-AFA6-69A56812F1E3}"/>
              </a:ext>
            </a:extLst>
          </p:cNvPr>
          <p:cNvSpPr txBox="1"/>
          <p:nvPr/>
        </p:nvSpPr>
        <p:spPr>
          <a:xfrm>
            <a:off x="4689117" y="5017220"/>
            <a:ext cx="36470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before training with color coding split up</a:t>
            </a:r>
          </a:p>
        </p:txBody>
      </p:sp>
      <p:sp>
        <p:nvSpPr>
          <p:cNvPr id="18" name="TextBox 17">
            <a:extLst>
              <a:ext uri="{FF2B5EF4-FFF2-40B4-BE49-F238E27FC236}">
                <a16:creationId xmlns:a16="http://schemas.microsoft.com/office/drawing/2014/main" id="{D065C877-CB2B-4FCF-AC74-C350BD88AF64}"/>
              </a:ext>
            </a:extLst>
          </p:cNvPr>
          <p:cNvSpPr txBox="1"/>
          <p:nvPr/>
        </p:nvSpPr>
        <p:spPr>
          <a:xfrm>
            <a:off x="8544910" y="5017220"/>
            <a:ext cx="364709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after segmentation</a:t>
            </a:r>
          </a:p>
        </p:txBody>
      </p:sp>
      <p:sp>
        <p:nvSpPr>
          <p:cNvPr id="19" name="TextBox 18">
            <a:extLst>
              <a:ext uri="{FF2B5EF4-FFF2-40B4-BE49-F238E27FC236}">
                <a16:creationId xmlns:a16="http://schemas.microsoft.com/office/drawing/2014/main" id="{61107D30-7A0D-4E0F-8D31-5645295DA7F9}"/>
              </a:ext>
            </a:extLst>
          </p:cNvPr>
          <p:cNvSpPr txBox="1"/>
          <p:nvPr/>
        </p:nvSpPr>
        <p:spPr>
          <a:xfrm>
            <a:off x="746130" y="5845696"/>
            <a:ext cx="1083627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was expected to involve 2 categories like the drivable and non-drivable spaces but the result after segmentation was not convincing because of the noise in color channel.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36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lob:https://web.whatsapp.com/33768be0-c1ab-4b12-80ea-747e209f65e8">
            <a:extLst>
              <a:ext uri="{FF2B5EF4-FFF2-40B4-BE49-F238E27FC236}">
                <a16:creationId xmlns:a16="http://schemas.microsoft.com/office/drawing/2014/main" id="{0404007F-3CA1-4009-A7A9-9676D318C4E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a:extLst>
              <a:ext uri="{FF2B5EF4-FFF2-40B4-BE49-F238E27FC236}">
                <a16:creationId xmlns:a16="http://schemas.microsoft.com/office/drawing/2014/main" id="{03EEB220-2514-4ABA-884D-6142121042ED}"/>
              </a:ext>
            </a:extLst>
          </p:cNvPr>
          <p:cNvSpPr>
            <a:spLocks noGrp="1"/>
          </p:cNvSpPr>
          <p:nvPr>
            <p:ph sz="half" idx="1"/>
          </p:nvPr>
        </p:nvSpPr>
        <p:spPr>
          <a:xfrm>
            <a:off x="1008993" y="2155989"/>
            <a:ext cx="10573407" cy="4114800"/>
          </a:xfrm>
        </p:spPr>
        <p:txBody>
          <a:bodyPr/>
          <a:lstStyle/>
          <a:p>
            <a:pPr marL="0" indent="0">
              <a:buNone/>
            </a:pPr>
            <a:r>
              <a:rPr lang="en-US" sz="1800" b="1" dirty="0">
                <a:solidFill>
                  <a:srgbClr val="FF6600"/>
                </a:solidFill>
                <a:latin typeface="Times New Roman" panose="02020603050405020304" pitchFamily="18" charset="0"/>
                <a:ea typeface="+mj-ea"/>
                <a:cs typeface="Times New Roman" panose="02020603050405020304" pitchFamily="18" charset="0"/>
              </a:rPr>
              <a:t>CONTENTS:</a:t>
            </a:r>
          </a:p>
          <a:p>
            <a:r>
              <a:rPr lang="en-US" dirty="0">
                <a:latin typeface="Times New Roman" panose="02020603050405020304" pitchFamily="18" charset="0"/>
                <a:cs typeface="Times New Roman" panose="02020603050405020304" pitchFamily="18" charset="0"/>
              </a:rPr>
              <a:t>The motivation of this work.</a:t>
            </a:r>
          </a:p>
          <a:p>
            <a:r>
              <a:rPr lang="en-US" dirty="0">
                <a:latin typeface="Times New Roman" panose="02020603050405020304" pitchFamily="18" charset="0"/>
                <a:cs typeface="Times New Roman" panose="02020603050405020304" pitchFamily="18" charset="0"/>
              </a:rPr>
              <a:t>The challenges of this work.</a:t>
            </a:r>
          </a:p>
          <a:p>
            <a:r>
              <a:rPr lang="en-US" dirty="0">
                <a:latin typeface="Times New Roman" panose="02020603050405020304" pitchFamily="18" charset="0"/>
                <a:cs typeface="Times New Roman" panose="02020603050405020304" pitchFamily="18" charset="0"/>
              </a:rPr>
              <a:t>The elaboration of your proposed or used methodology.</a:t>
            </a:r>
          </a:p>
          <a:p>
            <a:r>
              <a:rPr lang="en-US" dirty="0">
                <a:latin typeface="Times New Roman" panose="02020603050405020304" pitchFamily="18" charset="0"/>
                <a:cs typeface="Times New Roman" panose="02020603050405020304" pitchFamily="18" charset="0"/>
              </a:rPr>
              <a:t>The experiment setup and the result.</a:t>
            </a:r>
          </a:p>
          <a:p>
            <a:r>
              <a:rPr lang="en-US" dirty="0">
                <a:latin typeface="Times New Roman" panose="02020603050405020304" pitchFamily="18" charset="0"/>
                <a:cs typeface="Times New Roman" panose="02020603050405020304" pitchFamily="18" charset="0"/>
              </a:rPr>
              <a:t>The contribution of each member statement.</a:t>
            </a:r>
          </a:p>
          <a:p>
            <a:pPr marL="0" indent="0">
              <a:buNone/>
            </a:pP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B6776DC4-8428-4ECC-8651-33848CEB0F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 METHODOLOGY- SEMANTIC SEGMENTATION USING FCN AND VGG16 WEIGHTS ON FRANCE DATASET</a:t>
            </a:r>
          </a:p>
        </p:txBody>
      </p:sp>
    </p:spTree>
    <p:extLst>
      <p:ext uri="{BB962C8B-B14F-4D97-AF65-F5344CB8AC3E}">
        <p14:creationId xmlns:p14="http://schemas.microsoft.com/office/powerpoint/2010/main" val="192046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6DCC-2D1B-4A13-8436-749CD58615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motivation of this work</a:t>
            </a:r>
          </a:p>
        </p:txBody>
      </p:sp>
      <p:sp>
        <p:nvSpPr>
          <p:cNvPr id="3" name="Content Placeholder 2">
            <a:extLst>
              <a:ext uri="{FF2B5EF4-FFF2-40B4-BE49-F238E27FC236}">
                <a16:creationId xmlns:a16="http://schemas.microsoft.com/office/drawing/2014/main" id="{01FE3987-6EB8-4A2C-84F6-1CAE086D6000}"/>
              </a:ext>
            </a:extLst>
          </p:cNvPr>
          <p:cNvSpPr>
            <a:spLocks noGrp="1"/>
          </p:cNvSpPr>
          <p:nvPr>
            <p:ph sz="half" idx="1"/>
          </p:nvPr>
        </p:nvSpPr>
        <p:spPr>
          <a:xfrm>
            <a:off x="609599" y="2057400"/>
            <a:ext cx="10972799" cy="4114800"/>
          </a:xfrm>
        </p:spPr>
        <p:txBody>
          <a:bodyPr/>
          <a:lstStyle/>
          <a:p>
            <a:pPr marL="0" indent="0">
              <a:buNone/>
            </a:pPr>
            <a:r>
              <a:rPr lang="en-US" b="1" dirty="0">
                <a:latin typeface="Times New Roman" panose="02020603050405020304" pitchFamily="18" charset="0"/>
                <a:cs typeface="Times New Roman" panose="02020603050405020304" pitchFamily="18" charset="0"/>
              </a:rPr>
              <a:t>What is semantic segmentation?</a:t>
            </a:r>
          </a:p>
          <a:p>
            <a:pPr marL="0" indent="0">
              <a:buNone/>
            </a:pPr>
            <a:r>
              <a:rPr lang="en-US" dirty="0">
                <a:latin typeface="Times New Roman" panose="02020603050405020304" pitchFamily="18" charset="0"/>
                <a:cs typeface="Times New Roman" panose="02020603050405020304" pitchFamily="18" charset="0"/>
              </a:rPr>
              <a:t>Semantic Segmentation partitions an image into regions that represent meaningful objects, which serves as an important tool for the subsequent image analysis such as scene understanding. In recent years, autonomous driving system has gained much popularity, in which sematic segmentation has played an important role in detecting obstacles and recognizing road conditions.</a:t>
            </a:r>
          </a:p>
        </p:txBody>
      </p:sp>
    </p:spTree>
    <p:extLst>
      <p:ext uri="{BB962C8B-B14F-4D97-AF65-F5344CB8AC3E}">
        <p14:creationId xmlns:p14="http://schemas.microsoft.com/office/powerpoint/2010/main" val="381627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8E2A-AB4C-41E3-A157-7973BE8140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motivation of this work</a:t>
            </a:r>
          </a:p>
        </p:txBody>
      </p:sp>
      <p:sp>
        <p:nvSpPr>
          <p:cNvPr id="3" name="Content Placeholder 2">
            <a:extLst>
              <a:ext uri="{FF2B5EF4-FFF2-40B4-BE49-F238E27FC236}">
                <a16:creationId xmlns:a16="http://schemas.microsoft.com/office/drawing/2014/main" id="{ABF2180F-9E08-45F6-AE4F-9D66B518C94B}"/>
              </a:ext>
            </a:extLst>
          </p:cNvPr>
          <p:cNvSpPr>
            <a:spLocks noGrp="1"/>
          </p:cNvSpPr>
          <p:nvPr>
            <p:ph sz="half" idx="1"/>
          </p:nvPr>
        </p:nvSpPr>
        <p:spPr>
          <a:xfrm>
            <a:off x="609600" y="2057400"/>
            <a:ext cx="10972800" cy="4114800"/>
          </a:xfrm>
        </p:spPr>
        <p:txBody>
          <a:bodyPr/>
          <a:lstStyle/>
          <a:p>
            <a:pPr marL="0" indent="0">
              <a:buNone/>
            </a:pPr>
            <a:r>
              <a:rPr lang="en-US" b="1" dirty="0">
                <a:latin typeface="Times New Roman" panose="02020603050405020304" pitchFamily="18" charset="0"/>
                <a:cs typeface="Times New Roman" panose="02020603050405020304" pitchFamily="18" charset="0"/>
              </a:rPr>
              <a:t>Why semantic segmentation?</a:t>
            </a:r>
          </a:p>
          <a:p>
            <a:r>
              <a:rPr lang="en-US" dirty="0">
                <a:latin typeface="Times New Roman" panose="02020603050405020304" pitchFamily="18" charset="0"/>
                <a:cs typeface="Times New Roman" panose="02020603050405020304" pitchFamily="18" charset="0"/>
              </a:rPr>
              <a:t>Self-driving cars require a deep understanding of their surroundings. To support this, camera frames are used to recognize the road, pedestrians, cars, and sidewalks at a pixel-level accuracy.</a:t>
            </a:r>
          </a:p>
          <a:p>
            <a:r>
              <a:rPr lang="en-US" dirty="0">
                <a:latin typeface="Times New Roman" panose="02020603050405020304" pitchFamily="18" charset="0"/>
                <a:cs typeface="Times New Roman" panose="02020603050405020304" pitchFamily="18" charset="0"/>
              </a:rPr>
              <a:t>Good segmented results in autonomous driving system will help it precisely understand the scene, and thus leading to safe decision-making and vehicle control.</a:t>
            </a:r>
          </a:p>
          <a:p>
            <a:r>
              <a:rPr lang="en-US" dirty="0">
                <a:latin typeface="Times New Roman" panose="02020603050405020304" pitchFamily="18" charset="0"/>
                <a:cs typeface="Times New Roman" panose="02020603050405020304" pitchFamily="18" charset="0"/>
              </a:rPr>
              <a:t>Modern camera systems can produce high quality images at high rates at very low costs, allowing them to be placed in many commodity items ranging from mobile phones to surveillance systems and automotive vehicles. This increases the demand for systems that can understand this data. The advent of deep learning enabled great strides towards better visual understanding of the surrounding.</a:t>
            </a:r>
          </a:p>
          <a:p>
            <a:r>
              <a:rPr lang="en-US" dirty="0">
                <a:latin typeface="Times New Roman" panose="02020603050405020304" pitchFamily="18" charset="0"/>
                <a:cs typeface="Times New Roman" panose="02020603050405020304" pitchFamily="18" charset="0"/>
              </a:rPr>
              <a:t>Semantic segmentation is a powerful tool for deep learning, as it makes images easier to analyze by assigning parts of the image semantic definitions.</a:t>
            </a:r>
          </a:p>
          <a:p>
            <a:r>
              <a:rPr lang="en-US" dirty="0">
                <a:latin typeface="Times New Roman" panose="02020603050405020304" pitchFamily="18" charset="0"/>
                <a:cs typeface="Times New Roman" panose="02020603050405020304" pitchFamily="18" charset="0"/>
              </a:rPr>
              <a:t>Semantic segmentation achieves fine-grained inference by making dense predictions inferring labels for every pixel, so that each pixel is labeled with the class of its enclosing object are region. </a:t>
            </a:r>
          </a:p>
          <a:p>
            <a:endParaRPr lang="en-US" dirty="0"/>
          </a:p>
        </p:txBody>
      </p:sp>
    </p:spTree>
    <p:extLst>
      <p:ext uri="{BB962C8B-B14F-4D97-AF65-F5344CB8AC3E}">
        <p14:creationId xmlns:p14="http://schemas.microsoft.com/office/powerpoint/2010/main" val="153970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1C48-8897-4D87-8B06-274FC9B32F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challenges of this work</a:t>
            </a:r>
          </a:p>
        </p:txBody>
      </p:sp>
      <p:sp>
        <p:nvSpPr>
          <p:cNvPr id="3" name="Content Placeholder 2">
            <a:extLst>
              <a:ext uri="{FF2B5EF4-FFF2-40B4-BE49-F238E27FC236}">
                <a16:creationId xmlns:a16="http://schemas.microsoft.com/office/drawing/2014/main" id="{EF238E5F-974D-462C-B580-B159E0D73A32}"/>
              </a:ext>
            </a:extLst>
          </p:cNvPr>
          <p:cNvSpPr>
            <a:spLocks noGrp="1"/>
          </p:cNvSpPr>
          <p:nvPr>
            <p:ph sz="half" idx="1"/>
          </p:nvPr>
        </p:nvSpPr>
        <p:spPr>
          <a:xfrm>
            <a:off x="609600" y="2057400"/>
            <a:ext cx="10972800" cy="4114800"/>
          </a:xfrm>
        </p:spPr>
        <p:txBody>
          <a:bodyPr/>
          <a:lstStyle/>
          <a:p>
            <a:r>
              <a:rPr lang="en-US" dirty="0">
                <a:latin typeface="Times New Roman" panose="02020603050405020304" pitchFamily="18" charset="0"/>
                <a:cs typeface="Times New Roman" panose="02020603050405020304" pitchFamily="18" charset="0"/>
              </a:rPr>
              <a:t>Scale was a major issue as we need to handle both close-by objects with fine detail and far away objects captured by only a few pixels. </a:t>
            </a:r>
          </a:p>
          <a:p>
            <a:r>
              <a:rPr lang="en-US" dirty="0">
                <a:latin typeface="Times New Roman" panose="02020603050405020304" pitchFamily="18" charset="0"/>
                <a:cs typeface="Times New Roman" panose="02020603050405020304" pitchFamily="18" charset="0"/>
              </a:rPr>
              <a:t>We also need to be able to handle illumination changes in the scene. However, semantic segmentation also has a major problem specific difficulty. This difficulty is caused by an ambiguity of boundaries in image space, especially for thin objects such as poles, similar looking objects such as a road and a sidewalk and far away objects. </a:t>
            </a:r>
          </a:p>
          <a:p>
            <a:r>
              <a:rPr lang="en-US" dirty="0">
                <a:latin typeface="Times New Roman" panose="02020603050405020304" pitchFamily="18" charset="0"/>
                <a:cs typeface="Times New Roman" panose="02020603050405020304" pitchFamily="18" charset="0"/>
              </a:rPr>
              <a:t>Source code implementation</a:t>
            </a:r>
          </a:p>
          <a:p>
            <a:r>
              <a:rPr lang="en-US" dirty="0">
                <a:latin typeface="Times New Roman" panose="02020603050405020304" pitchFamily="18" charset="0"/>
                <a:cs typeface="Times New Roman" panose="02020603050405020304" pitchFamily="18" charset="0"/>
              </a:rPr>
              <a:t>Understanding the layers of neural network</a:t>
            </a:r>
          </a:p>
          <a:p>
            <a:r>
              <a:rPr lang="en-US" dirty="0">
                <a:latin typeface="Times New Roman" panose="02020603050405020304" pitchFamily="18" charset="0"/>
                <a:cs typeface="Times New Roman" panose="02020603050405020304" pitchFamily="18" charset="0"/>
              </a:rPr>
              <a:t>Training the neural network</a:t>
            </a:r>
          </a:p>
          <a:p>
            <a:r>
              <a:rPr lang="en-US" dirty="0">
                <a:latin typeface="Times New Roman" panose="02020603050405020304" pitchFamily="18" charset="0"/>
                <a:cs typeface="Times New Roman" panose="02020603050405020304" pitchFamily="18" charset="0"/>
              </a:rPr>
              <a:t>Implementation the code in IDD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51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9140-C70A-4419-9E11-CEA3870C8E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of semantic segmentation network.</a:t>
            </a:r>
          </a:p>
        </p:txBody>
      </p:sp>
      <p:sp>
        <p:nvSpPr>
          <p:cNvPr id="3" name="Content Placeholder 2">
            <a:extLst>
              <a:ext uri="{FF2B5EF4-FFF2-40B4-BE49-F238E27FC236}">
                <a16:creationId xmlns:a16="http://schemas.microsoft.com/office/drawing/2014/main" id="{07270E29-6E0F-4F6B-86AB-D81024ED2093}"/>
              </a:ext>
            </a:extLst>
          </p:cNvPr>
          <p:cNvSpPr>
            <a:spLocks noGrp="1"/>
          </p:cNvSpPr>
          <p:nvPr>
            <p:ph sz="half" idx="1"/>
          </p:nvPr>
        </p:nvSpPr>
        <p:spPr>
          <a:xfrm>
            <a:off x="609599" y="2057400"/>
            <a:ext cx="10972799" cy="4114800"/>
          </a:xfrm>
        </p:spPr>
        <p:txBody>
          <a:bodyPr/>
          <a:lstStyle/>
          <a:p>
            <a:pPr algn="just"/>
            <a:r>
              <a:rPr lang="en-US" dirty="0">
                <a:latin typeface="Times New Roman" panose="02020603050405020304" pitchFamily="18" charset="0"/>
                <a:cs typeface="Times New Roman" panose="02020603050405020304" pitchFamily="18" charset="0"/>
              </a:rPr>
              <a:t>A general semantic segmentation architecture can be broadly thought of as an </a:t>
            </a:r>
            <a:r>
              <a:rPr lang="en-US" b="1" dirty="0">
                <a:latin typeface="Times New Roman" panose="02020603050405020304" pitchFamily="18" charset="0"/>
                <a:cs typeface="Times New Roman" panose="02020603050405020304" pitchFamily="18" charset="0"/>
              </a:rPr>
              <a:t>encoder</a:t>
            </a:r>
            <a:r>
              <a:rPr lang="en-US" dirty="0">
                <a:latin typeface="Times New Roman" panose="02020603050405020304" pitchFamily="18" charset="0"/>
                <a:cs typeface="Times New Roman" panose="02020603050405020304" pitchFamily="18" charset="0"/>
              </a:rPr>
              <a:t> network followed by a </a:t>
            </a:r>
            <a:r>
              <a:rPr lang="en-US" b="1" dirty="0">
                <a:latin typeface="Times New Roman" panose="02020603050405020304" pitchFamily="18" charset="0"/>
                <a:cs typeface="Times New Roman" panose="02020603050405020304" pitchFamily="18" charset="0"/>
              </a:rPr>
              <a:t>decoder</a:t>
            </a:r>
            <a:r>
              <a:rPr lang="en-US" dirty="0">
                <a:latin typeface="Times New Roman" panose="02020603050405020304" pitchFamily="18" charset="0"/>
                <a:cs typeface="Times New Roman" panose="02020603050405020304" pitchFamily="18" charset="0"/>
              </a:rPr>
              <a:t> network:</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encoder</a:t>
            </a:r>
            <a:r>
              <a:rPr lang="en-US" dirty="0">
                <a:latin typeface="Times New Roman" panose="02020603050405020304" pitchFamily="18" charset="0"/>
                <a:cs typeface="Times New Roman" panose="02020603050405020304" pitchFamily="18" charset="0"/>
              </a:rPr>
              <a:t> is usually is a pre-trained classification network like VGG/ResNet followed by a decoder network.</a:t>
            </a:r>
          </a:p>
          <a:p>
            <a:pPr algn="just"/>
            <a:r>
              <a:rPr lang="en-US" dirty="0">
                <a:latin typeface="Times New Roman" panose="02020603050405020304" pitchFamily="18" charset="0"/>
                <a:cs typeface="Times New Roman" panose="02020603050405020304" pitchFamily="18" charset="0"/>
              </a:rPr>
              <a:t>The task of the </a:t>
            </a:r>
            <a:r>
              <a:rPr lang="en-US" b="1" dirty="0">
                <a:latin typeface="Times New Roman" panose="02020603050405020304" pitchFamily="18" charset="0"/>
                <a:cs typeface="Times New Roman" panose="02020603050405020304" pitchFamily="18" charset="0"/>
              </a:rPr>
              <a:t>decoder</a:t>
            </a:r>
            <a:r>
              <a:rPr lang="en-US" dirty="0">
                <a:latin typeface="Times New Roman" panose="02020603050405020304" pitchFamily="18" charset="0"/>
                <a:cs typeface="Times New Roman" panose="02020603050405020304" pitchFamily="18" charset="0"/>
              </a:rPr>
              <a:t> is to semantically project the discriminative features (lower resolution) learnt by the encoder onto the pixel space (higher resolution) to get a dense classification.</a:t>
            </a:r>
          </a:p>
          <a:p>
            <a:pPr algn="just"/>
            <a:r>
              <a:rPr lang="en-US" dirty="0">
                <a:latin typeface="Times New Roman" panose="02020603050405020304" pitchFamily="18" charset="0"/>
                <a:cs typeface="Times New Roman" panose="02020603050405020304" pitchFamily="18" charset="0"/>
              </a:rPr>
              <a:t>Unlike classification where the result of the very deep network is the only important thing, semantic segmentation not only requires discrimination at pixel level but also a mechanism to project the discriminative features learnt at different stages of the encoder onto the pixel space.</a:t>
            </a:r>
          </a:p>
          <a:p>
            <a:pPr algn="just"/>
            <a:r>
              <a:rPr lang="en-US" dirty="0">
                <a:latin typeface="Times New Roman" panose="02020603050405020304" pitchFamily="18" charset="0"/>
                <a:cs typeface="Times New Roman" panose="02020603050405020304" pitchFamily="18" charset="0"/>
              </a:rPr>
              <a:t>In an image for the semantic segmentation, each pixel is usually labeled with the class of its enclosing object or region. For example, a pixel might belong to a road, car, building or a person. The semantic segmentation problem requires to make a classification at every pixel.</a:t>
            </a:r>
          </a:p>
        </p:txBody>
      </p:sp>
    </p:spTree>
    <p:extLst>
      <p:ext uri="{BB962C8B-B14F-4D97-AF65-F5344CB8AC3E}">
        <p14:creationId xmlns:p14="http://schemas.microsoft.com/office/powerpoint/2010/main" val="2630628478"/>
      </p:ext>
    </p:extLst>
  </p:cSld>
  <p:clrMapOvr>
    <a:masterClrMapping/>
  </p:clrMapOvr>
</p:sld>
</file>

<file path=ppt/theme/theme1.xml><?xml version="1.0" encoding="utf-8"?>
<a:theme xmlns:a="http://schemas.openxmlformats.org/drawingml/2006/main" name="CUICAR">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UICAR" id="{29D24893-F658-4153-8554-869718CDA3F3}" vid="{AA527ACF-53FE-4039-8618-8E9FEE5A2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CUICAR</Template>
  <TotalTime>4111</TotalTime>
  <Words>1851</Words>
  <Application>Microsoft Office PowerPoint</Application>
  <PresentationFormat>Widescreen</PresentationFormat>
  <Paragraphs>116</Paragraphs>
  <Slides>23</Slides>
  <Notes>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CUICAR</vt:lpstr>
      <vt:lpstr>AUE 8930 MACHINE PERCEPTION AND INTELLIGENCE- FINAL PROJECT</vt:lpstr>
      <vt:lpstr>Methodologies</vt:lpstr>
      <vt:lpstr>Methodology 1- 2D Semantic Segmentation on Indian Driving Dataset</vt:lpstr>
      <vt:lpstr>Results using the VGG-16 network for Indian Driving Dataset</vt:lpstr>
      <vt:lpstr>FINAL METHODOLOGY- SEMANTIC SEGMENTATION USING FCN AND VGG16 WEIGHTS ON FRANCE DATASET</vt:lpstr>
      <vt:lpstr>The motivation of this work</vt:lpstr>
      <vt:lpstr>The motivation of this work</vt:lpstr>
      <vt:lpstr>The challenges of this work</vt:lpstr>
      <vt:lpstr>Architecture of semantic segmentation network.</vt:lpstr>
      <vt:lpstr>VGG- 16 Deep Learning Network Architecture</vt:lpstr>
      <vt:lpstr> Role of Fully Convolutional Network (FCN) in VGG-16 </vt:lpstr>
      <vt:lpstr>Key feature of FCN architecture</vt:lpstr>
      <vt:lpstr>The elaboration of the proposed or used methodology</vt:lpstr>
      <vt:lpstr>The elaboration of the proposed or used methodology</vt:lpstr>
      <vt:lpstr>Labels used in the dataset</vt:lpstr>
      <vt:lpstr>The experiment setup and the result</vt:lpstr>
      <vt:lpstr>Training the neural network</vt:lpstr>
      <vt:lpstr>Training the network</vt:lpstr>
      <vt:lpstr>Plots of accuracy and loss</vt:lpstr>
      <vt:lpstr>Result of the segmented images in image sequence- Demonstration</vt:lpstr>
      <vt:lpstr>Take away from the project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the LED indicator</dc:title>
  <dc:creator>Su Haotian</dc:creator>
  <cp:lastModifiedBy>Adithya Suresh</cp:lastModifiedBy>
  <cp:revision>544</cp:revision>
  <dcterms:created xsi:type="dcterms:W3CDTF">2019-11-19T03:40:55Z</dcterms:created>
  <dcterms:modified xsi:type="dcterms:W3CDTF">2020-04-29T14:17:42Z</dcterms:modified>
</cp:coreProperties>
</file>