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 Sai Naga Venkata Adithya Swarna" initials="SS" lastIdx="1" clrIdx="0">
    <p:extLst>
      <p:ext uri="{19B8F6BF-5375-455C-9EA6-DF929625EA0E}">
        <p15:presenceInfo xmlns:p15="http://schemas.microsoft.com/office/powerpoint/2012/main" userId="66d93d3dc2b9c0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22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806B-4078-4AD1-89B1-48B7036DF538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AF64F-8F46-4794-B984-13AC384AA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5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afternoon, everyone. My name is Adithya, and today I’ll be presenting my CS260 project, titled ‘Summarization and Retrieval-Based Question Answering for O-RAN Documents Using LLMs.’ This project focuses on building a system that automates document processing, enabling users to query complex O-RAN documents efficiently. I’ll be walking you through the problem, the high-level design, implementation, challenges, evaluation, and key lessons learned.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5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Radio Access Network, or O-RAN, is an innovative concept in telecommunications that emphasizes interoperability, flexibility, and vendor neutrality. However, with innovation comes complexity—O-RAN technical documents are vast and highly technical.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 going through hundreds of pages of dense technical documentation just to locate one critical piece of information. It’s a time-intensive and error-prone process. This challenge is especially critical for telecom engineers who need quick access to specific details for decision-making and operations. This isn’t just about time—it’s about operational efficiency. A faster way to access this information can make all the difference.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addresses this issue by creating a system that automates document processing, allowing users to retrieve relevant information and get their queries answered directly from the documents. This improves efficiency and usability of O-RAN documentation.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6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slide provides an overview of the system, which automates the processing and querying of O-RAN documents.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1: Document Ingestion Pipeline: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"This pipeline focuses on preparing the data for retrieval-based question answering: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documents in PDF and Word formats are loaded and processed.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extracted text undergoes cleaning to remove unwanted patterns like excessive whitespace or repetitive characters. This ensures that the downstream embeddings are meaningful and consistent.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text is then split into overlapping chunks to preserve context across boundaries. This overlap ensures that the retrieved chunks retain important information even if split between chunks.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nomic-embed-text model, these chunks are embedded into vector representations that capture semantic meaning.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embeddings are stored in a FAISS vector database, which enables fast and efficient similarity-based retrieval later on."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 2: Retrieval and QA Pipeline: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"This pipeline handles user interaction: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user query is converted into a vector embedding using the sentence-transformers/all-mpnet-base-v2 model, chosen for its high-quality embeddings for textual similarity tasks.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query embedding is compared against the FAISS database to retrieve the most relevant document chunks based on semantic similarity.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retrieved chunks are passed as context to the gpt-neo-1.3B model, which synthesizes the information and generates a coherent, context-aware answer to the user’s query."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25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reviewed 10–15 papers, but the above three provided major insights that directly influenced the design and implementation of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424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ensure ease of development and debugging, I divided the project into 5 parts: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 handles document loading and preprocessing.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 splits the cleaned text into chunks with overlapping sections.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 generates embeddings for the text chunks.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 creates and stores FAISS indexes for efficient retrieval.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 retrieves relevant chunks and uses an LLM to answer user questions. This modular design makes it easier to manage each step independently and improve specific components as needed.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5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1: Handling Large Documents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"O-RAN documents are often hundreds of pages long. Embedding entire documents in one go is not feasible due to input size limitations of models like nomic-embed-text. To solve this, I implemented a dynamic chunking mechanism. It splits documents into smaller sections while maintaining contextual overlap to preserve semantic continuity across chunks."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2: Embedding Failures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"During embedding generation, occasional failures occurred due to large chunk sizes or API issues. To address this, I added retry logic with truncation. If a failure is detected, the system automatically retries with a smaller input size, ensuring no data is lost in the process."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3: Query and Index Dimension Mismatch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FAISS index requires all vectors to have the same dimensionality for similarity search. However, embeddings for the query and document chunks come from different models (all-mpnet-base-v2 and nomic-embed-text). I ensured dimensional consistency by validating embedding shapes before storing or querying the FAISS index."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4: User Query Understanding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"Natural language queries vary in structure and intent. The sentence-transformers/all-mpnet-base-v2 model was chosen for its ability to generate high-quality semantic embeddings, ensuring that user queries are accurately matched to relevant document chunks in the FAISS index."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 5: Model Change from Llama to GPT-Neo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"Initially, I planned to use meta-llama/Llama-2-7b-chat for question answering. While Llama offers excellent performance, it is resource intensive. Due to time and resource constraints, I opted for gpt-neo-1.3B.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Overcoming These Challenges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"Dynamic chunking allows the system to handle documents of any size."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Robustness: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"Retry mechanisms ensure embedding failures do not disrupt the pipeline."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"Dimensional alignment and high-quality embeddings improve retrieval precision."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Practicality: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"Switching to GPT-Neo saved time and resources while still delivering reliable QA performance."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205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first example, the query asks: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'What is the key purpose of the 2023 O-RAN specification updates?'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retrieves context from relevant document chunks in the FAISS database and passes it to the LLM (gpt-neo-1.3B), which generates an accurate response about the specification updates."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example demonstrates the system's ability to answer a query about document details: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'List all documents created in 2024.'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processes the query, retrieves relevant metadata from the database, and provides a list of document details, such as file names and page counts.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5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AF64F-8F46-4794-B984-13AC384AA2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1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9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3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97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8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00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7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37D1A-2DB5-48CE-A4F1-9EBD42377F51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9292B7-D1EB-4E51-AEA2-EBBBC88F09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9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E580-A6E5-FC23-4A34-B2E0D2ADD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Retrieval-Based </a:t>
            </a:r>
            <a:r>
              <a:rPr lang="en-US" sz="4400" dirty="0"/>
              <a:t>Question Answering for O-RAN Documents Using LLMs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75B58-A399-46C2-DE5A-AA812E94D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Adithya Swarna</a:t>
            </a:r>
          </a:p>
        </p:txBody>
      </p:sp>
    </p:spTree>
    <p:extLst>
      <p:ext uri="{BB962C8B-B14F-4D97-AF65-F5344CB8AC3E}">
        <p14:creationId xmlns:p14="http://schemas.microsoft.com/office/powerpoint/2010/main" val="11539226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B45F-F351-FF99-5A2F-06D9F147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87,000+ Thank You Stock Photos, Pictures &amp; Royalty-Free ...">
            <a:extLst>
              <a:ext uri="{FF2B5EF4-FFF2-40B4-BE49-F238E27FC236}">
                <a16:creationId xmlns:a16="http://schemas.microsoft.com/office/drawing/2014/main" id="{5EDDA784-912A-A399-1404-8EC56316C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1693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10E0-5B47-C315-5546-CD86761A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4F7D-22AD-329B-6259-3A96DFFE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O-RAN: A new telecom paradigm emphasizing interoperability and vendor neutrality.</a:t>
            </a:r>
          </a:p>
          <a:p>
            <a:pPr lvl="1"/>
            <a:r>
              <a:rPr lang="en-US" dirty="0"/>
              <a:t>O-RAN documents are large, complex, and technical.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Difficulty in searching and understanding key information.</a:t>
            </a:r>
          </a:p>
          <a:p>
            <a:pPr lvl="1"/>
            <a:r>
              <a:rPr lang="en-US" dirty="0"/>
              <a:t>Time-intensive manual processing.</a:t>
            </a:r>
          </a:p>
          <a:p>
            <a:pPr lvl="1"/>
            <a:r>
              <a:rPr lang="en-US" dirty="0"/>
              <a:t>Impact on telecom engineers' decision-making.</a:t>
            </a:r>
          </a:p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Automate document processing for efficient retrieval and question answering.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5908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937C-1545-C76D-E990-74F87797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94FEC-4578-1D6A-DBDA-A85C69A47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5049"/>
            <a:ext cx="10515600" cy="20425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A2AD0-5ADC-A6FF-A4C3-368CBC65D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90109"/>
            <a:ext cx="10515600" cy="24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61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2C00-7B8C-D5B9-7A6A-57A537C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0502D-22BA-AC73-37DA-777468EC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Papers Referenced:</a:t>
            </a:r>
          </a:p>
          <a:p>
            <a:r>
              <a:rPr lang="en-US" dirty="0"/>
              <a:t>Sherlock on Specs: Building LTE Conformance Tests through Automated Reasoning:</a:t>
            </a:r>
          </a:p>
          <a:p>
            <a:pPr lvl="1"/>
            <a:r>
              <a:rPr lang="en-US" dirty="0"/>
              <a:t>"Inspired document-level analysis and automation."</a:t>
            </a:r>
          </a:p>
          <a:p>
            <a:r>
              <a:rPr lang="en-US" dirty="0"/>
              <a:t>Large Language Models for Networking: Opportunities and Challenges:</a:t>
            </a:r>
          </a:p>
          <a:p>
            <a:pPr lvl="1"/>
            <a:r>
              <a:rPr lang="en-US" dirty="0"/>
              <a:t>"Highlighted the need for domain-specific LLM fine-tuning."</a:t>
            </a:r>
          </a:p>
          <a:p>
            <a:r>
              <a:rPr lang="en-US" dirty="0"/>
              <a:t>Extracting Procedural Knowledge from Technical Documentation:</a:t>
            </a:r>
          </a:p>
          <a:p>
            <a:pPr lvl="1"/>
            <a:r>
              <a:rPr lang="en-US" dirty="0"/>
              <a:t>"Motivated embedding-based retrieval for procedural documents."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3554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7B71-C5DC-E680-FF91-4720278B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3302-89C8-BD0F-711C-1ECA3AFD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Divided code into 5 parts for structured development:</a:t>
            </a:r>
          </a:p>
          <a:p>
            <a:pPr lvl="1"/>
            <a:r>
              <a:rPr lang="en-US" dirty="0"/>
              <a:t>Step 1: Document Loading and Preprocessing.</a:t>
            </a:r>
          </a:p>
          <a:p>
            <a:pPr lvl="1"/>
            <a:r>
              <a:rPr lang="en-US" dirty="0"/>
              <a:t>Step 2: Chunking Text.</a:t>
            </a:r>
          </a:p>
          <a:p>
            <a:pPr lvl="1"/>
            <a:r>
              <a:rPr lang="en-US" dirty="0"/>
              <a:t>Step 3: Embedding Generation.</a:t>
            </a:r>
          </a:p>
          <a:p>
            <a:pPr lvl="1"/>
            <a:r>
              <a:rPr lang="en-US" dirty="0"/>
              <a:t>Step 4: FAISS Index Creation.</a:t>
            </a:r>
          </a:p>
          <a:p>
            <a:pPr lvl="1"/>
            <a:r>
              <a:rPr lang="en-US" dirty="0"/>
              <a:t>Step 5: Retrieval-Based QA.</a:t>
            </a:r>
          </a:p>
          <a:p>
            <a:r>
              <a:rPr lang="en-IN" dirty="0"/>
              <a:t>Tools and Libraries:</a:t>
            </a:r>
          </a:p>
          <a:p>
            <a:pPr lvl="1"/>
            <a:r>
              <a:rPr lang="en-IN" dirty="0" err="1"/>
              <a:t>PyMuPDF</a:t>
            </a:r>
            <a:r>
              <a:rPr lang="en-IN" dirty="0"/>
              <a:t>, docx, JSON for document preprocessing.</a:t>
            </a:r>
          </a:p>
          <a:p>
            <a:pPr lvl="1"/>
            <a:r>
              <a:rPr lang="en-IN" dirty="0"/>
              <a:t>FAISS for vector storage and similarity search.</a:t>
            </a:r>
          </a:p>
          <a:p>
            <a:pPr lvl="1"/>
            <a:r>
              <a:rPr lang="en-IN" dirty="0" err="1"/>
              <a:t>SentenceTransformers</a:t>
            </a:r>
            <a:r>
              <a:rPr lang="en-IN" dirty="0"/>
              <a:t> and nomic-embed-text for embeddings.</a:t>
            </a:r>
          </a:p>
          <a:p>
            <a:pPr lvl="1"/>
            <a:r>
              <a:rPr lang="en-IN" dirty="0"/>
              <a:t>Transformers library with gpt-neo-1.3B for QA.</a:t>
            </a:r>
          </a:p>
        </p:txBody>
      </p:sp>
    </p:spTree>
    <p:extLst>
      <p:ext uri="{BB962C8B-B14F-4D97-AF65-F5344CB8AC3E}">
        <p14:creationId xmlns:p14="http://schemas.microsoft.com/office/powerpoint/2010/main" val="25606253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42E-4D35-D95D-D22E-107113D2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C9B3-E59C-BA59-BF07-638FE64C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Challenge 1: Handling Large Documents</a:t>
            </a:r>
          </a:p>
          <a:p>
            <a:pPr lvl="1"/>
            <a:r>
              <a:rPr lang="en-US" dirty="0"/>
              <a:t>Issue: O-RAN documents are lengthy, making them hard to process and embed in one pass.</a:t>
            </a:r>
          </a:p>
          <a:p>
            <a:pPr lvl="1"/>
            <a:r>
              <a:rPr lang="en-US" dirty="0"/>
              <a:t>Solution: Implemented dynamic chunking with overlaps to ensure context is preserved across splits while managing size constraints.</a:t>
            </a:r>
          </a:p>
          <a:p>
            <a:r>
              <a:rPr lang="en-US" dirty="0"/>
              <a:t>Challenge 2: Embedding Failures</a:t>
            </a:r>
          </a:p>
          <a:p>
            <a:pPr lvl="1"/>
            <a:r>
              <a:rPr lang="en-US" dirty="0"/>
              <a:t>Issue: API calls for embedding generation occasionally failed due to large inputs or connectivity issues.</a:t>
            </a:r>
          </a:p>
          <a:p>
            <a:pPr lvl="1"/>
            <a:r>
              <a:rPr lang="en-US" dirty="0"/>
              <a:t>Solution: Added retry mechanisms with truncated content to handle failures gracefully and hosted locally.</a:t>
            </a:r>
          </a:p>
          <a:p>
            <a:r>
              <a:rPr lang="en-US" dirty="0"/>
              <a:t>Challenge 3: Query and Index Dimension Mismatch</a:t>
            </a:r>
          </a:p>
          <a:p>
            <a:pPr lvl="1"/>
            <a:r>
              <a:rPr lang="en-US" dirty="0"/>
              <a:t>Issue: Query embeddings and FAISS index vectors need to have the same dimensionality for similarity searches.</a:t>
            </a:r>
          </a:p>
          <a:p>
            <a:pPr lvl="1"/>
            <a:r>
              <a:rPr lang="en-US" dirty="0"/>
              <a:t>Solution: Verified dimension alignment between embeddings generated by all-mpnet-base-v2 (query) and nomic-embed-text (chunks).</a:t>
            </a:r>
          </a:p>
          <a:p>
            <a:r>
              <a:rPr lang="en-US" dirty="0"/>
              <a:t>Challenge 4: User Query Understanding</a:t>
            </a:r>
          </a:p>
          <a:p>
            <a:pPr lvl="1"/>
            <a:r>
              <a:rPr lang="en-US" dirty="0"/>
              <a:t>Issue: Ensuring that the user’s natural language query is semantically interpreted to retrieve relevant results.</a:t>
            </a:r>
          </a:p>
          <a:p>
            <a:pPr lvl="1"/>
            <a:r>
              <a:rPr lang="en-US" dirty="0"/>
              <a:t>Solution: Used the sentence-transformers/all-mpnet-base-v2 model for high-quality semantic embeddings.</a:t>
            </a:r>
          </a:p>
          <a:p>
            <a:r>
              <a:rPr lang="en-US" dirty="0"/>
              <a:t>Challenge 5: Model Change from Llama to GPT-Neo</a:t>
            </a:r>
          </a:p>
          <a:p>
            <a:pPr lvl="1"/>
            <a:r>
              <a:rPr lang="en-US" dirty="0"/>
              <a:t>Issue: Initially planned to use Llama for question answering, but it was resource-intensive.</a:t>
            </a:r>
          </a:p>
          <a:p>
            <a:pPr lvl="1"/>
            <a:r>
              <a:rPr lang="en-US" dirty="0"/>
              <a:t>Solution: Switched to gpt-neo-1.3B, an open-source model that provided context-aware answers.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9557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2B50-A2BF-D7D2-2093-827125A0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Future Testing Plans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6089-642A-8953-A954-8CC236DB1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Status:</a:t>
            </a:r>
          </a:p>
          <a:p>
            <a:pPr lvl="1"/>
            <a:r>
              <a:rPr lang="en-US" dirty="0"/>
              <a:t>System development is complete up to document ingestion, retrieval, and LLM-based QA.</a:t>
            </a:r>
          </a:p>
          <a:p>
            <a:pPr lvl="1"/>
            <a:r>
              <a:rPr lang="en-US" dirty="0"/>
              <a:t>Retrieval and QA workflows are functional but require rigorous testing and fine-tuning.</a:t>
            </a:r>
          </a:p>
          <a:p>
            <a:r>
              <a:rPr lang="en-US" dirty="0"/>
              <a:t>Planned Testing Metrics:</a:t>
            </a:r>
          </a:p>
          <a:p>
            <a:r>
              <a:rPr lang="en-US" dirty="0"/>
              <a:t>Query Processing Time:</a:t>
            </a:r>
          </a:p>
          <a:p>
            <a:pPr lvl="1"/>
            <a:r>
              <a:rPr lang="en-US" dirty="0"/>
              <a:t>Measure average time for query embedding, retrieval, and response generation.</a:t>
            </a:r>
          </a:p>
          <a:p>
            <a:r>
              <a:rPr lang="en-US" dirty="0"/>
              <a:t>Retrieval Accuracy:</a:t>
            </a:r>
          </a:p>
          <a:p>
            <a:pPr lvl="1"/>
            <a:r>
              <a:rPr lang="en-US" dirty="0"/>
              <a:t>Evaluate top-k retrieval precision for test queries.</a:t>
            </a:r>
          </a:p>
          <a:p>
            <a:r>
              <a:rPr lang="en-US" dirty="0"/>
              <a:t>Model Output Quality:</a:t>
            </a:r>
          </a:p>
          <a:p>
            <a:pPr lvl="1"/>
            <a:r>
              <a:rPr lang="en-US" dirty="0"/>
              <a:t>Conduct manual evaluation for answer coherence and relevance.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1178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0934-4240-C465-FBC6-141D2C6F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4942CA-8C35-A88F-E829-1A2D75C3E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>
            <a:off x="807521" y="4251367"/>
            <a:ext cx="10266219" cy="24331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528696-9DA0-EFBB-50CC-C81F6CACC5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37" t="74515" r="17804" b="-2"/>
          <a:stretch/>
        </p:blipFill>
        <p:spPr bwMode="auto">
          <a:xfrm>
            <a:off x="807521" y="1772164"/>
            <a:ext cx="10266219" cy="23485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32989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4DC3-EEF4-8158-5CC0-F70BAE6B0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A49F-71B9-94C8-EC35-549875E7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Project Overview:</a:t>
            </a:r>
          </a:p>
          <a:p>
            <a:pPr lvl="1"/>
            <a:r>
              <a:rPr lang="en-IN" dirty="0"/>
              <a:t>Built an end-to-end system for document ingestion, retrieval, and question answering.</a:t>
            </a:r>
          </a:p>
          <a:p>
            <a:r>
              <a:rPr lang="en-IN" b="1" dirty="0"/>
              <a:t>Modular structure with five distinct steps:</a:t>
            </a:r>
          </a:p>
          <a:p>
            <a:pPr lvl="1"/>
            <a:r>
              <a:rPr lang="en-IN" dirty="0"/>
              <a:t>Document Loading → Chunking → Embedding → Retrieval → Question Answering.</a:t>
            </a:r>
          </a:p>
          <a:p>
            <a:r>
              <a:rPr lang="en-IN" b="1" dirty="0"/>
              <a:t>Key Achievements:</a:t>
            </a:r>
          </a:p>
          <a:p>
            <a:pPr lvl="1"/>
            <a:r>
              <a:rPr lang="en-IN" dirty="0"/>
              <a:t>Successfully processed and stored embeddings for 115 O-RAN documents.</a:t>
            </a:r>
          </a:p>
          <a:p>
            <a:pPr lvl="1"/>
            <a:r>
              <a:rPr lang="en-IN" dirty="0"/>
              <a:t>Implemented retrieval-based question answering with contextual responses.</a:t>
            </a:r>
          </a:p>
          <a:p>
            <a:pPr lvl="1"/>
            <a:r>
              <a:rPr lang="en-IN" dirty="0"/>
              <a:t>Integrated FAISS for efficient vector similarity searches.</a:t>
            </a:r>
          </a:p>
          <a:p>
            <a:r>
              <a:rPr lang="en-IN" b="1" dirty="0"/>
              <a:t>Lessons Learned:</a:t>
            </a:r>
          </a:p>
          <a:p>
            <a:pPr lvl="1"/>
            <a:r>
              <a:rPr lang="en-IN" dirty="0"/>
              <a:t>Importance of modularity for streamlined development and debugging.</a:t>
            </a:r>
          </a:p>
          <a:p>
            <a:pPr lvl="1"/>
            <a:r>
              <a:rPr lang="en-IN" dirty="0"/>
              <a:t>Effective text cleaning and dynamic chunking improved embedding quality and retrieval accuracy.</a:t>
            </a:r>
          </a:p>
          <a:p>
            <a:pPr lvl="1"/>
            <a:r>
              <a:rPr lang="en-IN" dirty="0"/>
              <a:t>The choice of embedding models (nomic-embed-text and all-mpnet-base-v2) significantly impacted system performance.</a:t>
            </a:r>
          </a:p>
          <a:p>
            <a:pPr lvl="1"/>
            <a:r>
              <a:rPr lang="en-IN" dirty="0"/>
              <a:t>Splitting documents by page and chunking resolved scalability challenges for large documents.</a:t>
            </a:r>
          </a:p>
          <a:p>
            <a:r>
              <a:rPr lang="en-IN" b="1" dirty="0"/>
              <a:t>Future Work:</a:t>
            </a:r>
          </a:p>
          <a:p>
            <a:pPr lvl="1"/>
            <a:r>
              <a:rPr lang="en-IN" dirty="0"/>
              <a:t>Comprehensive system testing to validate query accuracy and scalability.</a:t>
            </a:r>
          </a:p>
          <a:p>
            <a:pPr lvl="1"/>
            <a:r>
              <a:rPr lang="en-IN" dirty="0"/>
              <a:t>Adding summarization for concise overviews of O-RAN documents.</a:t>
            </a:r>
          </a:p>
          <a:p>
            <a:pPr lvl="1"/>
            <a:r>
              <a:rPr lang="en-IN" dirty="0"/>
              <a:t>Fine-tuning or exploring new LLMs for domain-specific QA (e.g., Llama-2).</a:t>
            </a:r>
          </a:p>
          <a:p>
            <a:pPr lvl="1"/>
            <a:r>
              <a:rPr lang="en-IN" dirty="0"/>
              <a:t>Validating outputs with domain expert feedback.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9903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103</TotalTime>
  <Words>1681</Words>
  <Application>Microsoft Office PowerPoint</Application>
  <PresentationFormat>Widescreen</PresentationFormat>
  <Paragraphs>141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Courier New</vt:lpstr>
      <vt:lpstr>Symbol</vt:lpstr>
      <vt:lpstr>Tw Cen MT</vt:lpstr>
      <vt:lpstr>Tw Cen MT Condensed</vt:lpstr>
      <vt:lpstr>Wingdings 3</vt:lpstr>
      <vt:lpstr>Integral</vt:lpstr>
      <vt:lpstr>Retrieval-Based Question Answering for O-RAN Documents Using LLMs</vt:lpstr>
      <vt:lpstr>Introduction</vt:lpstr>
      <vt:lpstr>System Overview</vt:lpstr>
      <vt:lpstr>Literature Survey</vt:lpstr>
      <vt:lpstr>Implementation Details</vt:lpstr>
      <vt:lpstr>Challenges</vt:lpstr>
      <vt:lpstr>Evaluation and Future Testing Plans</vt:lpstr>
      <vt:lpstr>Continued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Sai Naga Venkata Adithya Swarna</dc:creator>
  <cp:lastModifiedBy>Sri Sai Naga Venkata Adithya Swarna</cp:lastModifiedBy>
  <cp:revision>7</cp:revision>
  <dcterms:created xsi:type="dcterms:W3CDTF">2024-12-07T07:22:05Z</dcterms:created>
  <dcterms:modified xsi:type="dcterms:W3CDTF">2024-12-08T02:09:29Z</dcterms:modified>
</cp:coreProperties>
</file>