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A3B2-BC14-1CF0-1546-F7678DD408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B261EC-B06E-5BDE-1907-C5CE6895A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048458-9229-6E84-3666-38B55D2C1959}"/>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5" name="Footer Placeholder 4">
            <a:extLst>
              <a:ext uri="{FF2B5EF4-FFF2-40B4-BE49-F238E27FC236}">
                <a16:creationId xmlns:a16="http://schemas.microsoft.com/office/drawing/2014/main" id="{18E851D0-0EB9-BFEC-E473-EE0A124D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05A39-41ED-15D3-CF89-ACF9A935EF95}"/>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83335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4DBD-5DAE-6F1E-3D8B-9C110C5D43F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FBB2E7-A603-FDFB-510A-152CAD82D7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DD2C42-F191-2330-293F-23E14F6795F4}"/>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5" name="Footer Placeholder 4">
            <a:extLst>
              <a:ext uri="{FF2B5EF4-FFF2-40B4-BE49-F238E27FC236}">
                <a16:creationId xmlns:a16="http://schemas.microsoft.com/office/drawing/2014/main" id="{6A2F990D-DBE6-CE51-F628-D951CD74E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E4431-384D-6F74-776C-B2F8C15413A7}"/>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56397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FFAFE7-EF23-FC64-8BA5-65E8EA60363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C446CB-6DF4-59E0-F0A6-C8FCF26D92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3A219B-783D-7A0B-4D44-0FA6F719BF8A}"/>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5" name="Footer Placeholder 4">
            <a:extLst>
              <a:ext uri="{FF2B5EF4-FFF2-40B4-BE49-F238E27FC236}">
                <a16:creationId xmlns:a16="http://schemas.microsoft.com/office/drawing/2014/main" id="{9DF5164B-B3AA-C5E5-3FEB-304F25105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F66C8-A2B1-C05F-D49C-0B0FFE0F53C8}"/>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66717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3975-A406-33B9-3CC1-42FF53CA09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7E7060-D264-88C0-F29F-D9D0DF1077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B5CE9C-CDBB-E558-3A58-1AF5CB07FE1D}"/>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5" name="Footer Placeholder 4">
            <a:extLst>
              <a:ext uri="{FF2B5EF4-FFF2-40B4-BE49-F238E27FC236}">
                <a16:creationId xmlns:a16="http://schemas.microsoft.com/office/drawing/2014/main" id="{7AB03258-F13D-031C-C6A0-5BEADE66C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22AB4-1092-26A0-37BD-C009BAFBFAF3}"/>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11369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7184-A933-13BF-E1A3-294CA98195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C5CC29-7D69-D74E-9A55-40BEBC702E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96EED2-CD41-EED5-0DEF-96A27304C383}"/>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5" name="Footer Placeholder 4">
            <a:extLst>
              <a:ext uri="{FF2B5EF4-FFF2-40B4-BE49-F238E27FC236}">
                <a16:creationId xmlns:a16="http://schemas.microsoft.com/office/drawing/2014/main" id="{2BD43F43-A92D-F8D7-A6E9-86E24B841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72B6B-632E-9B63-04F1-6001154C5903}"/>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131821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F91F-E408-751D-077A-E74DE41C91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CFFB44E-0671-B90F-B98D-F315BF2D730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077DE1-A7A3-5D3C-A1F0-5BB04F4B57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306FF8F-A161-796C-2D29-AE3B86443787}"/>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6" name="Footer Placeholder 5">
            <a:extLst>
              <a:ext uri="{FF2B5EF4-FFF2-40B4-BE49-F238E27FC236}">
                <a16:creationId xmlns:a16="http://schemas.microsoft.com/office/drawing/2014/main" id="{7D3DC2BB-80AE-5176-1562-D211B261F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D5A81-A182-B37E-9698-D5F72B46549C}"/>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418892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4DAB-747F-DC22-A085-ABC92C2D754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9CF388-4776-8775-74F6-288F9D7A9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053FFE-0D86-D91D-7C35-19A1B13FE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5167579-0635-F791-BB16-E4B824863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6CA84E-0C8D-A959-8557-6C39351BD6C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E842AC-73B9-1D23-0DFC-6427D015893B}"/>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8" name="Footer Placeholder 7">
            <a:extLst>
              <a:ext uri="{FF2B5EF4-FFF2-40B4-BE49-F238E27FC236}">
                <a16:creationId xmlns:a16="http://schemas.microsoft.com/office/drawing/2014/main" id="{3A96711E-50FB-01B8-9366-9F3A3AF44E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07F7D-E90C-A0C9-E912-483C8ADE8BEB}"/>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75852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FC5-F0F6-2E4D-4165-8E7038F7B23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67E2AA-EA8E-5172-F97B-23819CA75367}"/>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4" name="Footer Placeholder 3">
            <a:extLst>
              <a:ext uri="{FF2B5EF4-FFF2-40B4-BE49-F238E27FC236}">
                <a16:creationId xmlns:a16="http://schemas.microsoft.com/office/drawing/2014/main" id="{8DED0532-8A5F-06EA-8CD4-BB5C7B95E4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DCDB51-652E-4DE8-2E26-64943E44A777}"/>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81271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E670E-E448-0307-B658-C048FA80C516}"/>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3" name="Footer Placeholder 2">
            <a:extLst>
              <a:ext uri="{FF2B5EF4-FFF2-40B4-BE49-F238E27FC236}">
                <a16:creationId xmlns:a16="http://schemas.microsoft.com/office/drawing/2014/main" id="{ECAB106F-08AA-7D9B-C42B-AD3343CF5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41F4B5-7C08-8DE4-F293-FEC06305A552}"/>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324480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5A12-AD0A-4780-4F0D-B764CD8466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E426949-8AC6-43ED-B542-7FB90165F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2D65BE0-3771-9726-2A4E-80F1EC2EA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209271-0297-BB98-9985-07A3A9420E06}"/>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6" name="Footer Placeholder 5">
            <a:extLst>
              <a:ext uri="{FF2B5EF4-FFF2-40B4-BE49-F238E27FC236}">
                <a16:creationId xmlns:a16="http://schemas.microsoft.com/office/drawing/2014/main" id="{2EA49A49-F73D-97EF-D2E7-47B7A83CB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0E397-87AF-763A-9599-B950C32F0B45}"/>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44344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E2CFF-2895-688F-6C6E-70ED002361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D0AEC7-5834-19D8-58AF-530E3AB16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723ECC-F205-C8BD-6407-C57E868E3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DCA310-081D-97FB-BB4C-76F6B23A5D5D}"/>
              </a:ext>
            </a:extLst>
          </p:cNvPr>
          <p:cNvSpPr>
            <a:spLocks noGrp="1"/>
          </p:cNvSpPr>
          <p:nvPr>
            <p:ph type="dt" sz="half" idx="10"/>
          </p:nvPr>
        </p:nvSpPr>
        <p:spPr/>
        <p:txBody>
          <a:bodyPr/>
          <a:lstStyle/>
          <a:p>
            <a:fld id="{80DD2A1F-BA63-BD43-95D9-2735A9DCFB93}" type="datetimeFigureOut">
              <a:rPr lang="en-US" smtClean="0"/>
              <a:t>4/5/24</a:t>
            </a:fld>
            <a:endParaRPr lang="en-US"/>
          </a:p>
        </p:txBody>
      </p:sp>
      <p:sp>
        <p:nvSpPr>
          <p:cNvPr id="6" name="Footer Placeholder 5">
            <a:extLst>
              <a:ext uri="{FF2B5EF4-FFF2-40B4-BE49-F238E27FC236}">
                <a16:creationId xmlns:a16="http://schemas.microsoft.com/office/drawing/2014/main" id="{08649D10-5783-96D8-9E14-0F3CF00C5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EA8C2-8596-5435-A184-27A0691EB1A9}"/>
              </a:ext>
            </a:extLst>
          </p:cNvPr>
          <p:cNvSpPr>
            <a:spLocks noGrp="1"/>
          </p:cNvSpPr>
          <p:nvPr>
            <p:ph type="sldNum" sz="quarter" idx="12"/>
          </p:nvPr>
        </p:nvSpPr>
        <p:spPr/>
        <p:txBody>
          <a:bodyPr/>
          <a:lstStyle/>
          <a:p>
            <a:fld id="{89AB869F-C512-8E40-BBFD-A70CA12EDCB6}" type="slidenum">
              <a:rPr lang="en-US" smtClean="0"/>
              <a:t>‹#›</a:t>
            </a:fld>
            <a:endParaRPr lang="en-US"/>
          </a:p>
        </p:txBody>
      </p:sp>
    </p:spTree>
    <p:extLst>
      <p:ext uri="{BB962C8B-B14F-4D97-AF65-F5344CB8AC3E}">
        <p14:creationId xmlns:p14="http://schemas.microsoft.com/office/powerpoint/2010/main" val="240445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6022B3-6AC0-2294-52EA-4DEEF5F0B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CCC9E7-799E-B6D4-4758-50E83657A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98A82A-4E50-C82B-739A-ADA396B52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DD2A1F-BA63-BD43-95D9-2735A9DCFB93}" type="datetimeFigureOut">
              <a:rPr lang="en-US" smtClean="0"/>
              <a:t>4/5/24</a:t>
            </a:fld>
            <a:endParaRPr lang="en-US"/>
          </a:p>
        </p:txBody>
      </p:sp>
      <p:sp>
        <p:nvSpPr>
          <p:cNvPr id="5" name="Footer Placeholder 4">
            <a:extLst>
              <a:ext uri="{FF2B5EF4-FFF2-40B4-BE49-F238E27FC236}">
                <a16:creationId xmlns:a16="http://schemas.microsoft.com/office/drawing/2014/main" id="{331B4225-2B58-84DC-20C3-D6C25B239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314874-D0BC-17C0-1627-33CA0D414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AB869F-C512-8E40-BBFD-A70CA12EDCB6}" type="slidenum">
              <a:rPr lang="en-US" smtClean="0"/>
              <a:t>‹#›</a:t>
            </a:fld>
            <a:endParaRPr lang="en-US"/>
          </a:p>
        </p:txBody>
      </p:sp>
    </p:spTree>
    <p:extLst>
      <p:ext uri="{BB962C8B-B14F-4D97-AF65-F5344CB8AC3E}">
        <p14:creationId xmlns:p14="http://schemas.microsoft.com/office/powerpoint/2010/main" val="247150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E2C0-DE77-0FC0-83D6-4532CFA4BDAE}"/>
              </a:ext>
            </a:extLst>
          </p:cNvPr>
          <p:cNvSpPr>
            <a:spLocks noGrp="1"/>
          </p:cNvSpPr>
          <p:nvPr>
            <p:ph type="ctrTitle"/>
          </p:nvPr>
        </p:nvSpPr>
        <p:spPr>
          <a:xfrm>
            <a:off x="1524000" y="923069"/>
            <a:ext cx="9144000" cy="2387600"/>
          </a:xfrm>
        </p:spPr>
        <p:txBody>
          <a:bodyPr/>
          <a:lstStyle/>
          <a:p>
            <a:r>
              <a:rPr lang="en-US" dirty="0"/>
              <a:t>Walmart SCT Hackathon Round 2</a:t>
            </a:r>
          </a:p>
        </p:txBody>
      </p:sp>
      <p:sp>
        <p:nvSpPr>
          <p:cNvPr id="3" name="Subtitle 2">
            <a:extLst>
              <a:ext uri="{FF2B5EF4-FFF2-40B4-BE49-F238E27FC236}">
                <a16:creationId xmlns:a16="http://schemas.microsoft.com/office/drawing/2014/main" id="{F3706CEF-70D4-ADEF-292B-C2A47CCB79F9}"/>
              </a:ext>
            </a:extLst>
          </p:cNvPr>
          <p:cNvSpPr>
            <a:spLocks noGrp="1"/>
          </p:cNvSpPr>
          <p:nvPr>
            <p:ph type="subTitle" idx="1"/>
          </p:nvPr>
        </p:nvSpPr>
        <p:spPr>
          <a:xfrm>
            <a:off x="1246554" y="3429000"/>
            <a:ext cx="9698892" cy="2290762"/>
          </a:xfrm>
        </p:spPr>
        <p:txBody>
          <a:bodyPr>
            <a:normAutofit/>
          </a:bodyPr>
          <a:lstStyle/>
          <a:p>
            <a:r>
              <a:rPr lang="en-US" sz="4000" b="1" dirty="0"/>
              <a:t>Team OG</a:t>
            </a:r>
          </a:p>
          <a:p>
            <a:r>
              <a:rPr lang="en-US" sz="2200" dirty="0"/>
              <a:t>M Adithya Vardan</a:t>
            </a:r>
          </a:p>
          <a:p>
            <a:r>
              <a:rPr lang="en-US" sz="2200" dirty="0"/>
              <a:t>K Tara Krishna Trishule</a:t>
            </a:r>
          </a:p>
          <a:p>
            <a:r>
              <a:rPr lang="en-US" sz="2200" dirty="0"/>
              <a:t>N Hashish Reddy</a:t>
            </a:r>
          </a:p>
        </p:txBody>
      </p:sp>
    </p:spTree>
    <p:extLst>
      <p:ext uri="{BB962C8B-B14F-4D97-AF65-F5344CB8AC3E}">
        <p14:creationId xmlns:p14="http://schemas.microsoft.com/office/powerpoint/2010/main" val="92872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95E3-6EF8-B978-704B-00FCDB61B0FD}"/>
              </a:ext>
            </a:extLst>
          </p:cNvPr>
          <p:cNvSpPr>
            <a:spLocks noGrp="1"/>
          </p:cNvSpPr>
          <p:nvPr>
            <p:ph type="title"/>
          </p:nvPr>
        </p:nvSpPr>
        <p:spPr>
          <a:xfrm>
            <a:off x="693742" y="60325"/>
            <a:ext cx="9210368" cy="863907"/>
          </a:xfrm>
        </p:spPr>
        <p:txBody>
          <a:bodyPr/>
          <a:lstStyle/>
          <a:p>
            <a:r>
              <a:rPr lang="en-US" dirty="0"/>
              <a:t>Problem Understanding</a:t>
            </a:r>
          </a:p>
        </p:txBody>
      </p:sp>
      <p:sp>
        <p:nvSpPr>
          <p:cNvPr id="3" name="Content Placeholder 2">
            <a:extLst>
              <a:ext uri="{FF2B5EF4-FFF2-40B4-BE49-F238E27FC236}">
                <a16:creationId xmlns:a16="http://schemas.microsoft.com/office/drawing/2014/main" id="{C193925F-2CD8-FB4D-A06B-B5281A364538}"/>
              </a:ext>
            </a:extLst>
          </p:cNvPr>
          <p:cNvSpPr>
            <a:spLocks noGrp="1"/>
          </p:cNvSpPr>
          <p:nvPr>
            <p:ph idx="1"/>
          </p:nvPr>
        </p:nvSpPr>
        <p:spPr>
          <a:xfrm>
            <a:off x="693742" y="924232"/>
            <a:ext cx="10660058" cy="5947521"/>
          </a:xfrm>
        </p:spPr>
        <p:txBody>
          <a:bodyPr numCol="1">
            <a:normAutofit/>
          </a:bodyPr>
          <a:lstStyle/>
          <a:p>
            <a:pPr marL="0" indent="0">
              <a:buNone/>
            </a:pPr>
            <a:r>
              <a:rPr lang="en-US" sz="2000" b="1" dirty="0"/>
              <a:t>About the Problem statement</a:t>
            </a:r>
          </a:p>
          <a:p>
            <a:pPr lvl="1"/>
            <a:r>
              <a:rPr lang="en-US" sz="1500" dirty="0"/>
              <a:t>The problem statement revolves around predicting hard drive failure, ahead of time. By anticipating these failures, organizations can take proactive measures to prevent or mitigate the impact of such failures. </a:t>
            </a:r>
          </a:p>
          <a:p>
            <a:pPr lvl="1"/>
            <a:r>
              <a:rPr lang="en-US" sz="1500" dirty="0"/>
              <a:t>This predictive maintenance approach helps in reducing downtime, preventing unexpected issues, and saving costs associated with equipment replacement or repair.</a:t>
            </a:r>
          </a:p>
          <a:p>
            <a:pPr lvl="1"/>
            <a:r>
              <a:rPr lang="en-US" sz="1500" dirty="0"/>
              <a:t>The dataset likely contains information about various hard drives, including attributes such as temperature, SMART (Self-Monitoring, Analysis, and Reporting Technology) attributes, and failure status.</a:t>
            </a:r>
            <a:endParaRPr lang="en-US" dirty="0"/>
          </a:p>
          <a:p>
            <a:pPr marL="0" indent="0">
              <a:buNone/>
            </a:pPr>
            <a:r>
              <a:rPr lang="en-US" sz="2000" b="1" dirty="0"/>
              <a:t>Advantages of solving this problem</a:t>
            </a:r>
          </a:p>
          <a:p>
            <a:pPr lvl="1"/>
            <a:r>
              <a:rPr lang="en-US" sz="1400" dirty="0"/>
              <a:t>Cost Reduction</a:t>
            </a:r>
          </a:p>
          <a:p>
            <a:pPr lvl="1"/>
            <a:r>
              <a:rPr lang="en-US" sz="1400" dirty="0"/>
              <a:t>Improved Operational Efficiency</a:t>
            </a:r>
          </a:p>
          <a:p>
            <a:pPr lvl="1"/>
            <a:r>
              <a:rPr lang="en-US" sz="1400" dirty="0"/>
              <a:t>Safety and Risk Mitigation</a:t>
            </a:r>
          </a:p>
          <a:p>
            <a:pPr lvl="1"/>
            <a:r>
              <a:rPr lang="en-US" sz="1400" dirty="0"/>
              <a:t>Better Equipment Reliability</a:t>
            </a:r>
          </a:p>
          <a:p>
            <a:pPr lvl="1"/>
            <a:r>
              <a:rPr lang="en-US" sz="1400" dirty="0"/>
              <a:t>Business Advantage</a:t>
            </a:r>
          </a:p>
          <a:p>
            <a:pPr marL="0" indent="0">
              <a:buNone/>
            </a:pPr>
            <a:r>
              <a:rPr lang="en-US" sz="2000" b="1" dirty="0"/>
              <a:t>Business use cases where similar problems exist</a:t>
            </a:r>
          </a:p>
          <a:p>
            <a:pPr lvl="1"/>
            <a:r>
              <a:rPr lang="en-US" sz="1400" dirty="0"/>
              <a:t>Manufacturing Industry</a:t>
            </a:r>
          </a:p>
          <a:p>
            <a:pPr lvl="1"/>
            <a:r>
              <a:rPr lang="en-US" sz="1400" dirty="0"/>
              <a:t>Transportation and Logistics</a:t>
            </a:r>
          </a:p>
          <a:p>
            <a:pPr lvl="1"/>
            <a:r>
              <a:rPr lang="en-US" sz="1400" dirty="0"/>
              <a:t>Healthcare Industry</a:t>
            </a:r>
          </a:p>
          <a:p>
            <a:pPr lvl="1"/>
            <a:r>
              <a:rPr lang="en-US" sz="1400" dirty="0"/>
              <a:t>Telecommunications</a:t>
            </a:r>
          </a:p>
          <a:p>
            <a:pPr lvl="1"/>
            <a:r>
              <a:rPr lang="en-US" sz="1400" dirty="0"/>
              <a:t>E-commerce</a:t>
            </a:r>
          </a:p>
          <a:p>
            <a:pPr lvl="1"/>
            <a:r>
              <a:rPr lang="en-US" sz="1400" dirty="0"/>
              <a:t>Energy Sector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837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5D37-EE68-E0C4-1EA0-77D3265DE2D7}"/>
              </a:ext>
            </a:extLst>
          </p:cNvPr>
          <p:cNvSpPr>
            <a:spLocks noGrp="1"/>
          </p:cNvSpPr>
          <p:nvPr>
            <p:ph type="title"/>
          </p:nvPr>
        </p:nvSpPr>
        <p:spPr/>
        <p:txBody>
          <a:bodyPr/>
          <a:lstStyle/>
          <a:p>
            <a:r>
              <a:rPr lang="en-US" dirty="0"/>
              <a:t>Data Processing </a:t>
            </a:r>
          </a:p>
        </p:txBody>
      </p:sp>
      <p:sp>
        <p:nvSpPr>
          <p:cNvPr id="3" name="Content Placeholder 2">
            <a:extLst>
              <a:ext uri="{FF2B5EF4-FFF2-40B4-BE49-F238E27FC236}">
                <a16:creationId xmlns:a16="http://schemas.microsoft.com/office/drawing/2014/main" id="{40C409A3-26F8-3E2C-F58B-1269E37DC126}"/>
              </a:ext>
            </a:extLst>
          </p:cNvPr>
          <p:cNvSpPr>
            <a:spLocks noGrp="1"/>
          </p:cNvSpPr>
          <p:nvPr>
            <p:ph idx="1"/>
          </p:nvPr>
        </p:nvSpPr>
        <p:spPr>
          <a:xfrm>
            <a:off x="846015" y="1508369"/>
            <a:ext cx="10329985" cy="4984506"/>
          </a:xfrm>
        </p:spPr>
        <p:txBody>
          <a:bodyPr>
            <a:normAutofit fontScale="92500" lnSpcReduction="10000"/>
          </a:bodyPr>
          <a:lstStyle/>
          <a:p>
            <a:pPr marL="0" indent="0">
              <a:buNone/>
            </a:pPr>
            <a:r>
              <a:rPr lang="en-US" b="1" dirty="0"/>
              <a:t>Attributes used</a:t>
            </a:r>
          </a:p>
          <a:p>
            <a:r>
              <a:rPr lang="en-US" sz="1500" dirty="0"/>
              <a:t>The following are few of the attributes used Model Training and Evaluation(ex: </a:t>
            </a:r>
            <a:r>
              <a:rPr lang="fr-FR" sz="1500" dirty="0" err="1"/>
              <a:t>X_train</a:t>
            </a:r>
            <a:r>
              <a:rPr lang="fr-FR" sz="1500" dirty="0"/>
              <a:t>, </a:t>
            </a:r>
            <a:r>
              <a:rPr lang="fr-FR" sz="1500" dirty="0" err="1"/>
              <a:t>X_test</a:t>
            </a:r>
            <a:r>
              <a:rPr lang="fr-FR" sz="1500" dirty="0"/>
              <a:t>, </a:t>
            </a:r>
            <a:r>
              <a:rPr lang="fr-FR" sz="1500" dirty="0" err="1"/>
              <a:t>y_train</a:t>
            </a:r>
            <a:r>
              <a:rPr lang="fr-FR" sz="1500" dirty="0"/>
              <a:t>, </a:t>
            </a:r>
            <a:r>
              <a:rPr lang="fr-FR" sz="1500" dirty="0" err="1"/>
              <a:t>y_test</a:t>
            </a:r>
            <a:r>
              <a:rPr lang="fr-FR" sz="1500" dirty="0"/>
              <a:t>)</a:t>
            </a:r>
            <a:r>
              <a:rPr lang="en-US" sz="1500" dirty="0"/>
              <a:t>, Model Tuning(ex: </a:t>
            </a:r>
            <a:r>
              <a:rPr lang="en-US" sz="1500" dirty="0" err="1"/>
              <a:t>random_grid</a:t>
            </a:r>
            <a:r>
              <a:rPr lang="en-US" sz="1500" dirty="0"/>
              <a:t>), Random Forest Classifier(ex: </a:t>
            </a:r>
            <a:r>
              <a:rPr lang="en-IN" sz="1300" i="0" dirty="0" err="1">
                <a:effectLst/>
                <a:latin typeface="Söhne Mono"/>
              </a:rPr>
              <a:t>n_estimators</a:t>
            </a:r>
            <a:r>
              <a:rPr lang="en-US" sz="1500" i="0" dirty="0">
                <a:effectLst/>
                <a:latin typeface="Söhne Mono"/>
              </a:rPr>
              <a:t>)</a:t>
            </a:r>
            <a:r>
              <a:rPr lang="en-US" sz="1500" dirty="0"/>
              <a:t> Function Parameters(ex: root, </a:t>
            </a:r>
            <a:r>
              <a:rPr lang="en-US" sz="1500" dirty="0" err="1"/>
              <a:t>drive_file</a:t>
            </a:r>
            <a:r>
              <a:rPr lang="en-US" sz="1500" dirty="0"/>
              <a:t>, </a:t>
            </a:r>
            <a:r>
              <a:rPr lang="en-US" sz="1500" dirty="0" err="1"/>
              <a:t>ignore_cols</a:t>
            </a:r>
            <a:r>
              <a:rPr lang="en-US" sz="1500" dirty="0"/>
              <a:t>, </a:t>
            </a:r>
            <a:r>
              <a:rPr lang="en-US" sz="1500" dirty="0" err="1"/>
              <a:t>resample_data</a:t>
            </a:r>
            <a:r>
              <a:rPr lang="en-US" sz="1500" dirty="0"/>
              <a:t>, </a:t>
            </a:r>
            <a:r>
              <a:rPr lang="en-US" sz="1500" dirty="0" err="1"/>
              <a:t>smote_data</a:t>
            </a:r>
            <a:r>
              <a:rPr lang="en-US" sz="1500" dirty="0"/>
              <a:t>) and etc.</a:t>
            </a:r>
          </a:p>
          <a:p>
            <a:pPr marL="0" indent="0">
              <a:buNone/>
            </a:pPr>
            <a:r>
              <a:rPr lang="en-US" b="1" dirty="0"/>
              <a:t>Attributes Understanding</a:t>
            </a:r>
          </a:p>
          <a:p>
            <a:pPr>
              <a:lnSpc>
                <a:spcPct val="120000"/>
              </a:lnSpc>
            </a:pPr>
            <a:r>
              <a:rPr lang="en-US" sz="1500" dirty="0"/>
              <a:t>There are many attributes used, but we will take up a few attributes to give an idea about them. Firstly </a:t>
            </a:r>
            <a:r>
              <a:rPr lang="en-US" sz="1500" dirty="0" err="1"/>
              <a:t>X_train</a:t>
            </a:r>
            <a:r>
              <a:rPr lang="en-US" sz="1500" dirty="0"/>
              <a:t>, </a:t>
            </a:r>
            <a:r>
              <a:rPr lang="en-US" sz="1500" dirty="0" err="1"/>
              <a:t>X_test</a:t>
            </a:r>
            <a:r>
              <a:rPr lang="en-US" sz="1500" dirty="0"/>
              <a:t>, </a:t>
            </a:r>
            <a:r>
              <a:rPr lang="en-US" sz="1500" dirty="0" err="1"/>
              <a:t>y_train</a:t>
            </a:r>
            <a:r>
              <a:rPr lang="en-US" sz="1500" dirty="0"/>
              <a:t>, </a:t>
            </a:r>
            <a:r>
              <a:rPr lang="en-US" sz="1500" dirty="0" err="1"/>
              <a:t>y_test</a:t>
            </a:r>
            <a:r>
              <a:rPr lang="en-US" sz="1500" dirty="0"/>
              <a:t>- These are variables representing the training and test data split for model training and evaluation. Then </a:t>
            </a:r>
            <a:r>
              <a:rPr lang="en-US" sz="1500" dirty="0" err="1"/>
              <a:t>Random_grid</a:t>
            </a:r>
            <a:r>
              <a:rPr lang="en-US" sz="1500" dirty="0"/>
              <a:t> is a dictionary containing hyperparameter values for Random Forest model tuning and there are many more.</a:t>
            </a:r>
          </a:p>
          <a:p>
            <a:pPr marL="0" indent="0">
              <a:buNone/>
            </a:pPr>
            <a:r>
              <a:rPr lang="en-US" b="1" dirty="0"/>
              <a:t>Data challenges</a:t>
            </a:r>
          </a:p>
          <a:p>
            <a:r>
              <a:rPr lang="en-US" sz="1600" dirty="0"/>
              <a:t>This is the largest data we have ever worked with. Faced few challenges while downloading and computing the data due to our limited computational powers, but other than that we were successful in understanding the dataset.</a:t>
            </a:r>
          </a:p>
          <a:p>
            <a:pPr marL="0" indent="0">
              <a:buNone/>
            </a:pPr>
            <a:r>
              <a:rPr lang="en-US" b="1" dirty="0"/>
              <a:t>Data Insights</a:t>
            </a:r>
          </a:p>
          <a:p>
            <a:r>
              <a:rPr lang="en-US" sz="1600" dirty="0"/>
              <a:t>The data had various columns giving us the factors affecting the </a:t>
            </a:r>
            <a:r>
              <a:rPr lang="en-US" sz="1600" dirty="0" err="1"/>
              <a:t>hdd’s</a:t>
            </a:r>
            <a:r>
              <a:rPr lang="en-US" sz="1600" dirty="0"/>
              <a:t> failure. The main columns that we have used is S.M.A.R.T (</a:t>
            </a:r>
            <a:r>
              <a:rPr lang="en-US" sz="1600" b="0" i="0" dirty="0">
                <a:effectLst/>
                <a:latin typeface="Söhne"/>
              </a:rPr>
              <a:t>5, 187, 188, 197, and 198)  as given on the “</a:t>
            </a:r>
            <a:r>
              <a:rPr lang="en-US" sz="1600" b="0" i="0" dirty="0" err="1">
                <a:effectLst/>
                <a:latin typeface="Söhne"/>
              </a:rPr>
              <a:t>backblaze</a:t>
            </a:r>
            <a:r>
              <a:rPr lang="en-US" sz="1600" b="0" i="0" dirty="0">
                <a:effectLst/>
                <a:latin typeface="Söhne"/>
              </a:rPr>
              <a:t>” website.</a:t>
            </a:r>
          </a:p>
          <a:p>
            <a:pPr marL="0" indent="0">
              <a:buNone/>
            </a:pPr>
            <a:r>
              <a:rPr lang="en-US" b="1" dirty="0"/>
              <a:t>Train , Validation , Test data splits </a:t>
            </a:r>
          </a:p>
          <a:p>
            <a:r>
              <a:rPr lang="sv-SE" sz="1400" dirty="0"/>
              <a:t>Train, validation, test spit is 60, 20,20.</a:t>
            </a:r>
            <a:endParaRPr lang="en-US" sz="1400" dirty="0"/>
          </a:p>
        </p:txBody>
      </p:sp>
    </p:spTree>
    <p:extLst>
      <p:ext uri="{BB962C8B-B14F-4D97-AF65-F5344CB8AC3E}">
        <p14:creationId xmlns:p14="http://schemas.microsoft.com/office/powerpoint/2010/main" val="32282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0901-8FB3-A011-4846-CC9FF179F29B}"/>
              </a:ext>
            </a:extLst>
          </p:cNvPr>
          <p:cNvSpPr>
            <a:spLocks noGrp="1"/>
          </p:cNvSpPr>
          <p:nvPr>
            <p:ph type="title"/>
          </p:nvPr>
        </p:nvSpPr>
        <p:spPr/>
        <p:txBody>
          <a:bodyPr/>
          <a:lstStyle/>
          <a:p>
            <a:r>
              <a:rPr lang="en-US" dirty="0"/>
              <a:t>Feature Engineering </a:t>
            </a:r>
          </a:p>
        </p:txBody>
      </p:sp>
      <p:sp>
        <p:nvSpPr>
          <p:cNvPr id="3" name="Content Placeholder 2">
            <a:extLst>
              <a:ext uri="{FF2B5EF4-FFF2-40B4-BE49-F238E27FC236}">
                <a16:creationId xmlns:a16="http://schemas.microsoft.com/office/drawing/2014/main" id="{B9948A16-544A-1843-A64A-775E7016A5AF}"/>
              </a:ext>
            </a:extLst>
          </p:cNvPr>
          <p:cNvSpPr>
            <a:spLocks noGrp="1"/>
          </p:cNvSpPr>
          <p:nvPr>
            <p:ph idx="1"/>
          </p:nvPr>
        </p:nvSpPr>
        <p:spPr/>
        <p:txBody>
          <a:bodyPr/>
          <a:lstStyle/>
          <a:p>
            <a:pPr marL="0" indent="0">
              <a:buNone/>
            </a:pPr>
            <a:r>
              <a:rPr lang="en-US" sz="2600" b="1" dirty="0"/>
              <a:t>What kind of feature engineering is done on top of raw data?</a:t>
            </a:r>
          </a:p>
          <a:p>
            <a:r>
              <a:rPr lang="en-US" dirty="0"/>
              <a:t>We utilized principal component analysis initially on the raw data to only find out that if there is very </a:t>
            </a:r>
            <a:r>
              <a:rPr lang="en-US" b="0" i="0" dirty="0">
                <a:effectLst/>
                <a:latin typeface="Söhne"/>
              </a:rPr>
              <a:t>minimal variation in S.M.A.R.T statistic values between working and failed hard drives. So we carried on with the S.M.A.R.T statistics (5, 187, 188, 197, and 198) that were mentioned on the </a:t>
            </a:r>
            <a:r>
              <a:rPr lang="en-US" dirty="0" err="1">
                <a:latin typeface="Söhne"/>
              </a:rPr>
              <a:t>B</a:t>
            </a:r>
            <a:r>
              <a:rPr lang="en-US" b="0" i="0" dirty="0" err="1">
                <a:effectLst/>
                <a:latin typeface="Söhne"/>
              </a:rPr>
              <a:t>ackblaze</a:t>
            </a:r>
            <a:r>
              <a:rPr lang="en-US" b="0" i="0" dirty="0">
                <a:effectLst/>
                <a:latin typeface="Söhne"/>
              </a:rPr>
              <a:t> webpage. And evidently the second method worked better than PCA. This observation was consistent across various machine learning algorithms employed in the analysis.</a:t>
            </a:r>
            <a:endParaRPr lang="en-US" dirty="0"/>
          </a:p>
        </p:txBody>
      </p:sp>
    </p:spTree>
    <p:extLst>
      <p:ext uri="{BB962C8B-B14F-4D97-AF65-F5344CB8AC3E}">
        <p14:creationId xmlns:p14="http://schemas.microsoft.com/office/powerpoint/2010/main" val="373204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F8B0-8ADA-3F75-61B4-1879E6099E2D}"/>
              </a:ext>
            </a:extLst>
          </p:cNvPr>
          <p:cNvSpPr>
            <a:spLocks noGrp="1"/>
          </p:cNvSpPr>
          <p:nvPr>
            <p:ph type="title"/>
          </p:nvPr>
        </p:nvSpPr>
        <p:spPr>
          <a:xfrm>
            <a:off x="838199" y="198437"/>
            <a:ext cx="10515600" cy="1325563"/>
          </a:xfrm>
        </p:spPr>
        <p:txBody>
          <a:bodyPr/>
          <a:lstStyle/>
          <a:p>
            <a:r>
              <a:rPr lang="en-US" dirty="0"/>
              <a:t>Model Building</a:t>
            </a:r>
          </a:p>
        </p:txBody>
      </p:sp>
      <p:sp>
        <p:nvSpPr>
          <p:cNvPr id="3" name="Content Placeholder 2">
            <a:extLst>
              <a:ext uri="{FF2B5EF4-FFF2-40B4-BE49-F238E27FC236}">
                <a16:creationId xmlns:a16="http://schemas.microsoft.com/office/drawing/2014/main" id="{95E10A6D-4410-DB4A-9548-97DD5357A4F7}"/>
              </a:ext>
            </a:extLst>
          </p:cNvPr>
          <p:cNvSpPr>
            <a:spLocks noGrp="1"/>
          </p:cNvSpPr>
          <p:nvPr>
            <p:ph idx="1"/>
          </p:nvPr>
        </p:nvSpPr>
        <p:spPr>
          <a:xfrm>
            <a:off x="838199" y="1425677"/>
            <a:ext cx="10704871" cy="5334000"/>
          </a:xfrm>
        </p:spPr>
        <p:txBody>
          <a:bodyPr>
            <a:normAutofit lnSpcReduction="10000"/>
          </a:bodyPr>
          <a:lstStyle/>
          <a:p>
            <a:pPr marL="0" indent="0">
              <a:buNone/>
            </a:pPr>
            <a:r>
              <a:rPr lang="en-US" b="1" dirty="0"/>
              <a:t>Choice of model and reason</a:t>
            </a:r>
          </a:p>
          <a:p>
            <a:r>
              <a:rPr lang="en-US" dirty="0"/>
              <a:t>We chose Supervised learning as the data was clearly labelled and then went on with the Random Forest Classifier, as it is much faster than others(SVM) and also flexible.</a:t>
            </a:r>
          </a:p>
          <a:p>
            <a:endParaRPr lang="en-US" dirty="0"/>
          </a:p>
          <a:p>
            <a:pPr marL="0" indent="0">
              <a:buNone/>
            </a:pPr>
            <a:r>
              <a:rPr lang="en-US" b="1" dirty="0"/>
              <a:t>Models that were thought of or explored</a:t>
            </a:r>
          </a:p>
          <a:p>
            <a:r>
              <a:rPr lang="en-US" dirty="0"/>
              <a:t>We came across a research paper by a company called interpretable.ai, who devised optimal survival trees and optimal classification trees, the thought process very interesting and convincing but their libraries were not public so we weren’t able to use it and then we tried it out with LSTM, but the accuracy wasn’t satisfying which made us settle with Random Forest Classifier which we thought of initially.</a:t>
            </a:r>
          </a:p>
        </p:txBody>
      </p:sp>
    </p:spTree>
    <p:extLst>
      <p:ext uri="{BB962C8B-B14F-4D97-AF65-F5344CB8AC3E}">
        <p14:creationId xmlns:p14="http://schemas.microsoft.com/office/powerpoint/2010/main" val="60128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694E-5B29-F5C5-3E71-A9F1DFA3FC10}"/>
              </a:ext>
            </a:extLst>
          </p:cNvPr>
          <p:cNvSpPr>
            <a:spLocks noGrp="1"/>
          </p:cNvSpPr>
          <p:nvPr>
            <p:ph type="title"/>
          </p:nvPr>
        </p:nvSpPr>
        <p:spPr/>
        <p:txBody>
          <a:bodyPr/>
          <a:lstStyle/>
          <a:p>
            <a:r>
              <a:rPr lang="en-US" dirty="0"/>
              <a:t>Model Evaluation </a:t>
            </a:r>
          </a:p>
        </p:txBody>
      </p:sp>
      <p:sp>
        <p:nvSpPr>
          <p:cNvPr id="3" name="Content Placeholder 2">
            <a:extLst>
              <a:ext uri="{FF2B5EF4-FFF2-40B4-BE49-F238E27FC236}">
                <a16:creationId xmlns:a16="http://schemas.microsoft.com/office/drawing/2014/main" id="{D392A2FB-EE6B-9595-CD00-1409D692DA52}"/>
              </a:ext>
            </a:extLst>
          </p:cNvPr>
          <p:cNvSpPr>
            <a:spLocks noGrp="1"/>
          </p:cNvSpPr>
          <p:nvPr>
            <p:ph idx="1"/>
          </p:nvPr>
        </p:nvSpPr>
        <p:spPr/>
        <p:txBody>
          <a:bodyPr>
            <a:normAutofit lnSpcReduction="10000"/>
          </a:bodyPr>
          <a:lstStyle/>
          <a:p>
            <a:pPr marL="0" indent="0">
              <a:buNone/>
            </a:pPr>
            <a:r>
              <a:rPr lang="en-US" b="1" dirty="0"/>
              <a:t>Definition of accuracy </a:t>
            </a:r>
          </a:p>
          <a:p>
            <a:r>
              <a:rPr lang="en-US" dirty="0"/>
              <a:t>We used “</a:t>
            </a:r>
            <a:r>
              <a:rPr lang="en-US" dirty="0" err="1"/>
              <a:t>accuracy_score</a:t>
            </a:r>
            <a:r>
              <a:rPr lang="en-US" dirty="0"/>
              <a:t> and f1”  function from the library </a:t>
            </a:r>
            <a:r>
              <a:rPr lang="en-US" dirty="0" err="1"/>
              <a:t>sklearn.metrics</a:t>
            </a:r>
            <a:r>
              <a:rPr lang="en-US" dirty="0"/>
              <a:t>.</a:t>
            </a:r>
          </a:p>
          <a:p>
            <a:pPr marL="0" indent="0">
              <a:buNone/>
            </a:pPr>
            <a:r>
              <a:rPr lang="en-US" b="1" dirty="0"/>
              <a:t>Any forecast window/ cutoffs </a:t>
            </a:r>
          </a:p>
          <a:p>
            <a:r>
              <a:rPr lang="en-US" dirty="0"/>
              <a:t>We had to </a:t>
            </a:r>
            <a:r>
              <a:rPr lang="en-US" dirty="0" err="1"/>
              <a:t>RandomizedSearchCV</a:t>
            </a:r>
            <a:r>
              <a:rPr lang="en-US" dirty="0"/>
              <a:t> for tuning </a:t>
            </a:r>
            <a:r>
              <a:rPr lang="en-US" dirty="0" err="1"/>
              <a:t>RandomForest</a:t>
            </a:r>
            <a:r>
              <a:rPr lang="en-US" dirty="0"/>
              <a:t>(F1 being the metric) as when we even took a window of 10/20 days there were very less rows for those that failed as compared to the rows for disks that did not fail(we selected a specific hard drive as it was the most failed and most appeared throughout the data) . And then we had to do </a:t>
            </a:r>
            <a:r>
              <a:rPr lang="en-US" dirty="0" err="1"/>
              <a:t>upsampling</a:t>
            </a:r>
            <a:r>
              <a:rPr lang="en-US" dirty="0"/>
              <a:t> and hp tuning to improve the recall which was low initially as “failing” was a rare event</a:t>
            </a:r>
          </a:p>
        </p:txBody>
      </p:sp>
    </p:spTree>
    <p:extLst>
      <p:ext uri="{BB962C8B-B14F-4D97-AF65-F5344CB8AC3E}">
        <p14:creationId xmlns:p14="http://schemas.microsoft.com/office/powerpoint/2010/main" val="359371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C531-BD96-14CE-05DB-DAEFA82182E8}"/>
              </a:ext>
            </a:extLst>
          </p:cNvPr>
          <p:cNvSpPr>
            <a:spLocks noGrp="1"/>
          </p:cNvSpPr>
          <p:nvPr>
            <p:ph type="title"/>
          </p:nvPr>
        </p:nvSpPr>
        <p:spPr>
          <a:xfrm>
            <a:off x="838199" y="365125"/>
            <a:ext cx="11569995" cy="1325563"/>
          </a:xfrm>
        </p:spPr>
        <p:txBody>
          <a:bodyPr>
            <a:normAutofit/>
          </a:bodyPr>
          <a:lstStyle/>
          <a:p>
            <a:r>
              <a:rPr lang="en-US" sz="3600" dirty="0"/>
              <a:t>Model Accuracy for hard drive model:-SM12000NM0007</a:t>
            </a:r>
            <a:br>
              <a:rPr lang="en-US" dirty="0"/>
            </a:br>
            <a:endParaRPr lang="en-US" dirty="0"/>
          </a:p>
        </p:txBody>
      </p:sp>
      <p:pic>
        <p:nvPicPr>
          <p:cNvPr id="5" name="Content Placeholder 4">
            <a:extLst>
              <a:ext uri="{FF2B5EF4-FFF2-40B4-BE49-F238E27FC236}">
                <a16:creationId xmlns:a16="http://schemas.microsoft.com/office/drawing/2014/main" id="{7FCF52DA-3C17-0493-3742-44D13688ABBB}"/>
              </a:ext>
            </a:extLst>
          </p:cNvPr>
          <p:cNvPicPr>
            <a:picLocks noGrp="1" noChangeAspect="1"/>
          </p:cNvPicPr>
          <p:nvPr>
            <p:ph idx="1"/>
          </p:nvPr>
        </p:nvPicPr>
        <p:blipFill>
          <a:blip r:embed="rId2"/>
          <a:stretch>
            <a:fillRect/>
          </a:stretch>
        </p:blipFill>
        <p:spPr>
          <a:xfrm>
            <a:off x="838200" y="1896954"/>
            <a:ext cx="10515600" cy="4208679"/>
          </a:xfrm>
        </p:spPr>
      </p:pic>
    </p:spTree>
    <p:extLst>
      <p:ext uri="{BB962C8B-B14F-4D97-AF65-F5344CB8AC3E}">
        <p14:creationId xmlns:p14="http://schemas.microsoft.com/office/powerpoint/2010/main" val="100600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8571-AC64-B7AB-C268-3993B86D1F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F85C2A7-3E8E-16F3-783D-83A4F149635D}"/>
              </a:ext>
            </a:extLst>
          </p:cNvPr>
          <p:cNvSpPr>
            <a:spLocks noGrp="1"/>
          </p:cNvSpPr>
          <p:nvPr>
            <p:ph idx="1"/>
          </p:nvPr>
        </p:nvSpPr>
        <p:spPr>
          <a:xfrm>
            <a:off x="838200" y="1825625"/>
            <a:ext cx="10423769" cy="4465760"/>
          </a:xfrm>
        </p:spPr>
        <p:txBody>
          <a:bodyPr>
            <a:normAutofit fontScale="92500" lnSpcReduction="10000"/>
          </a:bodyPr>
          <a:lstStyle/>
          <a:p>
            <a:pPr marL="0" indent="0">
              <a:buNone/>
            </a:pPr>
            <a:r>
              <a:rPr lang="en-US" b="1" dirty="0"/>
              <a:t>Further directions to improve </a:t>
            </a:r>
          </a:p>
          <a:p>
            <a:r>
              <a:rPr lang="en-US" dirty="0"/>
              <a:t>We only used some percent of the data due to our limited computational capacity. Working with improved hardware could have significantly better outputs.</a:t>
            </a:r>
          </a:p>
          <a:p>
            <a:pPr marL="0" indent="0">
              <a:buNone/>
            </a:pPr>
            <a:r>
              <a:rPr lang="en-US" b="1" dirty="0"/>
              <a:t>Things thought of and not implemented</a:t>
            </a:r>
          </a:p>
          <a:p>
            <a:r>
              <a:rPr lang="en-US" dirty="0"/>
              <a:t>As mentioned above we thought of trying OST or OCT but as their libraries were not public, we did not have a chance to try them out.</a:t>
            </a:r>
          </a:p>
          <a:p>
            <a:pPr marL="0" indent="0">
              <a:buNone/>
            </a:pPr>
            <a:r>
              <a:rPr lang="en-US" b="1" dirty="0"/>
              <a:t>Concluding remarks</a:t>
            </a:r>
          </a:p>
          <a:p>
            <a:r>
              <a:rPr lang="en-US" dirty="0"/>
              <a:t>It was a great experience working with this project which involves such large datasets. This gave us a chance to go beyond our ML experience and explore more unconventional methods. </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48453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545</TotalTime>
  <Words>879</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Söhne</vt:lpstr>
      <vt:lpstr>Söhne Mono</vt:lpstr>
      <vt:lpstr>Office Theme</vt:lpstr>
      <vt:lpstr>Walmart SCT Hackathon Round 2</vt:lpstr>
      <vt:lpstr>Problem Understanding</vt:lpstr>
      <vt:lpstr>Data Processing </vt:lpstr>
      <vt:lpstr>Feature Engineering </vt:lpstr>
      <vt:lpstr>Model Building</vt:lpstr>
      <vt:lpstr>Model Evaluation </vt:lpstr>
      <vt:lpstr>Model Accuracy for hard drive model:-SM12000NM0007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SCT Hackathon Round 2</dc:title>
  <dc:creator>Vudayagiri Kedarnath Reddy</dc:creator>
  <cp:lastModifiedBy>Nali Hashish Reddy</cp:lastModifiedBy>
  <cp:revision>10</cp:revision>
  <dcterms:created xsi:type="dcterms:W3CDTF">2024-03-31T05:14:08Z</dcterms:created>
  <dcterms:modified xsi:type="dcterms:W3CDTF">2024-04-05T04:48:09Z</dcterms:modified>
</cp:coreProperties>
</file>