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Lst>
  <p:sldSz cy="5143500" cx="9144000"/>
  <p:notesSz cx="6858000" cy="9144000"/>
  <p:embeddedFontLst>
    <p:embeddedFont>
      <p:font typeface="Open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penSans-italic.fntdata"/><Relationship Id="rId10" Type="http://schemas.openxmlformats.org/officeDocument/2006/relationships/font" Target="fonts/OpenSans-bold.fntdata"/><Relationship Id="rId12" Type="http://schemas.openxmlformats.org/officeDocument/2006/relationships/font" Target="fonts/OpenSans-boldItalic.fntdata"/><Relationship Id="rId9"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e92c2b3f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9fe92c2b3f_2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9fe92c2b3f_2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2ba3bb7e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2ba3bb7e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73" name="Shape 73"/>
        <p:cNvGrpSpPr/>
        <p:nvPr/>
      </p:nvGrpSpPr>
      <p:grpSpPr>
        <a:xfrm>
          <a:off x="0" y="0"/>
          <a:ext cx="0" cy="0"/>
          <a:chOff x="0" y="0"/>
          <a:chExt cx="0" cy="0"/>
        </a:xfrm>
      </p:grpSpPr>
      <p:sp>
        <p:nvSpPr>
          <p:cNvPr id="74" name="Google Shape;74;p14"/>
          <p:cNvSpPr txBox="1"/>
          <p:nvPr>
            <p:ph type="title"/>
          </p:nvPr>
        </p:nvSpPr>
        <p:spPr>
          <a:xfrm>
            <a:off x="1235957" y="71438"/>
            <a:ext cx="6668745" cy="226219"/>
          </a:xfrm>
          <a:prstGeom prst="rect">
            <a:avLst/>
          </a:prstGeom>
          <a:noFill/>
          <a:ln>
            <a:noFill/>
          </a:ln>
        </p:spPr>
        <p:txBody>
          <a:bodyPr anchorCtr="0" anchor="ctr" bIns="8725" lIns="17450" spcFirstLastPara="1" rIns="17450" wrap="square" tIns="8725">
            <a:noAutofit/>
          </a:bodyPr>
          <a:lstStyle>
            <a:lvl1pPr lvl="0" marR="0" rtl="0" algn="ctr">
              <a:spcBef>
                <a:spcPts val="0"/>
              </a:spcBef>
              <a:spcAft>
                <a:spcPts val="0"/>
              </a:spcAft>
              <a:buClr>
                <a:schemeClr val="lt1"/>
              </a:buClr>
              <a:buSzPts val="1700"/>
              <a:buFont typeface="Trebuchet MS"/>
              <a:buNone/>
              <a:defRPr b="1" i="0" sz="1700" u="none" cap="none" strike="noStrike">
                <a:solidFill>
                  <a:schemeClr val="lt1"/>
                </a:solidFill>
                <a:latin typeface="Trebuchet MS"/>
                <a:ea typeface="Trebuchet MS"/>
                <a:cs typeface="Trebuchet MS"/>
                <a:sym typeface="Trebuchet MS"/>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75" name="Google Shape;75;p14"/>
          <p:cNvSpPr txBox="1"/>
          <p:nvPr>
            <p:ph idx="1" type="body"/>
          </p:nvPr>
        </p:nvSpPr>
        <p:spPr>
          <a:xfrm>
            <a:off x="188372" y="938188"/>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4"/>
          <p:cNvSpPr txBox="1"/>
          <p:nvPr>
            <p:ph idx="2" type="body"/>
          </p:nvPr>
        </p:nvSpPr>
        <p:spPr>
          <a:xfrm>
            <a:off x="192154" y="822772"/>
            <a:ext cx="209351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4"/>
          <p:cNvSpPr/>
          <p:nvPr>
            <p:ph idx="3" type="pic"/>
          </p:nvPr>
        </p:nvSpPr>
        <p:spPr>
          <a:xfrm>
            <a:off x="190500" y="178594"/>
            <a:ext cx="920750" cy="392906"/>
          </a:xfrm>
          <a:prstGeom prst="rect">
            <a:avLst/>
          </a:prstGeom>
          <a:noFill/>
          <a:ln>
            <a:noFill/>
          </a:ln>
        </p:spPr>
        <p:txBody>
          <a:bodyPr anchorCtr="0" anchor="ctr" bIns="8725" lIns="17450" spcFirstLastPara="1" rIns="17450" wrap="square" tIns="8725">
            <a:noAutofit/>
          </a:bodyPr>
          <a:lstStyle>
            <a:lvl1pPr lvl="0" marR="0" rtl="0" algn="ctr">
              <a:spcBef>
                <a:spcPts val="2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4"/>
          <p:cNvSpPr/>
          <p:nvPr>
            <p:ph idx="4" type="pic"/>
          </p:nvPr>
        </p:nvSpPr>
        <p:spPr>
          <a:xfrm>
            <a:off x="8032750" y="190500"/>
            <a:ext cx="920750" cy="392906"/>
          </a:xfrm>
          <a:prstGeom prst="rect">
            <a:avLst/>
          </a:prstGeom>
          <a:noFill/>
          <a:ln>
            <a:noFill/>
          </a:ln>
        </p:spPr>
        <p:txBody>
          <a:bodyPr anchorCtr="0" anchor="ctr" bIns="8725" lIns="17450" spcFirstLastPara="1" rIns="17450" wrap="square" tIns="8725">
            <a:noAutofit/>
          </a:bodyPr>
          <a:lstStyle>
            <a:lvl1pPr lvl="0" marR="0" rtl="0" algn="ctr">
              <a:spcBef>
                <a:spcPts val="2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14"/>
          <p:cNvSpPr txBox="1"/>
          <p:nvPr>
            <p:ph idx="5" type="body"/>
          </p:nvPr>
        </p:nvSpPr>
        <p:spPr>
          <a:xfrm>
            <a:off x="192154" y="2220705"/>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4"/>
          <p:cNvSpPr txBox="1"/>
          <p:nvPr>
            <p:ph idx="6" type="body"/>
          </p:nvPr>
        </p:nvSpPr>
        <p:spPr>
          <a:xfrm>
            <a:off x="2413993" y="936948"/>
            <a:ext cx="2093515"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4"/>
          <p:cNvSpPr txBox="1"/>
          <p:nvPr>
            <p:ph idx="7" type="body"/>
          </p:nvPr>
        </p:nvSpPr>
        <p:spPr>
          <a:xfrm>
            <a:off x="2413993" y="822772"/>
            <a:ext cx="209351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4"/>
          <p:cNvSpPr txBox="1"/>
          <p:nvPr>
            <p:ph idx="8" type="body"/>
          </p:nvPr>
        </p:nvSpPr>
        <p:spPr>
          <a:xfrm>
            <a:off x="4637154" y="938188"/>
            <a:ext cx="2093515"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4"/>
          <p:cNvSpPr txBox="1"/>
          <p:nvPr>
            <p:ph idx="9" type="body"/>
          </p:nvPr>
        </p:nvSpPr>
        <p:spPr>
          <a:xfrm>
            <a:off x="4635500" y="821531"/>
            <a:ext cx="2095500"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14"/>
          <p:cNvSpPr txBox="1"/>
          <p:nvPr>
            <p:ph idx="13" type="body"/>
          </p:nvPr>
        </p:nvSpPr>
        <p:spPr>
          <a:xfrm>
            <a:off x="6859323" y="822772"/>
            <a:ext cx="2093129"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4" type="body"/>
          </p:nvPr>
        </p:nvSpPr>
        <p:spPr>
          <a:xfrm>
            <a:off x="6859323" y="938188"/>
            <a:ext cx="209312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4"/>
          <p:cNvSpPr txBox="1"/>
          <p:nvPr>
            <p:ph idx="15" type="body"/>
          </p:nvPr>
        </p:nvSpPr>
        <p:spPr>
          <a:xfrm>
            <a:off x="6858137" y="2230115"/>
            <a:ext cx="2093129"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4"/>
          <p:cNvSpPr txBox="1"/>
          <p:nvPr>
            <p:ph idx="16" type="body"/>
          </p:nvPr>
        </p:nvSpPr>
        <p:spPr>
          <a:xfrm>
            <a:off x="6874537" y="2345531"/>
            <a:ext cx="2094177"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4"/>
          <p:cNvSpPr txBox="1"/>
          <p:nvPr>
            <p:ph idx="17" type="body"/>
          </p:nvPr>
        </p:nvSpPr>
        <p:spPr>
          <a:xfrm>
            <a:off x="6859323" y="4012406"/>
            <a:ext cx="2093129"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8" type="body"/>
          </p:nvPr>
        </p:nvSpPr>
        <p:spPr>
          <a:xfrm>
            <a:off x="6857089" y="4130226"/>
            <a:ext cx="2094177"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9"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20" type="body"/>
          </p:nvPr>
        </p:nvSpPr>
        <p:spPr>
          <a:xfrm>
            <a:off x="188372" y="2336180"/>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21"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22"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4"/>
          <p:cNvSpPr txBox="1"/>
          <p:nvPr>
            <p:ph idx="23"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4"/>
          <p:cNvSpPr txBox="1"/>
          <p:nvPr>
            <p:ph idx="24"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4"/>
          <p:cNvSpPr txBox="1"/>
          <p:nvPr>
            <p:ph idx="25"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14"/>
          <p:cNvSpPr txBox="1"/>
          <p:nvPr>
            <p:ph idx="26"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idx="27"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14"/>
          <p:cNvSpPr txBox="1"/>
          <p:nvPr>
            <p:ph idx="28"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14"/>
          <p:cNvSpPr txBox="1"/>
          <p:nvPr>
            <p:ph idx="29"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14"/>
          <p:cNvSpPr txBox="1"/>
          <p:nvPr>
            <p:ph idx="30"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14"/>
          <p:cNvSpPr txBox="1"/>
          <p:nvPr>
            <p:ph idx="31" type="body"/>
          </p:nvPr>
        </p:nvSpPr>
        <p:spPr>
          <a:xfrm>
            <a:off x="-2168392" y="3321844"/>
            <a:ext cx="2095169" cy="132244"/>
          </a:xfrm>
          <a:prstGeom prst="rect">
            <a:avLst/>
          </a:prstGeom>
          <a:noFill/>
          <a:ln>
            <a:noFill/>
          </a:ln>
        </p:spPr>
        <p:txBody>
          <a:bodyPr anchorCtr="0" anchor="t" bIns="43650" lIns="43650" spcFirstLastPara="1" rIns="43650" wrap="square" tIns="43650">
            <a:noAutofit/>
          </a:bodyPr>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Trebuchet MS"/>
                <a:ea typeface="Trebuchet MS"/>
                <a:cs typeface="Trebuchet MS"/>
                <a:sym typeface="Trebuchet MS"/>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4"/>
          <p:cNvSpPr/>
          <p:nvPr>
            <p:ph idx="32"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14"/>
          <p:cNvSpPr/>
          <p:nvPr>
            <p:ph idx="33"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Google Shape;105;p14"/>
          <p:cNvSpPr/>
          <p:nvPr>
            <p:ph idx="34"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14"/>
          <p:cNvSpPr/>
          <p:nvPr>
            <p:ph idx="35"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14"/>
          <p:cNvSpPr/>
          <p:nvPr>
            <p:ph idx="36"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14"/>
          <p:cNvSpPr/>
          <p:nvPr>
            <p:ph idx="37"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14"/>
          <p:cNvSpPr/>
          <p:nvPr>
            <p:ph idx="38"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14"/>
          <p:cNvSpPr/>
          <p:nvPr>
            <p:ph idx="39"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Google Shape;111;p14"/>
          <p:cNvSpPr/>
          <p:nvPr>
            <p:ph idx="40"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2" name="Google Shape;112;p14"/>
          <p:cNvSpPr/>
          <p:nvPr>
            <p:ph idx="41"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14"/>
          <p:cNvSpPr/>
          <p:nvPr>
            <p:ph idx="42" type="pic"/>
          </p:nvPr>
        </p:nvSpPr>
        <p:spPr>
          <a:xfrm>
            <a:off x="-1943100" y="3955256"/>
            <a:ext cx="1647825" cy="756267"/>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8725" lIns="17450" spcFirstLastPara="1" rIns="17450" wrap="square" tIns="8725">
            <a:noAutofit/>
          </a:bodyPr>
          <a:lstStyle>
            <a:lvl1pPr lvl="0" marR="0" rtl="0" algn="ctr">
              <a:spcBef>
                <a:spcPts val="200"/>
              </a:spcBef>
              <a:spcAft>
                <a:spcPts val="0"/>
              </a:spcAft>
              <a:buClr>
                <a:schemeClr val="dk2"/>
              </a:buClr>
              <a:buSzPts val="800"/>
              <a:buFont typeface="Arial"/>
              <a:buNone/>
              <a:defRPr b="0" i="0" sz="800" u="none" cap="none" strike="noStrike">
                <a:solidFill>
                  <a:schemeClr val="dk2"/>
                </a:solidFill>
                <a:latin typeface="Calibri"/>
                <a:ea typeface="Calibri"/>
                <a:cs typeface="Calibri"/>
                <a:sym typeface="Calibri"/>
              </a:defRPr>
            </a:lvl1pPr>
            <a:lvl2pPr lvl="1"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p14"/>
          <p:cNvSpPr txBox="1"/>
          <p:nvPr>
            <p:ph idx="43"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14"/>
          <p:cNvSpPr txBox="1"/>
          <p:nvPr>
            <p:ph idx="44"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14"/>
          <p:cNvSpPr txBox="1"/>
          <p:nvPr>
            <p:ph idx="45"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4"/>
          <p:cNvSpPr txBox="1"/>
          <p:nvPr>
            <p:ph idx="46"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4"/>
          <p:cNvSpPr txBox="1"/>
          <p:nvPr>
            <p:ph idx="47"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14"/>
          <p:cNvSpPr txBox="1"/>
          <p:nvPr>
            <p:ph idx="48"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14"/>
          <p:cNvSpPr txBox="1"/>
          <p:nvPr>
            <p:ph idx="49"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14"/>
          <p:cNvSpPr txBox="1"/>
          <p:nvPr>
            <p:ph idx="50"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14"/>
          <p:cNvSpPr txBox="1"/>
          <p:nvPr>
            <p:ph idx="51"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14"/>
          <p:cNvSpPr txBox="1"/>
          <p:nvPr>
            <p:ph idx="52"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 name="Google Shape;124;p14"/>
          <p:cNvSpPr txBox="1"/>
          <p:nvPr>
            <p:ph idx="53"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Google Shape;125;p14"/>
          <p:cNvSpPr txBox="1"/>
          <p:nvPr>
            <p:ph idx="54"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14"/>
          <p:cNvSpPr txBox="1"/>
          <p:nvPr>
            <p:ph idx="55"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14"/>
          <p:cNvSpPr txBox="1"/>
          <p:nvPr>
            <p:ph idx="56" type="body"/>
          </p:nvPr>
        </p:nvSpPr>
        <p:spPr>
          <a:xfrm>
            <a:off x="-2168392" y="2857500"/>
            <a:ext cx="2093846" cy="117820"/>
          </a:xfrm>
          <a:prstGeom prst="rect">
            <a:avLst/>
          </a:prstGeom>
          <a:solidFill>
            <a:srgbClr val="2C3F71"/>
          </a:solidFill>
          <a:ln>
            <a:noFill/>
          </a:ln>
        </p:spPr>
        <p:txBody>
          <a:bodyPr anchorCtr="0" anchor="ctr" bIns="17450" lIns="17450" spcFirstLastPara="1" rIns="17450" wrap="square" tIns="17450">
            <a:noAutofit/>
          </a:bodyPr>
          <a:lstStyle>
            <a:lvl1pPr indent="-228600" lvl="0" marL="457200" marR="0" rtl="0" algn="ctr">
              <a:spcBef>
                <a:spcPts val="100"/>
              </a:spcBef>
              <a:spcAft>
                <a:spcPts val="0"/>
              </a:spcAft>
              <a:buClr>
                <a:schemeClr val="lt1"/>
              </a:buClr>
              <a:buSzPts val="700"/>
              <a:buFont typeface="Arial"/>
              <a:buNone/>
              <a:defRPr b="1" i="0" sz="700" u="none" cap="none" strike="noStrike">
                <a:solidFill>
                  <a:schemeClr val="lt1"/>
                </a:solidFill>
                <a:latin typeface="Calibri"/>
                <a:ea typeface="Calibri"/>
                <a:cs typeface="Calibri"/>
                <a:sym typeface="Calibri"/>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14"/>
          <p:cNvSpPr txBox="1"/>
          <p:nvPr>
            <p:ph idx="57" type="body"/>
          </p:nvPr>
        </p:nvSpPr>
        <p:spPr>
          <a:xfrm>
            <a:off x="1235957" y="497682"/>
            <a:ext cx="6666452" cy="200025"/>
          </a:xfrm>
          <a:prstGeom prst="rect">
            <a:avLst/>
          </a:prstGeom>
          <a:noFill/>
          <a:ln>
            <a:noFill/>
          </a:ln>
        </p:spPr>
        <p:txBody>
          <a:bodyPr anchorCtr="0" anchor="t" bIns="8725" lIns="17450" spcFirstLastPara="1" rIns="17450" wrap="square" tIns="8725">
            <a:noAutofit/>
          </a:bodyPr>
          <a:lstStyle>
            <a:lvl1pPr indent="-228600" lvl="0" marL="457200" marR="0" rtl="0" algn="ctr">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14"/>
          <p:cNvSpPr txBox="1"/>
          <p:nvPr>
            <p:ph idx="58" type="body"/>
          </p:nvPr>
        </p:nvSpPr>
        <p:spPr>
          <a:xfrm>
            <a:off x="1235957" y="297657"/>
            <a:ext cx="6666452" cy="200025"/>
          </a:xfrm>
          <a:prstGeom prst="rect">
            <a:avLst/>
          </a:prstGeom>
          <a:noFill/>
          <a:ln>
            <a:noFill/>
          </a:ln>
        </p:spPr>
        <p:txBody>
          <a:bodyPr anchorCtr="0" anchor="t" bIns="8725" lIns="17450" spcFirstLastPara="1" rIns="17450" wrap="square" tIns="8725">
            <a:noAutofit/>
          </a:bodyPr>
          <a:lstStyle>
            <a:lvl1pPr indent="-228600" lvl="0" marL="457200" marR="0" rtl="0" algn="ctr">
              <a:spcBef>
                <a:spcPts val="3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7.jpg"/><Relationship Id="rId5" Type="http://schemas.openxmlformats.org/officeDocument/2006/relationships/image" Target="../media/image5.png"/><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E7F4"/>
        </a:solidFill>
      </p:bgPr>
    </p:bg>
    <p:spTree>
      <p:nvGrpSpPr>
        <p:cNvPr id="50" name="Shape 50"/>
        <p:cNvGrpSpPr/>
        <p:nvPr/>
      </p:nvGrpSpPr>
      <p:grpSpPr>
        <a:xfrm>
          <a:off x="0" y="0"/>
          <a:ext cx="0" cy="0"/>
          <a:chOff x="0" y="0"/>
          <a:chExt cx="0" cy="0"/>
        </a:xfrm>
      </p:grpSpPr>
      <p:sp>
        <p:nvSpPr>
          <p:cNvPr id="51" name="Google Shape;51;p13"/>
          <p:cNvSpPr/>
          <p:nvPr/>
        </p:nvSpPr>
        <p:spPr>
          <a:xfrm flipH="1" rot="10800000">
            <a:off x="0" y="703650"/>
            <a:ext cx="9144000" cy="4436788"/>
          </a:xfrm>
          <a:prstGeom prst="rect">
            <a:avLst/>
          </a:prstGeom>
          <a:solidFill>
            <a:srgbClr val="7F7F7F"/>
          </a:solidFill>
          <a:ln>
            <a:noFill/>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baseline="-25000" i="0" sz="1600" u="none" cap="none" strike="noStrike">
              <a:solidFill>
                <a:srgbClr val="A6A6A6"/>
              </a:solidFill>
              <a:latin typeface="Calibri"/>
              <a:ea typeface="Calibri"/>
              <a:cs typeface="Calibri"/>
              <a:sym typeface="Calibri"/>
            </a:endParaRPr>
          </a:p>
        </p:txBody>
      </p:sp>
      <p:sp>
        <p:nvSpPr>
          <p:cNvPr id="52" name="Google Shape;52;p13"/>
          <p:cNvSpPr/>
          <p:nvPr/>
        </p:nvSpPr>
        <p:spPr>
          <a:xfrm>
            <a:off x="9212943" y="0"/>
            <a:ext cx="2093846" cy="5143500"/>
          </a:xfrm>
          <a:prstGeom prst="rect">
            <a:avLst/>
          </a:prstGeom>
          <a:solidFill>
            <a:srgbClr val="0C0C0C"/>
          </a:solidFill>
          <a:ln cap="flat" cmpd="sng" w="25400">
            <a:solidFill>
              <a:srgbClr val="5C982B"/>
            </a:solidFill>
            <a:prstDash val="solid"/>
            <a:round/>
            <a:headEnd len="sm" w="sm" type="none"/>
            <a:tailEnd len="sm" w="sm" type="none"/>
          </a:ln>
        </p:spPr>
        <p:txBody>
          <a:bodyPr anchorCtr="0" anchor="t" bIns="34925" lIns="34925" spcFirstLastPara="1" rIns="34925" wrap="square" tIns="69850">
            <a:noAutofit/>
          </a:bodyPr>
          <a:lstStyle/>
          <a:p>
            <a:pPr indent="0" lvl="0" marL="0" marR="0" rtl="0" algn="ctr">
              <a:spcBef>
                <a:spcPts val="0"/>
              </a:spcBef>
              <a:spcAft>
                <a:spcPts val="0"/>
              </a:spcAft>
              <a:buNone/>
            </a:pPr>
            <a:r>
              <a:rPr b="1" i="0" lang="en" sz="800" u="none" cap="none" strike="noStrike">
                <a:solidFill>
                  <a:schemeClr val="lt1"/>
                </a:solidFill>
                <a:latin typeface="Trebuchet MS"/>
                <a:ea typeface="Trebuchet MS"/>
                <a:cs typeface="Trebuchet MS"/>
                <a:sym typeface="Trebuchet MS"/>
              </a:rPr>
              <a:t>QUICK TIPS</a:t>
            </a:r>
            <a:endParaRPr b="1" i="0" sz="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 sz="800" u="none" cap="none" strike="noStrike">
                <a:solidFill>
                  <a:srgbClr val="FFFF00"/>
                </a:solidFill>
                <a:latin typeface="Trebuchet MS"/>
                <a:ea typeface="Trebuchet MS"/>
                <a:cs typeface="Trebuchet MS"/>
                <a:sym typeface="Trebuchet MS"/>
              </a:rPr>
              <a:t>(--THIS SECTION DOES NOT PRINT--)</a:t>
            </a:r>
            <a:endParaRPr sz="300"/>
          </a:p>
          <a:p>
            <a:pPr indent="0" lvl="0" marL="0" marR="0" rtl="0" algn="ctr">
              <a:spcBef>
                <a:spcPts val="0"/>
              </a:spcBef>
              <a:spcAft>
                <a:spcPts val="0"/>
              </a:spcAft>
              <a:buNone/>
            </a:pPr>
            <a:r>
              <a:t/>
            </a:r>
            <a:endParaRPr b="1"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 sz="600" u="none" cap="none" strike="noStrike">
                <a:solidFill>
                  <a:schemeClr val="lt1"/>
                </a:solidFill>
                <a:latin typeface="Trebuchet MS"/>
                <a:ea typeface="Trebuchet MS"/>
                <a:cs typeface="Trebuchet MS"/>
                <a:sym typeface="Trebuchet MS"/>
              </a:rPr>
            </a:br>
            <a:r>
              <a:rPr b="0" i="0" lang="en" sz="600" u="none" cap="none" strike="noStrike">
                <a:solidFill>
                  <a:schemeClr val="lt1"/>
                </a:solidFill>
                <a:latin typeface="Trebuchet MS"/>
                <a:ea typeface="Trebuchet MS"/>
                <a:cs typeface="Trebuchet MS"/>
                <a:sym typeface="Trebuchet MS"/>
              </a:rPr>
              <a:t>If you are using an older version of PowerPoint some template features may not work properly.</a:t>
            </a:r>
            <a:endParaRPr b="1" i="0" sz="8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t/>
            </a:r>
            <a:endParaRPr b="1" i="0" sz="8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rPr b="1" i="0" lang="en" sz="800" u="none" cap="none" strike="noStrike">
                <a:solidFill>
                  <a:schemeClr val="lt1"/>
                </a:solidFill>
                <a:latin typeface="Trebuchet MS"/>
                <a:ea typeface="Trebuchet MS"/>
                <a:cs typeface="Trebuchet MS"/>
                <a:sym typeface="Trebuchet MS"/>
              </a:rPr>
              <a:t>Using the template</a:t>
            </a:r>
            <a:endParaRPr b="1" i="0" sz="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ts val="600"/>
              <a:buFont typeface="Trebuchet MS"/>
              <a:buNone/>
            </a:pPr>
            <a:r>
              <a:rPr b="1" i="0" lang="en" sz="600" u="none" cap="none" strike="noStrike">
                <a:solidFill>
                  <a:srgbClr val="FFFF00"/>
                </a:solidFill>
                <a:latin typeface="Trebuchet MS"/>
                <a:ea typeface="Trebuchet MS"/>
                <a:cs typeface="Trebuchet MS"/>
                <a:sym typeface="Trebuchet MS"/>
              </a:rPr>
              <a:t>Verifying the quality of your graphics</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 sz="600" u="none" cap="none" strike="noStrike">
                <a:solidFill>
                  <a:schemeClr val="lt1"/>
                </a:solidFill>
                <a:latin typeface="Trebuchet MS"/>
                <a:ea typeface="Trebuchet MS"/>
                <a:cs typeface="Trebuchet MS"/>
                <a:sym typeface="Trebuchet MS"/>
              </a:rPr>
            </a:b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Using the placeholders</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To add text to this template click inside a placeholder and type in or paste your text. To move a placeholder, click on it </a:t>
            </a:r>
            <a:r>
              <a:rPr b="0" i="0" lang="en" sz="600" u="sng" cap="none" strike="noStrike">
                <a:solidFill>
                  <a:schemeClr val="lt1"/>
                </a:solidFill>
                <a:latin typeface="Trebuchet MS"/>
                <a:ea typeface="Trebuchet MS"/>
                <a:cs typeface="Trebuchet MS"/>
                <a:sym typeface="Trebuchet MS"/>
              </a:rPr>
              <a:t>once</a:t>
            </a:r>
            <a:r>
              <a:rPr b="0" i="0" lang="en" sz="600" u="none" cap="none" strike="noStrike">
                <a:solidFill>
                  <a:schemeClr val="lt1"/>
                </a:solidFill>
                <a:latin typeface="Trebuchet MS"/>
                <a:ea typeface="Trebuchet MS"/>
                <a:cs typeface="Trebuchet MS"/>
                <a:sym typeface="Trebuchet MS"/>
              </a:rPr>
              <a:t> (to select it), place your cursor on its frame and your cursor will change to this symbol:         Then, click </a:t>
            </a:r>
            <a:r>
              <a:rPr b="0" i="0" lang="en" sz="600" u="sng" cap="none" strike="noStrike">
                <a:solidFill>
                  <a:schemeClr val="lt1"/>
                </a:solidFill>
                <a:latin typeface="Trebuchet MS"/>
                <a:ea typeface="Trebuchet MS"/>
                <a:cs typeface="Trebuchet MS"/>
                <a:sym typeface="Trebuchet MS"/>
              </a:rPr>
              <a:t>once</a:t>
            </a:r>
            <a:r>
              <a:rPr b="0" i="0" lang="en" sz="600" u="none" cap="none" strike="noStrike">
                <a:solidFill>
                  <a:schemeClr val="lt1"/>
                </a:solidFill>
                <a:latin typeface="Trebuchet MS"/>
                <a:ea typeface="Trebuchet MS"/>
                <a:cs typeface="Trebuchet MS"/>
                <a:sym typeface="Trebuchet MS"/>
              </a:rPr>
              <a:t> and drag it to its new location where you can resize it as needed. Additional placeholders can be found on the left side of this template.</a:t>
            </a:r>
            <a:endParaRPr sz="300"/>
          </a:p>
          <a:p>
            <a:pPr indent="0" lvl="0" marL="0" marR="0" rtl="0" algn="l">
              <a:spcBef>
                <a:spcPts val="0"/>
              </a:spcBef>
              <a:spcAft>
                <a:spcPts val="0"/>
              </a:spcAft>
              <a:buNone/>
            </a:pPr>
            <a:r>
              <a:t/>
            </a:r>
            <a:endParaRPr b="1" i="0" sz="6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Modifying the layout</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This template has four</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different column layouts. </a:t>
            </a:r>
            <a:endParaRPr sz="300"/>
          </a:p>
          <a:p>
            <a:pPr indent="0" lvl="0" marL="0" marR="0" rtl="0" algn="l">
              <a:spcBef>
                <a:spcPts val="0"/>
              </a:spcBef>
              <a:spcAft>
                <a:spcPts val="0"/>
              </a:spcAft>
              <a:buNone/>
            </a:pPr>
            <a:r>
              <a:rPr b="0" i="0" lang="en" sz="600" u="sng" cap="none" strike="noStrike">
                <a:solidFill>
                  <a:schemeClr val="lt1"/>
                </a:solidFill>
                <a:latin typeface="Trebuchet MS"/>
                <a:ea typeface="Trebuchet MS"/>
                <a:cs typeface="Trebuchet MS"/>
                <a:sym typeface="Trebuchet MS"/>
              </a:rPr>
              <a:t>Right-click</a:t>
            </a:r>
            <a:r>
              <a:rPr b="0" i="0" lang="en" sz="600" u="none" cap="none" strike="noStrike">
                <a:solidFill>
                  <a:schemeClr val="lt1"/>
                </a:solidFill>
                <a:latin typeface="Trebuchet MS"/>
                <a:ea typeface="Trebuchet MS"/>
                <a:cs typeface="Trebuchet MS"/>
                <a:sym typeface="Trebuchet MS"/>
              </a:rPr>
              <a:t> your mouse</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on the background and </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click on “Layout” to see </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the layout options.</a:t>
            </a:r>
            <a:endParaRPr b="0" i="0" sz="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lt1"/>
              </a:buClr>
              <a:buSzPts val="600"/>
              <a:buFont typeface="Trebuchet MS"/>
              <a:buNone/>
            </a:pPr>
            <a:r>
              <a:rPr b="0" i="0" lang="en" sz="600" u="none" cap="none" strike="noStrike">
                <a:solidFill>
                  <a:schemeClr val="lt1"/>
                </a:solidFill>
                <a:latin typeface="Trebuchet MS"/>
                <a:ea typeface="Trebuchet MS"/>
                <a:cs typeface="Trebuchet MS"/>
                <a:sym typeface="Trebuchet MS"/>
              </a:rPr>
              <a:t>The columns in the provided layouts are fixed and cannot be moved but advanced users can modify any layout by going to VIEW and then SLIDE MASTER.</a:t>
            </a:r>
            <a:endParaRPr sz="300"/>
          </a:p>
          <a:p>
            <a:pPr indent="0" lvl="0" marL="0" marR="0" rtl="0" algn="l">
              <a:lnSpc>
                <a:spcPct val="100000"/>
              </a:lnSpc>
              <a:spcBef>
                <a:spcPts val="0"/>
              </a:spcBef>
              <a:spcAft>
                <a:spcPts val="0"/>
              </a:spcAft>
              <a:buClr>
                <a:schemeClr val="lt1"/>
              </a:buClr>
              <a:buSzPts val="600"/>
              <a:buFont typeface="Calibri"/>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Importing text and graphics from external sources</a:t>
            </a:r>
            <a:endParaRPr sz="300"/>
          </a:p>
          <a:p>
            <a:pPr indent="0" lvl="0" marL="0" marR="0" rtl="0" algn="l">
              <a:spcBef>
                <a:spcPts val="0"/>
              </a:spcBef>
              <a:spcAft>
                <a:spcPts val="0"/>
              </a:spcAft>
              <a:buNone/>
            </a:pPr>
            <a:r>
              <a:rPr b="1" i="0" lang="en" sz="600" u="sng" cap="none" strike="noStrike">
                <a:solidFill>
                  <a:schemeClr val="lt1"/>
                </a:solidFill>
                <a:latin typeface="Trebuchet MS"/>
                <a:ea typeface="Trebuchet MS"/>
                <a:cs typeface="Trebuchet MS"/>
                <a:sym typeface="Trebuchet MS"/>
              </a:rPr>
              <a:t>TEXT: </a:t>
            </a:r>
            <a:r>
              <a:rPr b="0" i="0" lang="en" sz="600" u="none" cap="none" strike="noStrike">
                <a:solidFill>
                  <a:schemeClr val="lt1"/>
                </a:solidFill>
                <a:latin typeface="Trebuchet MS"/>
                <a:ea typeface="Trebuchet MS"/>
                <a:cs typeface="Trebuchet MS"/>
                <a:sym typeface="Trebuchet MS"/>
              </a:rPr>
              <a:t>Paste or type your text into a pre-existing placeholder or drag in a new placeholder from the left side of the template. Move it anywhere as needed.</a:t>
            </a:r>
            <a:endParaRPr sz="300"/>
          </a:p>
          <a:p>
            <a:pPr indent="0" lvl="0" marL="0" marR="0" rtl="0" algn="l">
              <a:spcBef>
                <a:spcPts val="0"/>
              </a:spcBef>
              <a:spcAft>
                <a:spcPts val="0"/>
              </a:spcAft>
              <a:buNone/>
            </a:pPr>
            <a:r>
              <a:rPr b="1" i="0" lang="en" sz="600" u="sng" cap="none" strike="noStrike">
                <a:solidFill>
                  <a:schemeClr val="lt1"/>
                </a:solidFill>
                <a:latin typeface="Trebuchet MS"/>
                <a:ea typeface="Trebuchet MS"/>
                <a:cs typeface="Trebuchet MS"/>
                <a:sym typeface="Trebuchet MS"/>
              </a:rPr>
              <a:t>PHOTOS: </a:t>
            </a:r>
            <a:r>
              <a:rPr b="0" i="0" lang="en" sz="600" u="none" cap="none" strike="noStrike">
                <a:solidFill>
                  <a:schemeClr val="lt1"/>
                </a:solidFill>
                <a:latin typeface="Trebuchet MS"/>
                <a:ea typeface="Trebuchet MS"/>
                <a:cs typeface="Trebuchet MS"/>
                <a:sym typeface="Trebuchet MS"/>
              </a:rPr>
              <a:t>Drag in a picture placeholder, size it </a:t>
            </a:r>
            <a:r>
              <a:rPr b="0" i="0" lang="en" sz="600" u="sng" cap="none" strike="noStrike">
                <a:solidFill>
                  <a:schemeClr val="lt1"/>
                </a:solidFill>
                <a:latin typeface="Trebuchet MS"/>
                <a:ea typeface="Trebuchet MS"/>
                <a:cs typeface="Trebuchet MS"/>
                <a:sym typeface="Trebuchet MS"/>
              </a:rPr>
              <a:t>first</a:t>
            </a:r>
            <a:r>
              <a:rPr b="0" i="0" lang="en" sz="600" u="none" cap="none" strike="noStrike">
                <a:solidFill>
                  <a:schemeClr val="lt1"/>
                </a:solidFill>
                <a:latin typeface="Trebuchet MS"/>
                <a:ea typeface="Trebuchet MS"/>
                <a:cs typeface="Trebuchet MS"/>
                <a:sym typeface="Trebuchet MS"/>
              </a:rPr>
              <a:t>, click in it and insert a photo from the menu.</a:t>
            </a:r>
            <a:endParaRPr sz="300"/>
          </a:p>
          <a:p>
            <a:pPr indent="0" lvl="0" marL="0" marR="0" rtl="0" algn="l">
              <a:spcBef>
                <a:spcPts val="0"/>
              </a:spcBef>
              <a:spcAft>
                <a:spcPts val="0"/>
              </a:spcAft>
              <a:buNone/>
            </a:pPr>
            <a:r>
              <a:rPr b="1" i="0" lang="en" sz="600" u="sng" cap="none" strike="noStrike">
                <a:solidFill>
                  <a:schemeClr val="lt1"/>
                </a:solidFill>
                <a:latin typeface="Trebuchet MS"/>
                <a:ea typeface="Trebuchet MS"/>
                <a:cs typeface="Trebuchet MS"/>
                <a:sym typeface="Trebuchet MS"/>
              </a:rPr>
              <a:t>TABLES: </a:t>
            </a:r>
            <a:r>
              <a:rPr b="0" i="0" lang="en" sz="600" u="none" cap="none" strike="noStrike">
                <a:solidFill>
                  <a:schemeClr val="lt1"/>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b="0" i="0" lang="en" sz="600" u="sng" cap="none" strike="noStrike">
                <a:solidFill>
                  <a:schemeClr val="lt1"/>
                </a:solidFill>
                <a:latin typeface="Trebuchet MS"/>
                <a:ea typeface="Trebuchet MS"/>
                <a:cs typeface="Trebuchet MS"/>
                <a:sym typeface="Trebuchet MS"/>
              </a:rPr>
              <a:t>right-click</a:t>
            </a:r>
            <a:r>
              <a:rPr b="0" i="0" lang="en" sz="600" u="none" cap="none" strike="noStrike">
                <a:solidFill>
                  <a:schemeClr val="lt1"/>
                </a:solidFill>
                <a:latin typeface="Trebuchet MS"/>
                <a:ea typeface="Trebuchet MS"/>
                <a:cs typeface="Trebuchet MS"/>
                <a:sym typeface="Trebuchet MS"/>
              </a:rPr>
              <a:t> on the table, click FORMAT SHAPE  then click on TEXT BOX and change the INTERNAL MARGIN values to 0.25</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Modifying the color scheme</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4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4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4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600" u="none" cap="none" strike="noStrike">
              <a:solidFill>
                <a:schemeClr val="lt1"/>
              </a:solidFill>
              <a:latin typeface="Trebuchet MS"/>
              <a:ea typeface="Trebuchet MS"/>
              <a:cs typeface="Trebuchet MS"/>
              <a:sym typeface="Trebuchet MS"/>
            </a:endParaRPr>
          </a:p>
        </p:txBody>
      </p:sp>
      <p:sp>
        <p:nvSpPr>
          <p:cNvPr id="53" name="Google Shape;53;p13"/>
          <p:cNvSpPr/>
          <p:nvPr/>
        </p:nvSpPr>
        <p:spPr>
          <a:xfrm>
            <a:off x="-2167164" y="-3062"/>
            <a:ext cx="2093846" cy="5143500"/>
          </a:xfrm>
          <a:prstGeom prst="rect">
            <a:avLst/>
          </a:prstGeom>
          <a:solidFill>
            <a:srgbClr val="0C0C0C"/>
          </a:solidFill>
          <a:ln cap="flat" cmpd="sng" w="25400">
            <a:solidFill>
              <a:srgbClr val="5C982B"/>
            </a:solidFill>
            <a:prstDash val="solid"/>
            <a:round/>
            <a:headEnd len="sm" w="sm" type="none"/>
            <a:tailEnd len="sm" w="sm" type="none"/>
          </a:ln>
        </p:spPr>
        <p:txBody>
          <a:bodyPr anchorCtr="0" anchor="t" bIns="34925" lIns="34925" spcFirstLastPara="1" rIns="34925" wrap="square" tIns="69850">
            <a:noAutofit/>
          </a:bodyPr>
          <a:lstStyle/>
          <a:p>
            <a:pPr indent="0" lvl="0" marL="0" marR="0" rtl="0" algn="ctr">
              <a:spcBef>
                <a:spcPts val="0"/>
              </a:spcBef>
              <a:spcAft>
                <a:spcPts val="0"/>
              </a:spcAft>
              <a:buNone/>
            </a:pPr>
            <a:r>
              <a:rPr b="1" i="0" lang="en" sz="800" u="none" cap="none" strike="noStrike">
                <a:solidFill>
                  <a:schemeClr val="lt1"/>
                </a:solidFill>
                <a:latin typeface="Trebuchet MS"/>
                <a:ea typeface="Trebuchet MS"/>
                <a:cs typeface="Trebuchet MS"/>
                <a:sym typeface="Trebuchet MS"/>
              </a:rPr>
              <a:t>QUICK DESIGN GUIDE</a:t>
            </a:r>
            <a:endParaRPr sz="300"/>
          </a:p>
          <a:p>
            <a:pPr indent="0" lvl="0" marL="0" marR="0" rtl="0" algn="ctr">
              <a:spcBef>
                <a:spcPts val="0"/>
              </a:spcBef>
              <a:spcAft>
                <a:spcPts val="0"/>
              </a:spcAft>
              <a:buNone/>
            </a:pPr>
            <a:r>
              <a:rPr b="1" i="0" lang="en" sz="800" u="none" cap="none" strike="noStrike">
                <a:solidFill>
                  <a:srgbClr val="FFFF00"/>
                </a:solidFill>
                <a:latin typeface="Trebuchet MS"/>
                <a:ea typeface="Trebuchet MS"/>
                <a:cs typeface="Trebuchet MS"/>
                <a:sym typeface="Trebuchet MS"/>
              </a:rPr>
              <a:t>(--THIS SECTION DOES NOT PRINT--)</a:t>
            </a:r>
            <a:endParaRPr sz="300"/>
          </a:p>
          <a:p>
            <a:pPr indent="0" lvl="0" marL="0" marR="0" rtl="0" algn="ctr">
              <a:spcBef>
                <a:spcPts val="0"/>
              </a:spcBef>
              <a:spcAft>
                <a:spcPts val="0"/>
              </a:spcAft>
              <a:buNone/>
            </a:pPr>
            <a:r>
              <a:t/>
            </a:r>
            <a:endParaRPr b="1"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This PowerPoint 2007 template produces a 36”x48” professional  poster. It will save you valuable time placing titles, subtitles, text, and graphics. </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Use it to create your presentation. Then send it to </a:t>
            </a:r>
            <a:r>
              <a:rPr b="1" i="0" lang="en" sz="600" u="none" cap="none" strike="noStrike">
                <a:solidFill>
                  <a:schemeClr val="lt1"/>
                </a:solidFill>
                <a:latin typeface="Trebuchet MS"/>
                <a:ea typeface="Trebuchet MS"/>
                <a:cs typeface="Trebuchet MS"/>
                <a:sym typeface="Trebuchet MS"/>
              </a:rPr>
              <a:t>PosterPresentations.com</a:t>
            </a:r>
            <a:r>
              <a:rPr b="0" i="0" lang="en" sz="600" u="none" cap="none" strike="noStrike">
                <a:solidFill>
                  <a:schemeClr val="lt1"/>
                </a:solidFill>
                <a:latin typeface="Trebuchet MS"/>
                <a:ea typeface="Trebuchet MS"/>
                <a:cs typeface="Trebuchet MS"/>
                <a:sym typeface="Trebuchet MS"/>
              </a:rPr>
              <a:t> for premium quality, same day affordable printing.</a:t>
            </a:r>
            <a:br>
              <a:rPr b="0" i="0" lang="en" sz="600" u="none" cap="none" strike="noStrike">
                <a:solidFill>
                  <a:schemeClr val="lt1"/>
                </a:solidFill>
                <a:latin typeface="Trebuchet MS"/>
                <a:ea typeface="Trebuchet MS"/>
                <a:cs typeface="Trebuchet MS"/>
                <a:sym typeface="Trebuchet MS"/>
              </a:rPr>
            </a:b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We provide a series of </a:t>
            </a:r>
            <a:r>
              <a:rPr b="1" i="0" lang="en" sz="600" u="none" cap="none" strike="noStrike">
                <a:solidFill>
                  <a:schemeClr val="lt1"/>
                </a:solidFill>
                <a:latin typeface="Trebuchet MS"/>
                <a:ea typeface="Trebuchet MS"/>
                <a:cs typeface="Trebuchet MS"/>
                <a:sym typeface="Trebuchet MS"/>
              </a:rPr>
              <a:t>online tutorials</a:t>
            </a:r>
            <a:r>
              <a:rPr b="0" i="0" lang="en" sz="600" u="none" cap="none" strike="noStrike">
                <a:solidFill>
                  <a:schemeClr val="lt1"/>
                </a:solidFill>
                <a:latin typeface="Trebuchet MS"/>
                <a:ea typeface="Trebuchet MS"/>
                <a:cs typeface="Trebuchet MS"/>
                <a:sym typeface="Trebuchet MS"/>
              </a:rPr>
              <a:t> that will guide you through the poster design process and answer your poster production questions. </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View our online tutorials at:</a:t>
            </a:r>
            <a:br>
              <a:rPr b="0" i="0" lang="en" sz="600" u="none" cap="none" strike="noStrike">
                <a:solidFill>
                  <a:schemeClr val="lt1"/>
                </a:solidFill>
                <a:latin typeface="Trebuchet MS"/>
                <a:ea typeface="Trebuchet MS"/>
                <a:cs typeface="Trebuchet MS"/>
                <a:sym typeface="Trebuchet MS"/>
              </a:rPr>
            </a:br>
            <a:r>
              <a:rPr b="0" i="0" lang="en" sz="600" u="none" cap="none" strike="noStrike">
                <a:solidFill>
                  <a:srgbClr val="FFFF00"/>
                </a:solidFill>
                <a:latin typeface="Trebuchet MS"/>
                <a:ea typeface="Trebuchet MS"/>
                <a:cs typeface="Trebuchet MS"/>
                <a:sym typeface="Trebuchet MS"/>
              </a:rPr>
              <a:t> http://bit.ly/Poster_creation_help </a:t>
            </a:r>
            <a:br>
              <a:rPr b="0" i="0" lang="en" sz="600" u="none" cap="none" strike="noStrike">
                <a:solidFill>
                  <a:schemeClr val="lt1"/>
                </a:solidFill>
                <a:latin typeface="Trebuchet MS"/>
                <a:ea typeface="Trebuchet MS"/>
                <a:cs typeface="Trebuchet MS"/>
                <a:sym typeface="Trebuchet MS"/>
              </a:rPr>
            </a:br>
            <a:r>
              <a:rPr b="0" i="0" lang="en" sz="600" u="none" cap="none" strike="noStrike">
                <a:solidFill>
                  <a:schemeClr val="lt1"/>
                </a:solidFill>
                <a:latin typeface="Trebuchet MS"/>
                <a:ea typeface="Trebuchet MS"/>
                <a:cs typeface="Trebuchet MS"/>
                <a:sym typeface="Trebuchet MS"/>
              </a:rPr>
              <a:t>(copy and paste the link into your web browser).</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For assistance and to order your printed poster call </a:t>
            </a:r>
            <a:r>
              <a:rPr b="1" i="0" lang="en" sz="600" u="none" cap="none" strike="noStrike">
                <a:solidFill>
                  <a:srgbClr val="FFFF00"/>
                </a:solidFill>
                <a:latin typeface="Trebuchet MS"/>
                <a:ea typeface="Trebuchet MS"/>
                <a:cs typeface="Trebuchet MS"/>
                <a:sym typeface="Trebuchet MS"/>
              </a:rPr>
              <a:t>PosterPresentations.com</a:t>
            </a:r>
            <a:r>
              <a:rPr b="0" i="0" lang="en" sz="600" u="none" cap="none" strike="noStrike">
                <a:solidFill>
                  <a:srgbClr val="FFFF00"/>
                </a:solidFill>
                <a:latin typeface="Trebuchet MS"/>
                <a:ea typeface="Trebuchet MS"/>
                <a:cs typeface="Trebuchet MS"/>
                <a:sym typeface="Trebuchet MS"/>
              </a:rPr>
              <a:t> </a:t>
            </a:r>
            <a:r>
              <a:rPr b="0" i="0" lang="en" sz="600" u="none" cap="none" strike="noStrike">
                <a:solidFill>
                  <a:schemeClr val="lt1"/>
                </a:solidFill>
                <a:latin typeface="Trebuchet MS"/>
                <a:ea typeface="Trebuchet MS"/>
                <a:cs typeface="Trebuchet MS"/>
                <a:sym typeface="Trebuchet MS"/>
              </a:rPr>
              <a:t>at </a:t>
            </a:r>
            <a:r>
              <a:rPr b="1" i="0" lang="en" sz="800" u="none" cap="none" strike="noStrike">
                <a:solidFill>
                  <a:srgbClr val="FFFF00"/>
                </a:solidFill>
                <a:latin typeface="Trebuchet MS"/>
                <a:ea typeface="Trebuchet MS"/>
                <a:cs typeface="Trebuchet MS"/>
                <a:sym typeface="Trebuchet MS"/>
              </a:rPr>
              <a:t>1.866.649.3004</a:t>
            </a:r>
            <a:endParaRPr sz="300"/>
          </a:p>
          <a:p>
            <a:pPr indent="0" lvl="0" marL="0" marR="0" rtl="0" algn="l">
              <a:spcBef>
                <a:spcPts val="0"/>
              </a:spcBef>
              <a:spcAft>
                <a:spcPts val="0"/>
              </a:spcAft>
              <a:buNone/>
            </a:pPr>
            <a:r>
              <a:t/>
            </a:r>
            <a:endParaRPr b="1" i="0" sz="8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t/>
            </a:r>
            <a:endParaRPr b="1" i="0" sz="8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rPr b="1" i="0" lang="en" sz="800" u="none" cap="none" strike="noStrike">
                <a:solidFill>
                  <a:schemeClr val="lt1"/>
                </a:solidFill>
                <a:latin typeface="Trebuchet MS"/>
                <a:ea typeface="Trebuchet MS"/>
                <a:cs typeface="Trebuchet MS"/>
                <a:sym typeface="Trebuchet MS"/>
              </a:rPr>
              <a:t>Object Placeholders</a:t>
            </a:r>
            <a:endParaRPr sz="300"/>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Use the placeholders provided below to add new elements to your poster: Drag a placeholder onto the poster area, size it, and click it to edit.</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Section Header placeholder</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Move this preformatted section header placeholder to the poster area to add another section header. Use section headers to separate topics or concepts within your presentation. </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6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Text placeholder</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Move this preformatted text placeholder to the poster to add a new body of text.</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600" u="none" cap="none" strike="noStrike">
              <a:solidFill>
                <a:srgbClr val="FFFF00"/>
              </a:solidFill>
              <a:latin typeface="Trebuchet MS"/>
              <a:ea typeface="Trebuchet MS"/>
              <a:cs typeface="Trebuchet MS"/>
              <a:sym typeface="Trebuchet MS"/>
            </a:endParaRPr>
          </a:p>
          <a:p>
            <a:pPr indent="0" lvl="0" marL="0" marR="0" rtl="0" algn="l">
              <a:spcBef>
                <a:spcPts val="0"/>
              </a:spcBef>
              <a:spcAft>
                <a:spcPts val="0"/>
              </a:spcAft>
              <a:buNone/>
            </a:pPr>
            <a:r>
              <a:rPr b="1" i="0" lang="en" sz="600" u="none" cap="none" strike="noStrike">
                <a:solidFill>
                  <a:srgbClr val="FFFF00"/>
                </a:solidFill>
                <a:latin typeface="Trebuchet MS"/>
                <a:ea typeface="Trebuchet MS"/>
                <a:cs typeface="Trebuchet MS"/>
                <a:sym typeface="Trebuchet MS"/>
              </a:rPr>
              <a:t>Picture placeholder</a:t>
            </a:r>
            <a:endParaRPr sz="300"/>
          </a:p>
          <a:p>
            <a:pPr indent="0" lvl="0" marL="0" marR="0" rtl="0" algn="l">
              <a:spcBef>
                <a:spcPts val="0"/>
              </a:spcBef>
              <a:spcAft>
                <a:spcPts val="0"/>
              </a:spcAft>
              <a:buNone/>
            </a:pPr>
            <a:r>
              <a:rPr b="0" i="0" lang="en" sz="600" u="none" cap="none" strike="noStrike">
                <a:solidFill>
                  <a:schemeClr val="lt1"/>
                </a:solidFill>
                <a:latin typeface="Trebuchet MS"/>
                <a:ea typeface="Trebuchet MS"/>
                <a:cs typeface="Trebuchet MS"/>
                <a:sym typeface="Trebuchet MS"/>
              </a:rPr>
              <a:t>Move this graphic placeholder onto your poster, size it first, and then click it to add a picture to the poster.</a:t>
            </a:r>
            <a:endParaRPr sz="300"/>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0" i="0" sz="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6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t/>
            </a:r>
            <a:endParaRPr b="1" i="0" sz="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800" u="none" cap="none" strike="noStrike">
              <a:solidFill>
                <a:schemeClr val="lt1"/>
              </a:solidFill>
              <a:latin typeface="Trebuchet MS"/>
              <a:ea typeface="Trebuchet MS"/>
              <a:cs typeface="Trebuchet MS"/>
              <a:sym typeface="Trebuchet MS"/>
            </a:endParaRPr>
          </a:p>
        </p:txBody>
      </p:sp>
      <p:sp>
        <p:nvSpPr>
          <p:cNvPr id="54" name="Google Shape;54;p13"/>
          <p:cNvSpPr txBox="1"/>
          <p:nvPr/>
        </p:nvSpPr>
        <p:spPr>
          <a:xfrm>
            <a:off x="170657" y="5036344"/>
            <a:ext cx="523875" cy="52628"/>
          </a:xfrm>
          <a:prstGeom prst="rect">
            <a:avLst/>
          </a:prstGeom>
          <a:noFill/>
          <a:ln>
            <a:noFill/>
          </a:ln>
        </p:spPr>
        <p:txBody>
          <a:bodyPr anchorCtr="0" anchor="t" bIns="8700" lIns="17425" spcFirstLastPara="1" rIns="17425" wrap="square" tIns="8700">
            <a:noAutofit/>
          </a:bodyPr>
          <a:lstStyle/>
          <a:p>
            <a:pPr indent="0" lvl="0" marL="0" marR="0" rtl="0" algn="l">
              <a:lnSpc>
                <a:spcPct val="65000"/>
              </a:lnSpc>
              <a:spcBef>
                <a:spcPts val="0"/>
              </a:spcBef>
              <a:spcAft>
                <a:spcPts val="0"/>
              </a:spcAft>
              <a:buNone/>
            </a:pPr>
            <a:r>
              <a:rPr b="1" i="0" lang="en" sz="100" u="none" cap="none" strike="noStrike">
                <a:solidFill>
                  <a:srgbClr val="BFBFBF"/>
                </a:solidFill>
                <a:latin typeface="Arial"/>
                <a:ea typeface="Arial"/>
                <a:cs typeface="Arial"/>
                <a:sym typeface="Arial"/>
              </a:rPr>
              <a:t>RESEARCH POSTER PRESENTATION DESIGN © 2011</a:t>
            </a:r>
            <a:endParaRPr sz="300"/>
          </a:p>
          <a:p>
            <a:pPr indent="0" lvl="0" marL="0" marR="0" rtl="0" algn="l">
              <a:lnSpc>
                <a:spcPct val="65000"/>
              </a:lnSpc>
              <a:spcBef>
                <a:spcPts val="100"/>
              </a:spcBef>
              <a:spcAft>
                <a:spcPts val="0"/>
              </a:spcAft>
              <a:buNone/>
            </a:pPr>
            <a:r>
              <a:rPr b="1" i="0" lang="en" sz="200" u="none" cap="none" strike="noStrike">
                <a:solidFill>
                  <a:srgbClr val="BFBFBF"/>
                </a:solidFill>
                <a:latin typeface="Arial"/>
                <a:ea typeface="Arial"/>
                <a:cs typeface="Arial"/>
                <a:sym typeface="Arial"/>
              </a:rPr>
              <a:t>www.PosterPresentations.com</a:t>
            </a:r>
            <a:endParaRPr sz="300"/>
          </a:p>
        </p:txBody>
      </p:sp>
      <p:sp>
        <p:nvSpPr>
          <p:cNvPr id="55" name="Google Shape;55;p13"/>
          <p:cNvSpPr/>
          <p:nvPr/>
        </p:nvSpPr>
        <p:spPr>
          <a:xfrm>
            <a:off x="6858000" y="821531"/>
            <a:ext cx="2095500" cy="4179094"/>
          </a:xfrm>
          <a:prstGeom prst="rect">
            <a:avLst/>
          </a:prstGeom>
          <a:solidFill>
            <a:srgbClr val="FFFFFF"/>
          </a:solidFill>
          <a:ln cap="flat" cmpd="sng" w="9525">
            <a:solidFill>
              <a:schemeClr val="dk2"/>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6" name="Google Shape;56;p13"/>
          <p:cNvSpPr/>
          <p:nvPr/>
        </p:nvSpPr>
        <p:spPr>
          <a:xfrm>
            <a:off x="2413000" y="821531"/>
            <a:ext cx="2095500" cy="4179094"/>
          </a:xfrm>
          <a:prstGeom prst="rect">
            <a:avLst/>
          </a:prstGeom>
          <a:solidFill>
            <a:srgbClr val="FFFFFF"/>
          </a:solidFill>
          <a:ln cap="flat" cmpd="sng" w="9525">
            <a:solidFill>
              <a:schemeClr val="dk2"/>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7" name="Google Shape;57;p13"/>
          <p:cNvSpPr/>
          <p:nvPr/>
        </p:nvSpPr>
        <p:spPr>
          <a:xfrm>
            <a:off x="4635500" y="821531"/>
            <a:ext cx="2095500" cy="4179094"/>
          </a:xfrm>
          <a:prstGeom prst="rect">
            <a:avLst/>
          </a:prstGeom>
          <a:solidFill>
            <a:srgbClr val="FFFFFF"/>
          </a:solidFill>
          <a:ln cap="flat" cmpd="sng" w="9525">
            <a:solidFill>
              <a:schemeClr val="dk2"/>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8" name="Google Shape;58;p13"/>
          <p:cNvSpPr/>
          <p:nvPr/>
        </p:nvSpPr>
        <p:spPr>
          <a:xfrm>
            <a:off x="192154" y="821531"/>
            <a:ext cx="2095500" cy="4179094"/>
          </a:xfrm>
          <a:prstGeom prst="rect">
            <a:avLst/>
          </a:prstGeom>
          <a:solidFill>
            <a:srgbClr val="FFFFFF"/>
          </a:solidFill>
          <a:ln cap="flat" cmpd="sng" w="9525">
            <a:solidFill>
              <a:schemeClr val="dk2"/>
            </a:solidFill>
            <a:prstDash val="solid"/>
            <a:miter lim="800000"/>
            <a:headEnd len="sm" w="sm" type="none"/>
            <a:tailEnd len="sm" w="sm" type="none"/>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59" name="Google Shape;59;p13"/>
          <p:cNvSpPr/>
          <p:nvPr/>
        </p:nvSpPr>
        <p:spPr>
          <a:xfrm>
            <a:off x="-2160518" y="3327658"/>
            <a:ext cx="2087200" cy="121444"/>
          </a:xfrm>
          <a:prstGeom prst="rect">
            <a:avLst/>
          </a:prstGeom>
          <a:solidFill>
            <a:schemeClr val="lt2"/>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pic>
        <p:nvPicPr>
          <p:cNvPr id="60" name="Google Shape;60;p13"/>
          <p:cNvPicPr preferRelativeResize="0"/>
          <p:nvPr/>
        </p:nvPicPr>
        <p:blipFill rotWithShape="1">
          <a:blip r:embed="rId1">
            <a:alphaModFix/>
          </a:blip>
          <a:srcRect b="0" l="0" r="0" t="0"/>
          <a:stretch/>
        </p:blipFill>
        <p:spPr>
          <a:xfrm>
            <a:off x="10228801" y="2425804"/>
            <a:ext cx="740838" cy="477841"/>
          </a:xfrm>
          <a:prstGeom prst="rect">
            <a:avLst/>
          </a:prstGeom>
          <a:noFill/>
          <a:ln>
            <a:noFill/>
          </a:ln>
        </p:spPr>
      </p:pic>
      <p:pic>
        <p:nvPicPr>
          <p:cNvPr id="61" name="Google Shape;61;p13"/>
          <p:cNvPicPr preferRelativeResize="0"/>
          <p:nvPr/>
        </p:nvPicPr>
        <p:blipFill rotWithShape="1">
          <a:blip r:embed="rId2">
            <a:alphaModFix/>
          </a:blip>
          <a:srcRect b="0" l="0" r="0" t="0"/>
          <a:stretch/>
        </p:blipFill>
        <p:spPr>
          <a:xfrm>
            <a:off x="9863109" y="2049816"/>
            <a:ext cx="92273" cy="68461"/>
          </a:xfrm>
          <a:prstGeom prst="rect">
            <a:avLst/>
          </a:prstGeom>
          <a:noFill/>
          <a:ln cap="flat" cmpd="sng" w="9525">
            <a:solidFill>
              <a:schemeClr val="dk1"/>
            </a:solidFill>
            <a:prstDash val="solid"/>
            <a:miter lim="800000"/>
            <a:headEnd len="sm" w="sm" type="none"/>
            <a:tailEnd len="sm" w="sm" type="none"/>
          </a:ln>
        </p:spPr>
      </p:pic>
      <p:sp>
        <p:nvSpPr>
          <p:cNvPr id="62" name="Google Shape;62;p13"/>
          <p:cNvSpPr txBox="1"/>
          <p:nvPr/>
        </p:nvSpPr>
        <p:spPr>
          <a:xfrm>
            <a:off x="9268279" y="4779501"/>
            <a:ext cx="1908393" cy="341439"/>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b="0" i="0" lang="en" sz="700" u="none" cap="none" strike="noStrike">
                <a:solidFill>
                  <a:schemeClr val="lt1"/>
                </a:solidFill>
                <a:latin typeface="Calibri"/>
                <a:ea typeface="Calibri"/>
                <a:cs typeface="Calibri"/>
                <a:sym typeface="Calibri"/>
              </a:rPr>
              <a:t>© 2011 PosterPresentations.com</a:t>
            </a:r>
            <a:br>
              <a:rPr b="0" i="0" lang="en" sz="700" u="none" cap="none" strike="noStrike">
                <a:solidFill>
                  <a:schemeClr val="lt1"/>
                </a:solidFill>
                <a:latin typeface="Calibri"/>
                <a:ea typeface="Calibri"/>
                <a:cs typeface="Calibri"/>
                <a:sym typeface="Calibri"/>
              </a:rPr>
            </a:br>
            <a:r>
              <a:rPr b="0" i="0" lang="en" sz="700" u="none" cap="none" strike="noStrike">
                <a:solidFill>
                  <a:schemeClr val="lt1"/>
                </a:solidFill>
                <a:latin typeface="Calibri"/>
                <a:ea typeface="Calibri"/>
                <a:cs typeface="Calibri"/>
                <a:sym typeface="Calibri"/>
              </a:rPr>
              <a:t>    </a:t>
            </a:r>
            <a:r>
              <a:rPr b="0" i="0" lang="en" sz="600" u="none" cap="none" strike="noStrike">
                <a:solidFill>
                  <a:schemeClr val="lt1"/>
                </a:solidFill>
                <a:latin typeface="Calibri"/>
                <a:ea typeface="Calibri"/>
                <a:cs typeface="Calibri"/>
                <a:sym typeface="Calibri"/>
              </a:rPr>
              <a:t>2117 Fourth Street , Unit C</a:t>
            </a:r>
            <a:br>
              <a:rPr b="0" i="0" lang="en" sz="600" u="none" cap="none" strike="noStrike">
                <a:solidFill>
                  <a:schemeClr val="lt1"/>
                </a:solidFill>
                <a:latin typeface="Calibri"/>
                <a:ea typeface="Calibri"/>
                <a:cs typeface="Calibri"/>
                <a:sym typeface="Calibri"/>
              </a:rPr>
            </a:br>
            <a:r>
              <a:rPr b="0" i="0" lang="en" sz="600" u="none" cap="none" strike="noStrike">
                <a:solidFill>
                  <a:schemeClr val="lt1"/>
                </a:solidFill>
                <a:latin typeface="Calibri"/>
                <a:ea typeface="Calibri"/>
                <a:cs typeface="Calibri"/>
                <a:sym typeface="Calibri"/>
              </a:rPr>
              <a:t>    Berkeley CA 94710</a:t>
            </a:r>
            <a:br>
              <a:rPr b="0" i="0" lang="en" sz="600" u="none" cap="none" strike="noStrike">
                <a:solidFill>
                  <a:schemeClr val="lt1"/>
                </a:solidFill>
                <a:latin typeface="Calibri"/>
                <a:ea typeface="Calibri"/>
                <a:cs typeface="Calibri"/>
                <a:sym typeface="Calibri"/>
              </a:rPr>
            </a:br>
            <a:r>
              <a:rPr b="0" i="0" lang="en" sz="600" u="none" cap="none" strike="noStrike">
                <a:solidFill>
                  <a:schemeClr val="lt1"/>
                </a:solidFill>
                <a:latin typeface="Calibri"/>
                <a:ea typeface="Calibri"/>
                <a:cs typeface="Calibri"/>
                <a:sym typeface="Calibri"/>
              </a:rPr>
              <a:t>    </a:t>
            </a:r>
            <a:r>
              <a:rPr b="1" i="0" lang="en" sz="600" u="none" cap="none" strike="noStrike">
                <a:solidFill>
                  <a:srgbClr val="FFFF00"/>
                </a:solidFill>
                <a:latin typeface="Calibri"/>
                <a:ea typeface="Calibri"/>
                <a:cs typeface="Calibri"/>
                <a:sym typeface="Calibri"/>
              </a:rPr>
              <a:t>posterpresenter@gmail.com</a:t>
            </a:r>
            <a:endParaRPr b="1" sz="700">
              <a:solidFill>
                <a:srgbClr val="FFFF00"/>
              </a:solidFill>
              <a:latin typeface="Calibri"/>
              <a:ea typeface="Calibri"/>
              <a:cs typeface="Calibri"/>
              <a:sym typeface="Calibri"/>
            </a:endParaRPr>
          </a:p>
        </p:txBody>
      </p:sp>
      <p:grpSp>
        <p:nvGrpSpPr>
          <p:cNvPr id="63" name="Google Shape;63;p13"/>
          <p:cNvGrpSpPr/>
          <p:nvPr/>
        </p:nvGrpSpPr>
        <p:grpSpPr>
          <a:xfrm>
            <a:off x="-2133303" y="4952580"/>
            <a:ext cx="2035708" cy="170410"/>
            <a:chOff x="44242388" y="28054063"/>
            <a:chExt cx="9771398" cy="1090621"/>
          </a:xfrm>
        </p:grpSpPr>
        <p:sp>
          <p:nvSpPr>
            <p:cNvPr id="64" name="Google Shape;64;p13"/>
            <p:cNvSpPr/>
            <p:nvPr/>
          </p:nvSpPr>
          <p:spPr>
            <a:xfrm>
              <a:off x="44242388" y="28054063"/>
              <a:ext cx="9771397" cy="1090621"/>
            </a:xfrm>
            <a:prstGeom prst="roundRect">
              <a:avLst>
                <a:gd fmla="val 16667" name="adj"/>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pic>
          <p:nvPicPr>
            <p:cNvPr descr="http://t2.gstatic.com/images?q=tbn:ANd9GcR4APHC6TT9w54M2zn_pvCiBxUNcspYPoVxirLRphBoJabfSvu7zw" id="65" name="Google Shape;65;p13">
              <a:hlinkClick r:id="rId3"/>
            </p:cNvPr>
            <p:cNvPicPr preferRelativeResize="0"/>
            <p:nvPr/>
          </p:nvPicPr>
          <p:blipFill rotWithShape="1">
            <a:blip r:embed="rId4">
              <a:alphaModFix/>
            </a:blip>
            <a:srcRect b="0" l="0" r="0" t="0"/>
            <a:stretch/>
          </p:blipFill>
          <p:spPr>
            <a:xfrm>
              <a:off x="44341113" y="28126634"/>
              <a:ext cx="914400" cy="914400"/>
            </a:xfrm>
            <a:prstGeom prst="rect">
              <a:avLst/>
            </a:prstGeom>
            <a:noFill/>
            <a:ln>
              <a:noFill/>
            </a:ln>
          </p:spPr>
        </p:pic>
        <p:sp>
          <p:nvSpPr>
            <p:cNvPr id="66" name="Google Shape;66;p13"/>
            <p:cNvSpPr txBox="1"/>
            <p:nvPr/>
          </p:nvSpPr>
          <p:spPr>
            <a:xfrm>
              <a:off x="45342597" y="28154091"/>
              <a:ext cx="8671188" cy="892552"/>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rPr lang="en" sz="500">
                  <a:solidFill>
                    <a:schemeClr val="dk2"/>
                  </a:solidFill>
                  <a:latin typeface="Trebuchet MS"/>
                  <a:ea typeface="Trebuchet MS"/>
                  <a:cs typeface="Trebuchet MS"/>
                  <a:sym typeface="Trebuchet MS"/>
                </a:rPr>
                <a:t>Student</a:t>
              </a:r>
              <a:r>
                <a:rPr lang="en" sz="500">
                  <a:solidFill>
                    <a:schemeClr val="dk2"/>
                  </a:solidFill>
                  <a:latin typeface="Trebuchet MS"/>
                  <a:ea typeface="Trebuchet MS"/>
                  <a:cs typeface="Trebuchet MS"/>
                  <a:sym typeface="Trebuchet MS"/>
                </a:rPr>
                <a:t> discounts are available on our Facebook page.</a:t>
              </a:r>
              <a:br>
                <a:rPr lang="en" sz="500">
                  <a:solidFill>
                    <a:schemeClr val="dk2"/>
                  </a:solidFill>
                  <a:latin typeface="Trebuchet MS"/>
                  <a:ea typeface="Trebuchet MS"/>
                  <a:cs typeface="Trebuchet MS"/>
                  <a:sym typeface="Trebuchet MS"/>
                </a:rPr>
              </a:br>
              <a:r>
                <a:rPr lang="en" sz="500">
                  <a:solidFill>
                    <a:schemeClr val="dk2"/>
                  </a:solidFill>
                  <a:latin typeface="Trebuchet MS"/>
                  <a:ea typeface="Trebuchet MS"/>
                  <a:cs typeface="Trebuchet MS"/>
                  <a:sym typeface="Trebuchet MS"/>
                </a:rPr>
                <a:t>Go to </a:t>
              </a:r>
              <a:r>
                <a:rPr lang="en" sz="500" u="sng">
                  <a:solidFill>
                    <a:schemeClr val="dk2"/>
                  </a:solidFill>
                  <a:latin typeface="Trebuchet MS"/>
                  <a:ea typeface="Trebuchet MS"/>
                  <a:cs typeface="Trebuchet MS"/>
                  <a:sym typeface="Trebuchet MS"/>
                </a:rPr>
                <a:t>PosterPresentations.com</a:t>
              </a:r>
              <a:r>
                <a:rPr lang="en" sz="500">
                  <a:solidFill>
                    <a:schemeClr val="dk2"/>
                  </a:solidFill>
                  <a:latin typeface="Trebuchet MS"/>
                  <a:ea typeface="Trebuchet MS"/>
                  <a:cs typeface="Trebuchet MS"/>
                  <a:sym typeface="Trebuchet MS"/>
                </a:rPr>
                <a:t> and click on the FB icon. </a:t>
              </a:r>
              <a:endParaRPr sz="500">
                <a:solidFill>
                  <a:schemeClr val="dk2"/>
                </a:solidFill>
                <a:latin typeface="Trebuchet MS"/>
                <a:ea typeface="Trebuchet MS"/>
                <a:cs typeface="Trebuchet MS"/>
                <a:sym typeface="Trebuchet MS"/>
              </a:endParaRPr>
            </a:p>
          </p:txBody>
        </p:sp>
      </p:grpSp>
      <p:cxnSp>
        <p:nvCxnSpPr>
          <p:cNvPr id="67" name="Google Shape;67;p13"/>
          <p:cNvCxnSpPr/>
          <p:nvPr/>
        </p:nvCxnSpPr>
        <p:spPr>
          <a:xfrm>
            <a:off x="9212943" y="4765646"/>
            <a:ext cx="2093846" cy="248"/>
          </a:xfrm>
          <a:prstGeom prst="straightConnector1">
            <a:avLst/>
          </a:prstGeom>
          <a:noFill/>
          <a:ln cap="flat" cmpd="sng" w="9525">
            <a:solidFill>
              <a:srgbClr val="D8D8D8"/>
            </a:solidFill>
            <a:prstDash val="solid"/>
            <a:round/>
            <a:headEnd len="sm" w="sm" type="none"/>
            <a:tailEnd len="sm" w="sm" type="none"/>
          </a:ln>
        </p:spPr>
      </p:cxnSp>
      <p:cxnSp>
        <p:nvCxnSpPr>
          <p:cNvPr id="68" name="Google Shape;68;p13"/>
          <p:cNvCxnSpPr/>
          <p:nvPr/>
        </p:nvCxnSpPr>
        <p:spPr>
          <a:xfrm>
            <a:off x="-2160518" y="1809750"/>
            <a:ext cx="2087200" cy="251"/>
          </a:xfrm>
          <a:prstGeom prst="straightConnector1">
            <a:avLst/>
          </a:prstGeom>
          <a:noFill/>
          <a:ln cap="flat" cmpd="sng" w="9525">
            <a:solidFill>
              <a:srgbClr val="F2F2F2"/>
            </a:solidFill>
            <a:prstDash val="solid"/>
            <a:round/>
            <a:headEnd len="sm" w="sm" type="none"/>
            <a:tailEnd len="sm" w="sm" type="none"/>
          </a:ln>
        </p:spPr>
      </p:cxnSp>
      <p:cxnSp>
        <p:nvCxnSpPr>
          <p:cNvPr id="69" name="Google Shape;69;p13"/>
          <p:cNvCxnSpPr/>
          <p:nvPr/>
        </p:nvCxnSpPr>
        <p:spPr>
          <a:xfrm>
            <a:off x="9219589" y="756540"/>
            <a:ext cx="2087200" cy="251"/>
          </a:xfrm>
          <a:prstGeom prst="straightConnector1">
            <a:avLst/>
          </a:prstGeom>
          <a:noFill/>
          <a:ln cap="flat" cmpd="sng" w="9525">
            <a:solidFill>
              <a:srgbClr val="F2F2F2"/>
            </a:solidFill>
            <a:prstDash val="solid"/>
            <a:round/>
            <a:headEnd len="sm" w="sm" type="none"/>
            <a:tailEnd len="sm" w="sm" type="none"/>
          </a:ln>
        </p:spPr>
      </p:cxnSp>
      <p:sp>
        <p:nvSpPr>
          <p:cNvPr id="70" name="Google Shape;70;p13"/>
          <p:cNvSpPr/>
          <p:nvPr/>
        </p:nvSpPr>
        <p:spPr>
          <a:xfrm>
            <a:off x="0" y="0"/>
            <a:ext cx="9144000" cy="683121"/>
          </a:xfrm>
          <a:prstGeom prst="rect">
            <a:avLst/>
          </a:prstGeom>
          <a:solidFill>
            <a:srgbClr val="E57132"/>
          </a:solidFill>
          <a:ln>
            <a:noFill/>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71" name="Google Shape;71;p13"/>
          <p:cNvSpPr txBox="1"/>
          <p:nvPr/>
        </p:nvSpPr>
        <p:spPr>
          <a:xfrm>
            <a:off x="7408755" y="737064"/>
            <a:ext cx="38472" cy="221214"/>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72" name="Google Shape;72;p13"/>
          <p:cNvPicPr preferRelativeResize="0"/>
          <p:nvPr/>
        </p:nvPicPr>
        <p:blipFill rotWithShape="1">
          <a:blip r:embed="rId5">
            <a:alphaModFix/>
          </a:blip>
          <a:srcRect b="0" l="0" r="0" t="0"/>
          <a:stretch/>
        </p:blipFill>
        <p:spPr>
          <a:xfrm>
            <a:off x="694532" y="101526"/>
            <a:ext cx="482560" cy="5059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1235957" y="71438"/>
            <a:ext cx="6668745" cy="226219"/>
          </a:xfrm>
          <a:prstGeom prst="rect">
            <a:avLst/>
          </a:prstGeom>
          <a:noFill/>
          <a:ln>
            <a:noFill/>
          </a:ln>
        </p:spPr>
        <p:txBody>
          <a:bodyPr anchorCtr="0" anchor="ctr" bIns="8725" lIns="17450" spcFirstLastPara="1" rIns="17450" wrap="square" tIns="8725">
            <a:noAutofit/>
          </a:bodyPr>
          <a:lstStyle/>
          <a:p>
            <a:pPr indent="0" lvl="0" marL="0" rtl="0" algn="ctr">
              <a:spcBef>
                <a:spcPts val="0"/>
              </a:spcBef>
              <a:spcAft>
                <a:spcPts val="0"/>
              </a:spcAft>
              <a:buClr>
                <a:schemeClr val="lt1"/>
              </a:buClr>
              <a:buSzPts val="1700"/>
              <a:buFont typeface="Trebuchet MS"/>
              <a:buNone/>
            </a:pPr>
            <a:r>
              <a:rPr lang="en"/>
              <a:t>Text Summarization: Making Sense of the State of the Art</a:t>
            </a:r>
            <a:endParaRPr/>
          </a:p>
        </p:txBody>
      </p:sp>
      <p:sp>
        <p:nvSpPr>
          <p:cNvPr id="136" name="Google Shape;136;p15"/>
          <p:cNvSpPr txBox="1"/>
          <p:nvPr>
            <p:ph idx="1" type="body"/>
          </p:nvPr>
        </p:nvSpPr>
        <p:spPr>
          <a:xfrm>
            <a:off x="188375" y="938300"/>
            <a:ext cx="2095200" cy="12621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b="1" lang="en" sz="450">
                <a:latin typeface="Open Sans"/>
                <a:ea typeface="Open Sans"/>
                <a:cs typeface="Open Sans"/>
                <a:sym typeface="Open Sans"/>
              </a:rPr>
              <a:t>Abstract</a:t>
            </a:r>
            <a:r>
              <a:rPr lang="en" sz="450">
                <a:latin typeface="Open Sans"/>
                <a:ea typeface="Open Sans"/>
                <a:cs typeface="Open Sans"/>
                <a:sym typeface="Open Sans"/>
              </a:rPr>
              <a:t>: Researchers are always on the bleeding edge of what is possible in Text Summarization, but taking a step back and doing analysis on current state-of-the-art models is vital. The data we gathered in this process shows how one dataset performs in 5 different models. Moreover, we explored these different type of models on a completely different corpus in terms of style and rhetoric.  </a:t>
            </a:r>
            <a:r>
              <a:rPr lang="en" sz="450">
                <a:latin typeface="Open Sans"/>
                <a:ea typeface="Open Sans"/>
                <a:cs typeface="Open Sans"/>
                <a:sym typeface="Open Sans"/>
              </a:rPr>
              <a:t>Therefore, we present a thorough exploration of various extractive and abstractive text summarization models in order to test their effectiveness and acknowledge their limitations. </a:t>
            </a:r>
            <a:endParaRPr sz="45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5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5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5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50">
                <a:latin typeface="Open Sans"/>
                <a:ea typeface="Open Sans"/>
                <a:cs typeface="Open Sans"/>
                <a:sym typeface="Open Sans"/>
              </a:rPr>
              <a:t>Extractive</a:t>
            </a:r>
            <a:r>
              <a:rPr lang="en" sz="450">
                <a:latin typeface="Open Sans"/>
                <a:ea typeface="Open Sans"/>
                <a:cs typeface="Open Sans"/>
                <a:sym typeface="Open Sans"/>
              </a:rPr>
              <a:t>: producing a verbatim compilation of important sections of the text</a:t>
            </a:r>
            <a:endParaRPr sz="55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50">
                <a:latin typeface="Open Sans"/>
                <a:ea typeface="Open Sans"/>
                <a:cs typeface="Open Sans"/>
                <a:sym typeface="Open Sans"/>
              </a:rPr>
              <a:t>Abstractive</a:t>
            </a:r>
            <a:r>
              <a:rPr lang="en" sz="450">
                <a:latin typeface="Open Sans"/>
                <a:ea typeface="Open Sans"/>
                <a:cs typeface="Open Sans"/>
                <a:sym typeface="Open Sans"/>
              </a:rPr>
              <a:t>: paraphrasing to create a summary with vocabulary not used in the corpus</a:t>
            </a:r>
            <a:endParaRPr sz="45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35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50">
              <a:latin typeface="Open Sans"/>
              <a:ea typeface="Open Sans"/>
              <a:cs typeface="Open Sans"/>
              <a:sym typeface="Open Sans"/>
            </a:endParaRPr>
          </a:p>
        </p:txBody>
      </p:sp>
      <p:sp>
        <p:nvSpPr>
          <p:cNvPr id="137" name="Google Shape;137;p15"/>
          <p:cNvSpPr txBox="1"/>
          <p:nvPr>
            <p:ph idx="2" type="body"/>
          </p:nvPr>
        </p:nvSpPr>
        <p:spPr>
          <a:xfrm>
            <a:off x="192154" y="822772"/>
            <a:ext cx="2093516" cy="11782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Problem</a:t>
            </a:r>
            <a:endParaRPr/>
          </a:p>
        </p:txBody>
      </p:sp>
      <p:sp>
        <p:nvSpPr>
          <p:cNvPr id="138" name="Google Shape;138;p15"/>
          <p:cNvSpPr txBox="1"/>
          <p:nvPr>
            <p:ph idx="5" type="body"/>
          </p:nvPr>
        </p:nvSpPr>
        <p:spPr>
          <a:xfrm>
            <a:off x="192154" y="2220705"/>
            <a:ext cx="2093846" cy="11782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Data</a:t>
            </a:r>
            <a:endParaRPr sz="600"/>
          </a:p>
        </p:txBody>
      </p:sp>
      <p:sp>
        <p:nvSpPr>
          <p:cNvPr id="139" name="Google Shape;139;p15"/>
          <p:cNvSpPr txBox="1"/>
          <p:nvPr>
            <p:ph idx="6" type="body"/>
          </p:nvPr>
        </p:nvSpPr>
        <p:spPr>
          <a:xfrm>
            <a:off x="2414000" y="936972"/>
            <a:ext cx="2093400" cy="31623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lang="en" sz="900">
                <a:latin typeface="Open Sans"/>
                <a:ea typeface="Open Sans"/>
                <a:cs typeface="Open Sans"/>
                <a:sym typeface="Open Sans"/>
              </a:rPr>
              <a:t>Extractive Models</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SpaCy </a:t>
            </a:r>
            <a:r>
              <a:rPr lang="en" sz="400">
                <a:latin typeface="Open Sans"/>
                <a:ea typeface="Open Sans"/>
                <a:cs typeface="Open Sans"/>
                <a:sym typeface="Open Sans"/>
              </a:rPr>
              <a:t>- This traditional but simple approach is known as TF-IDF (Term Frequency-Inverse Data Frequency), a method in which the most heavily and frequently used words, phrases and sentences are compiled. This is done through the calculation of normalized weights and sentence sorting. Overall, this approach is good when it comes to extracting keywords, thus making it a good starting point for extractive summarization.</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BERT</a:t>
            </a:r>
            <a:r>
              <a:rPr lang="en" sz="400">
                <a:latin typeface="Open Sans"/>
                <a:ea typeface="Open Sans"/>
                <a:cs typeface="Open Sans"/>
                <a:sym typeface="Open Sans"/>
              </a:rPr>
              <a:t> - Also known as Bidirectional Encoder Representations from Transformers, BERT is a model for pre-training language representations. It utilizes bidirectional contextual representations, meaning each word gets its context from its left and right words. The BERT architecture consists of an encoder and summarization classifier, who work together to generate and classify the language representations.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lang="en" sz="400">
                <a:latin typeface="Open Sans"/>
                <a:ea typeface="Open Sans"/>
                <a:cs typeface="Open Sans"/>
                <a:sym typeface="Open Sans"/>
              </a:rPr>
              <a:t>Specifically, the encoder learns about the interactions between words, while the summarization classifier learns about the interactions between sentences. The BERT model uses about </a:t>
            </a:r>
            <a:r>
              <a:rPr b="1" lang="en" sz="400">
                <a:latin typeface="Open Sans"/>
                <a:ea typeface="Open Sans"/>
                <a:cs typeface="Open Sans"/>
                <a:sym typeface="Open Sans"/>
              </a:rPr>
              <a:t>120.5 million parameters</a:t>
            </a:r>
            <a:r>
              <a:rPr lang="en" sz="400">
                <a:latin typeface="Open Sans"/>
                <a:ea typeface="Open Sans"/>
                <a:cs typeface="Open Sans"/>
                <a:sym typeface="Open Sans"/>
              </a:rPr>
              <a:t>.</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rPr lang="en" sz="900">
                <a:latin typeface="Open Sans"/>
                <a:ea typeface="Open Sans"/>
                <a:cs typeface="Open Sans"/>
                <a:sym typeface="Open Sans"/>
              </a:rPr>
              <a:t>Abstractive Models</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PEGASUS </a:t>
            </a:r>
            <a:r>
              <a:rPr lang="en" sz="400">
                <a:latin typeface="Open Sans"/>
                <a:ea typeface="Open Sans"/>
                <a:cs typeface="Open Sans"/>
                <a:sym typeface="Open Sans"/>
              </a:rPr>
              <a:t>- the PEGASUS model uses sequence to sequence modeling in order to create abstractive summaries. Sequence to sequence modelling is a modelling practice in which a model is trained through a neural network to map input sequences to output sequences. However, PEGASUS uses a transformer encoder-decoder model because they work better with </a:t>
            </a:r>
            <a:r>
              <a:rPr lang="en" sz="400">
                <a:latin typeface="Open Sans"/>
                <a:ea typeface="Open Sans"/>
                <a:cs typeface="Open Sans"/>
                <a:sym typeface="Open Sans"/>
              </a:rPr>
              <a:t>modeling</a:t>
            </a:r>
            <a:r>
              <a:rPr lang="en" sz="400">
                <a:latin typeface="Open Sans"/>
                <a:ea typeface="Open Sans"/>
                <a:cs typeface="Open Sans"/>
                <a:sym typeface="Open Sans"/>
              </a:rPr>
              <a:t> the dependencies in longer sequences that are common in summaries. The PEGASUS model is trained by giving it a document with missing sentences. It then has the task of filling out these missing sentences. The effectiveness of PEGASUS also relates to the datasets it was trained on. Through this, it is able to create abstractive summaries. The model uses </a:t>
            </a:r>
            <a:r>
              <a:rPr b="1" lang="en" sz="400">
                <a:latin typeface="Open Sans"/>
                <a:ea typeface="Open Sans"/>
                <a:cs typeface="Open Sans"/>
                <a:sym typeface="Open Sans"/>
              </a:rPr>
              <a:t>568 million parameters</a:t>
            </a:r>
            <a:endParaRPr b="1"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b="1"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Text-To-Text Transfer Transformer (T5) </a:t>
            </a:r>
            <a:r>
              <a:rPr lang="en" sz="400">
                <a:latin typeface="Open Sans"/>
                <a:ea typeface="Open Sans"/>
                <a:cs typeface="Open Sans"/>
                <a:sym typeface="Open Sans"/>
              </a:rPr>
              <a:t>- Google’s transfer learning model, which involves pretraining a transformer to perform general NLP tasks while providing foundation for further training in specific NLP tasks. The base model is competent at most NLP tasks as a starting point, but has many shortcomings. The true model shines when it is trained for a specific task, after which it tops many other model’s GLUE scores. In this study we used the T5-base, which uses </a:t>
            </a:r>
            <a:r>
              <a:rPr b="1" lang="en" sz="400">
                <a:latin typeface="Open Sans"/>
                <a:ea typeface="Open Sans"/>
                <a:cs typeface="Open Sans"/>
                <a:sym typeface="Open Sans"/>
              </a:rPr>
              <a:t>220 million parameters</a:t>
            </a:r>
            <a:endParaRPr b="1"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ERNIE </a:t>
            </a:r>
            <a:r>
              <a:rPr lang="en" sz="400">
                <a:latin typeface="Open Sans"/>
                <a:ea typeface="Open Sans"/>
                <a:cs typeface="Open Sans"/>
                <a:sym typeface="Open Sans"/>
              </a:rPr>
              <a:t>- Baidu’s state of the art continuous learning model, uses multitask learning to integrate syntactical and semantic data information from data enhancing its existing knowledge base.  Any task can be added at any time and it uses the data to incrementally accumulate its knowledge to apply for future tasks. The Ernie model with </a:t>
            </a:r>
            <a:r>
              <a:rPr b="1" lang="en" sz="400">
                <a:latin typeface="Open Sans"/>
                <a:ea typeface="Open Sans"/>
                <a:cs typeface="Open Sans"/>
                <a:sym typeface="Open Sans"/>
              </a:rPr>
              <a:t>114 million parameters</a:t>
            </a:r>
            <a:r>
              <a:rPr lang="en" sz="400">
                <a:latin typeface="Open Sans"/>
                <a:ea typeface="Open Sans"/>
                <a:cs typeface="Open Sans"/>
                <a:sym typeface="Open Sans"/>
              </a:rPr>
              <a:t> was used for this task.</a:t>
            </a:r>
            <a:endParaRPr sz="400">
              <a:latin typeface="Open Sans"/>
              <a:ea typeface="Open Sans"/>
              <a:cs typeface="Open Sans"/>
              <a:sym typeface="Open Sans"/>
            </a:endParaRPr>
          </a:p>
        </p:txBody>
      </p:sp>
      <p:sp>
        <p:nvSpPr>
          <p:cNvPr id="140" name="Google Shape;140;p15"/>
          <p:cNvSpPr txBox="1"/>
          <p:nvPr>
            <p:ph idx="7" type="body"/>
          </p:nvPr>
        </p:nvSpPr>
        <p:spPr>
          <a:xfrm>
            <a:off x="2414705" y="822747"/>
            <a:ext cx="2093400" cy="11790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Approach</a:t>
            </a:r>
            <a:endParaRPr sz="600"/>
          </a:p>
        </p:txBody>
      </p:sp>
      <p:sp>
        <p:nvSpPr>
          <p:cNvPr id="141" name="Google Shape;141;p15"/>
          <p:cNvSpPr txBox="1"/>
          <p:nvPr>
            <p:ph idx="8" type="body"/>
          </p:nvPr>
        </p:nvSpPr>
        <p:spPr>
          <a:xfrm>
            <a:off x="4637150" y="938400"/>
            <a:ext cx="2093400" cy="28239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lang="en" sz="900">
                <a:latin typeface="Open Sans"/>
                <a:ea typeface="Open Sans"/>
                <a:cs typeface="Open Sans"/>
                <a:sym typeface="Open Sans"/>
              </a:rPr>
              <a:t>Extractive Models</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SpaCy</a:t>
            </a:r>
            <a:r>
              <a:rPr lang="en" sz="400">
                <a:latin typeface="Open Sans"/>
                <a:ea typeface="Open Sans"/>
                <a:cs typeface="Open Sans"/>
                <a:sym typeface="Open Sans"/>
              </a:rPr>
              <a:t>- The speech summaries came out concise and compressed but there was no context around what the summary was talking about. For example, one of the summaries started out with “This, however, shall if possible be avoided”; it did not extract the important part, WHAT should be avoided? The SpaCy Extractive Model fails to capture the context around the important parts. On the other hand, with the Reddit dataset, there were golden summaries (TLDRs). This model performed most than most of the other models for two reasons. First, it takes an extractive approach, which doesn’t synthesize new information. Secondly, the model was poor in terms of its recognition of proper sentence structure. For example, in a post about an incident with beer and bugs, the summary simply was "the walls, and the ground did not help matters much, either."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BERT</a:t>
            </a:r>
            <a:r>
              <a:rPr lang="en" sz="400">
                <a:latin typeface="Open Sans"/>
                <a:ea typeface="Open Sans"/>
                <a:cs typeface="Open Sans"/>
                <a:sym typeface="Open Sans"/>
              </a:rPr>
              <a:t> - BERT’s performance on the speech and Reddit datasets were subpar, evident from the low ROUGE scores. The model that was used to generate the summaries was trained on news article datasets that rely on putting information at the front of the text. Speeches and Reddit posts tend to put the most important information in the body, therefore BERT did not perform well. The ROUGE scores were all less than .11, indicating that the model did not extract the most of the significant texts found in the tldr.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lang="en" sz="900">
                <a:latin typeface="Open Sans"/>
                <a:ea typeface="Open Sans"/>
                <a:cs typeface="Open Sans"/>
                <a:sym typeface="Open Sans"/>
              </a:rPr>
              <a:t>Abstractive Models</a:t>
            </a:r>
            <a:endParaRPr sz="9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PEGASUS </a:t>
            </a:r>
            <a:r>
              <a:rPr lang="en" sz="400">
                <a:latin typeface="Open Sans"/>
                <a:ea typeface="Open Sans"/>
                <a:cs typeface="Open Sans"/>
                <a:sym typeface="Open Sans"/>
              </a:rPr>
              <a:t>- Using the PEGASUS model, we experimented on two of the pretrained models. The first model was pre trained on reddit_tifu (similar to our dataset), and the ROUGE score average was about .4.  In some cases the ROUGE score was as low as .21 and in other cases it was as high as .92. The next pretrained model used was trained on xsum or extreme summarization, which is a dataset that contains one sentence summaries of news articles. This was thought to be a good format for the reddit summaries as they are also one sentence. This resulted in average ROUGE scores to be .26. It is interesting to note that some summaries created had a ROUGE score of .9 and above, but the majority were very low ranging from .03 to .25. The summary results were fluent, but not as specific as the tldr or human summaries that could be written after reading the dataset.</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Text-To-Text Transfer Transformer (T5) </a:t>
            </a:r>
            <a:r>
              <a:rPr lang="en" sz="400">
                <a:latin typeface="Open Sans"/>
                <a:ea typeface="Open Sans"/>
                <a:cs typeface="Open Sans"/>
                <a:sym typeface="Open Sans"/>
              </a:rPr>
              <a:t>- The T5’s general training on the C4 and CNN/Dailymail dataset resulted in an average score of .15. This low score can be attributed to the fact that the content of the summaries were accurate, but most of them were attributed to CNN anchors, as the model was biased to attribute styles of speech to them.</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00">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latin typeface="Open Sans"/>
                <a:ea typeface="Open Sans"/>
                <a:cs typeface="Open Sans"/>
                <a:sym typeface="Open Sans"/>
              </a:rPr>
              <a:t>ERNIE </a:t>
            </a:r>
            <a:r>
              <a:rPr lang="en" sz="400">
                <a:latin typeface="Open Sans"/>
                <a:ea typeface="Open Sans"/>
                <a:cs typeface="Open Sans"/>
                <a:sym typeface="Open Sans"/>
              </a:rPr>
              <a:t>- Ernie is trained on multiple different datasets and besides that in my case has been pretrained on a reddit channel using paddlepaddle. The rouge scores are also in a higher range between 0.25 to 0.45. A reason for this could be as this is the ernie-tiny model that uses 1/4th of the transformers than the state of the art ernie-large model. Overall, the summaries were well generated but fell short of the human TLDR’s.</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t/>
            </a:r>
            <a:endParaRPr sz="300"/>
          </a:p>
          <a:p>
            <a:pPr indent="0" lvl="0" marL="0" rtl="0" algn="l">
              <a:spcBef>
                <a:spcPts val="0"/>
              </a:spcBef>
              <a:spcAft>
                <a:spcPts val="0"/>
              </a:spcAft>
              <a:buClr>
                <a:schemeClr val="dk1"/>
              </a:buClr>
              <a:buSzPts val="500"/>
              <a:buNone/>
            </a:pPr>
            <a:r>
              <a:rPr lang="en" sz="300"/>
              <a:t> </a:t>
            </a:r>
            <a:endParaRPr sz="300"/>
          </a:p>
        </p:txBody>
      </p:sp>
      <p:sp>
        <p:nvSpPr>
          <p:cNvPr id="142" name="Google Shape;142;p15"/>
          <p:cNvSpPr txBox="1"/>
          <p:nvPr>
            <p:ph idx="9" type="body"/>
          </p:nvPr>
        </p:nvSpPr>
        <p:spPr>
          <a:xfrm>
            <a:off x="4635500" y="821531"/>
            <a:ext cx="2095500" cy="11782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Experimental Results</a:t>
            </a:r>
            <a:endParaRPr sz="600"/>
          </a:p>
        </p:txBody>
      </p:sp>
      <p:sp>
        <p:nvSpPr>
          <p:cNvPr id="143" name="Google Shape;143;p15"/>
          <p:cNvSpPr txBox="1"/>
          <p:nvPr>
            <p:ph idx="13" type="body"/>
          </p:nvPr>
        </p:nvSpPr>
        <p:spPr>
          <a:xfrm>
            <a:off x="6859323" y="822772"/>
            <a:ext cx="2093129" cy="11782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Analysis</a:t>
            </a:r>
            <a:endParaRPr sz="600"/>
          </a:p>
        </p:txBody>
      </p:sp>
      <p:sp>
        <p:nvSpPr>
          <p:cNvPr id="144" name="Google Shape;144;p15"/>
          <p:cNvSpPr txBox="1"/>
          <p:nvPr>
            <p:ph idx="14" type="body"/>
          </p:nvPr>
        </p:nvSpPr>
        <p:spPr>
          <a:xfrm>
            <a:off x="6859325" y="938376"/>
            <a:ext cx="2093100" cy="21015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b="1" lang="en" u="sng"/>
              <a:t>Insights:</a:t>
            </a:r>
            <a:endParaRPr b="1" u="sng"/>
          </a:p>
          <a:p>
            <a:pPr indent="0" lvl="0" marL="0" rtl="0" algn="l">
              <a:spcBef>
                <a:spcPts val="0"/>
              </a:spcBef>
              <a:spcAft>
                <a:spcPts val="0"/>
              </a:spcAft>
              <a:buClr>
                <a:schemeClr val="dk1"/>
              </a:buClr>
              <a:buSzPts val="500"/>
              <a:buNone/>
            </a:pPr>
            <a:r>
              <a:rPr lang="en" sz="400"/>
              <a:t>• News articles tend to place the most relevant information at the beginning or end of the text, and models trained on news articles mainly extract information from each end of the text. BERT, a model trained on CNN/DailyMail, performed poorly on the speeches and reddit datasets, where significant information is more scattered throughout the text. </a:t>
            </a:r>
            <a:endParaRPr sz="400"/>
          </a:p>
          <a:p>
            <a:pPr indent="0" lvl="0" marL="0" rtl="0" algn="l">
              <a:spcBef>
                <a:spcPts val="0"/>
              </a:spcBef>
              <a:spcAft>
                <a:spcPts val="0"/>
              </a:spcAft>
              <a:buClr>
                <a:schemeClr val="dk1"/>
              </a:buClr>
              <a:buSzPts val="500"/>
              <a:buNone/>
            </a:pPr>
            <a:r>
              <a:rPr lang="en" sz="400"/>
              <a:t>• With the Reddit dataset, important information for summarization was often located in the title, leaving it out of the main text.</a:t>
            </a:r>
            <a:endParaRPr sz="400"/>
          </a:p>
          <a:p>
            <a:pPr indent="0" lvl="0" marL="0" rtl="0" algn="l">
              <a:spcBef>
                <a:spcPts val="0"/>
              </a:spcBef>
              <a:spcAft>
                <a:spcPts val="0"/>
              </a:spcAft>
              <a:buClr>
                <a:schemeClr val="dk1"/>
              </a:buClr>
              <a:buSzPts val="500"/>
              <a:buNone/>
            </a:pPr>
            <a:r>
              <a:rPr lang="en" sz="400"/>
              <a:t>• Models trained on modern English corpora struggled with summarization on older English texts such as speeches from 1790 to the 1850’s. </a:t>
            </a:r>
            <a:endParaRPr sz="400"/>
          </a:p>
          <a:p>
            <a:pPr indent="0" lvl="0" marL="0" rtl="0" algn="l">
              <a:spcBef>
                <a:spcPts val="0"/>
              </a:spcBef>
              <a:spcAft>
                <a:spcPts val="0"/>
              </a:spcAft>
              <a:buClr>
                <a:schemeClr val="dk1"/>
              </a:buClr>
              <a:buSzPts val="500"/>
              <a:buNone/>
            </a:pPr>
            <a:r>
              <a:rPr lang="en" sz="400"/>
              <a:t>• Abstractive models generally performed better on summarizing Reddit posts because the reference summaries are also generally abstractive.</a:t>
            </a:r>
            <a:endParaRPr sz="400"/>
          </a:p>
          <a:p>
            <a:pPr indent="0" lvl="0" marL="0" rtl="0" algn="l">
              <a:spcBef>
                <a:spcPts val="0"/>
              </a:spcBef>
              <a:spcAft>
                <a:spcPts val="0"/>
              </a:spcAft>
              <a:buClr>
                <a:schemeClr val="dk1"/>
              </a:buClr>
              <a:buSzPts val="500"/>
              <a:buFont typeface="Arial"/>
              <a:buNone/>
            </a:pPr>
            <a:r>
              <a:rPr lang="en" sz="400"/>
              <a:t>• With the Reddit dataset, the varying amounts of writing styles from different users resulted in variable summarization results generated from the model rather than a uniform style.</a:t>
            </a:r>
            <a:endParaRPr sz="400"/>
          </a:p>
          <a:p>
            <a:pPr indent="0" lvl="0" marL="0" rtl="0" algn="l">
              <a:spcBef>
                <a:spcPts val="0"/>
              </a:spcBef>
              <a:spcAft>
                <a:spcPts val="0"/>
              </a:spcAft>
              <a:buClr>
                <a:schemeClr val="dk1"/>
              </a:buClr>
              <a:buSzPts val="500"/>
              <a:buNone/>
            </a:pPr>
            <a:r>
              <a:t/>
            </a:r>
            <a:endParaRPr sz="400"/>
          </a:p>
          <a:p>
            <a:pPr indent="0" lvl="0" marL="0" rtl="0" algn="l">
              <a:spcBef>
                <a:spcPts val="0"/>
              </a:spcBef>
              <a:spcAft>
                <a:spcPts val="0"/>
              </a:spcAft>
              <a:buClr>
                <a:schemeClr val="dk1"/>
              </a:buClr>
              <a:buSzPts val="500"/>
              <a:buNone/>
            </a:pPr>
            <a:r>
              <a:t/>
            </a:r>
            <a:endParaRPr/>
          </a:p>
          <a:p>
            <a:pPr indent="0" lvl="0" marL="0" rtl="0" algn="l">
              <a:spcBef>
                <a:spcPts val="0"/>
              </a:spcBef>
              <a:spcAft>
                <a:spcPts val="0"/>
              </a:spcAft>
              <a:buClr>
                <a:schemeClr val="dk1"/>
              </a:buClr>
              <a:buSzPts val="500"/>
              <a:buNone/>
            </a:pPr>
            <a:r>
              <a:rPr b="1" lang="en" u="sng"/>
              <a:t>Limitations</a:t>
            </a:r>
            <a:r>
              <a:rPr lang="en"/>
              <a:t>:</a:t>
            </a:r>
            <a:endParaRPr/>
          </a:p>
          <a:p>
            <a:pPr indent="0" lvl="0" marL="0" rtl="0" algn="l">
              <a:spcBef>
                <a:spcPts val="0"/>
              </a:spcBef>
              <a:spcAft>
                <a:spcPts val="0"/>
              </a:spcAft>
              <a:buClr>
                <a:schemeClr val="dk1"/>
              </a:buClr>
              <a:buSzPts val="500"/>
              <a:buNone/>
            </a:pPr>
            <a:r>
              <a:rPr lang="en" sz="400"/>
              <a:t>• To meet limited computational resources, we ran smaller and less powerful versions of the original pre-trained models.</a:t>
            </a:r>
            <a:endParaRPr sz="400"/>
          </a:p>
          <a:p>
            <a:pPr indent="0" lvl="0" marL="0" rtl="0" algn="l">
              <a:spcBef>
                <a:spcPts val="0"/>
              </a:spcBef>
              <a:spcAft>
                <a:spcPts val="0"/>
              </a:spcAft>
              <a:buClr>
                <a:schemeClr val="dk1"/>
              </a:buClr>
              <a:buSzPts val="500"/>
              <a:buNone/>
            </a:pPr>
            <a:r>
              <a:rPr lang="en" sz="400"/>
              <a:t>• We only performed summarization analysis for corpora in English and did not consider other languages. The ERNIE Text Summarization Model is trained and performs better on Chinese texts, but we did not consider that here.</a:t>
            </a:r>
            <a:endParaRPr sz="400"/>
          </a:p>
          <a:p>
            <a:pPr indent="0" lvl="0" marL="0" rtl="0" algn="l">
              <a:spcBef>
                <a:spcPts val="0"/>
              </a:spcBef>
              <a:spcAft>
                <a:spcPts val="0"/>
              </a:spcAft>
              <a:buClr>
                <a:schemeClr val="dk1"/>
              </a:buClr>
              <a:buSzPts val="500"/>
              <a:buNone/>
            </a:pPr>
            <a:r>
              <a:rPr lang="en" sz="400"/>
              <a:t>• There are no available reference summaries for the State of the Union speeches, meaning we could not reliably analyze the effectiveness of our models.</a:t>
            </a:r>
            <a:endParaRPr sz="400"/>
          </a:p>
          <a:p>
            <a:pPr indent="0" lvl="0" marL="0" rtl="0" algn="l">
              <a:spcBef>
                <a:spcPts val="0"/>
              </a:spcBef>
              <a:spcAft>
                <a:spcPts val="0"/>
              </a:spcAft>
              <a:buNone/>
            </a:pPr>
            <a:r>
              <a:rPr lang="en" sz="400"/>
              <a:t>Creating summaries for the speeches manually was difficult due to the length and amount of speeches there were.</a:t>
            </a:r>
            <a:endParaRPr sz="400"/>
          </a:p>
          <a:p>
            <a:pPr indent="0" lvl="0" marL="0" rtl="0" algn="l">
              <a:spcBef>
                <a:spcPts val="0"/>
              </a:spcBef>
              <a:spcAft>
                <a:spcPts val="0"/>
              </a:spcAft>
              <a:buClr>
                <a:schemeClr val="dk1"/>
              </a:buClr>
              <a:buSzPts val="500"/>
              <a:buNone/>
            </a:pPr>
            <a:r>
              <a:rPr lang="en" sz="400"/>
              <a:t>• Many of the models were pre trained on certain corpus that had different language styles than our datasets such as being trained on CNN Dailymail, but creating summaries for reddit posts. </a:t>
            </a:r>
            <a:endParaRPr sz="400"/>
          </a:p>
          <a:p>
            <a:pPr indent="0" lvl="0" marL="0" rtl="0" algn="l">
              <a:spcBef>
                <a:spcPts val="0"/>
              </a:spcBef>
              <a:spcAft>
                <a:spcPts val="0"/>
              </a:spcAft>
              <a:buClr>
                <a:schemeClr val="dk1"/>
              </a:buClr>
              <a:buSzPts val="500"/>
              <a:buNone/>
            </a:pPr>
            <a:r>
              <a:rPr lang="en" sz="400"/>
              <a:t>• Lack of hardware resources to efficiently run some models on large texts such as the State of the Union speeches.</a:t>
            </a:r>
            <a:endParaRPr sz="400"/>
          </a:p>
          <a:p>
            <a:pPr indent="0" lvl="0" marL="0" rtl="0" algn="l">
              <a:spcBef>
                <a:spcPts val="0"/>
              </a:spcBef>
              <a:spcAft>
                <a:spcPts val="0"/>
              </a:spcAft>
              <a:buClr>
                <a:schemeClr val="dk1"/>
              </a:buClr>
              <a:buSzPts val="500"/>
              <a:buNone/>
            </a:pPr>
            <a:r>
              <a:rPr lang="en" sz="400"/>
              <a:t>• T5 could not be used properly due to time constraints restricting training</a:t>
            </a:r>
            <a:endParaRPr sz="400"/>
          </a:p>
          <a:p>
            <a:pPr indent="0" lvl="0" marL="0" rtl="0" algn="l">
              <a:spcBef>
                <a:spcPts val="0"/>
              </a:spcBef>
              <a:spcAft>
                <a:spcPts val="0"/>
              </a:spcAft>
              <a:buClr>
                <a:schemeClr val="dk1"/>
              </a:buClr>
              <a:buSzPts val="500"/>
              <a:buNone/>
            </a:pPr>
            <a:r>
              <a:t/>
            </a:r>
            <a:endParaRPr sz="400"/>
          </a:p>
          <a:p>
            <a:pPr indent="0" lvl="0" marL="0" rtl="0" algn="l">
              <a:spcBef>
                <a:spcPts val="0"/>
              </a:spcBef>
              <a:spcAft>
                <a:spcPts val="0"/>
              </a:spcAft>
              <a:buClr>
                <a:schemeClr val="dk1"/>
              </a:buClr>
              <a:buSzPts val="500"/>
              <a:buNone/>
            </a:pPr>
            <a:r>
              <a:t/>
            </a:r>
            <a:endParaRPr sz="400"/>
          </a:p>
        </p:txBody>
      </p:sp>
      <p:sp>
        <p:nvSpPr>
          <p:cNvPr id="145" name="Google Shape;145;p15"/>
          <p:cNvSpPr txBox="1"/>
          <p:nvPr>
            <p:ph idx="15" type="body"/>
          </p:nvPr>
        </p:nvSpPr>
        <p:spPr>
          <a:xfrm>
            <a:off x="6857712" y="3039678"/>
            <a:ext cx="2093100" cy="11790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Conclusion</a:t>
            </a:r>
            <a:endParaRPr sz="600"/>
          </a:p>
        </p:txBody>
      </p:sp>
      <p:sp>
        <p:nvSpPr>
          <p:cNvPr id="146" name="Google Shape;146;p15"/>
          <p:cNvSpPr txBox="1"/>
          <p:nvPr>
            <p:ph idx="16" type="body"/>
          </p:nvPr>
        </p:nvSpPr>
        <p:spPr>
          <a:xfrm>
            <a:off x="6858725" y="3186172"/>
            <a:ext cx="2094300" cy="2061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lang="en" sz="400"/>
              <a:t>Researchers in Natural Language Processing are constantly refining their tools and models to becoming the state of the art, but there is limited understanding on why some models perform better than others. With this observation, we provided a better understanding of how each model performs on comparatively different corpora of texts and analyzed the limitations that contributes to the resulting performance. We observe that abstractive models generally performed better than extractive models on datasets that are large and varying in writing styles. Furthermore, we note that models performed better on datasets that more closely resemble the datasets they were trained on.</a:t>
            </a:r>
            <a:endParaRPr sz="400"/>
          </a:p>
        </p:txBody>
      </p:sp>
      <p:sp>
        <p:nvSpPr>
          <p:cNvPr id="147" name="Google Shape;147;p15"/>
          <p:cNvSpPr txBox="1"/>
          <p:nvPr>
            <p:ph idx="17" type="body"/>
          </p:nvPr>
        </p:nvSpPr>
        <p:spPr>
          <a:xfrm>
            <a:off x="6859323" y="4012406"/>
            <a:ext cx="2093129" cy="117820"/>
          </a:xfrm>
          <a:prstGeom prst="rect">
            <a:avLst/>
          </a:prstGeom>
          <a:solidFill>
            <a:srgbClr val="004230"/>
          </a:solidFill>
          <a:ln>
            <a:noFill/>
          </a:ln>
        </p:spPr>
        <p:txBody>
          <a:bodyPr anchorCtr="0" anchor="ctr" bIns="17450" lIns="17450" spcFirstLastPara="1" rIns="17450" wrap="square" tIns="17450">
            <a:noAutofit/>
          </a:bodyPr>
          <a:lstStyle/>
          <a:p>
            <a:pPr indent="-317500" lvl="0" marL="317500" rtl="0" algn="ctr">
              <a:spcBef>
                <a:spcPts val="0"/>
              </a:spcBef>
              <a:spcAft>
                <a:spcPts val="0"/>
              </a:spcAft>
              <a:buClr>
                <a:schemeClr val="lt1"/>
              </a:buClr>
              <a:buSzPts val="700"/>
              <a:buNone/>
            </a:pPr>
            <a:r>
              <a:rPr lang="en" sz="600"/>
              <a:t>References</a:t>
            </a:r>
            <a:endParaRPr sz="600"/>
          </a:p>
        </p:txBody>
      </p:sp>
      <p:sp>
        <p:nvSpPr>
          <p:cNvPr id="148" name="Google Shape;148;p15"/>
          <p:cNvSpPr txBox="1"/>
          <p:nvPr>
            <p:ph idx="18" type="body"/>
          </p:nvPr>
        </p:nvSpPr>
        <p:spPr>
          <a:xfrm>
            <a:off x="6857100" y="4130220"/>
            <a:ext cx="2094300" cy="7563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1100"/>
              <a:buNone/>
            </a:pPr>
            <a:r>
              <a:rPr lang="en" sz="300"/>
              <a:t>[1]D. Huang et al., "What Have We Achieved on Text Summarization?", Aclweb.org, 2020. [Online]. Available: https://www.aclweb.org/anthology/2020.emnlp-main.33.pdf. [Accessed: 17- Nov- 2020].</a:t>
            </a:r>
            <a:endParaRPr sz="300"/>
          </a:p>
          <a:p>
            <a:pPr indent="0" lvl="0" marL="0" rtl="0" algn="l">
              <a:spcBef>
                <a:spcPts val="0"/>
              </a:spcBef>
              <a:spcAft>
                <a:spcPts val="0"/>
              </a:spcAft>
              <a:buClr>
                <a:schemeClr val="dk1"/>
              </a:buClr>
              <a:buSzPts val="500"/>
              <a:buNone/>
            </a:pPr>
            <a:r>
              <a:rPr lang="en" sz="300"/>
              <a:t>[2]Y. Liu and M. Lapata, "Text Summarization with Pre Trained Encoders", Arxiv.org, 2019. [Online]. Available: https://arxiv.org/pdf/1908.08345.pdf. [Accessed: 17- Nov- 2020].</a:t>
            </a:r>
            <a:endParaRPr sz="300"/>
          </a:p>
          <a:p>
            <a:pPr indent="0" lvl="0" marL="0" rtl="0" algn="l">
              <a:spcBef>
                <a:spcPts val="0"/>
              </a:spcBef>
              <a:spcAft>
                <a:spcPts val="0"/>
              </a:spcAft>
              <a:buClr>
                <a:schemeClr val="dk1"/>
              </a:buClr>
              <a:buSzPts val="500"/>
              <a:buNone/>
            </a:pPr>
            <a:r>
              <a:rPr lang="en" sz="300"/>
              <a:t>[3]C. Tran, "Extractive Summarization with BERT", Chris Tran, 2020. [Online]. Available: https://chriskhanhtran.github.io/posts/extractive-summarization-with-bert/. [Accessed: 17- Nov- 2020].</a:t>
            </a:r>
            <a:endParaRPr sz="300"/>
          </a:p>
          <a:p>
            <a:pPr indent="0" lvl="0" marL="0" rtl="0" algn="l">
              <a:spcBef>
                <a:spcPts val="0"/>
              </a:spcBef>
              <a:spcAft>
                <a:spcPts val="0"/>
              </a:spcAft>
              <a:buClr>
                <a:schemeClr val="dk1"/>
              </a:buClr>
              <a:buSzPts val="500"/>
              <a:buNone/>
            </a:pPr>
            <a:r>
              <a:rPr lang="en" sz="300"/>
              <a:t>[4]“Application of Pre-training Models in Named Entity Recognition.” [Online]. Available: https://arxiv.org/pdf/2002.08902.pdf. [Accessed: 17-Nov-2020]. </a:t>
            </a:r>
            <a:endParaRPr sz="300"/>
          </a:p>
          <a:p>
            <a:pPr indent="0" lvl="0" marL="0" rtl="0" algn="l">
              <a:spcBef>
                <a:spcPts val="0"/>
              </a:spcBef>
              <a:spcAft>
                <a:spcPts val="0"/>
              </a:spcAft>
              <a:buClr>
                <a:schemeClr val="dk1"/>
              </a:buClr>
              <a:buSzPts val="500"/>
              <a:buNone/>
            </a:pPr>
            <a:r>
              <a:rPr lang="en" sz="300"/>
              <a:t>[5]Arxiv.org. 2020. [online] Available at: &lt;https://arxiv.org/pdf/1904.09223.pdf&gt; [Accessed 17 November 2</a:t>
            </a:r>
            <a:r>
              <a:rPr lang="en" sz="300"/>
              <a:t>0</a:t>
            </a:r>
            <a:r>
              <a:rPr lang="en" sz="300"/>
              <a:t>20]</a:t>
            </a:r>
            <a:endParaRPr sz="300"/>
          </a:p>
          <a:p>
            <a:pPr indent="0" lvl="0" marL="0" rtl="0" algn="l">
              <a:spcBef>
                <a:spcPts val="0"/>
              </a:spcBef>
              <a:spcAft>
                <a:spcPts val="0"/>
              </a:spcAft>
              <a:buClr>
                <a:schemeClr val="dk1"/>
              </a:buClr>
              <a:buSzPts val="500"/>
              <a:buNone/>
            </a:pPr>
            <a:r>
              <a:t/>
            </a:r>
            <a:endParaRPr sz="300"/>
          </a:p>
        </p:txBody>
      </p:sp>
      <p:sp>
        <p:nvSpPr>
          <p:cNvPr id="149" name="Google Shape;149;p15"/>
          <p:cNvSpPr/>
          <p:nvPr/>
        </p:nvSpPr>
        <p:spPr>
          <a:xfrm>
            <a:off x="192375" y="2487125"/>
            <a:ext cx="2093100" cy="370500"/>
          </a:xfrm>
          <a:prstGeom prst="rect">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nvSpPr>
        <p:spPr>
          <a:xfrm>
            <a:off x="1085559" y="88069"/>
            <a:ext cx="38472" cy="221214"/>
          </a:xfrm>
          <a:prstGeom prst="rect">
            <a:avLst/>
          </a:prstGeom>
          <a:noFill/>
          <a:ln>
            <a:noFill/>
          </a:ln>
        </p:spPr>
        <p:txBody>
          <a:bodyPr anchorCtr="0" anchor="t" bIns="8725" lIns="17450" spcFirstLastPara="1" rIns="17450" wrap="square" tIns="8725">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51" name="Google Shape;151;p15"/>
          <p:cNvSpPr txBox="1"/>
          <p:nvPr/>
        </p:nvSpPr>
        <p:spPr>
          <a:xfrm>
            <a:off x="307350" y="309275"/>
            <a:ext cx="8855700" cy="3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Trebuchet MS"/>
                <a:ea typeface="Trebuchet MS"/>
                <a:cs typeface="Trebuchet MS"/>
                <a:sym typeface="Trebuchet MS"/>
              </a:rPr>
              <a:t>Varun Joshi, Rick Gao, Fawaz Khurram, Adithya Viswanathan, Dylan Trang, Brian Nguyen</a:t>
            </a:r>
            <a:endParaRPr b="1" sz="1200">
              <a:solidFill>
                <a:schemeClr val="lt1"/>
              </a:solidFill>
              <a:latin typeface="Trebuchet MS"/>
              <a:ea typeface="Trebuchet MS"/>
              <a:cs typeface="Trebuchet MS"/>
              <a:sym typeface="Trebuchet MS"/>
            </a:endParaRPr>
          </a:p>
        </p:txBody>
      </p:sp>
      <p:pic>
        <p:nvPicPr>
          <p:cNvPr id="152" name="Google Shape;152;p15"/>
          <p:cNvPicPr preferRelativeResize="0"/>
          <p:nvPr/>
        </p:nvPicPr>
        <p:blipFill>
          <a:blip r:embed="rId3">
            <a:alphaModFix/>
          </a:blip>
          <a:stretch>
            <a:fillRect/>
          </a:stretch>
        </p:blipFill>
        <p:spPr>
          <a:xfrm>
            <a:off x="8156915" y="165950"/>
            <a:ext cx="892769" cy="300901"/>
          </a:xfrm>
          <a:prstGeom prst="rect">
            <a:avLst/>
          </a:prstGeom>
          <a:noFill/>
          <a:ln>
            <a:noFill/>
          </a:ln>
        </p:spPr>
      </p:pic>
      <p:pic>
        <p:nvPicPr>
          <p:cNvPr id="153" name="Google Shape;153;p15" title="Points scored"/>
          <p:cNvPicPr preferRelativeResize="0"/>
          <p:nvPr/>
        </p:nvPicPr>
        <p:blipFill>
          <a:blip r:embed="rId4">
            <a:alphaModFix/>
          </a:blip>
          <a:stretch>
            <a:fillRect/>
          </a:stretch>
        </p:blipFill>
        <p:spPr>
          <a:xfrm>
            <a:off x="4689713" y="3929347"/>
            <a:ext cx="1987299" cy="1038102"/>
          </a:xfrm>
          <a:prstGeom prst="rect">
            <a:avLst/>
          </a:prstGeom>
          <a:noFill/>
          <a:ln cap="flat" cmpd="sng" w="9525">
            <a:solidFill>
              <a:srgbClr val="000000"/>
            </a:solidFill>
            <a:prstDash val="solid"/>
            <a:round/>
            <a:headEnd len="sm" w="sm" type="none"/>
            <a:tailEnd len="sm" w="sm" type="none"/>
          </a:ln>
        </p:spPr>
      </p:pic>
      <p:sp>
        <p:nvSpPr>
          <p:cNvPr id="154" name="Google Shape;154;p15"/>
          <p:cNvSpPr/>
          <p:nvPr/>
        </p:nvSpPr>
        <p:spPr>
          <a:xfrm>
            <a:off x="192525" y="3186175"/>
            <a:ext cx="2093100" cy="576000"/>
          </a:xfrm>
          <a:prstGeom prst="rect">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ph idx="20" type="body"/>
          </p:nvPr>
        </p:nvSpPr>
        <p:spPr>
          <a:xfrm>
            <a:off x="188375" y="2336150"/>
            <a:ext cx="2095200" cy="2631300"/>
          </a:xfrm>
          <a:prstGeom prst="rect">
            <a:avLst/>
          </a:prstGeom>
          <a:noFill/>
          <a:ln>
            <a:noFill/>
          </a:ln>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None/>
            </a:pPr>
            <a:r>
              <a:rPr b="1" lang="en" sz="450">
                <a:solidFill>
                  <a:srgbClr val="000000"/>
                </a:solidFill>
                <a:latin typeface="Open Sans"/>
                <a:ea typeface="Open Sans"/>
                <a:cs typeface="Open Sans"/>
                <a:sym typeface="Open Sans"/>
              </a:rPr>
              <a:t>Reddit TIFU</a:t>
            </a:r>
            <a:r>
              <a:rPr lang="en" sz="450">
                <a:solidFill>
                  <a:srgbClr val="000000"/>
                </a:solidFill>
                <a:latin typeface="Open Sans"/>
                <a:ea typeface="Open Sans"/>
                <a:cs typeface="Open Sans"/>
                <a:sym typeface="Open Sans"/>
              </a:rPr>
              <a:t> (Jan 2013 - March 2018)</a:t>
            </a:r>
            <a:endParaRPr sz="3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3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rPr lang="en" sz="450">
                <a:solidFill>
                  <a:srgbClr val="000000"/>
                </a:solidFill>
                <a:latin typeface="Open Sans"/>
                <a:ea typeface="Open Sans"/>
                <a:cs typeface="Open Sans"/>
                <a:sym typeface="Open Sans"/>
              </a:rPr>
              <a:t>"m</a:t>
            </a:r>
            <a:r>
              <a:rPr lang="en" sz="450">
                <a:solidFill>
                  <a:srgbClr val="000000"/>
                </a:solidFill>
                <a:latin typeface="Open Sans"/>
                <a:ea typeface="Open Sans"/>
                <a:cs typeface="Open Sans"/>
                <a:sym typeface="Open Sans"/>
              </a:rPr>
              <a:t>y boss had a stroke. he was hospitalized today. while a coworker was explaining his status i had my ear buds in and was laughing hysterically like a hyena at adviceanimals.”</a:t>
            </a:r>
            <a:endParaRPr sz="4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br>
              <a:rPr lang="en" sz="450">
                <a:solidFill>
                  <a:srgbClr val="000000"/>
                </a:solidFill>
                <a:latin typeface="Open Sans"/>
                <a:ea typeface="Open Sans"/>
                <a:cs typeface="Open Sans"/>
                <a:sym typeface="Open Sans"/>
              </a:rPr>
            </a:br>
            <a:r>
              <a:rPr lang="en" sz="450">
                <a:solidFill>
                  <a:srgbClr val="000000"/>
                </a:solidFill>
                <a:latin typeface="Open Sans"/>
                <a:ea typeface="Open Sans"/>
                <a:cs typeface="Open Sans"/>
                <a:sym typeface="Open Sans"/>
              </a:rPr>
              <a:t>Tldr:  caught laughing during bad news </a:t>
            </a:r>
            <a:endParaRPr sz="4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4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00">
                <a:solidFill>
                  <a:srgbClr val="000000"/>
                </a:solidFill>
                <a:latin typeface="Open Sans"/>
                <a:ea typeface="Open Sans"/>
                <a:cs typeface="Open Sans"/>
                <a:sym typeface="Open Sans"/>
              </a:rPr>
              <a:t>Figure 1. Example of Reddit TIFU Post with TLDR</a:t>
            </a:r>
            <a:endParaRPr b="1" sz="40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3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t/>
            </a:r>
            <a:endParaRPr sz="350">
              <a:solidFill>
                <a:srgbClr val="000000"/>
              </a:solidFill>
              <a:latin typeface="Open Sans"/>
              <a:ea typeface="Open Sans"/>
              <a:cs typeface="Open Sans"/>
              <a:sym typeface="Open Sans"/>
            </a:endParaRPr>
          </a:p>
          <a:p>
            <a:pPr indent="0" lvl="0" marL="0" rtl="0" algn="l">
              <a:spcBef>
                <a:spcPts val="0"/>
              </a:spcBef>
              <a:spcAft>
                <a:spcPts val="0"/>
              </a:spcAft>
              <a:buClr>
                <a:schemeClr val="dk1"/>
              </a:buClr>
              <a:buSzPts val="500"/>
              <a:buNone/>
            </a:pPr>
            <a:r>
              <a:rPr b="1" lang="en" sz="450">
                <a:solidFill>
                  <a:srgbClr val="000000"/>
                </a:solidFill>
                <a:latin typeface="Open Sans"/>
                <a:ea typeface="Open Sans"/>
                <a:cs typeface="Open Sans"/>
                <a:sym typeface="Open Sans"/>
              </a:rPr>
              <a:t>State of the Union Speeches </a:t>
            </a:r>
            <a:r>
              <a:rPr lang="en" sz="450">
                <a:solidFill>
                  <a:srgbClr val="000000"/>
                </a:solidFill>
                <a:latin typeface="Open Sans"/>
                <a:ea typeface="Open Sans"/>
                <a:cs typeface="Open Sans"/>
                <a:sym typeface="Open Sans"/>
              </a:rPr>
              <a:t>(1790 - 2019)</a:t>
            </a:r>
            <a:endParaRPr sz="450">
              <a:solidFill>
                <a:srgbClr val="000000"/>
              </a:solidFill>
              <a:latin typeface="Open Sans"/>
              <a:ea typeface="Open Sans"/>
              <a:cs typeface="Open Sans"/>
              <a:sym typeface="Open Sans"/>
            </a:endParaRPr>
          </a:p>
          <a:p>
            <a:pPr indent="0" lvl="0" marL="0" rtl="0" algn="l">
              <a:lnSpc>
                <a:spcPct val="142857"/>
              </a:lnSpc>
              <a:spcBef>
                <a:spcPts val="0"/>
              </a:spcBef>
              <a:spcAft>
                <a:spcPts val="0"/>
              </a:spcAft>
              <a:buNone/>
            </a:pPr>
            <a:r>
              <a:t/>
            </a:r>
            <a:endParaRPr sz="300">
              <a:solidFill>
                <a:srgbClr val="000000"/>
              </a:solidFill>
              <a:highlight>
                <a:srgbClr val="FFFFFF"/>
              </a:highlight>
              <a:latin typeface="Open Sans"/>
              <a:ea typeface="Open Sans"/>
              <a:cs typeface="Open Sans"/>
              <a:sym typeface="Open Sans"/>
            </a:endParaRPr>
          </a:p>
          <a:p>
            <a:pPr indent="0" lvl="0" marL="0" rtl="0" algn="l">
              <a:lnSpc>
                <a:spcPct val="142857"/>
              </a:lnSpc>
              <a:spcBef>
                <a:spcPts val="0"/>
              </a:spcBef>
              <a:spcAft>
                <a:spcPts val="0"/>
              </a:spcAft>
              <a:buNone/>
            </a:pPr>
            <a:r>
              <a:rPr lang="en" sz="450">
                <a:solidFill>
                  <a:srgbClr val="000000"/>
                </a:solidFill>
                <a:latin typeface="Open Sans"/>
                <a:ea typeface="Open Sans"/>
                <a:cs typeface="Open Sans"/>
                <a:sym typeface="Open Sans"/>
              </a:rPr>
              <a:t>That's the America I know. That's the country we love. Clear-eyed. Big-hearted. Optimistic that unarmed truth and unconditional love will have the final word. That's what makes me so hopeful about our future. Because of you. I believe in you. That's why I stand here confident that</a:t>
            </a:r>
            <a:endParaRPr sz="45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450">
                <a:solidFill>
                  <a:srgbClr val="000000"/>
                </a:solidFill>
                <a:latin typeface="Open Sans"/>
                <a:ea typeface="Open Sans"/>
                <a:cs typeface="Open Sans"/>
                <a:sym typeface="Open Sans"/>
              </a:rPr>
              <a:t>the State of our Union is strong. Thank you, God bless you, and God bless the United States of America.</a:t>
            </a:r>
            <a:endParaRPr sz="45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450">
              <a:solidFill>
                <a:srgbClr val="000000"/>
              </a:solidFill>
              <a:latin typeface="Open Sans"/>
              <a:ea typeface="Open Sans"/>
              <a:cs typeface="Open Sans"/>
              <a:sym typeface="Open Sans"/>
            </a:endParaRPr>
          </a:p>
          <a:p>
            <a:pPr indent="0" lvl="0" marL="0" rtl="0" algn="l">
              <a:lnSpc>
                <a:spcPct val="150000"/>
              </a:lnSpc>
              <a:spcBef>
                <a:spcPts val="0"/>
              </a:spcBef>
              <a:spcAft>
                <a:spcPts val="0"/>
              </a:spcAft>
              <a:buNone/>
            </a:pPr>
            <a:r>
              <a:rPr b="1" lang="en" sz="400">
                <a:solidFill>
                  <a:srgbClr val="000000"/>
                </a:solidFill>
                <a:latin typeface="Open Sans"/>
                <a:ea typeface="Open Sans"/>
                <a:cs typeface="Open Sans"/>
                <a:sym typeface="Open Sans"/>
              </a:rPr>
              <a:t>Figure 2. Example of State of the Union Speech Excerpt </a:t>
            </a:r>
            <a:endParaRPr b="1" sz="400">
              <a:solidFill>
                <a:srgbClr val="000000"/>
              </a:solidFill>
              <a:latin typeface="Open Sans"/>
              <a:ea typeface="Open Sans"/>
              <a:cs typeface="Open Sans"/>
              <a:sym typeface="Open Sans"/>
            </a:endParaRPr>
          </a:p>
        </p:txBody>
      </p:sp>
      <p:pic>
        <p:nvPicPr>
          <p:cNvPr id="156" name="Google Shape;156;p15"/>
          <p:cNvPicPr preferRelativeResize="0"/>
          <p:nvPr/>
        </p:nvPicPr>
        <p:blipFill>
          <a:blip r:embed="rId5">
            <a:alphaModFix/>
          </a:blip>
          <a:stretch>
            <a:fillRect/>
          </a:stretch>
        </p:blipFill>
        <p:spPr>
          <a:xfrm>
            <a:off x="229249" y="4666400"/>
            <a:ext cx="1465252" cy="300900"/>
          </a:xfrm>
          <a:prstGeom prst="rect">
            <a:avLst/>
          </a:prstGeom>
          <a:noFill/>
          <a:ln>
            <a:noFill/>
          </a:ln>
        </p:spPr>
      </p:pic>
      <p:pic>
        <p:nvPicPr>
          <p:cNvPr id="157" name="Google Shape;157;p15"/>
          <p:cNvPicPr preferRelativeResize="0"/>
          <p:nvPr/>
        </p:nvPicPr>
        <p:blipFill>
          <a:blip r:embed="rId6">
            <a:alphaModFix/>
          </a:blip>
          <a:stretch>
            <a:fillRect/>
          </a:stretch>
        </p:blipFill>
        <p:spPr>
          <a:xfrm>
            <a:off x="229250" y="3975225"/>
            <a:ext cx="1357950" cy="642100"/>
          </a:xfrm>
          <a:prstGeom prst="rect">
            <a:avLst/>
          </a:prstGeom>
          <a:noFill/>
          <a:ln>
            <a:noFill/>
          </a:ln>
        </p:spPr>
      </p:pic>
      <p:sp>
        <p:nvSpPr>
          <p:cNvPr id="158" name="Google Shape;158;p15"/>
          <p:cNvSpPr txBox="1"/>
          <p:nvPr/>
        </p:nvSpPr>
        <p:spPr>
          <a:xfrm>
            <a:off x="1587200" y="4327450"/>
            <a:ext cx="8220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
                <a:latin typeface="Open Sans"/>
                <a:ea typeface="Open Sans"/>
                <a:cs typeface="Open Sans"/>
                <a:sym typeface="Open Sans"/>
              </a:rPr>
              <a:t>Figures 3 and 4. Flesch-Kincaid Reading Ease Test results for Reddit and State of the Union datasets</a:t>
            </a:r>
            <a:endParaRPr b="1" sz="400">
              <a:latin typeface="Open Sans"/>
              <a:ea typeface="Open Sans"/>
              <a:cs typeface="Open Sans"/>
              <a:sym typeface="Open Sans"/>
            </a:endParaRPr>
          </a:p>
        </p:txBody>
      </p:sp>
      <p:sp>
        <p:nvSpPr>
          <p:cNvPr id="159" name="Google Shape;159;p15"/>
          <p:cNvSpPr txBox="1"/>
          <p:nvPr/>
        </p:nvSpPr>
        <p:spPr>
          <a:xfrm>
            <a:off x="2749113" y="2594700"/>
            <a:ext cx="1424400" cy="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
              <a:t>Figure 5. BERT Architecture [3]</a:t>
            </a:r>
            <a:endParaRPr b="1" sz="400"/>
          </a:p>
        </p:txBody>
      </p:sp>
      <p:pic>
        <p:nvPicPr>
          <p:cNvPr id="160" name="Google Shape;160;p15"/>
          <p:cNvPicPr preferRelativeResize="0"/>
          <p:nvPr/>
        </p:nvPicPr>
        <p:blipFill>
          <a:blip r:embed="rId7">
            <a:alphaModFix/>
          </a:blip>
          <a:stretch>
            <a:fillRect/>
          </a:stretch>
        </p:blipFill>
        <p:spPr>
          <a:xfrm>
            <a:off x="2543975" y="2062353"/>
            <a:ext cx="1832764" cy="57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235957" y="71438"/>
            <a:ext cx="6668700" cy="226200"/>
          </a:xfrm>
          <a:prstGeom prst="rect">
            <a:avLst/>
          </a:prstGeom>
        </p:spPr>
        <p:txBody>
          <a:bodyPr anchorCtr="0" anchor="ctr" bIns="8725" lIns="17450" spcFirstLastPara="1" rIns="17450" wrap="square" tIns="8725">
            <a:noAutofit/>
          </a:bodyPr>
          <a:lstStyle/>
          <a:p>
            <a:pPr indent="0" lvl="0" marL="0" rtl="0" algn="ctr">
              <a:spcBef>
                <a:spcPts val="0"/>
              </a:spcBef>
              <a:spcAft>
                <a:spcPts val="0"/>
              </a:spcAft>
              <a:buNone/>
            </a:pPr>
            <a:r>
              <a:rPr lang="en"/>
              <a:t>Backburner</a:t>
            </a:r>
            <a:endParaRPr/>
          </a:p>
        </p:txBody>
      </p:sp>
      <p:sp>
        <p:nvSpPr>
          <p:cNvPr id="166" name="Google Shape;166;p16"/>
          <p:cNvSpPr txBox="1"/>
          <p:nvPr>
            <p:ph idx="1" type="body"/>
          </p:nvPr>
        </p:nvSpPr>
        <p:spPr>
          <a:xfrm>
            <a:off x="188372" y="938188"/>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67" name="Google Shape;167;p16"/>
          <p:cNvSpPr txBox="1"/>
          <p:nvPr>
            <p:ph idx="2" type="body"/>
          </p:nvPr>
        </p:nvSpPr>
        <p:spPr>
          <a:xfrm>
            <a:off x="192154" y="822772"/>
            <a:ext cx="20934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68" name="Google Shape;168;p16"/>
          <p:cNvSpPr/>
          <p:nvPr>
            <p:ph idx="3" type="pic"/>
          </p:nvPr>
        </p:nvSpPr>
        <p:spPr>
          <a:xfrm>
            <a:off x="190500" y="178594"/>
            <a:ext cx="920700" cy="3930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69" name="Google Shape;169;p16"/>
          <p:cNvSpPr/>
          <p:nvPr>
            <p:ph idx="4" type="pic"/>
          </p:nvPr>
        </p:nvSpPr>
        <p:spPr>
          <a:xfrm>
            <a:off x="8032750" y="190500"/>
            <a:ext cx="920700" cy="3930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70" name="Google Shape;170;p16"/>
          <p:cNvSpPr txBox="1"/>
          <p:nvPr>
            <p:ph idx="5" type="body"/>
          </p:nvPr>
        </p:nvSpPr>
        <p:spPr>
          <a:xfrm>
            <a:off x="192154" y="2220705"/>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71" name="Google Shape;171;p16"/>
          <p:cNvSpPr txBox="1"/>
          <p:nvPr>
            <p:ph idx="6" type="body"/>
          </p:nvPr>
        </p:nvSpPr>
        <p:spPr>
          <a:xfrm>
            <a:off x="2413993" y="936948"/>
            <a:ext cx="20934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72" name="Google Shape;172;p16"/>
          <p:cNvSpPr txBox="1"/>
          <p:nvPr>
            <p:ph idx="7" type="body"/>
          </p:nvPr>
        </p:nvSpPr>
        <p:spPr>
          <a:xfrm>
            <a:off x="2413993" y="822772"/>
            <a:ext cx="20934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73" name="Google Shape;173;p16"/>
          <p:cNvSpPr txBox="1"/>
          <p:nvPr>
            <p:ph idx="8" type="body"/>
          </p:nvPr>
        </p:nvSpPr>
        <p:spPr>
          <a:xfrm>
            <a:off x="4637154" y="938188"/>
            <a:ext cx="20934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74" name="Google Shape;174;p16"/>
          <p:cNvSpPr txBox="1"/>
          <p:nvPr>
            <p:ph idx="9" type="body"/>
          </p:nvPr>
        </p:nvSpPr>
        <p:spPr>
          <a:xfrm>
            <a:off x="4635500" y="821531"/>
            <a:ext cx="20955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75" name="Google Shape;175;p16"/>
          <p:cNvSpPr txBox="1"/>
          <p:nvPr>
            <p:ph idx="13" type="body"/>
          </p:nvPr>
        </p:nvSpPr>
        <p:spPr>
          <a:xfrm>
            <a:off x="6859323" y="822772"/>
            <a:ext cx="20931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76" name="Google Shape;176;p16"/>
          <p:cNvSpPr txBox="1"/>
          <p:nvPr>
            <p:ph idx="14" type="body"/>
          </p:nvPr>
        </p:nvSpPr>
        <p:spPr>
          <a:xfrm>
            <a:off x="6859323" y="938188"/>
            <a:ext cx="20931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77" name="Google Shape;177;p16"/>
          <p:cNvSpPr txBox="1"/>
          <p:nvPr>
            <p:ph idx="15" type="body"/>
          </p:nvPr>
        </p:nvSpPr>
        <p:spPr>
          <a:xfrm>
            <a:off x="6858137" y="2230115"/>
            <a:ext cx="20931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78" name="Google Shape;178;p16"/>
          <p:cNvSpPr txBox="1"/>
          <p:nvPr>
            <p:ph idx="16" type="body"/>
          </p:nvPr>
        </p:nvSpPr>
        <p:spPr>
          <a:xfrm>
            <a:off x="6874537" y="2345531"/>
            <a:ext cx="20943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79" name="Google Shape;179;p16"/>
          <p:cNvSpPr txBox="1"/>
          <p:nvPr>
            <p:ph idx="17" type="body"/>
          </p:nvPr>
        </p:nvSpPr>
        <p:spPr>
          <a:xfrm>
            <a:off x="6859323" y="4012406"/>
            <a:ext cx="20931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80" name="Google Shape;180;p16"/>
          <p:cNvSpPr txBox="1"/>
          <p:nvPr>
            <p:ph idx="18" type="body"/>
          </p:nvPr>
        </p:nvSpPr>
        <p:spPr>
          <a:xfrm>
            <a:off x="6857089" y="4130226"/>
            <a:ext cx="2094300" cy="132300"/>
          </a:xfrm>
          <a:prstGeom prst="rect">
            <a:avLst/>
          </a:prstGeom>
        </p:spPr>
        <p:txBody>
          <a:bodyPr anchorCtr="0" anchor="t" bIns="43650" lIns="43650" spcFirstLastPara="1" rIns="43650" wrap="square" tIns="43650">
            <a:noAutofit/>
          </a:bodyPr>
          <a:lstStyle/>
          <a:p>
            <a:pPr indent="0" lvl="0" marL="0" rtl="0" algn="l">
              <a:spcBef>
                <a:spcPts val="0"/>
              </a:spcBef>
              <a:spcAft>
                <a:spcPts val="0"/>
              </a:spcAft>
              <a:buClr>
                <a:schemeClr val="dk1"/>
              </a:buClr>
              <a:buSzPts val="500"/>
              <a:buFont typeface="Arial"/>
              <a:buNone/>
            </a:pPr>
            <a:r>
              <a:rPr lang="en" sz="300"/>
              <a:t>[1] Domain Independent Framework for Automatic Text Summarization - Scientific Figure on ResearchGate. Available from: https://www.researchgate.net/figure/Generic-Automatic-Text-Summarization-Process_fig1_277935873 [accessed 16 Nov, 2020]</a:t>
            </a:r>
            <a:endParaRPr/>
          </a:p>
        </p:txBody>
      </p:sp>
      <p:sp>
        <p:nvSpPr>
          <p:cNvPr id="181" name="Google Shape;181;p16"/>
          <p:cNvSpPr txBox="1"/>
          <p:nvPr>
            <p:ph idx="19"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182" name="Google Shape;182;p16"/>
          <p:cNvSpPr txBox="1"/>
          <p:nvPr>
            <p:ph idx="20" type="body"/>
          </p:nvPr>
        </p:nvSpPr>
        <p:spPr>
          <a:xfrm>
            <a:off x="188372" y="2336180"/>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3" name="Google Shape;183;p16"/>
          <p:cNvSpPr txBox="1"/>
          <p:nvPr>
            <p:ph idx="21"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4" name="Google Shape;184;p16"/>
          <p:cNvSpPr txBox="1"/>
          <p:nvPr>
            <p:ph idx="22"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5" name="Google Shape;185;p16"/>
          <p:cNvSpPr txBox="1"/>
          <p:nvPr>
            <p:ph idx="23"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6" name="Google Shape;186;p16"/>
          <p:cNvSpPr txBox="1"/>
          <p:nvPr>
            <p:ph idx="24"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7" name="Google Shape;187;p16"/>
          <p:cNvSpPr txBox="1"/>
          <p:nvPr>
            <p:ph idx="25"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8" name="Google Shape;188;p16"/>
          <p:cNvSpPr txBox="1"/>
          <p:nvPr>
            <p:ph idx="26"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89" name="Google Shape;189;p16"/>
          <p:cNvSpPr txBox="1"/>
          <p:nvPr>
            <p:ph idx="27"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90" name="Google Shape;190;p16"/>
          <p:cNvSpPr txBox="1"/>
          <p:nvPr>
            <p:ph idx="28"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91" name="Google Shape;191;p16"/>
          <p:cNvSpPr txBox="1"/>
          <p:nvPr>
            <p:ph idx="29"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92" name="Google Shape;192;p16"/>
          <p:cNvSpPr txBox="1"/>
          <p:nvPr>
            <p:ph idx="30"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93" name="Google Shape;193;p16"/>
          <p:cNvSpPr txBox="1"/>
          <p:nvPr>
            <p:ph idx="31" type="body"/>
          </p:nvPr>
        </p:nvSpPr>
        <p:spPr>
          <a:xfrm>
            <a:off x="-2168392" y="3321844"/>
            <a:ext cx="2095200" cy="132300"/>
          </a:xfrm>
          <a:prstGeom prst="rect">
            <a:avLst/>
          </a:prstGeom>
        </p:spPr>
        <p:txBody>
          <a:bodyPr anchorCtr="0" anchor="t" bIns="43650" lIns="43650" spcFirstLastPara="1" rIns="43650" wrap="square" tIns="43650">
            <a:noAutofit/>
          </a:bodyPr>
          <a:lstStyle/>
          <a:p>
            <a:pPr indent="0" lvl="0" marL="0" rtl="0" algn="l">
              <a:spcBef>
                <a:spcPts val="100"/>
              </a:spcBef>
              <a:spcAft>
                <a:spcPts val="0"/>
              </a:spcAft>
              <a:buNone/>
            </a:pPr>
            <a:r>
              <a:t/>
            </a:r>
            <a:endParaRPr/>
          </a:p>
        </p:txBody>
      </p:sp>
      <p:sp>
        <p:nvSpPr>
          <p:cNvPr id="194" name="Google Shape;194;p16"/>
          <p:cNvSpPr/>
          <p:nvPr>
            <p:ph idx="32"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95" name="Google Shape;195;p16"/>
          <p:cNvSpPr/>
          <p:nvPr>
            <p:ph idx="33"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96" name="Google Shape;196;p16"/>
          <p:cNvSpPr/>
          <p:nvPr>
            <p:ph idx="34"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97" name="Google Shape;197;p16"/>
          <p:cNvSpPr/>
          <p:nvPr>
            <p:ph idx="35"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98" name="Google Shape;198;p16"/>
          <p:cNvSpPr/>
          <p:nvPr>
            <p:ph idx="36"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199" name="Google Shape;199;p16"/>
          <p:cNvSpPr/>
          <p:nvPr>
            <p:ph idx="37"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0" name="Google Shape;200;p16"/>
          <p:cNvSpPr/>
          <p:nvPr>
            <p:ph idx="38"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1" name="Google Shape;201;p16"/>
          <p:cNvSpPr/>
          <p:nvPr>
            <p:ph idx="39"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2" name="Google Shape;202;p16"/>
          <p:cNvSpPr/>
          <p:nvPr>
            <p:ph idx="40"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3" name="Google Shape;203;p16"/>
          <p:cNvSpPr/>
          <p:nvPr>
            <p:ph idx="41"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4" name="Google Shape;204;p16"/>
          <p:cNvSpPr/>
          <p:nvPr>
            <p:ph idx="42" type="pic"/>
          </p:nvPr>
        </p:nvSpPr>
        <p:spPr>
          <a:xfrm>
            <a:off x="-1943100" y="3955256"/>
            <a:ext cx="1647900" cy="756300"/>
          </a:xfrm>
          <a:prstGeom prst="rect">
            <a:avLst/>
          </a:prstGeom>
        </p:spPr>
        <p:txBody>
          <a:bodyPr anchorCtr="0" anchor="ctr" bIns="8725" lIns="17450" spcFirstLastPara="1" rIns="17450" wrap="square" tIns="8725">
            <a:noAutofit/>
          </a:bodyPr>
          <a:lstStyle/>
          <a:p>
            <a:pPr indent="0" lvl="0" marL="0" rtl="0" algn="ctr">
              <a:spcBef>
                <a:spcPts val="200"/>
              </a:spcBef>
              <a:spcAft>
                <a:spcPts val="0"/>
              </a:spcAft>
              <a:buNone/>
            </a:pPr>
            <a:r>
              <a:t/>
            </a:r>
            <a:endParaRPr/>
          </a:p>
        </p:txBody>
      </p:sp>
      <p:sp>
        <p:nvSpPr>
          <p:cNvPr id="205" name="Google Shape;205;p16"/>
          <p:cNvSpPr txBox="1"/>
          <p:nvPr>
            <p:ph idx="43"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06" name="Google Shape;206;p16"/>
          <p:cNvSpPr txBox="1"/>
          <p:nvPr>
            <p:ph idx="44"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07" name="Google Shape;207;p16"/>
          <p:cNvSpPr txBox="1"/>
          <p:nvPr>
            <p:ph idx="45"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08" name="Google Shape;208;p16"/>
          <p:cNvSpPr txBox="1"/>
          <p:nvPr>
            <p:ph idx="46"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09" name="Google Shape;209;p16"/>
          <p:cNvSpPr txBox="1"/>
          <p:nvPr>
            <p:ph idx="47"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0" name="Google Shape;210;p16"/>
          <p:cNvSpPr txBox="1"/>
          <p:nvPr>
            <p:ph idx="48"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1" name="Google Shape;211;p16"/>
          <p:cNvSpPr txBox="1"/>
          <p:nvPr>
            <p:ph idx="49"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2" name="Google Shape;212;p16"/>
          <p:cNvSpPr txBox="1"/>
          <p:nvPr>
            <p:ph idx="50"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3" name="Google Shape;213;p16"/>
          <p:cNvSpPr txBox="1"/>
          <p:nvPr>
            <p:ph idx="51"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4" name="Google Shape;214;p16"/>
          <p:cNvSpPr txBox="1"/>
          <p:nvPr>
            <p:ph idx="52"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5" name="Google Shape;215;p16"/>
          <p:cNvSpPr txBox="1"/>
          <p:nvPr>
            <p:ph idx="53"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6" name="Google Shape;216;p16"/>
          <p:cNvSpPr txBox="1"/>
          <p:nvPr>
            <p:ph idx="54"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7" name="Google Shape;217;p16"/>
          <p:cNvSpPr txBox="1"/>
          <p:nvPr>
            <p:ph idx="55"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8" name="Google Shape;218;p16"/>
          <p:cNvSpPr txBox="1"/>
          <p:nvPr>
            <p:ph idx="56" type="body"/>
          </p:nvPr>
        </p:nvSpPr>
        <p:spPr>
          <a:xfrm>
            <a:off x="-2168392" y="2857500"/>
            <a:ext cx="2093700" cy="117900"/>
          </a:xfrm>
          <a:prstGeom prst="rect">
            <a:avLst/>
          </a:prstGeom>
        </p:spPr>
        <p:txBody>
          <a:bodyPr anchorCtr="0" anchor="ctr" bIns="17450" lIns="17450" spcFirstLastPara="1" rIns="17450" wrap="square" tIns="17450">
            <a:noAutofit/>
          </a:bodyPr>
          <a:lstStyle/>
          <a:p>
            <a:pPr indent="0" lvl="0" marL="0" rtl="0" algn="ctr">
              <a:spcBef>
                <a:spcPts val="100"/>
              </a:spcBef>
              <a:spcAft>
                <a:spcPts val="0"/>
              </a:spcAft>
              <a:buNone/>
            </a:pPr>
            <a:r>
              <a:t/>
            </a:r>
            <a:endParaRPr/>
          </a:p>
        </p:txBody>
      </p:sp>
      <p:sp>
        <p:nvSpPr>
          <p:cNvPr id="219" name="Google Shape;219;p16"/>
          <p:cNvSpPr txBox="1"/>
          <p:nvPr>
            <p:ph idx="57" type="body"/>
          </p:nvPr>
        </p:nvSpPr>
        <p:spPr>
          <a:xfrm>
            <a:off x="1235957" y="497682"/>
            <a:ext cx="6666600" cy="200100"/>
          </a:xfrm>
          <a:prstGeom prst="rect">
            <a:avLst/>
          </a:prstGeom>
        </p:spPr>
        <p:txBody>
          <a:bodyPr anchorCtr="0" anchor="t" bIns="8725" lIns="17450" spcFirstLastPara="1" rIns="17450" wrap="square" tIns="8725">
            <a:noAutofit/>
          </a:bodyPr>
          <a:lstStyle/>
          <a:p>
            <a:pPr indent="0" lvl="0" marL="0" rtl="0" algn="ctr">
              <a:spcBef>
                <a:spcPts val="200"/>
              </a:spcBef>
              <a:spcAft>
                <a:spcPts val="0"/>
              </a:spcAft>
              <a:buNone/>
            </a:pPr>
            <a:r>
              <a:t/>
            </a:r>
            <a:endParaRPr/>
          </a:p>
        </p:txBody>
      </p:sp>
      <p:sp>
        <p:nvSpPr>
          <p:cNvPr id="220" name="Google Shape;220;p16"/>
          <p:cNvSpPr txBox="1"/>
          <p:nvPr>
            <p:ph idx="58" type="body"/>
          </p:nvPr>
        </p:nvSpPr>
        <p:spPr>
          <a:xfrm>
            <a:off x="1235957" y="297657"/>
            <a:ext cx="6666600" cy="200100"/>
          </a:xfrm>
          <a:prstGeom prst="rect">
            <a:avLst/>
          </a:prstGeom>
        </p:spPr>
        <p:txBody>
          <a:bodyPr anchorCtr="0" anchor="t" bIns="8725" lIns="17450" spcFirstLastPara="1" rIns="17450" wrap="square" tIns="8725">
            <a:noAutofit/>
          </a:bodyPr>
          <a:lstStyle/>
          <a:p>
            <a:pPr indent="0" lvl="0" marL="0" rtl="0" algn="ctr">
              <a:spcBef>
                <a:spcPts val="300"/>
              </a:spcBef>
              <a:spcAft>
                <a:spcPts val="0"/>
              </a:spcAft>
              <a:buNone/>
            </a:pPr>
            <a:r>
              <a:t/>
            </a:r>
            <a:endParaRPr/>
          </a:p>
        </p:txBody>
      </p:sp>
      <p:pic>
        <p:nvPicPr>
          <p:cNvPr id="221" name="Google Shape;221;p16"/>
          <p:cNvPicPr preferRelativeResize="0"/>
          <p:nvPr/>
        </p:nvPicPr>
        <p:blipFill>
          <a:blip r:embed="rId3">
            <a:alphaModFix/>
          </a:blip>
          <a:stretch>
            <a:fillRect/>
          </a:stretch>
        </p:blipFill>
        <p:spPr>
          <a:xfrm>
            <a:off x="2408863" y="3216275"/>
            <a:ext cx="1968400" cy="868150"/>
          </a:xfrm>
          <a:prstGeom prst="rect">
            <a:avLst/>
          </a:prstGeom>
          <a:noFill/>
          <a:ln cap="flat" cmpd="sng" w="9525">
            <a:solidFill>
              <a:srgbClr val="000000"/>
            </a:solidFill>
            <a:prstDash val="solid"/>
            <a:round/>
            <a:headEnd len="sm" w="sm" type="none"/>
            <a:tailEnd len="sm" w="sm" type="none"/>
          </a:ln>
        </p:spPr>
      </p:pic>
      <p:pic>
        <p:nvPicPr>
          <p:cNvPr id="222" name="Google Shape;222;p16"/>
          <p:cNvPicPr preferRelativeResize="0"/>
          <p:nvPr/>
        </p:nvPicPr>
        <p:blipFill>
          <a:blip r:embed="rId4">
            <a:alphaModFix/>
          </a:blip>
          <a:stretch>
            <a:fillRect/>
          </a:stretch>
        </p:blipFill>
        <p:spPr>
          <a:xfrm>
            <a:off x="4535300" y="1463302"/>
            <a:ext cx="2297095" cy="868150"/>
          </a:xfrm>
          <a:prstGeom prst="rect">
            <a:avLst/>
          </a:prstGeom>
          <a:noFill/>
          <a:ln>
            <a:noFill/>
          </a:ln>
        </p:spPr>
      </p:pic>
      <p:pic>
        <p:nvPicPr>
          <p:cNvPr id="223" name="Google Shape;223;p16"/>
          <p:cNvPicPr preferRelativeResize="0"/>
          <p:nvPr/>
        </p:nvPicPr>
        <p:blipFill>
          <a:blip r:embed="rId5">
            <a:alphaModFix/>
          </a:blip>
          <a:stretch>
            <a:fillRect/>
          </a:stretch>
        </p:blipFill>
        <p:spPr>
          <a:xfrm>
            <a:off x="4757125" y="2855325"/>
            <a:ext cx="1686549" cy="63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sterPresentations.com-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