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2" r:id="rId10"/>
    <p:sldId id="264" r:id="rId11"/>
    <p:sldId id="265" r:id="rId12"/>
    <p:sldId id="272" r:id="rId13"/>
    <p:sldId id="270" r:id="rId14"/>
    <p:sldId id="273" r:id="rId15"/>
    <p:sldId id="266" r:id="rId16"/>
    <p:sldId id="267" r:id="rId17"/>
    <p:sldId id="271" r:id="rId18"/>
    <p:sldId id="274" r:id="rId19"/>
    <p:sldId id="275" r:id="rId20"/>
    <p:sldId id="276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8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14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958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3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4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BA388A-1019-44F9-A281-05B89C5A795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63A8C1-CD43-49F7-95AE-0E3397D5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C283-AEB0-2173-30F1-0538A932D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037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MINI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E9B04-C856-EF20-25B6-3AA39E3B4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2334"/>
            <a:ext cx="9144000" cy="3014133"/>
          </a:xfrm>
        </p:spPr>
        <p:txBody>
          <a:bodyPr/>
          <a:lstStyle/>
          <a:p>
            <a:r>
              <a:rPr lang="en-US" dirty="0"/>
              <a:t>ADITHYA BATHINENI</a:t>
            </a:r>
          </a:p>
          <a:p>
            <a:r>
              <a:rPr lang="en-US" dirty="0"/>
              <a:t>ANEERAJ BIDLAN</a:t>
            </a:r>
          </a:p>
          <a:p>
            <a:r>
              <a:rPr lang="en-US" dirty="0"/>
              <a:t>JOHN PAUL</a:t>
            </a:r>
          </a:p>
          <a:p>
            <a:r>
              <a:rPr lang="en-US" dirty="0"/>
              <a:t>KUBERA SANTHOSH VENKATESWARA GUPTA</a:t>
            </a:r>
          </a:p>
          <a:p>
            <a:r>
              <a:rPr lang="en-IN" dirty="0"/>
              <a:t>RAMA TULASI ACHANTA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9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INDEXES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378"/>
            <a:ext cx="10515600" cy="321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INDEX FOR PHONE NUMBER: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idx_phoneNumber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idx_phoneNumber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91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37"/>
            <a:ext cx="10515600" cy="56429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533"/>
            <a:ext cx="10515600" cy="601980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8000" b="1" u="sng" dirty="0">
                <a:latin typeface="Consolas" panose="020B0609020204030204" pitchFamily="49" charset="0"/>
              </a:rPr>
              <a:t>VIEW TO CALCULATE EXTENDED AMOUNT OF PURCHASES: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VW_PurchaseDetailsWithExtendedAmount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VW_PurchaseDetailsWithExtendedAmount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PurchaseDate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PurchaserFirstName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PurchaserLastName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Supplier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SupplierName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PartDescription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Quantity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   Quantity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ExtendedAmount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Purchaser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purchaserId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Part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endParaRPr lang="en-US" sz="6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Supplier </a:t>
            </a:r>
            <a:r>
              <a:rPr lang="en-US" sz="6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6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 Supplier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6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6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6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4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58"/>
            <a:ext cx="10515600" cy="6286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VIEWS (Contd.)</a:t>
            </a: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A6F5D2-DDC1-2590-7206-F6D3046AF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0672"/>
              </p:ext>
            </p:extLst>
          </p:nvPr>
        </p:nvGraphicFramePr>
        <p:xfrm>
          <a:off x="321733" y="889001"/>
          <a:ext cx="11557001" cy="57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146">
                  <a:extLst>
                    <a:ext uri="{9D8B030D-6E8A-4147-A177-3AD203B41FA5}">
                      <a16:colId xmlns:a16="http://schemas.microsoft.com/office/drawing/2014/main" val="1415738493"/>
                    </a:ext>
                  </a:extLst>
                </a:gridCol>
                <a:gridCol w="1201654">
                  <a:extLst>
                    <a:ext uri="{9D8B030D-6E8A-4147-A177-3AD203B41FA5}">
                      <a16:colId xmlns:a16="http://schemas.microsoft.com/office/drawing/2014/main" val="1347828393"/>
                    </a:ext>
                  </a:extLst>
                </a:gridCol>
                <a:gridCol w="1388534">
                  <a:extLst>
                    <a:ext uri="{9D8B030D-6E8A-4147-A177-3AD203B41FA5}">
                      <a16:colId xmlns:a16="http://schemas.microsoft.com/office/drawing/2014/main" val="1538456068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113591089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906233863"/>
                    </a:ext>
                  </a:extLst>
                </a:gridCol>
                <a:gridCol w="2472267">
                  <a:extLst>
                    <a:ext uri="{9D8B030D-6E8A-4147-A177-3AD203B41FA5}">
                      <a16:colId xmlns:a16="http://schemas.microsoft.com/office/drawing/2014/main" val="1082210868"/>
                    </a:ext>
                  </a:extLst>
                </a:gridCol>
                <a:gridCol w="795866">
                  <a:extLst>
                    <a:ext uri="{9D8B030D-6E8A-4147-A177-3AD203B41FA5}">
                      <a16:colId xmlns:a16="http://schemas.microsoft.com/office/drawing/2014/main" val="1384841876"/>
                    </a:ext>
                  </a:extLst>
                </a:gridCol>
                <a:gridCol w="804334">
                  <a:extLst>
                    <a:ext uri="{9D8B030D-6E8A-4147-A177-3AD203B41FA5}">
                      <a16:colId xmlns:a16="http://schemas.microsoft.com/office/drawing/2014/main" val="3599440213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62494216"/>
                    </a:ext>
                  </a:extLst>
                </a:gridCol>
              </a:tblGrid>
              <a:tr h="5912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PurchaseDate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Purchaser FirstName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Purchaser </a:t>
                      </a:r>
                      <a:r>
                        <a:rPr lang="en-IN" sz="1400" b="1" u="none" strike="noStrike" dirty="0" err="1">
                          <a:effectLst/>
                        </a:rPr>
                        <a:t>LastName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Supplier Name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effectLst/>
                        </a:rPr>
                        <a:t>PartNumber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PartDescription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Quantity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 err="1">
                          <a:effectLst/>
                        </a:rPr>
                        <a:t>UnitPrice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Extended Amount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60507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31-10-2022 00:00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Joey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DL1010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 Optiplex 1010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7361886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31-10-2022 00:00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Joey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DL5040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 Optiplex 5040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150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59709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31-10-2022 00:00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Joey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DLM190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 19-inch Monitor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$875.00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0709438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10-12-2022 00:00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Joey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Doe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HPM220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 22-inch Monitor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$1,350.00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690008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10-11-2022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Smith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 Desktop Tower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3954608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20-11-2022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Smith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HP800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 EliteDesk 800G1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$4,000.00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3106471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20-11-2022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Smith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HPM270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 27-inch Monitor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921838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30-11-2022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Troy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Allen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SAMSUNG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SM330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Samsung Galaxy Tab 7” Android Tablet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$1,100.00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6569934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Troy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Allen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HP501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 101-Key Computer Keyboard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8184705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Troy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Allen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HP502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HP Mouse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7443373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Vinh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Gallagher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DLM240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Dell 24-inch Monitor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80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3056002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Vinh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Gallagher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LENOVO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LEN101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Lenovo 101-Key Computer Keyboard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130294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05-12-2022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Vinh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Gallagher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LENOVO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LEN102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Lenovo Mouse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3299594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Vinh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Gallagher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LENOVO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LEN102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Lenovo Mouse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4113524"/>
                  </a:ext>
                </a:extLst>
              </a:tr>
              <a:tr h="33932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15-12-2022 00:00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Vinh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Gallagher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MAX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MAX901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Max Web Camera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3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8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VIEWS(Contd.)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10625667" cy="553911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u="sng" dirty="0">
                <a:latin typeface="Consolas" panose="020B0609020204030204" pitchFamily="49" charset="0"/>
              </a:rPr>
              <a:t>VIEW TO CALCULATE EXTENDED AMOUNT OF PURCHASES: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VW_DesktopBundleTotalCost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VW_DesktopBundleTotalCost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DesktopBundle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DesktopBundleName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TotalCost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DesktopBundle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Part_DesktopBundle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DesktopBundle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Part_DesktopBundle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desktopBundleId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Part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Part_DesktopBundle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1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DesktopBundle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VW_DesktopBundleTotalCost</a:t>
            </a:r>
            <a:r>
              <a:rPr lang="en-US" sz="19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852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VIEWS(Contd.)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783596-96EB-5146-DFE3-E20BD024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55221"/>
              </p:ext>
            </p:extLst>
          </p:nvPr>
        </p:nvGraphicFramePr>
        <p:xfrm>
          <a:off x="3098799" y="1905000"/>
          <a:ext cx="5740401" cy="2905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2491">
                  <a:extLst>
                    <a:ext uri="{9D8B030D-6E8A-4147-A177-3AD203B41FA5}">
                      <a16:colId xmlns:a16="http://schemas.microsoft.com/office/drawing/2014/main" val="2955236106"/>
                    </a:ext>
                  </a:extLst>
                </a:gridCol>
                <a:gridCol w="2707910">
                  <a:extLst>
                    <a:ext uri="{9D8B030D-6E8A-4147-A177-3AD203B41FA5}">
                      <a16:colId xmlns:a16="http://schemas.microsoft.com/office/drawing/2014/main" val="3876093392"/>
                    </a:ext>
                  </a:extLst>
                </a:gridCol>
              </a:tblGrid>
              <a:tr h="66657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 err="1">
                          <a:effectLst/>
                        </a:rPr>
                        <a:t>DesktopBundleName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 err="1">
                          <a:effectLst/>
                        </a:rPr>
                        <a:t>TotalCost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49954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DELL BIZ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$277.00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993401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DELL ECO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$52.00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167006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HP BIZ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$352.00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429866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HP ECO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$123.00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4548640"/>
                  </a:ext>
                </a:extLst>
              </a:tr>
              <a:tr h="4477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$110.00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9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76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10515600" cy="5174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UPDATE “COST” COLUMN IN PURCHASE PRODUCT TABLE: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UpdateCostOnPurchaseProduct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cost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8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3359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GET DETAILS OF THE PURCHASES THAT HAPPENED IN THE GIVEN YEAR AND MONTH:</a:t>
            </a:r>
            <a:endParaRPr lang="en-US" sz="2400" dirty="0"/>
          </a:p>
          <a:p>
            <a:pPr marL="369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pGetPurchaseYM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@Year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@Month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[Customer Name]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id [Transaction ID]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"date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“ [Purchase Date]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[Part Number]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[Purchase Cost]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 p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pp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YYYY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"date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@Year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DATEPART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"date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@Month</a:t>
            </a:r>
          </a:p>
          <a:p>
            <a:pPr marL="3690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--TEST CASE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1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1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IN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pGetPurchaseYM</a:t>
            </a:r>
            <a:endParaRPr lang="en-IN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100" dirty="0">
                <a:solidFill>
                  <a:srgbClr val="FF0000"/>
                </a:solidFill>
                <a:latin typeface="Consolas" panose="020B0609020204030204" pitchFamily="49" charset="0"/>
              </a:rPr>
              <a:t>'2022'</a:t>
            </a:r>
            <a:r>
              <a:rPr lang="en-IN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100" dirty="0">
                <a:solidFill>
                  <a:srgbClr val="FF0000"/>
                </a:solidFill>
                <a:latin typeface="Consolas" panose="020B0609020204030204" pitchFamily="49" charset="0"/>
              </a:rPr>
              <a:t>'12'</a:t>
            </a:r>
            <a:r>
              <a:rPr lang="en-IN" sz="2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85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Stored Procedures (Contd.)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FAC50-B225-981E-8437-A4C90BE4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92602"/>
              </p:ext>
            </p:extLst>
          </p:nvPr>
        </p:nvGraphicFramePr>
        <p:xfrm>
          <a:off x="296334" y="1022556"/>
          <a:ext cx="11641667" cy="5470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2529">
                  <a:extLst>
                    <a:ext uri="{9D8B030D-6E8A-4147-A177-3AD203B41FA5}">
                      <a16:colId xmlns:a16="http://schemas.microsoft.com/office/drawing/2014/main" val="4017856845"/>
                    </a:ext>
                  </a:extLst>
                </a:gridCol>
                <a:gridCol w="1940278">
                  <a:extLst>
                    <a:ext uri="{9D8B030D-6E8A-4147-A177-3AD203B41FA5}">
                      <a16:colId xmlns:a16="http://schemas.microsoft.com/office/drawing/2014/main" val="30504030"/>
                    </a:ext>
                  </a:extLst>
                </a:gridCol>
                <a:gridCol w="1940278">
                  <a:extLst>
                    <a:ext uri="{9D8B030D-6E8A-4147-A177-3AD203B41FA5}">
                      <a16:colId xmlns:a16="http://schemas.microsoft.com/office/drawing/2014/main" val="1615804771"/>
                    </a:ext>
                  </a:extLst>
                </a:gridCol>
                <a:gridCol w="1940278">
                  <a:extLst>
                    <a:ext uri="{9D8B030D-6E8A-4147-A177-3AD203B41FA5}">
                      <a16:colId xmlns:a16="http://schemas.microsoft.com/office/drawing/2014/main" val="2455860073"/>
                    </a:ext>
                  </a:extLst>
                </a:gridCol>
                <a:gridCol w="2708304">
                  <a:extLst>
                    <a:ext uri="{9D8B030D-6E8A-4147-A177-3AD203B41FA5}">
                      <a16:colId xmlns:a16="http://schemas.microsoft.com/office/drawing/2014/main" val="699881745"/>
                    </a:ext>
                  </a:extLst>
                </a:gridCol>
              </a:tblGrid>
              <a:tr h="103866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Name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IN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ransaction</a:t>
                      </a: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Date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Number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Cost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51880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Vinh Gallagher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LEN101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$350.00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2605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Vinh Gallagher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LEN102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$250.00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4046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Vinh Gallagher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DLM240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$6,400.00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98765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Joey Doe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HPM220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$1,350.00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5678611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Vinh Gallagher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LEN102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$500.00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159730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Vinh Gallagher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MAX901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$800.00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6984149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Troy Allen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HP501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$900.00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247904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Troy Allen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HP502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$600.00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95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3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Stored Procedures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33591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9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GET DETAILS OF THE PURCHASES THAT HAPPENED AGAINST A SUPPLIER:</a:t>
            </a:r>
            <a:endParaRPr lang="en-US" sz="2900" dirty="0"/>
          </a:p>
          <a:p>
            <a:pPr marL="36900" indent="0">
              <a:buNone/>
            </a:pP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pGetPurchaseSupplier</a:t>
            </a: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@Supplier </a:t>
            </a: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[Supplier Name]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[Customer Name]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IN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"date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IN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IN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r>
              <a:rPr lang="en-IN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US" sz="26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[Purchase Cost]</a:t>
            </a:r>
          </a:p>
          <a:p>
            <a:pPr marL="3690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Supplier s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pp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Purchaser p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purchaserId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marL="3690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@Supplier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008000"/>
                </a:solidFill>
                <a:latin typeface="Consolas" panose="020B0609020204030204" pitchFamily="49" charset="0"/>
              </a:rPr>
              <a:t>-- TEST CASE</a:t>
            </a: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pGetPurchaseSupplier</a:t>
            </a:r>
            <a:endParaRPr lang="en-IN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600" dirty="0">
                <a:solidFill>
                  <a:srgbClr val="FF0000"/>
                </a:solidFill>
                <a:latin typeface="Consolas" panose="020B0609020204030204" pitchFamily="49" charset="0"/>
              </a:rPr>
              <a:t>'DELL'</a:t>
            </a:r>
            <a:r>
              <a:rPr lang="en-IN" sz="2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8897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Stored Procedures (Contd.)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FAC50-B225-981E-8437-A4C90BE4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24217"/>
              </p:ext>
            </p:extLst>
          </p:nvPr>
        </p:nvGraphicFramePr>
        <p:xfrm>
          <a:off x="275166" y="1801754"/>
          <a:ext cx="11641667" cy="3254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066">
                  <a:extLst>
                    <a:ext uri="{9D8B030D-6E8A-4147-A177-3AD203B41FA5}">
                      <a16:colId xmlns:a16="http://schemas.microsoft.com/office/drawing/2014/main" val="4017856845"/>
                    </a:ext>
                  </a:extLst>
                </a:gridCol>
                <a:gridCol w="2425701">
                  <a:extLst>
                    <a:ext uri="{9D8B030D-6E8A-4147-A177-3AD203B41FA5}">
                      <a16:colId xmlns:a16="http://schemas.microsoft.com/office/drawing/2014/main" val="30504030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1615804771"/>
                    </a:ext>
                  </a:extLst>
                </a:gridCol>
                <a:gridCol w="1817129">
                  <a:extLst>
                    <a:ext uri="{9D8B030D-6E8A-4147-A177-3AD203B41FA5}">
                      <a16:colId xmlns:a16="http://schemas.microsoft.com/office/drawing/2014/main" val="2455860073"/>
                    </a:ext>
                  </a:extLst>
                </a:gridCol>
                <a:gridCol w="2708304">
                  <a:extLst>
                    <a:ext uri="{9D8B030D-6E8A-4147-A177-3AD203B41FA5}">
                      <a16:colId xmlns:a16="http://schemas.microsoft.com/office/drawing/2014/main" val="699881745"/>
                    </a:ext>
                  </a:extLst>
                </a:gridCol>
              </a:tblGrid>
              <a:tr h="103866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Supplier Name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Customer Name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Purchase Date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Part Number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Purchase Cost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51880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Joey Doe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31-10-2022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DL1010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2605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Joey Doe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31-10-2022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DL5040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4046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Joey Doe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31-10-2022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DLM190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$875.00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98765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Vinh Gallagher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DLM240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56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32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F06E-77DD-3F09-0372-6DA99A38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33"/>
            <a:ext cx="10515600" cy="854075"/>
          </a:xfrm>
        </p:spPr>
        <p:txBody>
          <a:bodyPr/>
          <a:lstStyle/>
          <a:p>
            <a:pPr algn="ctr"/>
            <a:r>
              <a:rPr lang="en-US" dirty="0"/>
              <a:t>ER DIAGRAM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4BE155-1160-270F-B6DD-8CAFFE3C9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1125008"/>
            <a:ext cx="8788399" cy="5344693"/>
          </a:xfrm>
        </p:spPr>
      </p:pic>
    </p:spTree>
    <p:extLst>
      <p:ext uri="{BB962C8B-B14F-4D97-AF65-F5344CB8AC3E}">
        <p14:creationId xmlns:p14="http://schemas.microsoft.com/office/powerpoint/2010/main" val="86991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Stored Procedures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5"/>
            <a:ext cx="10515600" cy="569151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GET DETAILS OF THE PURCHASES THAT HAPPENED AGAINST A </a:t>
            </a:r>
            <a:r>
              <a:rPr lang="en-IN" sz="3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PART TYPE</a:t>
            </a:r>
            <a:r>
              <a:rPr lang="en-US" sz="3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:</a:t>
            </a:r>
            <a:endParaRPr lang="en-US" sz="3400" dirty="0"/>
          </a:p>
          <a:p>
            <a:pPr marL="36900" indent="0">
              <a:buNone/>
            </a:pPr>
            <a:r>
              <a:rPr lang="en-IN" sz="3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pGetPurchasePartType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@PartType </a:t>
            </a:r>
            <a:r>
              <a:rPr lang="en-IN" sz="3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sz="3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sz="3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[Part Name]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IN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[Part Description]</a:t>
            </a:r>
            <a:r>
              <a:rPr lang="en-IN" sz="3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pr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[Customer Name]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 algn="just">
              <a:buNone/>
            </a:pP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IN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"date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“ [Purchase Date], </a:t>
            </a:r>
          </a:p>
          <a:p>
            <a:pPr marL="36900" indent="0">
              <a:buNone/>
            </a:pPr>
            <a:r>
              <a:rPr lang="en-US" sz="3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[Purchase Cost]</a:t>
            </a:r>
          </a:p>
          <a:p>
            <a:pPr marL="36900" indent="0">
              <a:buNone/>
            </a:pPr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Part p 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PurchaseProduct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pp </a:t>
            </a:r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partnumber</a:t>
            </a:r>
            <a:endParaRPr 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Purchaser pr </a:t>
            </a:r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pp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purchaserId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pr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marL="36900" indent="0">
              <a:buNone/>
            </a:pPr>
            <a:r>
              <a:rPr lang="en-US" sz="3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3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3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@PartType</a:t>
            </a:r>
            <a:r>
              <a:rPr lang="en-US" sz="3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36900" indent="0">
              <a:buNone/>
            </a:pP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008000"/>
                </a:solidFill>
                <a:latin typeface="Consolas" panose="020B0609020204030204" pitchFamily="49" charset="0"/>
              </a:rPr>
              <a:t>-- TEST CASE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IN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pGetPurchasePartType</a:t>
            </a:r>
            <a:endParaRPr lang="en-IN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3400" dirty="0">
                <a:solidFill>
                  <a:srgbClr val="FF0000"/>
                </a:solidFill>
                <a:latin typeface="Consolas" panose="020B0609020204030204" pitchFamily="49" charset="0"/>
              </a:rPr>
              <a:t>'MONITOR'</a:t>
            </a:r>
            <a:r>
              <a:rPr lang="en-IN" sz="3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30651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Stored Procedures (Contd.)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FAC50-B225-981E-8437-A4C90BE4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2215"/>
              </p:ext>
            </p:extLst>
          </p:nvPr>
        </p:nvGraphicFramePr>
        <p:xfrm>
          <a:off x="275166" y="1801754"/>
          <a:ext cx="11641667" cy="3254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066">
                  <a:extLst>
                    <a:ext uri="{9D8B030D-6E8A-4147-A177-3AD203B41FA5}">
                      <a16:colId xmlns:a16="http://schemas.microsoft.com/office/drawing/2014/main" val="4017856845"/>
                    </a:ext>
                  </a:extLst>
                </a:gridCol>
                <a:gridCol w="2425701">
                  <a:extLst>
                    <a:ext uri="{9D8B030D-6E8A-4147-A177-3AD203B41FA5}">
                      <a16:colId xmlns:a16="http://schemas.microsoft.com/office/drawing/2014/main" val="30504030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1615804771"/>
                    </a:ext>
                  </a:extLst>
                </a:gridCol>
                <a:gridCol w="1972733">
                  <a:extLst>
                    <a:ext uri="{9D8B030D-6E8A-4147-A177-3AD203B41FA5}">
                      <a16:colId xmlns:a16="http://schemas.microsoft.com/office/drawing/2014/main" val="2455860073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699881745"/>
                    </a:ext>
                  </a:extLst>
                </a:gridCol>
              </a:tblGrid>
              <a:tr h="103866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Part Description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Customer Name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Purchase Date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Purchase Cost</a:t>
                      </a: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51880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DLM190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19-inch Monitor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Joey Doe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31-10-2022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$875.00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2605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HPM270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 27-inch Monitor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Smith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20-11-2022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14046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DLM240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Dell 24-inch Monitor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Vinh Gallagher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$6,400.00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9876533"/>
                  </a:ext>
                </a:extLst>
              </a:tr>
              <a:tr h="55395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HPM220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HP 22-inch Monitor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Joey Doe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10-12-2022 00:00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$1,350.00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567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0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EEF82B-39F9-719A-0FDE-6B4BB9F16402}"/>
              </a:ext>
            </a:extLst>
          </p:cNvPr>
          <p:cNvSpPr/>
          <p:nvPr/>
        </p:nvSpPr>
        <p:spPr>
          <a:xfrm>
            <a:off x="2340077" y="2364657"/>
            <a:ext cx="75118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6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257E-629D-ED98-CF5B-017D3E8D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Breakdown of Tables -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C730-A4F6-170D-9139-F9EA07E5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34"/>
            <a:ext cx="10515600" cy="489003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Province – </a:t>
            </a:r>
            <a:r>
              <a:rPr lang="en-US" sz="2400" dirty="0" err="1"/>
              <a:t>PurchaserAddress</a:t>
            </a:r>
            <a:r>
              <a:rPr lang="en-US" sz="2400" dirty="0"/>
              <a:t> (1-M)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PurchaserAddress</a:t>
            </a:r>
            <a:r>
              <a:rPr lang="en-US" sz="2400" dirty="0"/>
              <a:t> – Purchaser (M-1)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Supplier – Part (1-M)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Purchaser – </a:t>
            </a:r>
            <a:r>
              <a:rPr lang="en-US" sz="2400" dirty="0" err="1"/>
              <a:t>PurchaseProduct</a:t>
            </a:r>
            <a:r>
              <a:rPr lang="en-US" sz="2400" dirty="0"/>
              <a:t> (1-M)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Part – </a:t>
            </a:r>
            <a:r>
              <a:rPr lang="en-US" sz="2400" dirty="0" err="1"/>
              <a:t>PurchaseProduct</a:t>
            </a:r>
            <a:r>
              <a:rPr lang="en-US" sz="2400" dirty="0"/>
              <a:t> (M-1)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Part – </a:t>
            </a:r>
            <a:r>
              <a:rPr lang="en-US" sz="2400" dirty="0" err="1"/>
              <a:t>PartDesktopBundle</a:t>
            </a:r>
            <a:r>
              <a:rPr lang="en-US" sz="2400" dirty="0"/>
              <a:t> – </a:t>
            </a:r>
            <a:r>
              <a:rPr lang="en-US" sz="2400" dirty="0" err="1"/>
              <a:t>DesktopBundle</a:t>
            </a:r>
            <a:r>
              <a:rPr lang="en-US" sz="2400" dirty="0"/>
              <a:t> (1-M-M-1)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1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55F-BC8A-3373-8E7F-A35207F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655D-3089-C50F-CD49-2B5588B5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253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Purchaser Table: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CK_Purchaser_firstName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"email"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phone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altPhone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08EDF-604F-5459-7232-DE30315F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929" y="2639637"/>
            <a:ext cx="3409628" cy="260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8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E55F-BC8A-3373-8E7F-A35207F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Structure(Contd.)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655D-3089-C50F-CD49-2B5588B5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/>
              <a:t>DATA INSERT WITH COLUMN NAMES: 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'Joey'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'Doe'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'john.doe@email.com'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'5876752009'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'May'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'Smith'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'may.smith@email.com'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'5876952009'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'Vinh'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'Gallagher'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'vinh.gallagher@email.com'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'5876755644'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'Troy'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'Allen'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'troy.allen@email.com'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'5874566390'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Constraints: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9812867" cy="51740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u="sng" dirty="0"/>
              <a:t>PRIMARY KEY(PK):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&lt;- PURCHASER TABLE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IDENTITY PRIMARY KEY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&lt;- PURCHASEPRODUCT TABLE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 IDENTITY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(1001,1)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PRIMARY KEY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&lt;- SUPPLIER TABLE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u="sng" dirty="0"/>
              <a:t>CHECK(CK):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CK_Purchaser_firstName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CHECK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&lt;- PURCHASER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Constraints: Breakdown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56"/>
            <a:ext cx="10515600" cy="51740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u="sng" dirty="0"/>
              <a:t>DEFAULT(DF):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Country_DF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'CANADA’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&lt;- PURCHASERADDRESS TABLE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u="sng" dirty="0"/>
              <a:t>FOREIGN KEY(FK):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provinceCode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ProvinceCode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&lt;- FOREIGN KEY IN PURCHASER TABLE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Province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&lt;- PRIMARY KEY OF PROVINCE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8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SWC_XX Constraints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2141F1-3927-88D2-81F8-E435676DD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75141"/>
              </p:ext>
            </p:extLst>
          </p:nvPr>
        </p:nvGraphicFramePr>
        <p:xfrm>
          <a:off x="2438401" y="1022556"/>
          <a:ext cx="7975600" cy="55137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7015">
                  <a:extLst>
                    <a:ext uri="{9D8B030D-6E8A-4147-A177-3AD203B41FA5}">
                      <a16:colId xmlns:a16="http://schemas.microsoft.com/office/drawing/2014/main" val="464773977"/>
                    </a:ext>
                  </a:extLst>
                </a:gridCol>
                <a:gridCol w="5458585">
                  <a:extLst>
                    <a:ext uri="{9D8B030D-6E8A-4147-A177-3AD203B41FA5}">
                      <a16:colId xmlns:a16="http://schemas.microsoft.com/office/drawing/2014/main" val="3969570421"/>
                    </a:ext>
                  </a:extLst>
                </a:gridCol>
              </a:tblGrid>
              <a:tr h="484511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Table Name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effectLst/>
                        </a:rPr>
                        <a:t>Constraint Name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359512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Province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PK__Province__357D4CF85EBA786B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9583978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Purchaser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PK__Purchase__3213E83FEBB89ED0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1362042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Purchaser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CK_Purchaser_firstName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366890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PurchaserAddress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PK__Purchase__3213E83FE7A20BD6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1600485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PurchaserAddress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FK__Purchaser__purch__3C69FB99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56089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PurchaserAddress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FK__Purchaser__provi__3E52440B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1001203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Supplier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PK__Supplier__3213E83FCD2848C8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994156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DesktopBundle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PK__DesktopB__3213E83FA2DA6329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7169932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PK__Part__FD291E40A9D71157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217058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CK_part_description_length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490012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CK_part_unit_price_positive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793593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FK__Part__supplierId__46E78A0C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0498320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PurchaseProduct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PK__Purchase__3213E83FFBC24C8F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8562316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PurchaseProduct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CK_PurchaseProduct_quantity_positive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5194449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PurchaseProduct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FK__PurchaseP__purch__4AB81AF0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666234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PurchaseProduct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FK__PurchaseP__partn__4BAC3F29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556551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PurchaseProduct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FK__PurchaseP__suppl__4CA06362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3497135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Part_DesktopBundle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PK__Part_Des__3213E83F7257403A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5788694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Part_DesktopBundle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FK__Part_Desk__partN__5070F446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265562"/>
                  </a:ext>
                </a:extLst>
              </a:tr>
              <a:tr h="24759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Part_DesktopBundle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u="none" strike="noStrike" dirty="0">
                          <a:effectLst/>
                        </a:rPr>
                        <a:t>FK__Part_Desk__deskt__5165187F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3538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99B5-B8AF-0424-5E6D-E586CF2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802B-CEC3-4A1E-0471-7C6F8B1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290"/>
            <a:ext cx="10515600" cy="51740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u="sng" dirty="0"/>
              <a:t>UNIQUE INDEX FOR PURCHASER EMAIL: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idx_emailId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idx_emailId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400" dirty="0"/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altPhone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FF0000"/>
                </a:solidFill>
                <a:latin typeface="Consolas" panose="020B0609020204030204" pitchFamily="49" charset="0"/>
              </a:rPr>
              <a:t>'John'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FF0000"/>
                </a:solidFill>
                <a:latin typeface="Consolas" panose="020B0609020204030204" pitchFamily="49" charset="0"/>
              </a:rPr>
              <a:t>'Paul'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FF0000"/>
                </a:solidFill>
                <a:latin typeface="Consolas" panose="020B0609020204030204" pitchFamily="49" charset="0"/>
              </a:rPr>
              <a:t>'AB@example.com'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FF0000"/>
                </a:solidFill>
                <a:latin typeface="Consolas" panose="020B0609020204030204" pitchFamily="49" charset="0"/>
              </a:rPr>
              <a:t>'1234567890'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FF0000"/>
                </a:solidFill>
                <a:latin typeface="Consolas" panose="020B0609020204030204" pitchFamily="49" charset="0"/>
              </a:rPr>
              <a:t>'57487878567'</a:t>
            </a:r>
            <a:r>
              <a:rPr lang="fi-FI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i-FI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Purchaser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altPhone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'Adithya'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Bathineni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'AB@example.com'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'1234567891'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'5748690373’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Cannot insert duplicate key row in object 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dbo.Purchaser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 with unique index '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idx_emailId</a:t>
            </a:r>
            <a:r>
              <a:rPr lang="en-US" sz="1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'. The duplicate key value is (AB@example.com).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statement has been terminated.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242</TotalTime>
  <Words>1769</Words>
  <Application>Microsoft Office PowerPoint</Application>
  <PresentationFormat>Widescreen</PresentationFormat>
  <Paragraphs>471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Calisto MT</vt:lpstr>
      <vt:lpstr>Consolas</vt:lpstr>
      <vt:lpstr>Wingdings 2</vt:lpstr>
      <vt:lpstr>Slate</vt:lpstr>
      <vt:lpstr>MINI PROJECT PRESENTATION</vt:lpstr>
      <vt:lpstr>ER DIAGRAM</vt:lpstr>
      <vt:lpstr>Breakdown of Tables - Cardinality</vt:lpstr>
      <vt:lpstr>Table Structure</vt:lpstr>
      <vt:lpstr>Table Structure(Contd.)</vt:lpstr>
      <vt:lpstr>Constraints: Breakdown</vt:lpstr>
      <vt:lpstr>Constraints: Breakdown (Contd.)</vt:lpstr>
      <vt:lpstr>SWC_XX Constraints</vt:lpstr>
      <vt:lpstr>INDEXES</vt:lpstr>
      <vt:lpstr>INDEXES (Contd.)</vt:lpstr>
      <vt:lpstr>VIEWS</vt:lpstr>
      <vt:lpstr>VIEWS (Contd.)</vt:lpstr>
      <vt:lpstr>VIEWS(Contd.)</vt:lpstr>
      <vt:lpstr>VIEWS(Contd.)</vt:lpstr>
      <vt:lpstr>Triggers</vt:lpstr>
      <vt:lpstr>Stored Procedures</vt:lpstr>
      <vt:lpstr>Stored Procedures (Contd.)</vt:lpstr>
      <vt:lpstr>Stored Procedures (Contd.)</vt:lpstr>
      <vt:lpstr>Stored Procedures (Contd.)</vt:lpstr>
      <vt:lpstr>Stored Procedures (Contd.)</vt:lpstr>
      <vt:lpstr>Stored Procedures (Contd.)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paul</dc:creator>
  <cp:lastModifiedBy>Kubera santhosh</cp:lastModifiedBy>
  <cp:revision>42</cp:revision>
  <dcterms:created xsi:type="dcterms:W3CDTF">2024-04-08T00:55:10Z</dcterms:created>
  <dcterms:modified xsi:type="dcterms:W3CDTF">2024-04-08T12:33:57Z</dcterms:modified>
</cp:coreProperties>
</file>