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84" r:id="rId5"/>
    <p:sldId id="299" r:id="rId6"/>
    <p:sldId id="300" r:id="rId7"/>
    <p:sldId id="301" r:id="rId8"/>
    <p:sldId id="302" r:id="rId9"/>
    <p:sldId id="303" r:id="rId10"/>
    <p:sldId id="304" r:id="rId11"/>
    <p:sldId id="309" r:id="rId12"/>
    <p:sldId id="305" r:id="rId13"/>
    <p:sldId id="308" r:id="rId14"/>
    <p:sldId id="307" r:id="rId15"/>
    <p:sldId id="311" r:id="rId16"/>
    <p:sldId id="312" r:id="rId17"/>
    <p:sldId id="315" r:id="rId18"/>
    <p:sldId id="316" r:id="rId19"/>
    <p:sldId id="317" r:id="rId20"/>
    <p:sldId id="318" r:id="rId21"/>
    <p:sldId id="313" r:id="rId22"/>
    <p:sldId id="314" r:id="rId23"/>
    <p:sldId id="285" r:id="rId24"/>
    <p:sldId id="295" r:id="rId25"/>
  </p:sldIdLst>
  <p:sldSz cx="12192000" cy="6858000"/>
  <p:notesSz cx="6858000" cy="9144000"/>
  <p:custShowLst>
    <p:custShow name="Custom Show 1" id="0">
      <p:sldLst>
        <p:sld r:id="rId5"/>
        <p:sld r:id="rId6"/>
        <p:sld r:id="rId7"/>
        <p:sld r:id="rId8"/>
        <p:sld r:id="rId9"/>
        <p:sld r:id="rId10"/>
      </p:sldLst>
    </p:custShow>
    <p:custShow name="Custom Show 2" id="1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22"/>
        <p:sld r:id="rId23"/>
        <p:sld r:id="rId24"/>
        <p:sld r:id="rId2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414" y="4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349500"/>
            <a:ext cx="8743950" cy="1394460"/>
          </a:xfrm>
        </p:spPr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“NER with BERT” </a:t>
            </a: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Entity Recognition with BERT for the Automotive Industry"</a:t>
            </a:r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640" y="3843782"/>
            <a:ext cx="5306060" cy="900684"/>
          </a:xfrm>
        </p:spPr>
        <p:txBody>
          <a:bodyPr/>
          <a:lstStyle/>
          <a:p>
            <a:r>
              <a:rPr lang="en-US" dirty="0"/>
              <a:t>Adithya Harsha​  </a:t>
            </a:r>
          </a:p>
          <a:p>
            <a:pPr>
              <a:lnSpc>
                <a:spcPts val="2300"/>
              </a:lnSpc>
            </a:pPr>
            <a:r>
              <a:rPr lang="en-US" sz="15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DePaul university , Chicago, IL, USA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EA9B-A66B-44A9-A6CB-E7563EAD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729E-72A0-42BA-B934-180340F0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512064"/>
            <a:ext cx="11000232" cy="568299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. This applies the pre-trained NER model to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car_description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 automatically tokenizes the input, runs it through the BERT model, and predicts the named entities.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ner_pipeline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processes the text and returns a list of entities, including the tokens (words or sub-words) and the entity type. Each entity is represented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entity['word']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word or token that was identified as part of an entity.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entity['entity']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label or class of the identified entity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B-ORG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organization,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B-LOC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location, etc.).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BF53-51D9-47F0-86C7-6D9CF236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4DA6-D587-4C20-B90B-1F8FFA65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627FDF-A454-4A39-AA9B-6864EDA6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DE049-300E-4A80-8195-DE79503C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1" y="400050"/>
            <a:ext cx="10672553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9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F42-DC46-4226-A374-AC4C179D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OUTPUT OF NER (Named Entity Recognition) results : </a:t>
            </a:r>
            <a:r>
              <a:rPr lang="en-IN" b="1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4ADC2E-7BFA-414D-85F7-8C5C8E83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01" y="1783080"/>
            <a:ext cx="10218124" cy="40119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E7646-4369-4CDD-AC36-4969C765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568-ADC0-43C1-866F-6DE419ED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C2970-87B1-4A20-B863-F696DF83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15056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D521-34FD-428A-A72D-20420465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121409" y="-1231899"/>
            <a:ext cx="727709" cy="50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F7F2-CEF1-4466-B143-4B764AA5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BA60-6666-4E49-9985-278A1647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9DB509-E0AB-4161-A201-3BE6FF51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B7141-D83E-40B7-AFFA-ADB56EEA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12" y="937260"/>
            <a:ext cx="11000232" cy="4014216"/>
          </a:xfrm>
        </p:spPr>
        <p:txBody>
          <a:bodyPr/>
          <a:lstStyle/>
          <a:p>
            <a:r>
              <a:rPr lang="en-GB" b="1" dirty="0"/>
              <a:t>Breakdown of the Output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Description and Context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Each description summarizes key features of a car, including the model, type, price, availability, engine size, and manufacturing year. This contextual information is crucial for understanding the broader automotive market.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Identified Entities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Each entity is extracted from the description, classified into various categories, and accompanied by a confidence score: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b="1" dirty="0"/>
              <a:t>Entity Type</a:t>
            </a:r>
            <a:r>
              <a:rPr lang="en-GB" dirty="0"/>
              <a:t>: Indicates the nature of the entity: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GB" b="1" dirty="0"/>
              <a:t>B-MISC/I-MISC</a:t>
            </a:r>
            <a:r>
              <a:rPr lang="en-GB" dirty="0"/>
              <a:t>: Represents miscellaneous items, often product names or specifications.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GB" b="1" dirty="0"/>
              <a:t>B-LOC/I-LOC</a:t>
            </a:r>
            <a:r>
              <a:rPr lang="en-GB" dirty="0"/>
              <a:t>: Indicates locations (like cities).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b="1" dirty="0"/>
              <a:t>Confidence Score</a:t>
            </a:r>
            <a:r>
              <a:rPr lang="en-GB" dirty="0"/>
              <a:t>: A numerical value (between 0 and 1) that reflects the model's certainty in its prediction, with higher values indicating greater confidence.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60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316D-0B5B-40AC-9EF5-969D41C0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578B-B83A-4865-81A0-2CB6B32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487E-7519-4BB4-8399-D2413D0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EAE826-9583-4BE6-9AB1-1C7F9588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2D6A5-251C-466F-8152-9EAB4F5830E7}"/>
              </a:ext>
            </a:extLst>
          </p:cNvPr>
          <p:cNvSpPr txBox="1"/>
          <p:nvPr/>
        </p:nvSpPr>
        <p:spPr>
          <a:xfrm>
            <a:off x="854195" y="3206615"/>
            <a:ext cx="83172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Example Outputs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Tesla Model 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Recognized entities include "Tesla" (company name), "Model S" (car model), "Palo Alto" (location), and parts of the sentence (e.g., “</a:t>
            </a:r>
            <a:r>
              <a:rPr lang="en-GB" dirty="0" err="1"/>
              <a:t>Te</a:t>
            </a:r>
            <a:r>
              <a:rPr lang="en-GB" dirty="0"/>
              <a:t>” and “Pa”) that are </a:t>
            </a:r>
            <a:r>
              <a:rPr lang="en-GB" dirty="0" err="1"/>
              <a:t>subwords</a:t>
            </a:r>
            <a:r>
              <a:rPr lang="en-GB" dirty="0"/>
              <a:t> as a result of tokenization.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Honda Civic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Key entities such as "Honda" (manufacturer), "Civic" (model), and "Tokyo" (location) are identified, showcasing its geographical relevance.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Ford Mustang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 entity recognition occurs, highlighting the brand and model alongside its price and location.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46CE2A1-D389-4CBF-B843-CFE2B4F7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65" y="368567"/>
            <a:ext cx="9504046" cy="283804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BBBBA4-E7D8-4A16-9691-9462C8D8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4" y="210209"/>
            <a:ext cx="10387444" cy="29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6FE0-9F88-4FEC-A49B-2B9363A7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470916"/>
          </a:xfrm>
        </p:spPr>
        <p:txBody>
          <a:bodyPr/>
          <a:lstStyle/>
          <a:p>
            <a:r>
              <a:rPr lang="en-GB" sz="2800" b="1" dirty="0"/>
              <a:t>How This Helps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9DCB3-9213-41ED-A76E-4466EB1F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5D3D-0082-4C1B-B0E2-9E0C6271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EE122C-5E5F-4038-AE23-1AD6D189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38F3C6-A00E-4CF5-9194-20817A41E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189" y="1296712"/>
            <a:ext cx="1133443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1.Entity Recognition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NER model effectively identified key entities related to car descriptions, including manufacturers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Tesla, Honda, Ford), car models (e.g., Model S, Civic, Mustang),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locations (e.g., Palo Alto, Tokyo, Detroit). The high confidence scores (mostly above 0.99) indicate that the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reliably in recognizing these entities.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2.Manufacturer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 of Manufacturers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well-known car manufacturers were recognized, such as Tesla, Honda,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Ford, Audi, and Toyota, indicating a diverse range of car brands represented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 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recognition of complete brand names (e.g., “Honda,” “Toyota”) alongside their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“Civic,” “Corolla”) highlights the model's ability to capture both general and specific brand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3.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Identification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accurately identified various locations associated with the cars, including major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cities like Tokyo, Detroit, Berlin, and Los Angeles, which suggests a global distribution of car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location entities can be instrumental for market analysis, helping manufacturers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dealers understand regional preferences and trends in car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5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F870-5F60-4F5A-AA61-9A273371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927080" y="557783"/>
            <a:ext cx="124968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AA8EB-B823-40C7-B5F1-451A73B9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BA37-FD46-4D27-A373-13E4AC29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E83C30-6C98-438C-8B12-B971AA14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7EC09C-D257-48C9-BCEF-B9B299385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188" y="833105"/>
            <a:ext cx="1159496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Completeness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NER results show that car descriptions are rich with information, including price, fuel type, engine size,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year of manufacture. This completeness suggests that the dataset could be leveraged for further analysis,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price trends based on manufacturers or geographical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5.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for Future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the NER model performed well, there are instances where entities were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(e.g.,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“##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for "Tesla"). Fine-tuning the model on a domain-specific dataset could enhance its 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recognize complete entities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Additional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Incorporating more features, such as car performance specifications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consumer ratings, could provide a more comprehensive analysis and aid in predicting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Future presentations of these findings could benefit from visualizations depicting the frequency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manufacturers and locations, enhancing interpretability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6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3595-7448-4DF9-BDB3-31AFC2DA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Aggregated results of NER Outputs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A69A4-B3E4-455F-8CBC-26B0C16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C80F-B182-436E-A2D1-5D090A59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233557-2C08-4969-9973-FB807CFA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28A9E-9922-4958-AA50-213EFEED59AD}"/>
              </a:ext>
            </a:extLst>
          </p:cNvPr>
          <p:cNvSpPr txBox="1"/>
          <p:nvPr/>
        </p:nvSpPr>
        <p:spPr>
          <a:xfrm>
            <a:off x="6096000" y="2444949"/>
            <a:ext cx="57309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output shows results from Named Entity Recognition (NER) identifying parts of a car description: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Entity</a:t>
            </a:r>
            <a:r>
              <a:rPr lang="en-GB" dirty="0"/>
              <a:t>: The identified tokens (e.g., "</a:t>
            </a:r>
            <a:r>
              <a:rPr lang="en-GB" dirty="0" err="1"/>
              <a:t>Te</a:t>
            </a:r>
            <a:r>
              <a:rPr lang="en-GB" dirty="0"/>
              <a:t>," "Model," "Pa").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Type</a:t>
            </a:r>
            <a:r>
              <a:rPr lang="en-GB" dirty="0"/>
              <a:t>: Categories of the entities (e.g., </a:t>
            </a:r>
            <a:r>
              <a:rPr lang="en-GB" b="1" dirty="0"/>
              <a:t>I-MISC</a:t>
            </a:r>
            <a:r>
              <a:rPr lang="en-GB" dirty="0"/>
              <a:t> for miscellaneous items like brands and </a:t>
            </a:r>
            <a:r>
              <a:rPr lang="en-GB" b="1" dirty="0"/>
              <a:t>I-LOC</a:t>
            </a:r>
            <a:r>
              <a:rPr lang="en-GB" dirty="0"/>
              <a:t> for locations).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Confidence</a:t>
            </a:r>
            <a:r>
              <a:rPr lang="en-GB" dirty="0"/>
              <a:t>: The model's certainty in its predictions (scores close to 1 indicate high confidence).</a:t>
            </a:r>
          </a:p>
          <a:p>
            <a:r>
              <a:rPr lang="en-GB" dirty="0"/>
              <a:t>This helps in recognizing and categorizing key information in text related to cars.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83B6A58-342F-45DB-B66B-8D5A2DF8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85" y="1314263"/>
            <a:ext cx="5420481" cy="283884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5CA62B-D342-4FF4-843A-1FD15733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" y="4214922"/>
            <a:ext cx="1580453" cy="18153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6A4BBA-19A4-4382-81E5-BCE678B70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552" y="4153109"/>
            <a:ext cx="2429214" cy="15718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61C786-4D2E-44FB-901E-D2E6217D5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023" y="5014895"/>
            <a:ext cx="181952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C5D1-512B-422E-B88D-D509284D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23"/>
            <a:ext cx="9912096" cy="710946"/>
          </a:xfrm>
        </p:spPr>
        <p:txBody>
          <a:bodyPr/>
          <a:lstStyle/>
          <a:p>
            <a:r>
              <a:rPr lang="en-IN" sz="2800" dirty="0" err="1"/>
              <a:t>Visualtions</a:t>
            </a:r>
            <a:r>
              <a:rPr lang="en-IN" sz="2800" dirty="0"/>
              <a:t> of outputs and saving data for further use 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65CC72-FB7C-4249-8C66-B80A3C814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81" y="2917012"/>
            <a:ext cx="5932032" cy="3483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1B6E9-2A03-49AF-A495-6A8A7C8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90A5-714E-48D5-9123-B8C0292B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846F1F-8ED4-4200-A5CB-202A03FD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D66AE9-BA12-4FBF-ACAF-2169D494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8" y="1019556"/>
            <a:ext cx="5916585" cy="1829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1C72B2-673B-4CA0-B857-63AF09E3146D}"/>
              </a:ext>
            </a:extLst>
          </p:cNvPr>
          <p:cNvSpPr txBox="1"/>
          <p:nvPr/>
        </p:nvSpPr>
        <p:spPr>
          <a:xfrm>
            <a:off x="6366162" y="1031205"/>
            <a:ext cx="4262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I-MISC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higher count, close to 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I-LOC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lower count, just </a:t>
            </a:r>
            <a:r>
              <a:rPr lang="en-US" altLang="en-US" sz="1200" dirty="0">
                <a:latin typeface="Arial" panose="020B0604020202020204" pitchFamily="34" charset="0"/>
              </a:rPr>
              <a:t>below 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60F5D-15B3-468C-AEB4-ED474CE6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134" y="3589021"/>
            <a:ext cx="481737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349-A712-45A9-9A18-4D62788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684323"/>
          </a:xfrm>
        </p:spPr>
        <p:txBody>
          <a:bodyPr/>
          <a:lstStyle/>
          <a:p>
            <a:r>
              <a:rPr lang="en-GB" sz="3200" dirty="0"/>
              <a:t>Conclusions 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F889-3F3D-4596-B23B-5FC41F9F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B1B0F-B1D4-47BD-A063-4422672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5EB33A-E695-44A2-881A-183E8917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980A82-C12F-4738-BCD5-B59C6ABF7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188" y="894531"/>
            <a:ext cx="1133443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Customer Preferences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identifying and analyzing common entities across car descriptions, automotive companies can 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into popular brands, models, and geographical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if multiple reviews mention "Tesla Model S" in various contexts, it can signal its popularity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trends in electric vehicles.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NER results can help automotive firms track how often certain models are mentioned in reviews, discussions,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social media. This data can feed into market analysis, helping manufacturers understand where to focus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marketing efforts or product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and Product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accurate entity extraction, businesses can categorize their inventory based on recognized models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manufacturers, streamlining processes such as product listing, inventory management, and supply chain logistics.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Competitor Benchmarking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and analyzing mentions of competitors’ products and features, companies can benchmark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offerings against market trends. For example, recognizing frequent mentions of "Honda Civic" in discussions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affordability can help a manufacturer position their product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2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6B61-1FDE-4B1C-A66A-BCE1B047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192000" y="-2844800"/>
            <a:ext cx="2174748" cy="152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C3DE-8104-45B8-8858-A1FA08B1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7910-A12C-4DF0-A62A-47BEF056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299B51-F1F6-457C-8280-F5E124E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2B94AF-3040-46E2-AE63-F6F4752FB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585420"/>
            <a:ext cx="11002518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Improving Customer 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the extraction of entities from customer feedback allows automotive companies to quickly address common issues  or questions raised by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if many customers mention "battery problems" or specific engine types, the company can prioritize those areas for customer service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Risk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analyzing data from various sources (e.g., social media, reviews, news articles), companies can identify  potential risks associated with certain models or geographical areas, allowing them to respond proactively.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8B4B-5FB2-40CD-AB71-80B0AAD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is Named Entity Recognition (NER) in BERT?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574B-258E-467F-82B3-785FE559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Named Entity Recognition (NER)</a:t>
            </a:r>
            <a:r>
              <a:rPr lang="en-IN" dirty="0"/>
              <a:t> is a technique in Natural Language Processing (NLP) used to locate and classify entities in text into predefined categories,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Names of people</a:t>
            </a:r>
            <a:r>
              <a:rPr lang="en-IN" dirty="0"/>
              <a:t> (e.g., "Elon Musk"),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Organizations</a:t>
            </a:r>
            <a:r>
              <a:rPr lang="en-IN" dirty="0"/>
              <a:t> (e.g., "Tesla"),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Locations</a:t>
            </a:r>
            <a:r>
              <a:rPr lang="en-IN" dirty="0"/>
              <a:t> (e.g., "Detroit"),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Dates</a:t>
            </a:r>
            <a:r>
              <a:rPr lang="en-IN" dirty="0"/>
              <a:t> (e.g., "2024"),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Products</a:t>
            </a:r>
            <a:r>
              <a:rPr lang="en-IN" dirty="0"/>
              <a:t> (e.g., "Model S").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1ED90-4EDF-4365-8336-0979885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83C9-704F-4D32-91C0-67909758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9C308F-D554-4AEF-A133-88BBD5E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172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680460" cy="2331720"/>
          </a:xfrm>
        </p:spPr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-609600" y="-977900"/>
            <a:ext cx="266700" cy="266700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C648C1-F816-4A78-9416-27F6065A2B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923" r="21923"/>
          <a:stretch>
            <a:fillRect/>
          </a:stretch>
        </p:blipFill>
        <p:spPr>
          <a:xfrm>
            <a:off x="7950708" y="1397000"/>
            <a:ext cx="3679825" cy="4368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A12AF-59D8-45EC-B18F-662BB9726089}"/>
              </a:ext>
            </a:extLst>
          </p:cNvPr>
          <p:cNvSpPr txBox="1"/>
          <p:nvPr/>
        </p:nvSpPr>
        <p:spPr>
          <a:xfrm>
            <a:off x="5979891" y="2446234"/>
            <a:ext cx="39416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the NER output helps automotive companies better understand market dynamics, enhance customer experience, optimize inventory management, and maintain a competitive edge. By leveraging machine learning techniques like BERT for NER, the automotive industry can automate data analysis processes that were previously manual and time-consuming, allowing for more efficient operations and informed decision-making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Adithya Harsha</a:t>
            </a:r>
          </a:p>
          <a:p>
            <a:r>
              <a:rPr lang="en-US" dirty="0"/>
              <a:t>Aharsha@depaul.edu</a:t>
            </a:r>
          </a:p>
          <a:p>
            <a:r>
              <a:rPr lang="en-US" dirty="0"/>
              <a:t>Data Science Capstone - Software Presentation</a:t>
            </a:r>
          </a:p>
          <a:p>
            <a:r>
              <a:rPr lang="en-US" dirty="0"/>
              <a:t>NER with BERT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94B5D-09C9-4FF4-B9BE-15129372F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58500" y="812292"/>
            <a:ext cx="220990" cy="4928616"/>
          </a:xfrm>
        </p:spPr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E518-CE3E-4981-9742-9090D3F5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BERT (Bidirectional Encoder Representations from Transformers)</a:t>
            </a:r>
            <a:r>
              <a:rPr lang="en-IN" sz="2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47C6-0350-4095-B595-CAF9333E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BERT is an advanced deep learning model developed by Google that significantly enhances NER by using its </a:t>
            </a:r>
            <a:r>
              <a:rPr lang="en-GB" b="1" dirty="0"/>
              <a:t>transformer architecture</a:t>
            </a:r>
            <a:r>
              <a:rPr lang="en-GB" dirty="0"/>
              <a:t>. </a:t>
            </a:r>
          </a:p>
          <a:p>
            <a:r>
              <a:rPr lang="en-GB" dirty="0"/>
              <a:t>BERT captures the context of words by processing text bidirectionally—looking at both the words that come before and after a given word. </a:t>
            </a:r>
          </a:p>
          <a:p>
            <a:r>
              <a:rPr lang="en-GB" dirty="0"/>
              <a:t>This capability allows it to understand and differentiate between similar entities with greater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3558B-4385-4147-BEA5-C5CCDF8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71FF-B161-4A78-B5C1-BFCEA752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DAADBC-ECE3-4DD8-95C4-5E77EC90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22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656-0E3E-477B-B573-B7329A4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How NER Works in BERT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B0FF5-0127-4BB9-BF36-5C58FCB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75AA-A546-44A6-BD09-151BB788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  <a:p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3758A0-F33A-4E7E-BDB9-51C01AC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9271DF-0CCB-4623-B118-C2E07E130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2151835"/>
            <a:ext cx="114482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BERT breaks down text into smaller components called tokens, which represent words or sub-words.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Bidirectional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BERT processes text in both directions (left-to-right and right-to-left) to understand the context in which entities appear. For example, it can distinguish between "Apple" (the company) and "apple" (the fruit) based on surrounding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NER Prediction 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encoding the text, BERT’s pre-trained knowledge is used to classify the tokens (words or sub-words) as entities (like "person", "organization", "location") or non-entities (ordinary words). When fine-tuned for NER, BERT learns to recognize specific types of entities based on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7326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7D1-D3D1-4082-9FF7-2996AE05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What BERT Does in NER Tasks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DDBA-07D2-4900-86C1-A2A27252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223010"/>
            <a:ext cx="11000232" cy="5040630"/>
          </a:xfrm>
        </p:spPr>
        <p:txBody>
          <a:bodyPr/>
          <a:lstStyle/>
          <a:p>
            <a:r>
              <a:rPr lang="en-GB" sz="2000" dirty="0"/>
              <a:t>BERT applies its deep understanding of context to identify entities in text more accurately than traditional NER models. Here's how it works step by step: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Input Text</a:t>
            </a:r>
            <a:r>
              <a:rPr lang="en-GB" sz="2000" dirty="0"/>
              <a:t>: A sentence or document is input into the BERT model.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Tokenization</a:t>
            </a:r>
            <a:r>
              <a:rPr lang="en-GB" sz="2000" dirty="0"/>
              <a:t>: The text is split into smaller units (tokens), including full words and sub-words (for handling out-of-vocabulary words).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Contextual Understanding</a:t>
            </a:r>
            <a:r>
              <a:rPr lang="en-GB" sz="2000" dirty="0"/>
              <a:t>: BERT processes these tokens in both directions, understanding the context by considering both previous and following words.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Entity Prediction</a:t>
            </a:r>
            <a:r>
              <a:rPr lang="en-GB" sz="2000" dirty="0"/>
              <a:t>: Each token is assigned a label such as "Person", "Location", "Organization", "Date", or "Product".</a:t>
            </a:r>
          </a:p>
          <a:p>
            <a:r>
              <a:rPr lang="en-GB" sz="2000" dirty="0"/>
              <a:t>For example, the sentence </a:t>
            </a:r>
            <a:r>
              <a:rPr lang="en-GB" sz="2000" b="1" dirty="0"/>
              <a:t>"Tesla launched the new Model S in California."</a:t>
            </a:r>
            <a:r>
              <a:rPr lang="en-GB" sz="2000" dirty="0"/>
              <a:t> would result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"Tesla" → </a:t>
            </a:r>
            <a:r>
              <a:rPr lang="en-GB" sz="2000" b="1" dirty="0"/>
              <a:t>[Organization]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"Model S" → </a:t>
            </a:r>
            <a:r>
              <a:rPr lang="en-GB" sz="2000" b="1" dirty="0"/>
              <a:t>[Product]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"California" → </a:t>
            </a:r>
            <a:r>
              <a:rPr lang="en-GB" sz="2000" b="1" dirty="0"/>
              <a:t>[Location]</a:t>
            </a:r>
            <a:endParaRPr lang="en-GB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ED562-01D5-452B-928D-3FE60C23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C6D9-A2FF-47DD-A21C-97805BC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2B1032-14AC-4D6B-8565-4B8119F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0653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8E66-1027-4B10-8011-B1D41E5F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How NER with BERT Helps the Automotive Industry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AB5E-9BF7-476B-AB12-7CBCDB40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527048"/>
            <a:ext cx="11000232" cy="4443984"/>
          </a:xfrm>
        </p:spPr>
        <p:txBody>
          <a:bodyPr/>
          <a:lstStyle/>
          <a:p>
            <a:r>
              <a:rPr lang="en-IN" dirty="0"/>
              <a:t>Lets dive into Car Dataset for example - how NER helps </a:t>
            </a:r>
          </a:p>
          <a:p>
            <a:pPr marL="0" indent="0">
              <a:buNone/>
            </a:pPr>
            <a:r>
              <a:rPr lang="en-IN" dirty="0"/>
              <a:t>Step 1 : Firstly Load the Car dataset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2:  Missing Values Check - Found no Missing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E2CA-C8E8-4536-8080-AF4F8B4B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C283-5DC7-4B15-830A-F7E0A809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2B09B2-8BC4-4158-B15F-7DEE8D2E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CEDD3-B021-4C45-A1AC-FB6AAB23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2" y="2914650"/>
            <a:ext cx="5515745" cy="18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D49E-C126-4F1E-BB22-FE1492A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052048" y="-285750"/>
            <a:ext cx="80772" cy="79781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F5C9-F11C-46D6-B98F-70911207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210208"/>
            <a:ext cx="11000232" cy="59687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Step 3 :  Summary of Visualization Code Functionality: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Price Distribution Visualization: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Plots a histogram with a kernel density estimate (KDE) overlay to visualize the distribution of car prices, providing insights into price ranges and frequency of occurrences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Count of Cars by Manufacturer: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Creates a count plot to display the number of cars for each manufacturer, allowing for easy comparison of vehicle counts across different brands in the dataset.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DB41-8401-4135-980F-E70344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B6EC-A758-4849-A201-2C0599D6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370B71-8575-4330-B902-0AE6642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90089-CFCD-4A96-8896-035F90B7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9" y="1983105"/>
            <a:ext cx="6258798" cy="2891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100BD-AEFD-4A47-B63D-4C6C8B39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1983105"/>
            <a:ext cx="515575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F2E-7EDC-4213-9689-E6FC9AE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7FCD-25E1-42B2-AFCF-1CC022B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FBC5-D963-44DB-9FA5-E51EBAA8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NER with 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0BA4C-E6DC-43AD-9A1D-94952FCB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3132E4-0C16-4F17-AF5B-F0C28DA09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436" y="3890772"/>
            <a:ext cx="103660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Description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descriptive strings for each car in the dataset with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manufacturer, model, fuel type, price, location, engine size, and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a sample description of the Tesla Model S, summarizing its key features.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7CA433-9561-4734-BEAA-F40250B0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5" y="546432"/>
            <a:ext cx="10313453" cy="30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1210-E350-4936-9C96-B9E532E1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Step 5: Perform Named Entity Recognition (NER) on Car Descriptions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0ADB-DA0A-4493-B99E-4F03712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16E0-2E5D-4B76-928D-A265085A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5E7DF4-B315-4D34-A0CF-C67AAE38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505A54A-9BAC-407F-97E2-86EB8529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535424"/>
          </a:xfrm>
        </p:spPr>
        <p:txBody>
          <a:bodyPr/>
          <a:lstStyle/>
          <a:p>
            <a:endParaRPr lang="en-IN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/>
              <a:t>-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  the NER pipeline using a pre-trained BERT model: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dbmdz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/bert-large-cased-finetuned-conll03-english. This model is trained specifically for identifying entities like persons, organizations, and locations based on the CoNLL-2003 dataset.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This indicates creating a pipeline for Named Entity Recognition.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dbmdz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/bert-large-cased-finetuned-conll03-english: This is </a:t>
            </a:r>
            <a:r>
              <a:rPr lang="en-IN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fine-tuned on NER tasks, and it has been trained to recognize named entities such as names of companies, products, people, and places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C26F41-84CA-4D5F-A27D-C1BF1E31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9" y="1582016"/>
            <a:ext cx="10816865" cy="25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{0701DFB7-668A-434A-B097-BDDF47F9A6FF}tf11429527_win32</Template>
  <TotalTime>302</TotalTime>
  <Words>2103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</vt:i4>
      </vt:variant>
    </vt:vector>
  </HeadingPairs>
  <TitlesOfParts>
    <vt:vector size="32" baseType="lpstr">
      <vt:lpstr>Arial</vt:lpstr>
      <vt:lpstr>Arial Unicode MS</vt:lpstr>
      <vt:lpstr>Bahnschrift SemiCondensed</vt:lpstr>
      <vt:lpstr>Calibri</vt:lpstr>
      <vt:lpstr>Calibri Light</vt:lpstr>
      <vt:lpstr>Century Gothic</vt:lpstr>
      <vt:lpstr>Karla</vt:lpstr>
      <vt:lpstr>Univers Condensed Light</vt:lpstr>
      <vt:lpstr>Office Theme</vt:lpstr>
      <vt:lpstr>“NER with BERT”    "Named Entity Recognition with BERT for the Automotive Industry" </vt:lpstr>
      <vt:lpstr>What is Named Entity Recognition (NER) in BERT?</vt:lpstr>
      <vt:lpstr>BERT (Bidirectional Encoder Representations from Transformers) </vt:lpstr>
      <vt:lpstr>How NER Works in BERT</vt:lpstr>
      <vt:lpstr>What BERT Does in NER Tasks</vt:lpstr>
      <vt:lpstr>How NER with BERT Helps the Automotive Industry</vt:lpstr>
      <vt:lpstr>PowerPoint Presentation</vt:lpstr>
      <vt:lpstr>PowerPoint Presentation</vt:lpstr>
      <vt:lpstr>Step 5: Perform Named Entity Recognition (NER) on Car Descriptions</vt:lpstr>
      <vt:lpstr>PowerPoint Presentation</vt:lpstr>
      <vt:lpstr>OUTPUT OF NER (Named Entity Recognition) results :  </vt:lpstr>
      <vt:lpstr>PowerPoint Presentation</vt:lpstr>
      <vt:lpstr>PowerPoint Presentation</vt:lpstr>
      <vt:lpstr>How This Helps</vt:lpstr>
      <vt:lpstr>PowerPoint Presentation</vt:lpstr>
      <vt:lpstr>Aggregated results of NER Outputs  </vt:lpstr>
      <vt:lpstr>Visualtions of outputs and saving data for further use   </vt:lpstr>
      <vt:lpstr>Conclusions </vt:lpstr>
      <vt:lpstr>PowerPoint Presentation</vt:lpstr>
      <vt:lpstr>Overall Summary</vt:lpstr>
      <vt:lpstr>Thank you</vt:lpstr>
      <vt:lpstr>Custom Show 1</vt:lpstr>
      <vt:lpstr>Custom Show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“NER with BERT”   Named Entity Recognition with BERT for the Automotive Industry"</dc:title>
  <dc:creator>Harsha, Adithya</dc:creator>
  <cp:lastModifiedBy>Harsha, Adithya</cp:lastModifiedBy>
  <cp:revision>4</cp:revision>
  <dcterms:created xsi:type="dcterms:W3CDTF">2024-10-11T05:00:27Z</dcterms:created>
  <dcterms:modified xsi:type="dcterms:W3CDTF">2024-12-25T21:02:56Z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