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8" r:id="rId29"/>
    <p:sldId id="289" r:id="rId30"/>
    <p:sldId id="284" r:id="rId31"/>
    <p:sldId id="285"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9382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9285191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05148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22948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84211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32084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46363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427249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128049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54714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99520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12/26/2024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extLst>
      <p:ext uri="{BB962C8B-B14F-4D97-AF65-F5344CB8AC3E}">
        <p14:creationId xmlns:p14="http://schemas.microsoft.com/office/powerpoint/2010/main" val="247387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7CB97365-EBCA-4027-87D5-99FC1D4DF0BB}" type="datetimeFigureOut">
              <a:rPr lang="en-US" smtClean="0"/>
              <a:pPr eaLnBrk="1" latinLnBrk="0" hangingPunct="1"/>
              <a:t>12/26/2024</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extLst>
      <p:ext uri="{BB962C8B-B14F-4D97-AF65-F5344CB8AC3E}">
        <p14:creationId xmlns:p14="http://schemas.microsoft.com/office/powerpoint/2010/main" val="188761046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
          <p:cNvSpPr txBox="1"/>
          <p:nvPr/>
        </p:nvSpPr>
        <p:spPr>
          <a:xfrm>
            <a:off x="256885" y="-102559"/>
            <a:ext cx="8624068" cy="6858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endParaRPr lang="en-US" sz="3600" b="1"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002776"/>
              </a:buClr>
              <a:buSzPts val="3600"/>
              <a:buFont typeface="Verdana"/>
              <a:buNone/>
            </a:pPr>
            <a:r>
              <a:rPr lang="en-US" sz="3600" b="1" dirty="0">
                <a:solidFill>
                  <a:srgbClr val="C00000"/>
                </a:solidFill>
                <a:latin typeface="Calibri"/>
                <a:ea typeface="Calibri"/>
                <a:cs typeface="Calibri"/>
                <a:sym typeface="Calibri"/>
              </a:rPr>
              <a:t>     </a:t>
            </a:r>
          </a:p>
          <a:p>
            <a:pPr marL="0" marR="0" lvl="0" indent="0" algn="ctr" rtl="0">
              <a:lnSpc>
                <a:spcPct val="100000"/>
              </a:lnSpc>
              <a:spcBef>
                <a:spcPts val="0"/>
              </a:spcBef>
              <a:spcAft>
                <a:spcPts val="0"/>
              </a:spcAft>
              <a:buClr>
                <a:srgbClr val="002776"/>
              </a:buClr>
              <a:buSzPts val="3600"/>
              <a:buFont typeface="Verdana"/>
              <a:buNone/>
            </a:pPr>
            <a:r>
              <a:rPr lang="en-US" sz="3600" b="1" dirty="0">
                <a:solidFill>
                  <a:schemeClr val="tx2">
                    <a:lumMod val="60000"/>
                    <a:lumOff val="40000"/>
                  </a:schemeClr>
                </a:solidFill>
                <a:latin typeface="Arial" pitchFamily="34" charset="0"/>
                <a:ea typeface="Calibri"/>
                <a:cs typeface="Arial" pitchFamily="34" charset="0"/>
                <a:sym typeface="Calibri"/>
              </a:rPr>
              <a:t>TEXT SUMMARIZATION USING NLP</a:t>
            </a:r>
          </a:p>
          <a:p>
            <a:pPr marL="0" marR="0" lvl="0" indent="0" algn="l" rtl="0">
              <a:lnSpc>
                <a:spcPct val="100000"/>
              </a:lnSpc>
              <a:spcBef>
                <a:spcPts val="0"/>
              </a:spcBef>
              <a:spcAft>
                <a:spcPts val="0"/>
              </a:spcAft>
              <a:buClr>
                <a:srgbClr val="002776"/>
              </a:buClr>
              <a:buSzPts val="3600"/>
              <a:buFont typeface="Verdana"/>
              <a:buNone/>
            </a:pPr>
            <a:endParaRPr lang="en-IN" sz="1400" i="0" u="none" strike="noStrike" cap="none" dirty="0">
              <a:solidFill>
                <a:srgbClr val="C00000"/>
              </a:solidFill>
              <a:latin typeface="Calibri"/>
              <a:ea typeface="Calibri"/>
              <a:cs typeface="Calibri"/>
              <a:sym typeface="Calibri"/>
            </a:endParaRPr>
          </a:p>
          <a:p>
            <a:pPr marL="0" marR="0" lvl="0" indent="0" algn="ctr" rtl="0">
              <a:lnSpc>
                <a:spcPct val="100000"/>
              </a:lnSpc>
              <a:spcBef>
                <a:spcPts val="0"/>
              </a:spcBef>
              <a:spcAft>
                <a:spcPts val="0"/>
              </a:spcAft>
              <a:buClr>
                <a:srgbClr val="002776"/>
              </a:buClr>
              <a:buSzPts val="3600"/>
              <a:buFont typeface="Verdana"/>
              <a:buNone/>
            </a:pPr>
            <a:r>
              <a:rPr lang="en-IN" sz="2400" b="1" i="0" u="none" strike="noStrike" cap="none" dirty="0">
                <a:solidFill>
                  <a:srgbClr val="002776"/>
                </a:solidFill>
                <a:latin typeface="Verdana"/>
                <a:ea typeface="Verdana"/>
                <a:cs typeface="Verdana"/>
                <a:sym typeface="Verdana"/>
              </a:rPr>
              <a:t>  </a:t>
            </a:r>
            <a:r>
              <a:rPr lang="en-IN" sz="2400" b="1" dirty="0">
                <a:solidFill>
                  <a:schemeClr val="tx1"/>
                </a:solidFill>
                <a:latin typeface="Verdana"/>
                <a:ea typeface="Verdana"/>
                <a:cs typeface="Andalus" pitchFamily="18" charset="-78"/>
                <a:sym typeface="Verdana"/>
              </a:rPr>
              <a:t>TEAM - 2</a:t>
            </a:r>
            <a:endParaRPr lang="en-IN" sz="2400" b="1" i="0" u="none" strike="noStrike" cap="none" dirty="0">
              <a:solidFill>
                <a:schemeClr val="tx1"/>
              </a:solidFill>
              <a:latin typeface="Andalus" pitchFamily="18" charset="-78"/>
              <a:ea typeface="Verdana"/>
              <a:cs typeface="Andalus" pitchFamily="18" charset="-78"/>
              <a:sym typeface="Verdana"/>
            </a:endParaRPr>
          </a:p>
          <a:p>
            <a:pPr marL="0" marR="0" lvl="0" indent="0" algn="l" rtl="0">
              <a:lnSpc>
                <a:spcPct val="150000"/>
              </a:lnSpc>
              <a:spcBef>
                <a:spcPts val="0"/>
              </a:spcBef>
              <a:spcAft>
                <a:spcPts val="0"/>
              </a:spcAft>
              <a:buClr>
                <a:srgbClr val="002776"/>
              </a:buClr>
              <a:buSzPts val="3600"/>
              <a:buFont typeface="Verdana"/>
              <a:buNone/>
            </a:pPr>
            <a:endParaRPr lang="en-US" sz="2100" b="1" i="0" u="none" strike="noStrike" cap="none" dirty="0">
              <a:solidFill>
                <a:schemeClr val="tx1"/>
              </a:solidFill>
              <a:latin typeface="Andalus" pitchFamily="18" charset="-78"/>
              <a:ea typeface="Verdana"/>
              <a:cs typeface="Andalus" pitchFamily="18" charset="-78"/>
              <a:sym typeface="Verdana"/>
            </a:endParaRPr>
          </a:p>
          <a:p>
            <a:pPr marL="0" marR="0" lvl="0" indent="0" algn="l" rtl="0">
              <a:lnSpc>
                <a:spcPct val="150000"/>
              </a:lnSpc>
              <a:spcBef>
                <a:spcPts val="0"/>
              </a:spcBef>
              <a:spcAft>
                <a:spcPts val="0"/>
              </a:spcAft>
              <a:buClr>
                <a:srgbClr val="002776"/>
              </a:buClr>
              <a:buSzPts val="3600"/>
              <a:buFont typeface="Verdana"/>
              <a:buNone/>
            </a:pPr>
            <a:r>
              <a:rPr lang="en-US" sz="1800" b="1" dirty="0">
                <a:solidFill>
                  <a:schemeClr val="tx1"/>
                </a:solidFill>
                <a:latin typeface="Andalus" pitchFamily="18" charset="-78"/>
                <a:ea typeface="Verdana"/>
                <a:cs typeface="Andalus" pitchFamily="18" charset="-78"/>
                <a:sym typeface="Verdana"/>
              </a:rPr>
              <a:t> </a:t>
            </a: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1. Adithya Harsha</a:t>
            </a: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2. </a:t>
            </a:r>
            <a:r>
              <a:rPr lang="en-US" sz="1800" b="1" dirty="0" err="1">
                <a:solidFill>
                  <a:schemeClr val="tx1"/>
                </a:solidFill>
                <a:latin typeface="Andalus" pitchFamily="18" charset="-78"/>
                <a:ea typeface="Verdana"/>
                <a:cs typeface="Andalus" pitchFamily="18" charset="-78"/>
                <a:sym typeface="Verdana"/>
              </a:rPr>
              <a:t>Chethan</a:t>
            </a:r>
            <a:r>
              <a:rPr lang="en-US" sz="1800" b="1" dirty="0">
                <a:solidFill>
                  <a:schemeClr val="tx1"/>
                </a:solidFill>
                <a:latin typeface="Andalus" pitchFamily="18" charset="-78"/>
                <a:ea typeface="Verdana"/>
                <a:cs typeface="Andalus" pitchFamily="18" charset="-78"/>
                <a:sym typeface="Verdana"/>
              </a:rPr>
              <a:t> Kumar</a:t>
            </a:r>
          </a:p>
          <a:p>
            <a:pPr lvl="0">
              <a:lnSpc>
                <a:spcPct val="150000"/>
              </a:lnSpc>
              <a:buClr>
                <a:srgbClr val="002776"/>
              </a:buClr>
              <a:buSzPts val="3600"/>
            </a:pPr>
            <a:r>
              <a:rPr lang="en-US" sz="1800" b="1" dirty="0">
                <a:solidFill>
                  <a:schemeClr val="tx1"/>
                </a:solidFill>
                <a:latin typeface="Andalus" pitchFamily="18" charset="-78"/>
                <a:ea typeface="Verdana"/>
                <a:cs typeface="Andalus" pitchFamily="18" charset="-78"/>
                <a:sym typeface="Verdana"/>
              </a:rPr>
              <a:t>  3. Ashwini rai</a:t>
            </a:r>
          </a:p>
          <a:p>
            <a:pPr marL="0" marR="0" lvl="0" indent="457200" algn="l" rtl="0">
              <a:lnSpc>
                <a:spcPct val="100000"/>
              </a:lnSpc>
              <a:spcBef>
                <a:spcPts val="0"/>
              </a:spcBef>
              <a:spcAft>
                <a:spcPts val="0"/>
              </a:spcAft>
              <a:buClr>
                <a:srgbClr val="002776"/>
              </a:buClr>
              <a:buSzPts val="3600"/>
              <a:buFont typeface="Verdana"/>
              <a:buNone/>
            </a:pPr>
            <a:endParaRPr lang="en-IN" sz="2100" b="1" dirty="0">
              <a:solidFill>
                <a:srgbClr val="0000FF"/>
              </a:solidFill>
              <a:latin typeface="Andalus" pitchFamily="18" charset="-78"/>
              <a:ea typeface="Verdana"/>
              <a:cs typeface="Andalus" pitchFamily="18" charset="-78"/>
              <a:sym typeface="Verdana"/>
            </a:endParaRPr>
          </a:p>
          <a:p>
            <a:pPr marL="0" marR="0" lvl="0" indent="457200" algn="l" rtl="0">
              <a:lnSpc>
                <a:spcPct val="100000"/>
              </a:lnSpc>
              <a:spcBef>
                <a:spcPts val="0"/>
              </a:spcBef>
              <a:spcAft>
                <a:spcPts val="0"/>
              </a:spcAft>
              <a:buClr>
                <a:srgbClr val="002776"/>
              </a:buClr>
              <a:buSzPts val="3600"/>
              <a:buFont typeface="Verdana"/>
              <a:buNone/>
            </a:pPr>
            <a:r>
              <a:rPr lang="en-IN" sz="2100" b="1" dirty="0">
                <a:solidFill>
                  <a:srgbClr val="0000FF"/>
                </a:solidFill>
                <a:latin typeface="Andalus" pitchFamily="18" charset="-78"/>
                <a:ea typeface="Verdana"/>
                <a:cs typeface="Andalus" pitchFamily="18" charset="-78"/>
                <a:sym typeface="Verdana"/>
              </a:rPr>
              <a:t> </a:t>
            </a:r>
            <a:endParaRPr sz="2100" b="1" dirty="0">
              <a:solidFill>
                <a:srgbClr val="0000FF"/>
              </a:solidFill>
              <a:latin typeface="Andalus" pitchFamily="18" charset="-78"/>
              <a:ea typeface="Verdana"/>
              <a:cs typeface="Andalus" pitchFamily="18" charset="-78"/>
              <a:sym typeface="Verdana"/>
            </a:endParaRPr>
          </a:p>
          <a:p>
            <a:pPr marL="0" marR="0" lvl="0" indent="0" algn="l" rtl="0">
              <a:lnSpc>
                <a:spcPct val="100000"/>
              </a:lnSpc>
              <a:spcBef>
                <a:spcPts val="0"/>
              </a:spcBef>
              <a:spcAft>
                <a:spcPts val="0"/>
              </a:spcAft>
              <a:buClr>
                <a:srgbClr val="002776"/>
              </a:buClr>
              <a:buSzPts val="2400"/>
              <a:buFont typeface="Verdana"/>
              <a:buNone/>
            </a:pPr>
            <a:r>
              <a:rPr lang="en-US" sz="1800" b="1" dirty="0">
                <a:solidFill>
                  <a:schemeClr val="tx1"/>
                </a:solidFill>
                <a:latin typeface="Andalus" pitchFamily="18" charset="-78"/>
                <a:ea typeface="Verdana"/>
                <a:cs typeface="Andalus" pitchFamily="18" charset="-78"/>
                <a:sym typeface="Verdana"/>
              </a:rPr>
              <a:t> </a:t>
            </a:r>
            <a:r>
              <a:rPr lang="en-US" sz="2000" b="1" i="0" u="none" strike="noStrike" cap="none" dirty="0">
                <a:solidFill>
                  <a:schemeClr val="tx1"/>
                </a:solidFill>
                <a:latin typeface="Andalus" pitchFamily="18" charset="-78"/>
                <a:ea typeface="Verdana"/>
                <a:cs typeface="Andalus" pitchFamily="18" charset="-78"/>
                <a:sym typeface="Verdana"/>
              </a:rPr>
              <a:t>MENTOR</a:t>
            </a:r>
            <a:r>
              <a:rPr lang="en-US" sz="2400" b="1" dirty="0">
                <a:solidFill>
                  <a:schemeClr val="tx1"/>
                </a:solidFill>
                <a:latin typeface="Andalus" pitchFamily="18" charset="-78"/>
                <a:ea typeface="Verdana"/>
                <a:cs typeface="Andalus" pitchFamily="18" charset="-78"/>
                <a:sym typeface="Verdana"/>
              </a:rPr>
              <a:t> :-  </a:t>
            </a:r>
            <a:r>
              <a:rPr lang="en-US" sz="1800" b="1" dirty="0" err="1">
                <a:solidFill>
                  <a:schemeClr val="tx1"/>
                </a:solidFill>
                <a:latin typeface="Andalus" pitchFamily="18" charset="-78"/>
                <a:ea typeface="Verdana"/>
                <a:cs typeface="Andalus" pitchFamily="18" charset="-78"/>
                <a:sym typeface="Verdana"/>
              </a:rPr>
              <a:t>Munmun</a:t>
            </a:r>
            <a:r>
              <a:rPr lang="en-US" sz="1800" b="1" dirty="0">
                <a:solidFill>
                  <a:schemeClr val="tx1"/>
                </a:solidFill>
                <a:latin typeface="Andalus" pitchFamily="18" charset="-78"/>
                <a:ea typeface="Verdana"/>
                <a:cs typeface="Andalus" pitchFamily="18" charset="-78"/>
                <a:sym typeface="Verdana"/>
              </a:rPr>
              <a:t>  Ma’am                                             DATE :- 24-05-2022</a:t>
            </a:r>
            <a:endParaRPr sz="1800" b="0" i="0" u="none" strike="noStrike" cap="none" dirty="0">
              <a:solidFill>
                <a:schemeClr val="tx1"/>
              </a:solidFill>
              <a:latin typeface="Andalus" pitchFamily="18" charset="-78"/>
              <a:cs typeface="Andalus" pitchFamily="18" charset="-78"/>
              <a:sym typeface="Arial"/>
            </a:endParaRPr>
          </a:p>
        </p:txBody>
      </p:sp>
      <p:pic>
        <p:nvPicPr>
          <p:cNvPr id="183" name="Google Shape;183;p1"/>
          <p:cNvPicPr preferRelativeResize="0"/>
          <p:nvPr/>
        </p:nvPicPr>
        <p:blipFill rotWithShape="1">
          <a:blip r:embed="rId3">
            <a:alphaModFix/>
          </a:blip>
          <a:srcRect/>
          <a:stretch/>
        </p:blipFill>
        <p:spPr>
          <a:xfrm>
            <a:off x="6368119" y="3069771"/>
            <a:ext cx="2375384" cy="888041"/>
          </a:xfrm>
          <a:prstGeom prst="rect">
            <a:avLst/>
          </a:prstGeom>
          <a:noFill/>
          <a:ln>
            <a:noFill/>
          </a:ln>
        </p:spPr>
      </p:pic>
      <p:sp>
        <p:nvSpPr>
          <p:cNvPr id="184" name="Google Shape;184;p1"/>
          <p:cNvSpPr txBox="1"/>
          <p:nvPr/>
        </p:nvSpPr>
        <p:spPr>
          <a:xfrm>
            <a:off x="2586876" y="5270731"/>
            <a:ext cx="3356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63AA-3A75-34E5-8CA8-F01FC74A5419}"/>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FEATURE EXTRACTION TECHNIQUE</a:t>
            </a:r>
          </a:p>
        </p:txBody>
      </p:sp>
      <p:sp>
        <p:nvSpPr>
          <p:cNvPr id="3" name="Content Placeholder 2">
            <a:extLst>
              <a:ext uri="{FF2B5EF4-FFF2-40B4-BE49-F238E27FC236}">
                <a16:creationId xmlns:a16="http://schemas.microsoft.com/office/drawing/2014/main" id="{E2404EEE-5EEF-D1A2-4CC0-DF9FE5190976}"/>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Feature extraction techniques are used to convert text into a </a:t>
            </a:r>
            <a:r>
              <a:rPr lang="en-IN" sz="2000" dirty="0" err="1">
                <a:latin typeface="Arial" panose="020B0604020202020204" pitchFamily="34" charset="0"/>
                <a:cs typeface="Arial" panose="020B0604020202020204" pitchFamily="34" charset="0"/>
              </a:rPr>
              <a:t>vecor</a:t>
            </a:r>
            <a:r>
              <a:rPr lang="en-IN" sz="2000" dirty="0">
                <a:latin typeface="Arial" panose="020B0604020202020204" pitchFamily="34" charset="0"/>
                <a:cs typeface="Arial" panose="020B0604020202020204" pitchFamily="34" charset="0"/>
              </a:rPr>
              <a:t>.</a:t>
            </a:r>
          </a:p>
          <a:p>
            <a:pPr>
              <a:lnSpc>
                <a:spcPct val="150000"/>
              </a:lnSpc>
            </a:pPr>
            <a:r>
              <a:rPr lang="en-IN" sz="2000" dirty="0">
                <a:latin typeface="Arial" panose="020B0604020202020204" pitchFamily="34" charset="0"/>
                <a:cs typeface="Arial" panose="020B0604020202020204" pitchFamily="34" charset="0"/>
              </a:rPr>
              <a:t>It assigns different weights to words.</a:t>
            </a:r>
          </a:p>
          <a:p>
            <a:pPr>
              <a:lnSpc>
                <a:spcPct val="150000"/>
              </a:lnSpc>
            </a:pPr>
            <a:r>
              <a:rPr lang="en-IN" sz="2000" dirty="0">
                <a:latin typeface="Arial" panose="020B0604020202020204" pitchFamily="34" charset="0"/>
                <a:cs typeface="Arial" panose="020B0604020202020204" pitchFamily="34" charset="0"/>
              </a:rPr>
              <a:t>Types of feature extraction techniques are as follows :-</a:t>
            </a:r>
          </a:p>
          <a:p>
            <a:pPr marL="0" indent="0">
              <a:lnSpc>
                <a:spcPct val="150000"/>
              </a:lnSpc>
              <a:buNone/>
            </a:pPr>
            <a:r>
              <a:rPr lang="en-IN" sz="2000" dirty="0">
                <a:latin typeface="Arial" panose="020B0604020202020204" pitchFamily="34" charset="0"/>
                <a:cs typeface="Arial" panose="020B0604020202020204" pitchFamily="34" charset="0"/>
              </a:rPr>
              <a:t>               a) Bag of words (BOW)</a:t>
            </a:r>
          </a:p>
          <a:p>
            <a:pPr marL="0" indent="0">
              <a:lnSpc>
                <a:spcPct val="150000"/>
              </a:lnSpc>
              <a:buNone/>
            </a:pPr>
            <a:r>
              <a:rPr lang="en-IN" sz="2000" dirty="0">
                <a:latin typeface="Arial" panose="020B0604020202020204" pitchFamily="34" charset="0"/>
                <a:cs typeface="Arial" panose="020B0604020202020204" pitchFamily="34" charset="0"/>
              </a:rPr>
              <a:t>               b) TF-IDF</a:t>
            </a:r>
          </a:p>
          <a:p>
            <a:pPr marL="0" indent="0">
              <a:lnSpc>
                <a:spcPct val="150000"/>
              </a:lnSpc>
              <a:buNone/>
            </a:pPr>
            <a:r>
              <a:rPr lang="en-IN" sz="2000" dirty="0">
                <a:latin typeface="Arial" panose="020B0604020202020204" pitchFamily="34" charset="0"/>
                <a:cs typeface="Arial" panose="020B0604020202020204" pitchFamily="34" charset="0"/>
              </a:rPr>
              <a:t>               c) Word Embedding</a:t>
            </a:r>
          </a:p>
        </p:txBody>
      </p:sp>
    </p:spTree>
    <p:extLst>
      <p:ext uri="{BB962C8B-B14F-4D97-AF65-F5344CB8AC3E}">
        <p14:creationId xmlns:p14="http://schemas.microsoft.com/office/powerpoint/2010/main" val="12733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546F-2D41-2055-CDFB-48F08174468D}"/>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STEMMING &amp; LEMMATIZATION</a:t>
            </a:r>
          </a:p>
        </p:txBody>
      </p:sp>
      <p:sp>
        <p:nvSpPr>
          <p:cNvPr id="3" name="Content Placeholder 2">
            <a:extLst>
              <a:ext uri="{FF2B5EF4-FFF2-40B4-BE49-F238E27FC236}">
                <a16:creationId xmlns:a16="http://schemas.microsoft.com/office/drawing/2014/main" id="{35833097-B184-B3EE-B403-F7C3043AFC71}"/>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Stemming and lemmatization both are text reduction techniques.</a:t>
            </a:r>
          </a:p>
          <a:p>
            <a:pPr>
              <a:lnSpc>
                <a:spcPct val="150000"/>
              </a:lnSpc>
            </a:pPr>
            <a:r>
              <a:rPr lang="en-IN" sz="2000" dirty="0">
                <a:latin typeface="Arial" panose="020B0604020202020204" pitchFamily="34" charset="0"/>
                <a:cs typeface="Arial" panose="020B0604020202020204" pitchFamily="34" charset="0"/>
              </a:rPr>
              <a:t>Using stemming and lemmatization we reduce the text can size.</a:t>
            </a:r>
          </a:p>
          <a:p>
            <a:pPr>
              <a:lnSpc>
                <a:spcPct val="150000"/>
              </a:lnSpc>
            </a:pPr>
            <a:r>
              <a:rPr lang="en-IN" sz="2000" dirty="0">
                <a:latin typeface="Arial" panose="020B0604020202020204" pitchFamily="34" charset="0"/>
                <a:cs typeface="Arial" panose="020B0604020202020204" pitchFamily="34" charset="0"/>
              </a:rPr>
              <a:t>In stemming the suffix and prefix of the word is removed irrespective of meaning.</a:t>
            </a:r>
          </a:p>
          <a:p>
            <a:pPr>
              <a:lnSpc>
                <a:spcPct val="150000"/>
              </a:lnSpc>
            </a:pPr>
            <a:r>
              <a:rPr lang="en-IN" sz="2000" dirty="0">
                <a:latin typeface="Arial" panose="020B0604020202020204" pitchFamily="34" charset="0"/>
                <a:cs typeface="Arial" panose="020B0604020202020204" pitchFamily="34" charset="0"/>
              </a:rPr>
              <a:t>In Lemmatization the suffix and prefix of the word is removed by maintaining the semantic of the word.</a:t>
            </a:r>
          </a:p>
        </p:txBody>
      </p:sp>
    </p:spTree>
    <p:extLst>
      <p:ext uri="{BB962C8B-B14F-4D97-AF65-F5344CB8AC3E}">
        <p14:creationId xmlns:p14="http://schemas.microsoft.com/office/powerpoint/2010/main" val="16044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E640-BBB4-7D7A-FC6F-9F5860B75CDD}"/>
              </a:ext>
            </a:extLst>
          </p:cNvPr>
          <p:cNvSpPr>
            <a:spLocks noGrp="1"/>
          </p:cNvSpPr>
          <p:nvPr>
            <p:ph type="title"/>
          </p:nvPr>
        </p:nvSpPr>
        <p:spPr/>
        <p:txBody>
          <a:bodyPr>
            <a:normAutofit/>
          </a:bodyPr>
          <a:lstStyle/>
          <a:p>
            <a:r>
              <a:rPr lang="en-IN" sz="2000" b="1" u="sng" dirty="0">
                <a:latin typeface="Arial" panose="020B0604020202020204" pitchFamily="34" charset="0"/>
                <a:cs typeface="Arial" panose="020B0604020202020204" pitchFamily="34" charset="0"/>
              </a:rPr>
              <a:t> </a:t>
            </a:r>
            <a:r>
              <a:rPr lang="en-IN" sz="2900" b="1" u="sng" dirty="0">
                <a:latin typeface="Arial" panose="020B0604020202020204" pitchFamily="34" charset="0"/>
                <a:cs typeface="Arial" panose="020B0604020202020204" pitchFamily="34" charset="0"/>
              </a:rPr>
              <a:t>BAG OF WORDS (BOW)</a:t>
            </a:r>
          </a:p>
        </p:txBody>
      </p:sp>
      <p:sp>
        <p:nvSpPr>
          <p:cNvPr id="3" name="Content Placeholder 2">
            <a:extLst>
              <a:ext uri="{FF2B5EF4-FFF2-40B4-BE49-F238E27FC236}">
                <a16:creationId xmlns:a16="http://schemas.microsoft.com/office/drawing/2014/main" id="{40C77E7B-1E05-A384-26D1-23F837420162}"/>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BOW is the simple representative of the words.</a:t>
            </a:r>
          </a:p>
          <a:p>
            <a:pPr>
              <a:lnSpc>
                <a:spcPct val="150000"/>
              </a:lnSpc>
            </a:pPr>
            <a:r>
              <a:rPr lang="en-IN" sz="2000" dirty="0">
                <a:latin typeface="Arial" panose="020B0604020202020204" pitchFamily="34" charset="0"/>
                <a:cs typeface="Arial" panose="020B0604020202020204" pitchFamily="34" charset="0"/>
              </a:rPr>
              <a:t>Representation of text describes the occurrence of words within the document.</a:t>
            </a:r>
          </a:p>
          <a:p>
            <a:pPr>
              <a:lnSpc>
                <a:spcPct val="150000"/>
              </a:lnSpc>
            </a:pPr>
            <a:r>
              <a:rPr lang="en-IN" sz="2000" dirty="0">
                <a:latin typeface="Arial" panose="020B0604020202020204" pitchFamily="34" charset="0"/>
                <a:cs typeface="Arial" panose="020B0604020202020204" pitchFamily="34" charset="0"/>
              </a:rPr>
              <a:t>Generally it count the frequency of words that are repeated in the given document.</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9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89F2-E5F8-E851-C136-C0F3DDC4ABB8}"/>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TERM FREQUENCY- INVERSE DOCUMENT FREQUENCY</a:t>
            </a:r>
            <a:r>
              <a:rPr lang="en-IN" sz="2900" b="1" dirty="0">
                <a:latin typeface="Arial" panose="020B0604020202020204" pitchFamily="34" charset="0"/>
                <a:cs typeface="Arial" panose="020B0604020202020204" pitchFamily="34" charset="0"/>
              </a:rPr>
              <a:t>( TF-IDF)</a:t>
            </a:r>
          </a:p>
        </p:txBody>
      </p:sp>
      <p:sp>
        <p:nvSpPr>
          <p:cNvPr id="3" name="Content Placeholder 2">
            <a:extLst>
              <a:ext uri="{FF2B5EF4-FFF2-40B4-BE49-F238E27FC236}">
                <a16:creationId xmlns:a16="http://schemas.microsoft.com/office/drawing/2014/main" id="{FC54474C-1943-ED24-3920-1531911ACFE8}"/>
              </a:ext>
            </a:extLst>
          </p:cNvPr>
          <p:cNvSpPr>
            <a:spLocks noGrp="1"/>
          </p:cNvSpPr>
          <p:nvPr>
            <p:ph idx="1"/>
          </p:nvPr>
        </p:nvSpPr>
        <p:spPr/>
        <p:txBody>
          <a:bodyPr>
            <a:normAutofit fontScale="92500" lnSpcReduction="20000"/>
          </a:bodyPr>
          <a:lstStyle/>
          <a:p>
            <a:pPr>
              <a:lnSpc>
                <a:spcPct val="150000"/>
              </a:lnSpc>
            </a:pPr>
            <a:r>
              <a:rPr lang="en-IN" sz="2200" dirty="0">
                <a:latin typeface="Arial" panose="020B0604020202020204" pitchFamily="34" charset="0"/>
                <a:cs typeface="Arial" panose="020B0604020202020204" pitchFamily="34" charset="0"/>
              </a:rPr>
              <a:t>TF calculates the frequency of the word in given document divided by the total words in the document.</a:t>
            </a:r>
          </a:p>
          <a:p>
            <a:pPr>
              <a:lnSpc>
                <a:spcPct val="150000"/>
              </a:lnSpc>
            </a:pPr>
            <a:r>
              <a:rPr lang="en-IN" sz="1700" b="1" dirty="0">
                <a:latin typeface="Arial" panose="020B0604020202020204" pitchFamily="34" charset="0"/>
                <a:cs typeface="Arial" panose="020B0604020202020204" pitchFamily="34" charset="0"/>
              </a:rPr>
              <a:t>TF = No. of words in the document / Total count of words in the document.</a:t>
            </a:r>
          </a:p>
          <a:p>
            <a:pPr>
              <a:lnSpc>
                <a:spcPct val="150000"/>
              </a:lnSpc>
            </a:pPr>
            <a:r>
              <a:rPr lang="en-IN" sz="1900" dirty="0">
                <a:latin typeface="Arial" panose="020B0604020202020204" pitchFamily="34" charset="0"/>
                <a:cs typeface="Arial" panose="020B0604020202020204" pitchFamily="34" charset="0"/>
              </a:rPr>
              <a:t>IDF calculates the frequency of the words on the total document.</a:t>
            </a:r>
          </a:p>
          <a:p>
            <a:pPr>
              <a:lnSpc>
                <a:spcPct val="150000"/>
              </a:lnSpc>
            </a:pPr>
            <a:r>
              <a:rPr lang="en-IN" sz="1700" b="1" dirty="0">
                <a:latin typeface="Arial" panose="020B0604020202020204" pitchFamily="34" charset="0"/>
                <a:cs typeface="Arial" panose="020B0604020202020204" pitchFamily="34" charset="0"/>
              </a:rPr>
              <a:t>IDF = Total no. of documents / No. of documents with word in it.</a:t>
            </a:r>
          </a:p>
          <a:p>
            <a:pPr>
              <a:lnSpc>
                <a:spcPct val="150000"/>
              </a:lnSpc>
            </a:pPr>
            <a:r>
              <a:rPr lang="en-IN" sz="2200" dirty="0">
                <a:latin typeface="Arial" panose="020B0604020202020204" pitchFamily="34" charset="0"/>
                <a:cs typeface="Arial" panose="020B0604020202020204" pitchFamily="34" charset="0"/>
              </a:rPr>
              <a:t>Weight= TF*IDF</a:t>
            </a:r>
          </a:p>
          <a:p>
            <a:pPr>
              <a:lnSpc>
                <a:spcPct val="150000"/>
              </a:lnSpc>
            </a:pPr>
            <a:r>
              <a:rPr lang="en-IN" sz="2200" dirty="0">
                <a:latin typeface="Arial" panose="020B0604020202020204" pitchFamily="34" charset="0"/>
                <a:cs typeface="Arial" panose="020B0604020202020204" pitchFamily="34" charset="0"/>
              </a:rPr>
              <a:t>So in this way weights are assigned to the words &amp; is more semantic</a:t>
            </a:r>
          </a:p>
          <a:p>
            <a:pPr marL="0" indent="0">
              <a:lnSpc>
                <a:spcPct val="150000"/>
              </a:lnSpc>
              <a:buNone/>
            </a:pPr>
            <a:r>
              <a:rPr lang="en-IN" sz="2200" dirty="0">
                <a:latin typeface="Arial" panose="020B0604020202020204" pitchFamily="34" charset="0"/>
                <a:cs typeface="Arial" panose="020B0604020202020204" pitchFamily="34" charset="0"/>
              </a:rPr>
              <a:t>     than the BOW.</a:t>
            </a:r>
          </a:p>
          <a:p>
            <a:pPr>
              <a:lnSpc>
                <a:spcPct val="150000"/>
              </a:lnSpc>
            </a:pPr>
            <a:r>
              <a:rPr lang="en-IN" sz="2200" dirty="0">
                <a:latin typeface="Arial" panose="020B0604020202020204" pitchFamily="34" charset="0"/>
                <a:cs typeface="Arial" panose="020B0604020202020204" pitchFamily="34" charset="0"/>
              </a:rPr>
              <a:t>Higher weight is assigned to the most repetitive words so it is considered as less significant.</a:t>
            </a:r>
          </a:p>
          <a:p>
            <a:pPr marL="0" indent="0">
              <a:buNone/>
            </a:pPr>
            <a:endParaRPr lang="en-IN" sz="1600" b="1" dirty="0">
              <a:latin typeface="Arial" panose="020B0604020202020204" pitchFamily="34" charset="0"/>
              <a:cs typeface="Arial" panose="020B0604020202020204" pitchFamily="34" charset="0"/>
            </a:endParaRPr>
          </a:p>
          <a:p>
            <a:pPr marL="0" indent="0">
              <a:buNone/>
            </a:pPr>
            <a:endParaRPr lang="en-IN" sz="16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33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77BB-4493-27BD-D24E-E1ABEA6AFBCA}"/>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WORD EMBEDDING</a:t>
            </a:r>
          </a:p>
        </p:txBody>
      </p:sp>
      <p:sp>
        <p:nvSpPr>
          <p:cNvPr id="3" name="Content Placeholder 2">
            <a:extLst>
              <a:ext uri="{FF2B5EF4-FFF2-40B4-BE49-F238E27FC236}">
                <a16:creationId xmlns:a16="http://schemas.microsoft.com/office/drawing/2014/main" id="{FC494108-F04C-9574-2579-EA15908EE07F}"/>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Word embedding is used for the representation of the word for text analysis.</a:t>
            </a:r>
          </a:p>
          <a:p>
            <a:pPr>
              <a:lnSpc>
                <a:spcPct val="150000"/>
              </a:lnSpc>
            </a:pPr>
            <a:r>
              <a:rPr lang="en-IN" sz="2000" dirty="0">
                <a:latin typeface="Arial" panose="020B0604020202020204" pitchFamily="34" charset="0"/>
                <a:cs typeface="Arial" panose="020B0604020202020204" pitchFamily="34" charset="0"/>
              </a:rPr>
              <a:t>The most used type of word embedding is Word2Vec.</a:t>
            </a:r>
          </a:p>
          <a:p>
            <a:pPr>
              <a:lnSpc>
                <a:spcPct val="150000"/>
              </a:lnSpc>
            </a:pPr>
            <a:r>
              <a:rPr lang="en-IN" sz="2000" dirty="0">
                <a:latin typeface="Arial" panose="020B0604020202020204" pitchFamily="34" charset="0"/>
                <a:cs typeface="Arial" panose="020B0604020202020204" pitchFamily="34" charset="0"/>
              </a:rPr>
              <a:t>Each word is basically represent as vector of 32 or more dimension instead of the single word.</a:t>
            </a:r>
          </a:p>
          <a:p>
            <a:pPr>
              <a:lnSpc>
                <a:spcPct val="150000"/>
              </a:lnSpc>
            </a:pPr>
            <a:r>
              <a:rPr lang="en-IN" sz="2000" dirty="0">
                <a:latin typeface="Arial" panose="020B0604020202020204" pitchFamily="34" charset="0"/>
                <a:cs typeface="Arial" panose="020B0604020202020204" pitchFamily="34" charset="0"/>
              </a:rPr>
              <a:t>Here semantic information &amp; relation between word is also preserved.</a:t>
            </a:r>
          </a:p>
          <a:p>
            <a:pPr>
              <a:lnSpc>
                <a:spcPct val="150000"/>
              </a:lnSpc>
            </a:pPr>
            <a:r>
              <a:rPr lang="en-IN" sz="2000" dirty="0">
                <a:latin typeface="Arial" panose="020B0604020202020204" pitchFamily="34" charset="0"/>
                <a:cs typeface="Arial" panose="020B0604020202020204" pitchFamily="34" charset="0"/>
              </a:rPr>
              <a:t>Word2Vec assigns nearby vector according to the class.</a:t>
            </a:r>
          </a:p>
        </p:txBody>
      </p:sp>
    </p:spTree>
    <p:extLst>
      <p:ext uri="{BB962C8B-B14F-4D97-AF65-F5344CB8AC3E}">
        <p14:creationId xmlns:p14="http://schemas.microsoft.com/office/powerpoint/2010/main" val="1220001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5" y="137786"/>
            <a:ext cx="8448805" cy="951978"/>
          </a:xfrm>
        </p:spPr>
        <p:txBody>
          <a:bodyPr>
            <a:normAutofit/>
          </a:bodyPr>
          <a:lstStyle/>
          <a:p>
            <a:r>
              <a:rPr lang="en-IN" sz="2900" b="1" u="sng" dirty="0">
                <a:effectLst/>
                <a:latin typeface="Arial" panose="020B0604020202020204" pitchFamily="34" charset="0"/>
                <a:cs typeface="Arial" panose="020B0604020202020204" pitchFamily="34" charset="0"/>
              </a:rPr>
              <a:t>WORD CLOUD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938" y="1465546"/>
            <a:ext cx="8235862" cy="4835242"/>
          </a:xfrm>
        </p:spPr>
      </p:pic>
    </p:spTree>
    <p:extLst>
      <p:ext uri="{BB962C8B-B14F-4D97-AF65-F5344CB8AC3E}">
        <p14:creationId xmlns:p14="http://schemas.microsoft.com/office/powerpoint/2010/main" val="348473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2A10-26D9-4FFA-BCE1-DC37EB007EAC}"/>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BUILDING</a:t>
            </a:r>
            <a:br>
              <a:rPr lang="en-IN" sz="2900" b="1" u="sng" dirty="0">
                <a:latin typeface="Arial" panose="020B0604020202020204" pitchFamily="34" charset="0"/>
                <a:cs typeface="Arial" panose="020B0604020202020204" pitchFamily="34" charset="0"/>
              </a:rPr>
            </a:br>
            <a:endParaRPr lang="en-IN" sz="29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E010D00-8DAE-E8B0-3395-60FDD7630AC1}"/>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We used pretrained models for text summarization and they are as follows :-</a:t>
            </a:r>
          </a:p>
          <a:p>
            <a:pPr marL="0" indent="0">
              <a:lnSpc>
                <a:spcPct val="150000"/>
              </a:lnSpc>
              <a:buNone/>
            </a:pPr>
            <a:r>
              <a:rPr lang="en-IN" sz="2000" dirty="0">
                <a:latin typeface="Arial" panose="020B0604020202020204" pitchFamily="34" charset="0"/>
                <a:cs typeface="Arial" panose="020B0604020202020204" pitchFamily="34" charset="0"/>
              </a:rPr>
              <a:t>              1) Lex rank</a:t>
            </a:r>
          </a:p>
          <a:p>
            <a:pPr marL="0" indent="0">
              <a:lnSpc>
                <a:spcPct val="150000"/>
              </a:lnSpc>
              <a:buNone/>
            </a:pPr>
            <a:r>
              <a:rPr lang="en-IN" sz="2000" dirty="0">
                <a:latin typeface="Arial" panose="020B0604020202020204" pitchFamily="34" charset="0"/>
                <a:cs typeface="Arial" panose="020B0604020202020204" pitchFamily="34" charset="0"/>
              </a:rPr>
              <a:t>              2) </a:t>
            </a:r>
            <a:r>
              <a:rPr lang="en-IN" sz="2000" dirty="0" err="1">
                <a:latin typeface="Arial" panose="020B0604020202020204" pitchFamily="34" charset="0"/>
                <a:cs typeface="Arial" panose="020B0604020202020204" pitchFamily="34" charset="0"/>
              </a:rPr>
              <a:t>Luhn</a:t>
            </a:r>
            <a:r>
              <a:rPr lang="en-IN" sz="2000" dirty="0">
                <a:latin typeface="Arial" panose="020B0604020202020204" pitchFamily="34" charset="0"/>
                <a:cs typeface="Arial" panose="020B0604020202020204" pitchFamily="34" charset="0"/>
              </a:rPr>
              <a:t> model</a:t>
            </a:r>
          </a:p>
          <a:p>
            <a:pPr marL="0" indent="0">
              <a:lnSpc>
                <a:spcPct val="150000"/>
              </a:lnSpc>
              <a:buNone/>
            </a:pPr>
            <a:r>
              <a:rPr lang="en-IN" sz="2000" dirty="0">
                <a:latin typeface="Arial" panose="020B0604020202020204" pitchFamily="34" charset="0"/>
                <a:cs typeface="Arial" panose="020B0604020202020204" pitchFamily="34" charset="0"/>
              </a:rPr>
              <a:t>              3) LSA model </a:t>
            </a:r>
          </a:p>
          <a:p>
            <a:pPr marL="0" indent="0">
              <a:lnSpc>
                <a:spcPct val="150000"/>
              </a:lnSpc>
              <a:buNone/>
            </a:pPr>
            <a:r>
              <a:rPr lang="en-IN" sz="2000" dirty="0">
                <a:latin typeface="Arial" panose="020B0604020202020204" pitchFamily="34" charset="0"/>
                <a:cs typeface="Arial" panose="020B0604020202020204" pitchFamily="34" charset="0"/>
              </a:rPr>
              <a:t>              4) Text rank</a:t>
            </a:r>
          </a:p>
          <a:p>
            <a:pPr marL="0" indent="0">
              <a:lnSpc>
                <a:spcPct val="150000"/>
              </a:lnSpc>
              <a:buNone/>
            </a:pPr>
            <a:r>
              <a:rPr lang="en-IN" sz="2000" dirty="0">
                <a:latin typeface="Arial" panose="020B0604020202020204" pitchFamily="34" charset="0"/>
                <a:cs typeface="Arial" panose="020B0604020202020204" pitchFamily="34" charset="0"/>
              </a:rPr>
              <a:t>              5) Bart model</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28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40D0-FD62-F667-7669-927E16480447}"/>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TEXT SUMMARIZATION</a:t>
            </a:r>
          </a:p>
        </p:txBody>
      </p:sp>
      <p:sp>
        <p:nvSpPr>
          <p:cNvPr id="3" name="Content Placeholder 2">
            <a:extLst>
              <a:ext uri="{FF2B5EF4-FFF2-40B4-BE49-F238E27FC236}">
                <a16:creationId xmlns:a16="http://schemas.microsoft.com/office/drawing/2014/main" id="{2F8514AB-FDF5-A966-15AC-C7AC800E01E7}"/>
              </a:ext>
            </a:extLst>
          </p:cNvPr>
          <p:cNvSpPr>
            <a:spLocks noGrp="1"/>
          </p:cNvSpPr>
          <p:nvPr>
            <p:ph idx="1"/>
          </p:nvPr>
        </p:nvSpPr>
        <p:spPr/>
        <p:txBody>
          <a:bodyPr>
            <a:normAutofit/>
          </a:bodyPr>
          <a:lstStyle/>
          <a:p>
            <a:pPr marL="0" indent="0">
              <a:lnSpc>
                <a:spcPct val="150000"/>
              </a:lnSpc>
              <a:buNone/>
            </a:pPr>
            <a:r>
              <a:rPr lang="en-IN" sz="2400" b="1" dirty="0">
                <a:latin typeface="Arial" panose="020B0604020202020204" pitchFamily="34" charset="0"/>
                <a:cs typeface="Arial" panose="020B0604020202020204" pitchFamily="34" charset="0"/>
              </a:rPr>
              <a:t>Text summarization are of two types </a:t>
            </a:r>
          </a:p>
          <a:p>
            <a:pPr marL="0" indent="0">
              <a:lnSpc>
                <a:spcPct val="150000"/>
              </a:lnSpc>
              <a:buNone/>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1) Extractive Text summarization </a:t>
            </a:r>
            <a:r>
              <a:rPr lang="en-IN" sz="2000" dirty="0">
                <a:latin typeface="Arial" panose="020B0604020202020204" pitchFamily="34" charset="0"/>
                <a:cs typeface="Arial" panose="020B0604020202020204" pitchFamily="34" charset="0"/>
              </a:rPr>
              <a:t>:-</a:t>
            </a:r>
          </a:p>
          <a:p>
            <a:pPr marL="0" indent="0">
              <a:lnSpc>
                <a:spcPct val="150000"/>
              </a:lnSpc>
              <a:buNone/>
            </a:pPr>
            <a:r>
              <a:rPr lang="en-IN" sz="2000" dirty="0">
                <a:latin typeface="Arial" panose="020B0604020202020204" pitchFamily="34" charset="0"/>
                <a:cs typeface="Arial" panose="020B0604020202020204" pitchFamily="34" charset="0"/>
              </a:rPr>
              <a:t>         Extractive summarization picks up sentences directly from the document based on  a scoring function to form a coherent summary. This method word by identifying important sections of the text and crops out and stitches together portions of the content to produce a condensed version.</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Example :- Text Rank, </a:t>
            </a:r>
            <a:r>
              <a:rPr lang="en-IN" sz="2000" dirty="0" err="1">
                <a:latin typeface="Arial" panose="020B0604020202020204" pitchFamily="34" charset="0"/>
                <a:cs typeface="Arial" panose="020B0604020202020204" pitchFamily="34" charset="0"/>
              </a:rPr>
              <a:t>Luhn</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LexRank</a:t>
            </a:r>
            <a:r>
              <a:rPr lang="en-IN" sz="2000" dirty="0">
                <a:latin typeface="Arial" panose="020B0604020202020204" pitchFamily="34" charset="0"/>
                <a:cs typeface="Arial" panose="020B0604020202020204" pitchFamily="34" charset="0"/>
              </a:rPr>
              <a:t> , LSA etc.</a:t>
            </a:r>
          </a:p>
        </p:txBody>
      </p:sp>
    </p:spTree>
    <p:extLst>
      <p:ext uri="{BB962C8B-B14F-4D97-AF65-F5344CB8AC3E}">
        <p14:creationId xmlns:p14="http://schemas.microsoft.com/office/powerpoint/2010/main" val="9148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27F6D-8DC1-B0E1-0877-D24467A3D9E0}"/>
              </a:ext>
            </a:extLst>
          </p:cNvPr>
          <p:cNvSpPr>
            <a:spLocks noGrp="1"/>
          </p:cNvSpPr>
          <p:nvPr>
            <p:ph idx="1"/>
          </p:nvPr>
        </p:nvSpPr>
        <p:spPr>
          <a:xfrm>
            <a:off x="300037" y="700088"/>
            <a:ext cx="8229600" cy="4583113"/>
          </a:xfrm>
        </p:spPr>
        <p:txBody>
          <a:bodyPr/>
          <a:lstStyle/>
          <a:p>
            <a:pPr marL="0" indent="0">
              <a:lnSpc>
                <a:spcPct val="150000"/>
              </a:lnSpc>
              <a:buNone/>
            </a:pPr>
            <a:r>
              <a:rPr lang="en-IN" sz="3200" dirty="0">
                <a:latin typeface="Arial" panose="020B0604020202020204" pitchFamily="34" charset="0"/>
                <a:cs typeface="Arial" panose="020B0604020202020204" pitchFamily="34" charset="0"/>
              </a:rPr>
              <a:t> </a:t>
            </a:r>
            <a:r>
              <a:rPr lang="en-IN" sz="2200" b="1" dirty="0">
                <a:latin typeface="Arial" panose="020B0604020202020204" pitchFamily="34" charset="0"/>
                <a:cs typeface="Arial" panose="020B0604020202020204" pitchFamily="34" charset="0"/>
              </a:rPr>
              <a:t>2) Abstractive Text summarization </a:t>
            </a:r>
            <a:r>
              <a:rPr lang="en-IN" sz="2200" dirty="0">
                <a:latin typeface="Arial" panose="020B0604020202020204" pitchFamily="34" charset="0"/>
                <a:cs typeface="Arial" panose="020B0604020202020204" pitchFamily="34" charset="0"/>
              </a:rPr>
              <a:t>:-</a:t>
            </a:r>
          </a:p>
          <a:p>
            <a:pPr marL="0" indent="0">
              <a:lnSpc>
                <a:spcPct val="150000"/>
              </a:lnSpc>
              <a:buNone/>
            </a:pPr>
            <a:r>
              <a:rPr lang="en-IN" sz="2000" dirty="0">
                <a:latin typeface="Arial" panose="020B0604020202020204" pitchFamily="34" charset="0"/>
                <a:cs typeface="Arial" panose="020B0604020202020204" pitchFamily="34" charset="0"/>
              </a:rPr>
              <a:t>           Abstractive summarization methods aims at producing summary by interpreting the text using advanced natural language techniques in order to generate a new shorter text parts of which may not appear as part of the original document. Abstractive text summarization generates</a:t>
            </a:r>
          </a:p>
          <a:p>
            <a:pPr marL="0" indent="0">
              <a:lnSpc>
                <a:spcPct val="150000"/>
              </a:lnSpc>
              <a:buNone/>
            </a:pPr>
            <a:r>
              <a:rPr lang="en-IN" sz="2000" dirty="0">
                <a:latin typeface="Arial" panose="020B0604020202020204" pitchFamily="34" charset="0"/>
                <a:cs typeface="Arial" panose="020B0604020202020204" pitchFamily="34" charset="0"/>
              </a:rPr>
              <a:t>text with respect to the surrounding text.</a:t>
            </a:r>
          </a:p>
          <a:p>
            <a:pPr marL="0" indent="0">
              <a:lnSpc>
                <a:spcPct val="150000"/>
              </a:lnSpc>
              <a:buNone/>
            </a:pPr>
            <a:endParaRPr lang="en-IN" sz="2000" dirty="0">
              <a:latin typeface="Arial" panose="020B0604020202020204" pitchFamily="34" charset="0"/>
              <a:cs typeface="Arial" panose="020B0604020202020204" pitchFamily="34" charset="0"/>
            </a:endParaRPr>
          </a:p>
          <a:p>
            <a:pPr marL="0" indent="0">
              <a:lnSpc>
                <a:spcPct val="150000"/>
              </a:lnSpc>
              <a:buNone/>
            </a:pPr>
            <a:r>
              <a:rPr lang="en-IN" sz="2000" dirty="0">
                <a:latin typeface="Arial" panose="020B0604020202020204" pitchFamily="34" charset="0"/>
                <a:cs typeface="Arial" panose="020B0604020202020204" pitchFamily="34" charset="0"/>
              </a:rPr>
              <a:t>Example :-  LSTM, RNN, BERT, Transformer BART etc.       </a:t>
            </a:r>
          </a:p>
        </p:txBody>
      </p:sp>
    </p:spTree>
    <p:extLst>
      <p:ext uri="{BB962C8B-B14F-4D97-AF65-F5344CB8AC3E}">
        <p14:creationId xmlns:p14="http://schemas.microsoft.com/office/powerpoint/2010/main" val="231628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055D-108A-4B7B-68EF-23AED7B5E1A7}"/>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LEX RANK</a:t>
            </a:r>
          </a:p>
        </p:txBody>
      </p:sp>
      <p:sp>
        <p:nvSpPr>
          <p:cNvPr id="3" name="Content Placeholder 2">
            <a:extLst>
              <a:ext uri="{FF2B5EF4-FFF2-40B4-BE49-F238E27FC236}">
                <a16:creationId xmlns:a16="http://schemas.microsoft.com/office/drawing/2014/main" id="{75022F0B-1801-82E5-EC85-DF144588D15B}"/>
              </a:ext>
            </a:extLst>
          </p:cNvPr>
          <p:cNvSpPr>
            <a:spLocks noGrp="1"/>
          </p:cNvSpPr>
          <p:nvPr>
            <p:ph idx="1"/>
          </p:nvPr>
        </p:nvSpPr>
        <p:spPr/>
        <p:txBody>
          <a:bodyPr>
            <a:normAutofit/>
          </a:bodyPr>
          <a:lstStyle/>
          <a:p>
            <a:pPr marL="0" indent="0">
              <a:lnSpc>
                <a:spcPct val="150000"/>
              </a:lnSpc>
              <a:buNone/>
            </a:pPr>
            <a:r>
              <a:rPr lang="en-IN" sz="2000" dirty="0" err="1">
                <a:latin typeface="Arial" panose="020B0604020202020204" pitchFamily="34" charset="0"/>
                <a:cs typeface="Arial" panose="020B0604020202020204" pitchFamily="34" charset="0"/>
              </a:rPr>
              <a:t>LexRank</a:t>
            </a:r>
            <a:r>
              <a:rPr lang="en-IN" sz="2000" dirty="0">
                <a:latin typeface="Arial" panose="020B0604020202020204" pitchFamily="34" charset="0"/>
                <a:cs typeface="Arial" panose="020B0604020202020204" pitchFamily="34" charset="0"/>
              </a:rPr>
              <a:t> is an unsupervised graph based approach for automatic text summarization.</a:t>
            </a:r>
          </a:p>
          <a:p>
            <a:pPr marL="0" indent="0">
              <a:lnSpc>
                <a:spcPct val="150000"/>
              </a:lnSpc>
              <a:buNone/>
            </a:pPr>
            <a:r>
              <a:rPr lang="en-IN" sz="2000" dirty="0">
                <a:latin typeface="Arial" panose="020B0604020202020204" pitchFamily="34" charset="0"/>
                <a:cs typeface="Arial" panose="020B0604020202020204" pitchFamily="34" charset="0"/>
              </a:rPr>
              <a:t>In this model we have a connectivity matrix based on intra-sentence cosine similarity which is used as the adjacency matrix of the graph representation of sentences.</a:t>
            </a:r>
          </a:p>
          <a:p>
            <a:pPr marL="0" indent="0">
              <a:lnSpc>
                <a:spcPct val="150000"/>
              </a:lnSpc>
              <a:buNone/>
            </a:pPr>
            <a:r>
              <a:rPr lang="en-IN" sz="2000" dirty="0">
                <a:latin typeface="Arial" panose="020B0604020202020204" pitchFamily="34" charset="0"/>
                <a:cs typeface="Arial" panose="020B0604020202020204" pitchFamily="34" charset="0"/>
              </a:rPr>
              <a:t>With the help of cosine similarity scored sentences are extracted from the document and are arranged in order.</a:t>
            </a: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4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51129" cy="527028"/>
          </a:xfrm>
        </p:spPr>
        <p:txBody>
          <a:bodyPr>
            <a:normAutofit fontScale="90000"/>
          </a:bodyPr>
          <a:lstStyle/>
          <a:p>
            <a:r>
              <a:rPr lang="en-IN" sz="3200" b="1" u="sng" dirty="0">
                <a:latin typeface="Arial" pitchFamily="34" charset="0"/>
                <a:cs typeface="Arial" pitchFamily="34" charset="0"/>
              </a:rPr>
              <a:t>INTRODUCTION</a:t>
            </a:r>
            <a:r>
              <a:rPr lang="en-IN" sz="3200" b="1" dirty="0">
                <a:latin typeface="Arial" pitchFamily="34" charset="0"/>
                <a:cs typeface="Arial" pitchFamily="34" charset="0"/>
              </a:rPr>
              <a:t> :-</a:t>
            </a:r>
            <a:endParaRPr lang="en-IN" sz="3200" b="1" u="sng" dirty="0">
              <a:latin typeface="Arial" pitchFamily="34" charset="0"/>
              <a:cs typeface="Arial" pitchFamily="34" charset="0"/>
            </a:endParaRPr>
          </a:p>
        </p:txBody>
      </p:sp>
      <p:sp>
        <p:nvSpPr>
          <p:cNvPr id="5" name="Content Placeholder 4"/>
          <p:cNvSpPr>
            <a:spLocks noGrp="1"/>
          </p:cNvSpPr>
          <p:nvPr>
            <p:ph idx="1"/>
          </p:nvPr>
        </p:nvSpPr>
        <p:spPr>
          <a:xfrm>
            <a:off x="457200" y="801667"/>
            <a:ext cx="8229600" cy="5874706"/>
          </a:xfrm>
        </p:spPr>
        <p:txBody>
          <a:bodyPr/>
          <a:lstStyle/>
          <a:p>
            <a:endParaRPr lang="en-IN" sz="2000" dirty="0"/>
          </a:p>
          <a:p>
            <a:r>
              <a:rPr lang="en-IN" sz="2000" dirty="0">
                <a:latin typeface="Arial" panose="020B0604020202020204" pitchFamily="34" charset="0"/>
                <a:cs typeface="Arial" panose="020B0604020202020204" pitchFamily="34" charset="0"/>
              </a:rPr>
              <a:t>The Goal of Summarization is to produce a shorter version of a source text by preserving the meaning and the key contents of the original Book.</a:t>
            </a: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endParaRPr>
          </a:p>
          <a:p>
            <a:endParaRPr lang="en-IN" sz="2000" dirty="0">
              <a:solidFill>
                <a:schemeClr val="accent3">
                  <a:lumMod val="60000"/>
                  <a:lumOff val="40000"/>
                </a:schemeClr>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well written summary can significantly reduce the amount of work needed to digest large amount of text.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02732"/>
            <a:ext cx="6705599" cy="2562063"/>
          </a:xfrm>
          <a:prstGeom prst="rect">
            <a:avLst/>
          </a:prstGeom>
        </p:spPr>
      </p:pic>
    </p:spTree>
    <p:extLst>
      <p:ext uri="{BB962C8B-B14F-4D97-AF65-F5344CB8AC3E}">
        <p14:creationId xmlns:p14="http://schemas.microsoft.com/office/powerpoint/2010/main" val="59963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7C9A-D908-E370-C26F-C948377F9A26}"/>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LUHN TEXT SUMMARIZATION</a:t>
            </a:r>
          </a:p>
        </p:txBody>
      </p:sp>
      <p:sp>
        <p:nvSpPr>
          <p:cNvPr id="3" name="Content Placeholder 2">
            <a:extLst>
              <a:ext uri="{FF2B5EF4-FFF2-40B4-BE49-F238E27FC236}">
                <a16:creationId xmlns:a16="http://schemas.microsoft.com/office/drawing/2014/main" id="{EB0F3DBD-BFD7-67B9-79D4-0695F43B78CD}"/>
              </a:ext>
            </a:extLst>
          </p:cNvPr>
          <p:cNvSpPr>
            <a:spLocks noGrp="1"/>
          </p:cNvSpPr>
          <p:nvPr>
            <p:ph idx="1"/>
          </p:nvPr>
        </p:nvSpPr>
        <p:spPr>
          <a:xfrm>
            <a:off x="185738" y="1600200"/>
            <a:ext cx="8829675" cy="4525963"/>
          </a:xfrm>
        </p:spPr>
        <p:txBody>
          <a:bodyPr>
            <a:normAutofit/>
          </a:bodyPr>
          <a:lstStyle/>
          <a:p>
            <a:pPr marL="0" indent="0">
              <a:lnSpc>
                <a:spcPct val="150000"/>
              </a:lnSpc>
              <a:buNone/>
            </a:pPr>
            <a:r>
              <a:rPr lang="en-IN" sz="2000" dirty="0" err="1">
                <a:latin typeface="Arial" panose="020B0604020202020204" pitchFamily="34" charset="0"/>
                <a:cs typeface="Arial" panose="020B0604020202020204" pitchFamily="34" charset="0"/>
              </a:rPr>
              <a:t>Luhn’s</a:t>
            </a:r>
            <a:r>
              <a:rPr lang="en-IN" sz="2000" dirty="0">
                <a:latin typeface="Arial" panose="020B0604020202020204" pitchFamily="34" charset="0"/>
                <a:cs typeface="Arial" panose="020B0604020202020204" pitchFamily="34" charset="0"/>
              </a:rPr>
              <a:t> algorithm is a naive approach based on TF-IDF and on “window size”</a:t>
            </a:r>
          </a:p>
          <a:p>
            <a:pPr marL="0" indent="0">
              <a:lnSpc>
                <a:spcPct val="150000"/>
              </a:lnSpc>
              <a:buNone/>
            </a:pPr>
            <a:r>
              <a:rPr lang="en-IN" sz="2000" dirty="0">
                <a:latin typeface="Arial" panose="020B0604020202020204" pitchFamily="34" charset="0"/>
                <a:cs typeface="Arial" panose="020B0604020202020204" pitchFamily="34" charset="0"/>
              </a:rPr>
              <a:t>of non-important words and between words of high importance.</a:t>
            </a:r>
          </a:p>
          <a:p>
            <a:pPr marL="0" indent="0">
              <a:lnSpc>
                <a:spcPct val="150000"/>
              </a:lnSpc>
              <a:buNone/>
            </a:pPr>
            <a:r>
              <a:rPr lang="en-IN" sz="2000" dirty="0">
                <a:latin typeface="Arial" panose="020B0604020202020204" pitchFamily="34" charset="0"/>
                <a:cs typeface="Arial" panose="020B0604020202020204" pitchFamily="34" charset="0"/>
              </a:rPr>
              <a:t>It also assigns higher weights to sentences occurring near the beginning of a document.</a:t>
            </a:r>
          </a:p>
          <a:p>
            <a:pPr marL="0" indent="0">
              <a:lnSpc>
                <a:spcPct val="150000"/>
              </a:lnSpc>
              <a:buNone/>
            </a:pPr>
            <a:r>
              <a:rPr lang="en-IN" sz="2000" dirty="0">
                <a:latin typeface="Arial" panose="020B0604020202020204" pitchFamily="34" charset="0"/>
                <a:cs typeface="Arial" panose="020B0604020202020204" pitchFamily="34" charset="0"/>
              </a:rPr>
              <a:t>It is useful when very low frequent words as well as highly frequent words(stop words) both are not significant. Based on this, sentence scoring is carried out and high ranking sentences</a:t>
            </a:r>
          </a:p>
          <a:p>
            <a:pPr marL="0" indent="0">
              <a:lnSpc>
                <a:spcPct val="150000"/>
              </a:lnSpc>
              <a:buNone/>
            </a:pPr>
            <a:r>
              <a:rPr lang="en-IN" sz="2000" dirty="0">
                <a:latin typeface="Arial" panose="020B0604020202020204" pitchFamily="34" charset="0"/>
                <a:cs typeface="Arial" panose="020B0604020202020204" pitchFamily="34" charset="0"/>
              </a:rPr>
              <a:t>make it to the summary.</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264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8189-551A-B40E-0494-BD33C4FC0F85}"/>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LSA TEXT SUMMARIZATION</a:t>
            </a:r>
          </a:p>
        </p:txBody>
      </p:sp>
      <p:sp>
        <p:nvSpPr>
          <p:cNvPr id="3" name="Content Placeholder 2">
            <a:extLst>
              <a:ext uri="{FF2B5EF4-FFF2-40B4-BE49-F238E27FC236}">
                <a16:creationId xmlns:a16="http://schemas.microsoft.com/office/drawing/2014/main" id="{EE0AB275-7EBE-C7AD-8F04-E14473E59C44}"/>
              </a:ext>
            </a:extLst>
          </p:cNvPr>
          <p:cNvSpPr>
            <a:spLocks noGrp="1"/>
          </p:cNvSpPr>
          <p:nvPr>
            <p:ph idx="1"/>
          </p:nvPr>
        </p:nvSpPr>
        <p:spPr/>
        <p:txBody>
          <a:bodyPr>
            <a:normAutofit/>
          </a:bodyPr>
          <a:lstStyle/>
          <a:p>
            <a:pPr marL="0" indent="0">
              <a:lnSpc>
                <a:spcPct val="150000"/>
              </a:lnSpc>
              <a:buNone/>
            </a:pPr>
            <a:r>
              <a:rPr lang="en-IN" sz="2000" dirty="0">
                <a:latin typeface="Arial" panose="020B0604020202020204" pitchFamily="34" charset="0"/>
                <a:cs typeface="Arial" panose="020B0604020202020204" pitchFamily="34" charset="0"/>
              </a:rPr>
              <a:t>Latent Semantic Analysis is an unsupervised learning algorithm that can be used for extractive text summarization. It extracts semantically significant sentences by applying singular value decomposition (SVD)</a:t>
            </a:r>
          </a:p>
          <a:p>
            <a:pPr marL="0" indent="0">
              <a:lnSpc>
                <a:spcPct val="150000"/>
              </a:lnSpc>
              <a:buNone/>
            </a:pPr>
            <a:r>
              <a:rPr lang="en-IN" sz="2000" dirty="0">
                <a:latin typeface="Arial" panose="020B0604020202020204" pitchFamily="34" charset="0"/>
                <a:cs typeface="Arial" panose="020B0604020202020204" pitchFamily="34" charset="0"/>
              </a:rPr>
              <a:t>to the matrix of term-document frequency.</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99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9A64-6FBC-D469-2D6B-A8B028EEB2EE}"/>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TEXT RANK</a:t>
            </a:r>
          </a:p>
        </p:txBody>
      </p:sp>
      <p:sp>
        <p:nvSpPr>
          <p:cNvPr id="3" name="Content Placeholder 2">
            <a:extLst>
              <a:ext uri="{FF2B5EF4-FFF2-40B4-BE49-F238E27FC236}">
                <a16:creationId xmlns:a16="http://schemas.microsoft.com/office/drawing/2014/main" id="{434AF4F5-42E6-BA14-FBAF-6FE4C43834F4}"/>
              </a:ext>
            </a:extLst>
          </p:cNvPr>
          <p:cNvSpPr>
            <a:spLocks noGrp="1"/>
          </p:cNvSpPr>
          <p:nvPr>
            <p:ph idx="1"/>
          </p:nvPr>
        </p:nvSpPr>
        <p:spPr/>
        <p:txBody>
          <a:bodyPr>
            <a:normAutofit/>
          </a:bodyPr>
          <a:lstStyle/>
          <a:p>
            <a:pPr marL="0" indent="0">
              <a:lnSpc>
                <a:spcPct val="150000"/>
              </a:lnSpc>
              <a:buNone/>
            </a:pPr>
            <a:r>
              <a:rPr lang="en-IN" sz="2000" dirty="0" err="1">
                <a:latin typeface="Arial" panose="020B0604020202020204" pitchFamily="34" charset="0"/>
                <a:cs typeface="Arial" panose="020B0604020202020204" pitchFamily="34" charset="0"/>
              </a:rPr>
              <a:t>TextRank</a:t>
            </a:r>
            <a:r>
              <a:rPr lang="en-IN" sz="2000" dirty="0">
                <a:latin typeface="Arial" panose="020B0604020202020204" pitchFamily="34" charset="0"/>
                <a:cs typeface="Arial" panose="020B0604020202020204" pitchFamily="34" charset="0"/>
              </a:rPr>
              <a:t> uses an extractive approach and is an unsupervised graph based text summarization technique. PageRank is an algorithm used to calculate rank of web pages, and is used by search engines such as Google. </a:t>
            </a:r>
            <a:r>
              <a:rPr lang="en-IN" sz="2000" dirty="0" err="1">
                <a:latin typeface="Arial" panose="020B0604020202020204" pitchFamily="34" charset="0"/>
                <a:cs typeface="Arial" panose="020B0604020202020204" pitchFamily="34" charset="0"/>
              </a:rPr>
              <a:t>TextRank</a:t>
            </a:r>
            <a:r>
              <a:rPr lang="en-IN" sz="2000" dirty="0">
                <a:latin typeface="Arial" panose="020B0604020202020204" pitchFamily="34" charset="0"/>
                <a:cs typeface="Arial" panose="020B0604020202020204" pitchFamily="34" charset="0"/>
              </a:rPr>
              <a:t> is based on the PageRank Algorithm. </a:t>
            </a:r>
          </a:p>
          <a:p>
            <a:pPr marL="0" indent="0">
              <a:lnSpc>
                <a:spcPct val="150000"/>
              </a:lnSpc>
              <a:buNone/>
            </a:pPr>
            <a:r>
              <a:rPr lang="en-IN" sz="2000" dirty="0">
                <a:latin typeface="Arial" panose="020B0604020202020204" pitchFamily="34" charset="0"/>
                <a:cs typeface="Arial" panose="020B0604020202020204" pitchFamily="34" charset="0"/>
              </a:rPr>
              <a:t>It finds the similarities between sentences and then organizes in descending order.</a:t>
            </a:r>
          </a:p>
        </p:txBody>
      </p:sp>
    </p:spTree>
    <p:extLst>
      <p:ext uri="{BB962C8B-B14F-4D97-AF65-F5344CB8AC3E}">
        <p14:creationId xmlns:p14="http://schemas.microsoft.com/office/powerpoint/2010/main" val="2444754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9C9C-B029-5028-DD7B-2B2B8C779565}"/>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BART MODEL</a:t>
            </a:r>
          </a:p>
        </p:txBody>
      </p:sp>
      <p:sp>
        <p:nvSpPr>
          <p:cNvPr id="3" name="Content Placeholder 2">
            <a:extLst>
              <a:ext uri="{FF2B5EF4-FFF2-40B4-BE49-F238E27FC236}">
                <a16:creationId xmlns:a16="http://schemas.microsoft.com/office/drawing/2014/main" id="{F03AA7D5-86BC-F66B-4F25-EA99F261C1DA}"/>
              </a:ext>
            </a:extLst>
          </p:cNvPr>
          <p:cNvSpPr>
            <a:spLocks noGrp="1"/>
          </p:cNvSpPr>
          <p:nvPr>
            <p:ph idx="1"/>
          </p:nvPr>
        </p:nvSpPr>
        <p:spPr/>
        <p:txBody>
          <a:bodyPr>
            <a:normAutofit/>
          </a:bodyPr>
          <a:lstStyle/>
          <a:p>
            <a:pPr marL="0" indent="0">
              <a:lnSpc>
                <a:spcPct val="150000"/>
              </a:lnSpc>
              <a:buNone/>
            </a:pPr>
            <a:r>
              <a:rPr lang="en-IN" sz="2000" dirty="0">
                <a:latin typeface="Arial" panose="020B0604020202020204" pitchFamily="34" charset="0"/>
                <a:cs typeface="Arial" panose="020B0604020202020204" pitchFamily="34" charset="0"/>
              </a:rPr>
              <a:t>BART is a sequence - to - sequence model trained as a denoising autoencoder. This means that a fine - tuned BART model can take a text sequence as input and produce a different text sequence at the output. The idea here will be to use all the weights of the pretrained neural network model and use it as a initial point, in order to speed up training and improve performance.</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09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762-1036-197E-E54A-01D2D0522EAF}"/>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EVALUATION</a:t>
            </a:r>
          </a:p>
        </p:txBody>
      </p:sp>
      <p:sp>
        <p:nvSpPr>
          <p:cNvPr id="3" name="Content Placeholder 2">
            <a:extLst>
              <a:ext uri="{FF2B5EF4-FFF2-40B4-BE49-F238E27FC236}">
                <a16:creationId xmlns:a16="http://schemas.microsoft.com/office/drawing/2014/main" id="{F11F6810-5DF8-4406-BC90-62160A61896B}"/>
              </a:ext>
            </a:extLst>
          </p:cNvPr>
          <p:cNvSpPr>
            <a:spLocks noGrp="1"/>
          </p:cNvSpPr>
          <p:nvPr>
            <p:ph idx="1"/>
          </p:nvPr>
        </p:nvSpPr>
        <p:spPr/>
        <p:txBody>
          <a:bodyPr>
            <a:normAutofit/>
          </a:bodyPr>
          <a:lstStyle/>
          <a:p>
            <a:pPr marL="0" indent="0">
              <a:lnSpc>
                <a:spcPct val="150000"/>
              </a:lnSpc>
              <a:buNone/>
            </a:pPr>
            <a:r>
              <a:rPr lang="en-IN" sz="2000" b="1" dirty="0">
                <a:latin typeface="Arial" panose="020B0604020202020204" pitchFamily="34" charset="0"/>
                <a:cs typeface="Arial" panose="020B0604020202020204" pitchFamily="34" charset="0"/>
              </a:rPr>
              <a:t>ROUGE-N MEASURE</a:t>
            </a:r>
          </a:p>
          <a:p>
            <a:pPr marL="0" indent="0">
              <a:lnSpc>
                <a:spcPct val="150000"/>
              </a:lnSpc>
              <a:buNone/>
            </a:pPr>
            <a:r>
              <a:rPr lang="en-IN" sz="2000" dirty="0">
                <a:latin typeface="Arial" panose="020B0604020202020204" pitchFamily="34" charset="0"/>
                <a:cs typeface="Arial" panose="020B0604020202020204" pitchFamily="34" charset="0"/>
              </a:rPr>
              <a:t> Rouge measure the number of common N-grams between the generated summary and the original text.</a:t>
            </a:r>
          </a:p>
          <a:p>
            <a:pPr marL="0" indent="0">
              <a:lnSpc>
                <a:spcPct val="150000"/>
              </a:lnSpc>
              <a:buNone/>
            </a:pPr>
            <a:r>
              <a:rPr lang="en-IN" sz="2000" dirty="0">
                <a:latin typeface="Arial" panose="020B0604020202020204" pitchFamily="34" charset="0"/>
                <a:cs typeface="Arial" panose="020B0604020202020204" pitchFamily="34" charset="0"/>
              </a:rPr>
              <a:t>With the help of this we measure PRECISION, RECALL and FI-Score </a:t>
            </a:r>
          </a:p>
        </p:txBody>
      </p:sp>
    </p:spTree>
    <p:extLst>
      <p:ext uri="{BB962C8B-B14F-4D97-AF65-F5344CB8AC3E}">
        <p14:creationId xmlns:p14="http://schemas.microsoft.com/office/powerpoint/2010/main" val="266901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5B16-2C34-1127-24D7-B5D9D22C58CB}"/>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EVALUATION RESULT</a:t>
            </a:r>
          </a:p>
        </p:txBody>
      </p:sp>
      <p:sp>
        <p:nvSpPr>
          <p:cNvPr id="3" name="Content Placeholder 2">
            <a:extLst>
              <a:ext uri="{FF2B5EF4-FFF2-40B4-BE49-F238E27FC236}">
                <a16:creationId xmlns:a16="http://schemas.microsoft.com/office/drawing/2014/main" id="{C5B1E34A-88FB-C126-551F-6B40C957DDF7}"/>
              </a:ext>
            </a:extLst>
          </p:cNvPr>
          <p:cNvSpPr>
            <a:spLocks noGrp="1"/>
          </p:cNvSpPr>
          <p:nvPr>
            <p:ph idx="1"/>
          </p:nvPr>
        </p:nvSpPr>
        <p:spPr>
          <a:xfrm>
            <a:off x="271462" y="1417638"/>
            <a:ext cx="8629651" cy="5037137"/>
          </a:xfrm>
        </p:spPr>
        <p:txBody>
          <a:bodyPr>
            <a:normAutofit fontScale="92500" lnSpcReduction="10000"/>
          </a:bodyPr>
          <a:lstStyle/>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Conclusion :- LSA model gives high FI-Score we choose LSA model for deployment.</a:t>
            </a:r>
          </a:p>
          <a:p>
            <a:pPr marL="0" indent="0">
              <a:buNone/>
            </a:pPr>
            <a:endParaRPr lang="en-IN" sz="2000" dirty="0"/>
          </a:p>
          <a:p>
            <a:pPr marL="0" algn="ctr" rtl="0" eaLnBrk="1" fontAlgn="b" latinLnBrk="0" hangingPunct="1">
              <a:spcBef>
                <a:spcPts val="0"/>
              </a:spcBef>
              <a:spcAft>
                <a:spcPts val="0"/>
              </a:spcAft>
            </a:pPr>
            <a:r>
              <a:rPr lang="en-IN" sz="1800" b="0" i="0" u="none" strike="noStrike" kern="1200" dirty="0">
                <a:solidFill>
                  <a:srgbClr val="000000"/>
                </a:solidFill>
                <a:effectLst/>
                <a:latin typeface="Calibri" panose="020F0502020204030204" pitchFamily="34" charset="0"/>
              </a:rPr>
              <a:t>LSA</a:t>
            </a:r>
            <a:endParaRPr lang="en-IN" sz="18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800" b="0" i="0" u="none" strike="noStrike" kern="1200" dirty="0">
                <a:solidFill>
                  <a:srgbClr val="000000"/>
                </a:solidFill>
                <a:effectLst/>
                <a:latin typeface="Calibri" panose="020F0502020204030204" pitchFamily="34" charset="0"/>
              </a:rPr>
              <a:t>0.15117</a:t>
            </a:r>
            <a:endParaRPr lang="en-IN" sz="18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800" b="0" i="0" u="none" strike="noStrike" kern="1200" dirty="0">
                <a:solidFill>
                  <a:srgbClr val="000000"/>
                </a:solidFill>
                <a:effectLst/>
                <a:latin typeface="Calibri" panose="020F0502020204030204" pitchFamily="34" charset="0"/>
              </a:rPr>
              <a:t>1</a:t>
            </a:r>
            <a:endParaRPr lang="en-IN" sz="1800" b="0" i="0" u="none" strike="noStrike" dirty="0">
              <a:effectLst/>
              <a:latin typeface="Arial" panose="020B0604020202020204" pitchFamily="34" charset="0"/>
            </a:endParaRPr>
          </a:p>
          <a:p>
            <a:pPr marL="0" algn="ctr" rtl="0" eaLnBrk="1" fontAlgn="b" latinLnBrk="0" hangingPunct="1">
              <a:spcBef>
                <a:spcPts val="0"/>
              </a:spcBef>
              <a:spcAft>
                <a:spcPts val="0"/>
              </a:spcAft>
            </a:pPr>
            <a:r>
              <a:rPr lang="en-IN" sz="1800" b="0" i="0" u="none" strike="noStrike" kern="1200" dirty="0">
                <a:solidFill>
                  <a:srgbClr val="000000"/>
                </a:solidFill>
                <a:effectLst/>
                <a:latin typeface="Calibri" panose="020F0502020204030204" pitchFamily="34" charset="0"/>
              </a:rPr>
              <a:t>0.2626</a:t>
            </a:r>
            <a:endParaRPr lang="en-IN" sz="1800" b="0" i="0" u="none" strike="noStrike" dirty="0">
              <a:effectLst/>
              <a:latin typeface="Arial" panose="020B0604020202020204" pitchFamily="34" charset="0"/>
            </a:endParaRP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graphicFrame>
        <p:nvGraphicFramePr>
          <p:cNvPr id="4" name="Table 3">
            <a:extLst>
              <a:ext uri="{FF2B5EF4-FFF2-40B4-BE49-F238E27FC236}">
                <a16:creationId xmlns:a16="http://schemas.microsoft.com/office/drawing/2014/main" id="{04A1DF32-0ECD-BD19-CD09-5453296AF1F2}"/>
              </a:ext>
            </a:extLst>
          </p:cNvPr>
          <p:cNvGraphicFramePr>
            <a:graphicFrameLocks noGrp="1"/>
          </p:cNvGraphicFramePr>
          <p:nvPr>
            <p:extLst>
              <p:ext uri="{D42A27DB-BD31-4B8C-83A1-F6EECF244321}">
                <p14:modId xmlns:p14="http://schemas.microsoft.com/office/powerpoint/2010/main" val="2522303452"/>
              </p:ext>
            </p:extLst>
          </p:nvPr>
        </p:nvGraphicFramePr>
        <p:xfrm>
          <a:off x="628651" y="1985962"/>
          <a:ext cx="7872412" cy="2714624"/>
        </p:xfrm>
        <a:graphic>
          <a:graphicData uri="http://schemas.openxmlformats.org/drawingml/2006/table">
            <a:tbl>
              <a:tblPr/>
              <a:tblGrid>
                <a:gridCol w="1429517">
                  <a:extLst>
                    <a:ext uri="{9D8B030D-6E8A-4147-A177-3AD203B41FA5}">
                      <a16:colId xmlns:a16="http://schemas.microsoft.com/office/drawing/2014/main" val="140150843"/>
                    </a:ext>
                  </a:extLst>
                </a:gridCol>
                <a:gridCol w="1288579">
                  <a:extLst>
                    <a:ext uri="{9D8B030D-6E8A-4147-A177-3AD203B41FA5}">
                      <a16:colId xmlns:a16="http://schemas.microsoft.com/office/drawing/2014/main" val="2875615409"/>
                    </a:ext>
                  </a:extLst>
                </a:gridCol>
                <a:gridCol w="1288579">
                  <a:extLst>
                    <a:ext uri="{9D8B030D-6E8A-4147-A177-3AD203B41FA5}">
                      <a16:colId xmlns:a16="http://schemas.microsoft.com/office/drawing/2014/main" val="2013215353"/>
                    </a:ext>
                  </a:extLst>
                </a:gridCol>
                <a:gridCol w="1288579">
                  <a:extLst>
                    <a:ext uri="{9D8B030D-6E8A-4147-A177-3AD203B41FA5}">
                      <a16:colId xmlns:a16="http://schemas.microsoft.com/office/drawing/2014/main" val="693567266"/>
                    </a:ext>
                  </a:extLst>
                </a:gridCol>
                <a:gridCol w="1288579">
                  <a:extLst>
                    <a:ext uri="{9D8B030D-6E8A-4147-A177-3AD203B41FA5}">
                      <a16:colId xmlns:a16="http://schemas.microsoft.com/office/drawing/2014/main" val="561192161"/>
                    </a:ext>
                  </a:extLst>
                </a:gridCol>
                <a:gridCol w="1288579">
                  <a:extLst>
                    <a:ext uri="{9D8B030D-6E8A-4147-A177-3AD203B41FA5}">
                      <a16:colId xmlns:a16="http://schemas.microsoft.com/office/drawing/2014/main" val="2919718673"/>
                    </a:ext>
                  </a:extLst>
                </a:gridCol>
              </a:tblGrid>
              <a:tr h="678656">
                <a:tc>
                  <a:txBody>
                    <a:bodyPr/>
                    <a:lstStyle/>
                    <a:p>
                      <a:pPr algn="ctr" fontAlgn="b"/>
                      <a:r>
                        <a:rPr lang="en-IN" sz="2400" b="0" i="0" u="none" strike="noStrike" dirty="0">
                          <a:solidFill>
                            <a:srgbClr val="000000"/>
                          </a:solidFill>
                          <a:effectLst/>
                          <a:latin typeface="Calibri" panose="020F0502020204030204" pitchFamily="34" charset="0"/>
                        </a:rPr>
                        <a:t>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LexRank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Luhn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LSA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TextRank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BART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391876"/>
                  </a:ext>
                </a:extLst>
              </a:tr>
              <a:tr h="678656">
                <a:tc>
                  <a:txBody>
                    <a:bodyPr/>
                    <a:lstStyle/>
                    <a:p>
                      <a:pPr algn="ctr" fontAlgn="b"/>
                      <a:r>
                        <a:rPr lang="en-IN" sz="2400" b="0" i="0" u="none" strike="noStrike">
                          <a:solidFill>
                            <a:srgbClr val="000000"/>
                          </a:solidFill>
                          <a:effectLst/>
                          <a:latin typeface="Calibri" panose="020F050202020403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0.08484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0.11191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0.15117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0.06859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0.0909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631706"/>
                  </a:ext>
                </a:extLst>
              </a:tr>
              <a:tr h="678656">
                <a:tc>
                  <a:txBody>
                    <a:bodyPr/>
                    <a:lstStyle/>
                    <a:p>
                      <a:pPr algn="ctr" fontAlgn="b"/>
                      <a:r>
                        <a:rPr lang="en-IN" sz="2400" b="0" i="0" u="none" strike="noStrike">
                          <a:solidFill>
                            <a:srgbClr val="000000"/>
                          </a:solidFill>
                          <a:effectLst/>
                          <a:latin typeface="Calibri" panose="020F0502020204030204" pitchFamily="34" charset="0"/>
                        </a:rPr>
                        <a:t>Presicion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0.2647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241569"/>
                  </a:ext>
                </a:extLst>
              </a:tr>
              <a:tr h="678656">
                <a:tc>
                  <a:txBody>
                    <a:bodyPr/>
                    <a:lstStyle/>
                    <a:p>
                      <a:pPr algn="ctr" fontAlgn="b"/>
                      <a:r>
                        <a:rPr lang="en-IN" sz="2400" b="0" i="0" u="none" strike="noStrike">
                          <a:solidFill>
                            <a:srgbClr val="000000"/>
                          </a:solidFill>
                          <a:effectLst/>
                          <a:latin typeface="Calibri" panose="020F0502020204030204" pitchFamily="34" charset="0"/>
                        </a:rPr>
                        <a:t>F-score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0.1564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effectLst/>
                          <a:latin typeface="Calibri" panose="020F0502020204030204" pitchFamily="34" charset="0"/>
                        </a:rPr>
                        <a:t>0.2012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0.2626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0.1283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effectLst/>
                          <a:latin typeface="Calibri" panose="020F0502020204030204" pitchFamily="34" charset="0"/>
                        </a:rPr>
                        <a:t>0.1353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380605"/>
                  </a:ext>
                </a:extLst>
              </a:tr>
            </a:tbl>
          </a:graphicData>
        </a:graphic>
      </p:graphicFrame>
    </p:spTree>
    <p:extLst>
      <p:ext uri="{BB962C8B-B14F-4D97-AF65-F5344CB8AC3E}">
        <p14:creationId xmlns:p14="http://schemas.microsoft.com/office/powerpoint/2010/main" val="4267293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29C-836F-EAF2-E844-88EA2594C064}"/>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MODEL DEPLOYMENT</a:t>
            </a:r>
          </a:p>
        </p:txBody>
      </p:sp>
      <p:sp>
        <p:nvSpPr>
          <p:cNvPr id="3" name="Content Placeholder 2">
            <a:extLst>
              <a:ext uri="{FF2B5EF4-FFF2-40B4-BE49-F238E27FC236}">
                <a16:creationId xmlns:a16="http://schemas.microsoft.com/office/drawing/2014/main" id="{87E5B919-2A67-013B-EC12-04075C59EED7}"/>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With the help of ROUGE score we choose our LSA model for the deployment. As LSA model gives high FI-Score value </a:t>
            </a:r>
            <a:r>
              <a:rPr lang="en-IN" sz="2000" dirty="0" err="1">
                <a:latin typeface="Arial" panose="020B0604020202020204" pitchFamily="34" charset="0"/>
                <a:cs typeface="Arial" panose="020B0604020202020204" pitchFamily="34" charset="0"/>
              </a:rPr>
              <a:t>i.e</a:t>
            </a:r>
            <a:r>
              <a:rPr lang="en-IN" sz="2000" dirty="0">
                <a:latin typeface="Arial" panose="020B0604020202020204" pitchFamily="34" charset="0"/>
                <a:cs typeface="Arial" panose="020B0604020202020204" pitchFamily="34" charset="0"/>
              </a:rPr>
              <a:t> 0.2626.</a:t>
            </a:r>
          </a:p>
          <a:p>
            <a:pPr>
              <a:lnSpc>
                <a:spcPct val="150000"/>
              </a:lnSpc>
            </a:pPr>
            <a:r>
              <a:rPr lang="en-IN" sz="2000" dirty="0">
                <a:latin typeface="Arial" panose="020B0604020202020204" pitchFamily="34" charset="0"/>
                <a:cs typeface="Arial" panose="020B0604020202020204" pitchFamily="34" charset="0"/>
              </a:rPr>
              <a:t>We deployed our model with the help of </a:t>
            </a:r>
            <a:r>
              <a:rPr lang="en-IN" sz="2000" dirty="0" err="1">
                <a:latin typeface="Arial" panose="020B0604020202020204" pitchFamily="34" charset="0"/>
                <a:cs typeface="Arial" panose="020B0604020202020204" pitchFamily="34" charset="0"/>
              </a:rPr>
              <a:t>streamlit</a:t>
            </a:r>
            <a:r>
              <a:rPr lang="en-IN" sz="2000" dirty="0">
                <a:latin typeface="Arial" panose="020B0604020202020204" pitchFamily="34" charset="0"/>
                <a:cs typeface="Arial" panose="020B0604020202020204" pitchFamily="34" charset="0"/>
              </a:rPr>
              <a:t>.</a:t>
            </a:r>
          </a:p>
          <a:p>
            <a:pPr>
              <a:lnSpc>
                <a:spcPct val="150000"/>
              </a:lnSpc>
            </a:pPr>
            <a:r>
              <a:rPr lang="en-IN" sz="2000" dirty="0" err="1">
                <a:latin typeface="Arial" panose="020B0604020202020204" pitchFamily="34" charset="0"/>
                <a:cs typeface="Arial" panose="020B0604020202020204" pitchFamily="34" charset="0"/>
              </a:rPr>
              <a:t>Streamlit</a:t>
            </a:r>
            <a:r>
              <a:rPr lang="en-IN" sz="2000" dirty="0">
                <a:latin typeface="Arial" panose="020B0604020202020204" pitchFamily="34" charset="0"/>
                <a:cs typeface="Arial" panose="020B0604020202020204" pitchFamily="34" charset="0"/>
              </a:rPr>
              <a:t> is an open-source app framework for creating and deploying data science applications.</a:t>
            </a:r>
          </a:p>
          <a:p>
            <a:pPr>
              <a:lnSpc>
                <a:spcPct val="150000"/>
              </a:lnSpc>
            </a:pPr>
            <a:r>
              <a:rPr lang="en-IN" sz="2000" dirty="0">
                <a:latin typeface="Arial" panose="020B0604020202020204" pitchFamily="34" charset="0"/>
                <a:cs typeface="Arial" panose="020B0604020202020204" pitchFamily="34" charset="0"/>
              </a:rPr>
              <a:t>We deploy our model in anaconda prompt.</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06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FE9E-7544-1F63-20A9-3302C066AB99}"/>
              </a:ext>
            </a:extLst>
          </p:cNvPr>
          <p:cNvSpPr>
            <a:spLocks noGrp="1"/>
          </p:cNvSpPr>
          <p:nvPr>
            <p:ph type="title"/>
          </p:nvPr>
        </p:nvSpPr>
        <p:spPr/>
        <p:txBody>
          <a:bodyPr>
            <a:normAutofit/>
          </a:bodyPr>
          <a:lstStyle/>
          <a:p>
            <a:r>
              <a:rPr lang="en-IN" sz="2800" b="1" u="sng" dirty="0">
                <a:latin typeface="Arial" panose="020B0604020202020204" pitchFamily="34" charset="0"/>
                <a:cs typeface="Arial" panose="020B0604020202020204" pitchFamily="34" charset="0"/>
              </a:rPr>
              <a:t>MODEL DEPLOYMENT</a:t>
            </a:r>
            <a:endParaRPr lang="en-IN" sz="2800" dirty="0"/>
          </a:p>
        </p:txBody>
      </p:sp>
      <p:pic>
        <p:nvPicPr>
          <p:cNvPr id="4" name="Picture 3">
            <a:extLst>
              <a:ext uri="{FF2B5EF4-FFF2-40B4-BE49-F238E27FC236}">
                <a16:creationId xmlns:a16="http://schemas.microsoft.com/office/drawing/2014/main" id="{2EBA4B15-2589-9436-3C1B-1A493964A4F0}"/>
              </a:ext>
            </a:extLst>
          </p:cNvPr>
          <p:cNvPicPr>
            <a:picLocks noChangeAspect="1"/>
          </p:cNvPicPr>
          <p:nvPr/>
        </p:nvPicPr>
        <p:blipFill>
          <a:blip r:embed="rId2"/>
          <a:stretch>
            <a:fillRect/>
          </a:stretch>
        </p:blipFill>
        <p:spPr>
          <a:xfrm>
            <a:off x="884646" y="1128186"/>
            <a:ext cx="7109283" cy="5455176"/>
          </a:xfrm>
          <a:prstGeom prst="rect">
            <a:avLst/>
          </a:prstGeom>
        </p:spPr>
      </p:pic>
    </p:spTree>
    <p:extLst>
      <p:ext uri="{BB962C8B-B14F-4D97-AF65-F5344CB8AC3E}">
        <p14:creationId xmlns:p14="http://schemas.microsoft.com/office/powerpoint/2010/main" val="2200025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2ACE-8B1C-DAEF-848D-38E8697D2BAD}"/>
              </a:ext>
            </a:extLst>
          </p:cNvPr>
          <p:cNvSpPr>
            <a:spLocks noGrp="1"/>
          </p:cNvSpPr>
          <p:nvPr>
            <p:ph type="title"/>
          </p:nvPr>
        </p:nvSpPr>
        <p:spPr/>
        <p:txBody>
          <a:bodyPr>
            <a:normAutofit/>
          </a:bodyPr>
          <a:lstStyle/>
          <a:p>
            <a:r>
              <a:rPr lang="en-IN" sz="2800" b="1" u="sng" dirty="0">
                <a:latin typeface="Arial" panose="020B0604020202020204" pitchFamily="34" charset="0"/>
                <a:cs typeface="Arial" panose="020B0604020202020204" pitchFamily="34" charset="0"/>
              </a:rPr>
              <a:t>MODEL DEPLOYMENT</a:t>
            </a:r>
            <a:endParaRPr lang="en-IN" sz="2800" dirty="0"/>
          </a:p>
        </p:txBody>
      </p:sp>
      <p:pic>
        <p:nvPicPr>
          <p:cNvPr id="4" name="Picture 3">
            <a:extLst>
              <a:ext uri="{FF2B5EF4-FFF2-40B4-BE49-F238E27FC236}">
                <a16:creationId xmlns:a16="http://schemas.microsoft.com/office/drawing/2014/main" id="{BDC3AB75-83E6-48E8-E87E-1F6D32E14EF0}"/>
              </a:ext>
            </a:extLst>
          </p:cNvPr>
          <p:cNvPicPr>
            <a:picLocks noChangeAspect="1"/>
          </p:cNvPicPr>
          <p:nvPr/>
        </p:nvPicPr>
        <p:blipFill>
          <a:blip r:embed="rId2"/>
          <a:stretch>
            <a:fillRect/>
          </a:stretch>
        </p:blipFill>
        <p:spPr>
          <a:xfrm>
            <a:off x="364654" y="1894938"/>
            <a:ext cx="8414692" cy="4576412"/>
          </a:xfrm>
          <a:prstGeom prst="rect">
            <a:avLst/>
          </a:prstGeom>
        </p:spPr>
      </p:pic>
    </p:spTree>
    <p:extLst>
      <p:ext uri="{BB962C8B-B14F-4D97-AF65-F5344CB8AC3E}">
        <p14:creationId xmlns:p14="http://schemas.microsoft.com/office/powerpoint/2010/main" val="2750620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087C-889F-A840-89FE-1454A73E25EE}"/>
              </a:ext>
            </a:extLst>
          </p:cNvPr>
          <p:cNvSpPr>
            <a:spLocks noGrp="1"/>
          </p:cNvSpPr>
          <p:nvPr>
            <p:ph type="title"/>
          </p:nvPr>
        </p:nvSpPr>
        <p:spPr/>
        <p:txBody>
          <a:bodyPr>
            <a:normAutofit/>
          </a:bodyPr>
          <a:lstStyle/>
          <a:p>
            <a:r>
              <a:rPr lang="en-IN" sz="2800" b="1" u="sng" dirty="0">
                <a:latin typeface="Arial" panose="020B0604020202020204" pitchFamily="34" charset="0"/>
                <a:cs typeface="Arial" panose="020B0604020202020204" pitchFamily="34" charset="0"/>
              </a:rPr>
              <a:t>MODEL DEPLOYMENT</a:t>
            </a:r>
            <a:endParaRPr lang="en-IN" sz="2800" dirty="0"/>
          </a:p>
        </p:txBody>
      </p:sp>
      <p:pic>
        <p:nvPicPr>
          <p:cNvPr id="4" name="Picture 3">
            <a:extLst>
              <a:ext uri="{FF2B5EF4-FFF2-40B4-BE49-F238E27FC236}">
                <a16:creationId xmlns:a16="http://schemas.microsoft.com/office/drawing/2014/main" id="{68A7A629-0644-69FC-D4C5-F5CCDCC50D79}"/>
              </a:ext>
            </a:extLst>
          </p:cNvPr>
          <p:cNvPicPr>
            <a:picLocks noChangeAspect="1"/>
          </p:cNvPicPr>
          <p:nvPr/>
        </p:nvPicPr>
        <p:blipFill>
          <a:blip r:embed="rId2"/>
          <a:stretch>
            <a:fillRect/>
          </a:stretch>
        </p:blipFill>
        <p:spPr>
          <a:xfrm>
            <a:off x="402689" y="1253766"/>
            <a:ext cx="8229600" cy="4967926"/>
          </a:xfrm>
          <a:prstGeom prst="rect">
            <a:avLst/>
          </a:prstGeom>
        </p:spPr>
      </p:pic>
    </p:spTree>
    <p:extLst>
      <p:ext uri="{BB962C8B-B14F-4D97-AF65-F5344CB8AC3E}">
        <p14:creationId xmlns:p14="http://schemas.microsoft.com/office/powerpoint/2010/main" val="77255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p:nvPr/>
        </p:nvSpPr>
        <p:spPr>
          <a:xfrm>
            <a:off x="0" y="112649"/>
            <a:ext cx="4672208" cy="5385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Arial" pitchFamily="34" charset="0"/>
                <a:cs typeface="Arial" pitchFamily="34" charset="0"/>
                <a:sym typeface="Arial"/>
              </a:rPr>
              <a:t> </a:t>
            </a:r>
            <a:r>
              <a:rPr lang="en-US" sz="2900" b="1" i="0" u="sng" strike="noStrike" cap="none" dirty="0">
                <a:solidFill>
                  <a:schemeClr val="tx1"/>
                </a:solidFill>
                <a:latin typeface="Arial" pitchFamily="34" charset="0"/>
                <a:cs typeface="Arial" pitchFamily="34" charset="0"/>
                <a:sym typeface="Arial"/>
              </a:rPr>
              <a:t>BUSINESS PROBLEM </a:t>
            </a:r>
            <a:r>
              <a:rPr lang="en-US" sz="2800" b="1" i="0" u="none" strike="noStrike" cap="none" dirty="0">
                <a:solidFill>
                  <a:schemeClr val="tx1"/>
                </a:solidFill>
                <a:latin typeface="Arial" pitchFamily="34" charset="0"/>
                <a:cs typeface="Arial" pitchFamily="34" charset="0"/>
                <a:sym typeface="Arial"/>
              </a:rPr>
              <a:t>:-</a:t>
            </a:r>
            <a:endParaRPr sz="1400" b="0" i="0" u="none" strike="noStrike" cap="none" dirty="0">
              <a:solidFill>
                <a:schemeClr val="tx1"/>
              </a:solidFill>
              <a:latin typeface="Arial" pitchFamily="34" charset="0"/>
              <a:cs typeface="Arial" pitchFamily="34" charset="0"/>
              <a:sym typeface="Arial"/>
            </a:endParaRPr>
          </a:p>
        </p:txBody>
      </p:sp>
      <p:sp>
        <p:nvSpPr>
          <p:cNvPr id="190" name="Google Shape;190;p2"/>
          <p:cNvSpPr txBox="1"/>
          <p:nvPr/>
        </p:nvSpPr>
        <p:spPr>
          <a:xfrm>
            <a:off x="89745" y="3380165"/>
            <a:ext cx="8979041" cy="3016170"/>
          </a:xfrm>
          <a:prstGeom prst="rect">
            <a:avLst/>
          </a:prstGeom>
          <a:noFill/>
          <a:ln>
            <a:noFill/>
          </a:ln>
        </p:spPr>
        <p:txBody>
          <a:bodyPr spcFirstLastPara="1" wrap="square" lIns="91425" tIns="45700" rIns="91425" bIns="45700" anchor="t" anchorCtr="0">
            <a:spAutoFit/>
          </a:bodyPr>
          <a:lstStyle/>
          <a:p>
            <a:pPr lvl="0" algn="just">
              <a:buSzPts val="1100"/>
            </a:pPr>
            <a:endParaRPr lang="en-IN" sz="2000" b="0" i="0" u="none" strike="noStrike" cap="none" dirty="0">
              <a:solidFill>
                <a:schemeClr val="tx1"/>
              </a:solidFill>
              <a:sym typeface="Arial"/>
            </a:endParaRPr>
          </a:p>
          <a:p>
            <a:pPr algn="just">
              <a:buSzPts val="1100"/>
            </a:pPr>
            <a:r>
              <a:rPr lang="en-IN" sz="2000" dirty="0">
                <a:solidFill>
                  <a:schemeClr val="tx1"/>
                </a:solidFill>
              </a:rPr>
              <a:t>  </a:t>
            </a:r>
          </a:p>
          <a:p>
            <a:pPr algn="just">
              <a:lnSpc>
                <a:spcPct val="150000"/>
              </a:lnSpc>
              <a:buSzPts val="1100"/>
            </a:pPr>
            <a:r>
              <a:rPr lang="en-IN" sz="2000" dirty="0">
                <a:solidFill>
                  <a:schemeClr val="tx1"/>
                </a:solidFill>
              </a:rPr>
              <a:t>   The purpose is to present a shorter version of the original text while preserving the semantics. Here, you can use different traditional and advanced methods to implement automatic text summarization, and then compare the results of each method to conclude which is the best to use for your corpus.</a:t>
            </a:r>
          </a:p>
        </p:txBody>
      </p:sp>
      <p:sp>
        <p:nvSpPr>
          <p:cNvPr id="192" name="Google Shape;192;p2"/>
          <p:cNvSpPr txBox="1"/>
          <p:nvPr/>
        </p:nvSpPr>
        <p:spPr>
          <a:xfrm>
            <a:off x="127321" y="2903090"/>
            <a:ext cx="2701603"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sz="2800" b="1" i="0" u="none" strike="noStrike" cap="none" dirty="0">
              <a:solidFill>
                <a:schemeClr val="tx1"/>
              </a:solidFill>
              <a:latin typeface="Arial" pitchFamily="34" charset="0"/>
              <a:ea typeface="Century Gothic"/>
              <a:cs typeface="Arial" pitchFamily="34" charset="0"/>
              <a:sym typeface="Century Gothic"/>
            </a:endParaRPr>
          </a:p>
          <a:p>
            <a:pPr marL="0" marR="0" lvl="0" indent="0" algn="l" rtl="0">
              <a:lnSpc>
                <a:spcPct val="100000"/>
              </a:lnSpc>
              <a:spcBef>
                <a:spcPts val="0"/>
              </a:spcBef>
              <a:spcAft>
                <a:spcPts val="0"/>
              </a:spcAft>
              <a:buClr>
                <a:srgbClr val="000000"/>
              </a:buClr>
              <a:buSzPts val="1400"/>
              <a:buFont typeface="Arial"/>
              <a:buNone/>
            </a:pPr>
            <a:r>
              <a:rPr lang="en-US" sz="2900" b="1" i="0" u="sng" strike="noStrike" cap="none" dirty="0">
                <a:solidFill>
                  <a:schemeClr val="tx1"/>
                </a:solidFill>
                <a:latin typeface="Arial" pitchFamily="34" charset="0"/>
                <a:ea typeface="Century Gothic"/>
                <a:cs typeface="Arial" pitchFamily="34" charset="0"/>
                <a:sym typeface="Century Gothic"/>
              </a:rPr>
              <a:t>OBJECTIVE</a:t>
            </a:r>
            <a:r>
              <a:rPr lang="en-US" sz="2800" b="1" i="0" u="none" strike="noStrike" cap="none" dirty="0">
                <a:solidFill>
                  <a:schemeClr val="tx1"/>
                </a:solidFill>
                <a:latin typeface="Arial" pitchFamily="34" charset="0"/>
                <a:ea typeface="Century Gothic"/>
                <a:cs typeface="Arial" pitchFamily="34" charset="0"/>
                <a:sym typeface="Century Gothic"/>
              </a:rPr>
              <a:t> :-</a:t>
            </a:r>
            <a:endParaRPr sz="2800" b="0" i="0" u="none" strike="noStrike" cap="none" dirty="0">
              <a:solidFill>
                <a:schemeClr val="tx1"/>
              </a:solidFill>
              <a:latin typeface="Arial" pitchFamily="34" charset="0"/>
              <a:cs typeface="Arial" pitchFamily="34" charset="0"/>
              <a:sym typeface="Arial"/>
            </a:endParaRPr>
          </a:p>
        </p:txBody>
      </p:sp>
      <p:pic>
        <p:nvPicPr>
          <p:cNvPr id="193" name="Google Shape;193;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94" name="Google Shape;194;p2"/>
          <p:cNvSpPr txBox="1"/>
          <p:nvPr/>
        </p:nvSpPr>
        <p:spPr>
          <a:xfrm>
            <a:off x="127322" y="856527"/>
            <a:ext cx="8831483" cy="2400617"/>
          </a:xfrm>
          <a:prstGeom prst="rect">
            <a:avLst/>
          </a:prstGeom>
          <a:noFill/>
          <a:ln>
            <a:noFill/>
          </a:ln>
        </p:spPr>
        <p:txBody>
          <a:bodyPr spcFirstLastPara="1" wrap="square" lIns="91425" tIns="45700" rIns="91425" bIns="45700" anchor="t" anchorCtr="0">
            <a:spAutoFit/>
          </a:bodyPr>
          <a:lstStyle/>
          <a:p>
            <a:pPr lvl="0" algn="just">
              <a:lnSpc>
                <a:spcPct val="150000"/>
              </a:lnSpc>
              <a:buSzPts val="1100"/>
            </a:pPr>
            <a:r>
              <a:rPr lang="en-IN" sz="2000" dirty="0">
                <a:solidFill>
                  <a:schemeClr val="tx1"/>
                </a:solidFill>
              </a:rPr>
              <a:t>         Text summarization is one of the most interesting problems in   NLP. It’s hard for us, as humans, to manually extract the summary of a large document of text. To solve this problem, we use automatic text summarization. It’s a way of identifying meaningful information in a document and summarizing it while conserving the overall meaning.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AA950-BB11-66BA-5893-7C8C81566FB0}"/>
              </a:ext>
            </a:extLst>
          </p:cNvPr>
          <p:cNvSpPr>
            <a:spLocks noGrp="1"/>
          </p:cNvSpPr>
          <p:nvPr>
            <p:ph idx="1"/>
          </p:nvPr>
        </p:nvSpPr>
        <p:spPr>
          <a:xfrm>
            <a:off x="457200" y="128588"/>
            <a:ext cx="8229600" cy="5997575"/>
          </a:xfrm>
        </p:spPr>
        <p:txBody>
          <a:bodyPr>
            <a:normAutofit/>
          </a:bodyPr>
          <a:lstStyle/>
          <a:p>
            <a:pPr marL="0" indent="0">
              <a:lnSpc>
                <a:spcPct val="150000"/>
              </a:lnSpc>
              <a:buNone/>
            </a:pPr>
            <a:r>
              <a:rPr lang="en-IN" sz="2400" b="1" dirty="0">
                <a:latin typeface="Arial" panose="020B0604020202020204" pitchFamily="34" charset="0"/>
                <a:cs typeface="Arial" panose="020B0604020202020204" pitchFamily="34" charset="0"/>
              </a:rPr>
              <a:t>CHALLENGES FACED ? </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Removing Unnecessary things from the text file </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Choosing the better model</a:t>
            </a:r>
          </a:p>
          <a:p>
            <a:pPr marL="0" indent="0">
              <a:lnSpc>
                <a:spcPct val="150000"/>
              </a:lnSpc>
              <a:buNone/>
            </a:pPr>
            <a:endParaRPr lang="en-IN" sz="2400" b="1" dirty="0">
              <a:latin typeface="Arial" panose="020B0604020202020204" pitchFamily="34" charset="0"/>
              <a:cs typeface="Arial" panose="020B0604020202020204" pitchFamily="34" charset="0"/>
            </a:endParaRPr>
          </a:p>
          <a:p>
            <a:pPr marL="0" indent="0">
              <a:lnSpc>
                <a:spcPct val="150000"/>
              </a:lnSpc>
              <a:buNone/>
            </a:pPr>
            <a:r>
              <a:rPr lang="en-IN" sz="2400" b="1" dirty="0">
                <a:latin typeface="Arial" panose="020B0604020202020204" pitchFamily="34" charset="0"/>
                <a:cs typeface="Arial" panose="020B0604020202020204" pitchFamily="34" charset="0"/>
              </a:rPr>
              <a:t>HOW DID WE OVERCOME </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Exploratory data analysis</a:t>
            </a:r>
          </a:p>
          <a:p>
            <a:pPr marL="457200" indent="-457200">
              <a:lnSpc>
                <a:spcPct val="150000"/>
              </a:lnSpc>
              <a:buFont typeface="+mj-lt"/>
              <a:buAutoNum type="arabicPeriod"/>
            </a:pPr>
            <a:r>
              <a:rPr lang="en-IN" sz="2000" dirty="0">
                <a:latin typeface="Arial" panose="020B0604020202020204" pitchFamily="34" charset="0"/>
                <a:cs typeface="Arial" panose="020B0604020202020204" pitchFamily="34" charset="0"/>
              </a:rPr>
              <a:t>Compare the accuracy of all the models</a:t>
            </a:r>
          </a:p>
        </p:txBody>
      </p:sp>
    </p:spTree>
    <p:extLst>
      <p:ext uri="{BB962C8B-B14F-4D97-AF65-F5344CB8AC3E}">
        <p14:creationId xmlns:p14="http://schemas.microsoft.com/office/powerpoint/2010/main" val="1813268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499862"/>
          </a:xfrm>
        </p:spPr>
        <p:txBody>
          <a:bodyPr/>
          <a:lstStyle/>
          <a:p>
            <a:r>
              <a:rPr lang="en-IN" dirty="0">
                <a:latin typeface="Algerian" pitchFamily="82" charset="0"/>
              </a:rPr>
              <a:t>Thank You</a:t>
            </a:r>
          </a:p>
        </p:txBody>
      </p:sp>
      <p:sp>
        <p:nvSpPr>
          <p:cNvPr id="3" name="Content Placeholder 2"/>
          <p:cNvSpPr>
            <a:spLocks noGrp="1"/>
          </p:cNvSpPr>
          <p:nvPr>
            <p:ph idx="1"/>
          </p:nvPr>
        </p:nvSpPr>
        <p:spPr>
          <a:xfrm>
            <a:off x="-2617940" y="5235879"/>
            <a:ext cx="125261" cy="890284"/>
          </a:xfrm>
        </p:spPr>
        <p:txBody>
          <a:bodyPr>
            <a:normAutofit/>
          </a:bodyPr>
          <a:lstStyle/>
          <a:p>
            <a:endParaRPr lang="en-IN" sz="800" dirty="0"/>
          </a:p>
        </p:txBody>
      </p:sp>
    </p:spTree>
    <p:extLst>
      <p:ext uri="{BB962C8B-B14F-4D97-AF65-F5344CB8AC3E}">
        <p14:creationId xmlns:p14="http://schemas.microsoft.com/office/powerpoint/2010/main" val="79743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21C3-6CB4-A226-9855-1C2E40DAA59F}"/>
              </a:ext>
            </a:extLst>
          </p:cNvPr>
          <p:cNvSpPr>
            <a:spLocks noGrp="1"/>
          </p:cNvSpPr>
          <p:nvPr>
            <p:ph type="title"/>
          </p:nvPr>
        </p:nvSpPr>
        <p:spPr/>
        <p:txBody>
          <a:bodyPr>
            <a:normAutofit/>
          </a:bodyPr>
          <a:lstStyle/>
          <a:p>
            <a:pPr algn="l"/>
            <a:r>
              <a:rPr lang="en-IN" sz="2900" b="1" u="sng" dirty="0">
                <a:latin typeface="Arial" panose="020B0604020202020204" pitchFamily="34" charset="0"/>
                <a:cs typeface="Arial" panose="020B0604020202020204" pitchFamily="34" charset="0"/>
              </a:rPr>
              <a:t>DATA INFORMATION </a:t>
            </a:r>
            <a:r>
              <a:rPr lang="en-IN" sz="2900" b="1" dirty="0">
                <a:latin typeface="Arial" panose="020B0604020202020204" pitchFamily="34" charset="0"/>
                <a:cs typeface="Arial" panose="020B0604020202020204" pitchFamily="34" charset="0"/>
              </a:rPr>
              <a:t>: -</a:t>
            </a:r>
            <a:endParaRPr lang="en-IN" sz="29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0000228-F08E-286D-92AA-2D6ED722F442}"/>
              </a:ext>
            </a:extLst>
          </p:cNvPr>
          <p:cNvSpPr>
            <a:spLocks noGrp="1"/>
          </p:cNvSpPr>
          <p:nvPr>
            <p:ph idx="1"/>
          </p:nvPr>
        </p:nvSpPr>
        <p:spPr/>
        <p:txBody>
          <a:bodyPr>
            <a:normAutofit/>
          </a:bodyPr>
          <a:lstStyle/>
          <a:p>
            <a:pPr marL="0" indent="0">
              <a:buNone/>
            </a:pPr>
            <a:r>
              <a:rPr lang="en-IN" sz="2000" dirty="0">
                <a:latin typeface="Arial" panose="020B0604020202020204" pitchFamily="34" charset="0"/>
                <a:cs typeface="Arial" panose="020B0604020202020204" pitchFamily="34" charset="0"/>
              </a:rPr>
              <a:t>Book Name :- The Alchemist</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Author :- Paul Coelho</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Source :- Google</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Pages :- 158 </a:t>
            </a:r>
          </a:p>
          <a:p>
            <a:pPr marL="0" indent="0">
              <a:buNone/>
            </a:pPr>
            <a:endParaRPr lang="en-IN" sz="2000" dirty="0">
              <a:latin typeface="Arial" panose="020B0604020202020204" pitchFamily="34" charset="0"/>
              <a:cs typeface="Arial" panose="020B0604020202020204" pitchFamily="34" charset="0"/>
            </a:endParaRPr>
          </a:p>
        </p:txBody>
      </p:sp>
      <p:pic>
        <p:nvPicPr>
          <p:cNvPr id="4" name="image1.jpeg" descr="Cover">
            <a:extLst>
              <a:ext uri="{FF2B5EF4-FFF2-40B4-BE49-F238E27FC236}">
                <a16:creationId xmlns:a16="http://schemas.microsoft.com/office/drawing/2014/main" id="{38CFD8E6-7104-AB3A-F8CC-C64278A8552E}"/>
              </a:ext>
            </a:extLst>
          </p:cNvPr>
          <p:cNvPicPr/>
          <p:nvPr/>
        </p:nvPicPr>
        <p:blipFill>
          <a:blip r:embed="rId2" cstate="print"/>
          <a:stretch>
            <a:fillRect/>
          </a:stretch>
        </p:blipFill>
        <p:spPr>
          <a:xfrm>
            <a:off x="4357688" y="1600200"/>
            <a:ext cx="4114800" cy="4525962"/>
          </a:xfrm>
          <a:prstGeom prst="rect">
            <a:avLst/>
          </a:prstGeom>
        </p:spPr>
      </p:pic>
    </p:spTree>
    <p:extLst>
      <p:ext uri="{BB962C8B-B14F-4D97-AF65-F5344CB8AC3E}">
        <p14:creationId xmlns:p14="http://schemas.microsoft.com/office/powerpoint/2010/main" val="413991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0" name="Google Shape;200;p3"/>
          <p:cNvSpPr txBox="1"/>
          <p:nvPr/>
        </p:nvSpPr>
        <p:spPr>
          <a:xfrm>
            <a:off x="150312" y="266218"/>
            <a:ext cx="7402883" cy="5385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900" b="1" i="0" u="sng" strike="noStrike" cap="none" dirty="0">
                <a:solidFill>
                  <a:schemeClr val="tx1"/>
                </a:solidFill>
                <a:latin typeface="Arial" pitchFamily="34" charset="0"/>
                <a:cs typeface="Arial" pitchFamily="34" charset="0"/>
                <a:sym typeface="Arial"/>
              </a:rPr>
              <a:t>PROJECT ARCHITECTURE </a:t>
            </a:r>
            <a:r>
              <a:rPr lang="en-US" sz="2800" b="1" i="0" u="none" strike="noStrike" cap="none" dirty="0">
                <a:solidFill>
                  <a:schemeClr val="tx1"/>
                </a:solidFill>
                <a:latin typeface="Arial" pitchFamily="34" charset="0"/>
                <a:cs typeface="Arial" pitchFamily="34" charset="0"/>
                <a:sym typeface="Arial"/>
              </a:rPr>
              <a:t>:-</a:t>
            </a:r>
            <a:endParaRPr sz="1400" b="0" i="0" u="none" strike="noStrike" cap="none" dirty="0">
              <a:solidFill>
                <a:schemeClr val="tx1"/>
              </a:solidFill>
              <a:latin typeface="Arial" pitchFamily="34" charset="0"/>
              <a:cs typeface="Arial" pitchFamily="34" charset="0"/>
              <a:sym typeface="Arial"/>
            </a:endParaRPr>
          </a:p>
        </p:txBody>
      </p:sp>
      <p:pic>
        <p:nvPicPr>
          <p:cNvPr id="1026" name="Picture 2" descr="Natural Language Processing (NLP) Guide, Tutorial &amp; Algorithms | Appventure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11" y="1115114"/>
            <a:ext cx="8808493" cy="5476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C269-07F7-7A6C-87C2-4AD8F3EB588E}"/>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EXPLORATORY DATA ANALYSIS ( EDA)</a:t>
            </a:r>
          </a:p>
        </p:txBody>
      </p:sp>
      <p:sp>
        <p:nvSpPr>
          <p:cNvPr id="3" name="Content Placeholder 2">
            <a:extLst>
              <a:ext uri="{FF2B5EF4-FFF2-40B4-BE49-F238E27FC236}">
                <a16:creationId xmlns:a16="http://schemas.microsoft.com/office/drawing/2014/main" id="{8818B341-16E6-C3C7-09F8-77901F0D37AF}"/>
              </a:ext>
            </a:extLst>
          </p:cNvPr>
          <p:cNvSpPr>
            <a:spLocks noGrp="1"/>
          </p:cNvSpPr>
          <p:nvPr>
            <p:ph idx="1"/>
          </p:nvPr>
        </p:nvSpPr>
        <p:spPr>
          <a:xfrm>
            <a:off x="457200" y="1417638"/>
            <a:ext cx="8229600" cy="5283200"/>
          </a:xfrm>
        </p:spPr>
        <p:txBody>
          <a:bodyPr>
            <a:normAutofit fontScale="85000" lnSpcReduction="10000"/>
          </a:bodyPr>
          <a:lstStyle/>
          <a:p>
            <a:pPr>
              <a:lnSpc>
                <a:spcPct val="160000"/>
              </a:lnSpc>
            </a:pPr>
            <a:r>
              <a:rPr lang="en-IN" sz="2400" dirty="0">
                <a:latin typeface="Arial" panose="020B0604020202020204" pitchFamily="34" charset="0"/>
                <a:cs typeface="Arial" panose="020B0604020202020204" pitchFamily="34" charset="0"/>
              </a:rPr>
              <a:t>EDA is the basic step of the project. Before performing operations on the data, we need to clean the data.</a:t>
            </a:r>
          </a:p>
          <a:p>
            <a:pPr>
              <a:lnSpc>
                <a:spcPct val="160000"/>
              </a:lnSpc>
            </a:pPr>
            <a:r>
              <a:rPr lang="en-IN" sz="2400" dirty="0">
                <a:latin typeface="Arial" panose="020B0604020202020204" pitchFamily="34" charset="0"/>
                <a:cs typeface="Arial" panose="020B0604020202020204" pitchFamily="34" charset="0"/>
              </a:rPr>
              <a:t>In text summarization , EDA can be done to remove the </a:t>
            </a:r>
            <a:r>
              <a:rPr lang="en-IN" sz="2400" dirty="0" err="1">
                <a:latin typeface="Arial" panose="020B0604020202020204" pitchFamily="34" charset="0"/>
                <a:cs typeface="Arial" panose="020B0604020202020204" pitchFamily="34" charset="0"/>
              </a:rPr>
              <a:t>stopwords</a:t>
            </a:r>
            <a:endParaRPr lang="en-IN" sz="2400" dirty="0">
              <a:latin typeface="Arial" panose="020B0604020202020204" pitchFamily="34" charset="0"/>
              <a:cs typeface="Arial" panose="020B0604020202020204" pitchFamily="34" charset="0"/>
            </a:endParaRPr>
          </a:p>
          <a:p>
            <a:pPr marL="0" indent="0">
              <a:lnSpc>
                <a:spcPct val="160000"/>
              </a:lnSpc>
              <a:buNone/>
            </a:pPr>
            <a:r>
              <a:rPr lang="en-IN" sz="2400" dirty="0">
                <a:latin typeface="Arial" panose="020B0604020202020204" pitchFamily="34" charset="0"/>
                <a:cs typeface="Arial" panose="020B0604020202020204" pitchFamily="34" charset="0"/>
              </a:rPr>
              <a:t>     and punctuations in the text data.</a:t>
            </a:r>
          </a:p>
          <a:p>
            <a:pPr>
              <a:lnSpc>
                <a:spcPct val="160000"/>
              </a:lnSpc>
            </a:pPr>
            <a:r>
              <a:rPr lang="en-IN" sz="2400" dirty="0">
                <a:latin typeface="Arial" panose="020B0604020202020204" pitchFamily="34" charset="0"/>
                <a:cs typeface="Arial" panose="020B0604020202020204" pitchFamily="34" charset="0"/>
              </a:rPr>
              <a:t>EDA Consists of following steps :-</a:t>
            </a:r>
          </a:p>
          <a:p>
            <a:pPr marL="0" indent="0">
              <a:lnSpc>
                <a:spcPct val="160000"/>
              </a:lnSpc>
              <a:buNone/>
            </a:pPr>
            <a:r>
              <a:rPr lang="en-IN" sz="2400" dirty="0">
                <a:latin typeface="Arial" panose="020B0604020202020204" pitchFamily="34" charset="0"/>
                <a:cs typeface="Arial" panose="020B0604020202020204" pitchFamily="34" charset="0"/>
              </a:rPr>
              <a:t>          Tokenization</a:t>
            </a:r>
          </a:p>
          <a:p>
            <a:pPr marL="0" indent="0">
              <a:lnSpc>
                <a:spcPct val="160000"/>
              </a:lnSpc>
              <a:buNone/>
            </a:pP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Stopwords</a:t>
            </a:r>
            <a:r>
              <a:rPr lang="en-IN" sz="2400" dirty="0">
                <a:latin typeface="Arial" panose="020B0604020202020204" pitchFamily="34" charset="0"/>
                <a:cs typeface="Arial" panose="020B0604020202020204" pitchFamily="34" charset="0"/>
              </a:rPr>
              <a:t> Removal</a:t>
            </a:r>
          </a:p>
          <a:p>
            <a:pPr marL="0" indent="0">
              <a:lnSpc>
                <a:spcPct val="160000"/>
              </a:lnSpc>
              <a:buNone/>
            </a:pPr>
            <a:r>
              <a:rPr lang="en-IN" sz="2400" dirty="0">
                <a:latin typeface="Arial" panose="020B0604020202020204" pitchFamily="34" charset="0"/>
                <a:cs typeface="Arial" panose="020B0604020202020204" pitchFamily="34" charset="0"/>
              </a:rPr>
              <a:t>          Punctuation Removal</a:t>
            </a:r>
          </a:p>
          <a:p>
            <a:pPr marL="0" indent="0">
              <a:lnSpc>
                <a:spcPct val="160000"/>
              </a:lnSpc>
              <a:buNone/>
            </a:pPr>
            <a:r>
              <a:rPr lang="en-IN" sz="2400" dirty="0">
                <a:latin typeface="Arial" panose="020B0604020202020204" pitchFamily="34" charset="0"/>
                <a:cs typeface="Arial" panose="020B0604020202020204" pitchFamily="34" charset="0"/>
              </a:rPr>
              <a:t>          Stemming</a:t>
            </a:r>
          </a:p>
          <a:p>
            <a:pPr marL="0" indent="0">
              <a:lnSpc>
                <a:spcPct val="160000"/>
              </a:lnSpc>
              <a:buNone/>
            </a:pPr>
            <a:r>
              <a:rPr lang="en-IN" sz="2400" dirty="0">
                <a:latin typeface="Arial" panose="020B0604020202020204" pitchFamily="34" charset="0"/>
                <a:cs typeface="Arial" panose="020B0604020202020204" pitchFamily="34" charset="0"/>
              </a:rPr>
              <a:t>          Lemmatization                             </a:t>
            </a:r>
          </a:p>
          <a:p>
            <a:pPr marL="0" indent="0">
              <a:buNone/>
            </a:pP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34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EADE-5D32-01D2-4AB1-5B77C522B830}"/>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TOKENIZATION</a:t>
            </a:r>
          </a:p>
        </p:txBody>
      </p:sp>
      <p:sp>
        <p:nvSpPr>
          <p:cNvPr id="3" name="Content Placeholder 2">
            <a:extLst>
              <a:ext uri="{FF2B5EF4-FFF2-40B4-BE49-F238E27FC236}">
                <a16:creationId xmlns:a16="http://schemas.microsoft.com/office/drawing/2014/main" id="{C60AF30F-81A6-A2DA-C326-0328D0A299B9}"/>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Tokenization is used to divide the text data into words or sentences.</a:t>
            </a:r>
          </a:p>
          <a:p>
            <a:pPr>
              <a:lnSpc>
                <a:spcPct val="150000"/>
              </a:lnSpc>
            </a:pPr>
            <a:r>
              <a:rPr lang="en-IN" sz="2000" dirty="0">
                <a:latin typeface="Arial" panose="020B0604020202020204" pitchFamily="34" charset="0"/>
                <a:cs typeface="Arial" panose="020B0604020202020204" pitchFamily="34" charset="0"/>
              </a:rPr>
              <a:t>Tokenization is done by two ways :-</a:t>
            </a:r>
          </a:p>
          <a:p>
            <a:pPr marL="0" indent="0">
              <a:lnSpc>
                <a:spcPct val="150000"/>
              </a:lnSpc>
              <a:buNone/>
            </a:pPr>
            <a:r>
              <a:rPr lang="en-IN" sz="2000" dirty="0">
                <a:latin typeface="Arial" panose="020B0604020202020204" pitchFamily="34" charset="0"/>
                <a:cs typeface="Arial" panose="020B0604020202020204" pitchFamily="34" charset="0"/>
              </a:rPr>
              <a:t>                 a) Word based tokenization</a:t>
            </a:r>
          </a:p>
          <a:p>
            <a:pPr marL="0" indent="0">
              <a:lnSpc>
                <a:spcPct val="150000"/>
              </a:lnSpc>
              <a:buNone/>
            </a:pPr>
            <a:r>
              <a:rPr lang="en-IN" sz="2000" dirty="0">
                <a:latin typeface="Arial" panose="020B0604020202020204" pitchFamily="34" charset="0"/>
                <a:cs typeface="Arial" panose="020B0604020202020204" pitchFamily="34" charset="0"/>
              </a:rPr>
              <a:t>                 b) Sentence based tokenization</a:t>
            </a:r>
          </a:p>
          <a:p>
            <a:pPr>
              <a:lnSpc>
                <a:spcPct val="150000"/>
              </a:lnSpc>
            </a:pPr>
            <a:r>
              <a:rPr lang="en-IN" sz="2000" dirty="0">
                <a:latin typeface="Arial" panose="020B0604020202020204" pitchFamily="34" charset="0"/>
                <a:cs typeface="Arial" panose="020B0604020202020204" pitchFamily="34" charset="0"/>
              </a:rPr>
              <a:t>We tokenized our data in the form of word based tokenization.</a:t>
            </a:r>
          </a:p>
          <a:p>
            <a:pPr>
              <a:lnSpc>
                <a:spcPct val="150000"/>
              </a:lnSpc>
            </a:pPr>
            <a:r>
              <a:rPr lang="en-IN" sz="2000" dirty="0">
                <a:latin typeface="Arial" panose="020B0604020202020204" pitchFamily="34" charset="0"/>
                <a:cs typeface="Arial" panose="020B0604020202020204" pitchFamily="34" charset="0"/>
              </a:rPr>
              <a:t>We are using the NLTK library of python.</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66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8C7D-3C7F-733C-695A-79564AC61DA0}"/>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PUNCTUATIONS REMOVAL</a:t>
            </a:r>
          </a:p>
        </p:txBody>
      </p:sp>
      <p:sp>
        <p:nvSpPr>
          <p:cNvPr id="3" name="Content Placeholder 2">
            <a:extLst>
              <a:ext uri="{FF2B5EF4-FFF2-40B4-BE49-F238E27FC236}">
                <a16:creationId xmlns:a16="http://schemas.microsoft.com/office/drawing/2014/main" id="{501536DC-2C6C-0DF5-4D52-4EDDF0D4B31B}"/>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For data processing data should be cleaned so we need to remove the punctuation from the data.</a:t>
            </a:r>
          </a:p>
          <a:p>
            <a:pPr>
              <a:lnSpc>
                <a:spcPct val="150000"/>
              </a:lnSpc>
            </a:pPr>
            <a:r>
              <a:rPr lang="en-IN" sz="2000" dirty="0">
                <a:latin typeface="Arial" panose="020B0604020202020204" pitchFamily="34" charset="0"/>
                <a:cs typeface="Arial" panose="020B0604020202020204" pitchFamily="34" charset="0"/>
              </a:rPr>
              <a:t>Punctuations are often unnecessary as it doesn’t add value or meaning.</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7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88FE-E29A-6127-3C41-4FC104545CBD}"/>
              </a:ext>
            </a:extLst>
          </p:cNvPr>
          <p:cNvSpPr>
            <a:spLocks noGrp="1"/>
          </p:cNvSpPr>
          <p:nvPr>
            <p:ph type="title"/>
          </p:nvPr>
        </p:nvSpPr>
        <p:spPr/>
        <p:txBody>
          <a:bodyPr>
            <a:normAutofit/>
          </a:bodyPr>
          <a:lstStyle/>
          <a:p>
            <a:r>
              <a:rPr lang="en-IN" sz="2900" b="1" u="sng" dirty="0">
                <a:latin typeface="Arial" panose="020B0604020202020204" pitchFamily="34" charset="0"/>
                <a:cs typeface="Arial" panose="020B0604020202020204" pitchFamily="34" charset="0"/>
              </a:rPr>
              <a:t>STOPWORDS REMOVAL</a:t>
            </a:r>
          </a:p>
        </p:txBody>
      </p:sp>
      <p:sp>
        <p:nvSpPr>
          <p:cNvPr id="3" name="Content Placeholder 2">
            <a:extLst>
              <a:ext uri="{FF2B5EF4-FFF2-40B4-BE49-F238E27FC236}">
                <a16:creationId xmlns:a16="http://schemas.microsoft.com/office/drawing/2014/main" id="{207D2BE4-77A6-DA36-A0CF-92D60CB8095F}"/>
              </a:ext>
            </a:extLst>
          </p:cNvPr>
          <p:cNvSpPr>
            <a:spLocks noGrp="1"/>
          </p:cNvSpPr>
          <p:nvPr>
            <p:ph idx="1"/>
          </p:nvPr>
        </p:nvSpPr>
        <p:spPr/>
        <p:txBody>
          <a:bodyPr>
            <a:normAutofit/>
          </a:bodyPr>
          <a:lstStyle/>
          <a:p>
            <a:pPr>
              <a:lnSpc>
                <a:spcPct val="150000"/>
              </a:lnSpc>
            </a:pPr>
            <a:r>
              <a:rPr lang="en-IN" sz="2000" dirty="0">
                <a:latin typeface="Arial" panose="020B0604020202020204" pitchFamily="34" charset="0"/>
                <a:cs typeface="Arial" panose="020B0604020202020204" pitchFamily="34" charset="0"/>
              </a:rPr>
              <a:t>Stop words are most common words in any language that do not carry any meaning and are usually ignored by NLP</a:t>
            </a:r>
          </a:p>
          <a:p>
            <a:pPr>
              <a:lnSpc>
                <a:spcPct val="150000"/>
              </a:lnSpc>
            </a:pPr>
            <a:r>
              <a:rPr lang="en-IN" sz="2000" dirty="0">
                <a:latin typeface="Arial" panose="020B0604020202020204" pitchFamily="34" charset="0"/>
                <a:cs typeface="Arial" panose="020B0604020202020204" pitchFamily="34" charset="0"/>
              </a:rPr>
              <a:t>Examples of stop words :-</a:t>
            </a:r>
          </a:p>
          <a:p>
            <a:pPr marL="0" indent="0">
              <a:lnSpc>
                <a:spcPct val="150000"/>
              </a:lnSpc>
              <a:buNone/>
            </a:pPr>
            <a:r>
              <a:rPr lang="en-IN" sz="20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ON ,A ,THE ,IS ,ARE ,I ,FOR ,YOU ,AND ,IN</a:t>
            </a:r>
          </a:p>
        </p:txBody>
      </p:sp>
    </p:spTree>
    <p:extLst>
      <p:ext uri="{BB962C8B-B14F-4D97-AF65-F5344CB8AC3E}">
        <p14:creationId xmlns:p14="http://schemas.microsoft.com/office/powerpoint/2010/main" val="3497578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1440</Words>
  <Application>Microsoft Office PowerPoint</Application>
  <PresentationFormat>On-screen Show (4:3)</PresentationFormat>
  <Paragraphs>203</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Algerian</vt:lpstr>
      <vt:lpstr>Andalus</vt:lpstr>
      <vt:lpstr>Arial</vt:lpstr>
      <vt:lpstr>Calibri</vt:lpstr>
      <vt:lpstr>Century Gothic</vt:lpstr>
      <vt:lpstr>Verdana</vt:lpstr>
      <vt:lpstr>Office Theme</vt:lpstr>
      <vt:lpstr>PowerPoint Presentation</vt:lpstr>
      <vt:lpstr>INTRODUCTION :-</vt:lpstr>
      <vt:lpstr>PowerPoint Presentation</vt:lpstr>
      <vt:lpstr>DATA INFORMATION : -</vt:lpstr>
      <vt:lpstr>PowerPoint Presentation</vt:lpstr>
      <vt:lpstr>EXPLORATORY DATA ANALYSIS ( EDA)</vt:lpstr>
      <vt:lpstr>TOKENIZATION</vt:lpstr>
      <vt:lpstr>PUNCTUATIONS REMOVAL</vt:lpstr>
      <vt:lpstr>STOPWORDS REMOVAL</vt:lpstr>
      <vt:lpstr>FEATURE EXTRACTION TECHNIQUE</vt:lpstr>
      <vt:lpstr>STEMMING &amp; LEMMATIZATION</vt:lpstr>
      <vt:lpstr> BAG OF WORDS (BOW)</vt:lpstr>
      <vt:lpstr>TERM FREQUENCY- INVERSE DOCUMENT FREQUENCY( TF-IDF)</vt:lpstr>
      <vt:lpstr>WORD EMBEDDING</vt:lpstr>
      <vt:lpstr>WORD CLOUD</vt:lpstr>
      <vt:lpstr>MODEL BUILDING </vt:lpstr>
      <vt:lpstr>TEXT SUMMARIZATION</vt:lpstr>
      <vt:lpstr>PowerPoint Presentation</vt:lpstr>
      <vt:lpstr>LEX RANK</vt:lpstr>
      <vt:lpstr>LUHN TEXT SUMMARIZATION</vt:lpstr>
      <vt:lpstr>LSA TEXT SUMMARIZATION</vt:lpstr>
      <vt:lpstr>TEXT RANK</vt:lpstr>
      <vt:lpstr>BART MODEL</vt:lpstr>
      <vt:lpstr>MODEL EVALUATION</vt:lpstr>
      <vt:lpstr>MODEL EVALUATION RESULT</vt:lpstr>
      <vt:lpstr>MODEL DEPLOYMENT</vt:lpstr>
      <vt:lpstr>MODEL DEPLOYMENT</vt:lpstr>
      <vt:lpstr>MODEL DEPLOYMENT</vt:lpstr>
      <vt:lpstr>MODEL DEPLOYMENT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Gowda</dc:creator>
  <cp:lastModifiedBy>Harsha, Adithya</cp:lastModifiedBy>
  <cp:revision>9</cp:revision>
  <dcterms:modified xsi:type="dcterms:W3CDTF">2024-12-26T07:14:16Z</dcterms:modified>
</cp:coreProperties>
</file>