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  <p:embeddedFont>
      <p:font typeface="Oswald ExtraLight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438" y="114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0e91f73e2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0e91f73e2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e91f73e27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e91f73e27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cf1d406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cf1d406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cf1d4069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cf1d4069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e4f297b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e4f297b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2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4720925" y="539500"/>
            <a:ext cx="31914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 rot="-5399868" flipH="1">
            <a:off x="480934" y="-830736"/>
            <a:ext cx="2029371" cy="4383847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2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 idx="4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 hasCustomPrompt="1"/>
          </p:nvPr>
        </p:nvSpPr>
        <p:spPr>
          <a:xfrm>
            <a:off x="713225" y="730825"/>
            <a:ext cx="4165800" cy="82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713225" y="1629825"/>
            <a:ext cx="41658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 hasCustomPrompt="1"/>
          </p:nvPr>
        </p:nvSpPr>
        <p:spPr>
          <a:xfrm>
            <a:off x="4265050" y="2909950"/>
            <a:ext cx="4165800" cy="81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4265050" y="3817475"/>
            <a:ext cx="41658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 rot="5400000">
            <a:off x="6327004" y="-594849"/>
            <a:ext cx="1955378" cy="422406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rot="-5400000" flipH="1">
            <a:off x="696504" y="1651201"/>
            <a:ext cx="1955378" cy="422406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4695775" y="4494275"/>
            <a:ext cx="1200150" cy="1143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7132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2"/>
          </p:nvPr>
        </p:nvSpPr>
        <p:spPr>
          <a:xfrm>
            <a:off x="5029625" y="1164100"/>
            <a:ext cx="3392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260875" y="3226350"/>
            <a:ext cx="37923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zaDoCe2_cDBOMxXaK6rkou4GoO5JsPfFeKF85ZFoMM/copy#gid=5093685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ctrTitle"/>
          </p:nvPr>
        </p:nvSpPr>
        <p:spPr>
          <a:xfrm>
            <a:off x="360225" y="634425"/>
            <a:ext cx="4264026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WORDLE USING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DEEP REINFORCEMENT LEARNING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360225" y="3959350"/>
            <a:ext cx="449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GROUP MEMBERS: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AM.EN.U4AIE20105 - ADITHYAN M NAIR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AM.EN.U4AIE20153 - NIVEDITA RAJESH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6"/>
          <p:cNvGrpSpPr/>
          <p:nvPr/>
        </p:nvGrpSpPr>
        <p:grpSpPr>
          <a:xfrm rot="5400000">
            <a:off x="7334581" y="-1301196"/>
            <a:ext cx="2029371" cy="4383847"/>
            <a:chOff x="7350442" y="2608992"/>
            <a:chExt cx="777239" cy="1673160"/>
          </a:xfrm>
        </p:grpSpPr>
        <p:sp>
          <p:nvSpPr>
            <p:cNvPr id="406" name="Google Shape;406;p36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6"/>
          <p:cNvSpPr txBox="1">
            <a:spLocks noGrp="1"/>
          </p:cNvSpPr>
          <p:nvPr>
            <p:ph type="title"/>
          </p:nvPr>
        </p:nvSpPr>
        <p:spPr>
          <a:xfrm>
            <a:off x="3593900" y="381775"/>
            <a:ext cx="1250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36"/>
          <p:cNvSpPr txBox="1">
            <a:spLocks noGrp="1"/>
          </p:cNvSpPr>
          <p:nvPr>
            <p:ph type="body" idx="1"/>
          </p:nvPr>
        </p:nvSpPr>
        <p:spPr>
          <a:xfrm>
            <a:off x="918400" y="1315175"/>
            <a:ext cx="43839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Rewards trended upwards - indicates agent learned better policies over time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Fluctuations in rewards - variability expected due to training stochasticity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Inconsistencies show Wordle task challenge and limitations of approach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Potential improvements - more training episodes, regularization, hyperparameter tuning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Significance - shows promise of deep RL for similar task domains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Limitations - variability highlights room for improvement in training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Future work - reduce fluctuations, improve generalization, optimize efficiency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 rotWithShape="1">
          <a:blip r:embed="rId3">
            <a:alphaModFix/>
          </a:blip>
          <a:srcRect r="803"/>
          <a:stretch/>
        </p:blipFill>
        <p:spPr>
          <a:xfrm>
            <a:off x="5518250" y="822149"/>
            <a:ext cx="2986617" cy="20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875" y="2975886"/>
            <a:ext cx="2986625" cy="2005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/>
          <p:nvPr/>
        </p:nvSpPr>
        <p:spPr>
          <a:xfrm>
            <a:off x="3414000" y="310257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6130063" y="137182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697938" y="137182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subTitle" idx="1"/>
          </p:nvPr>
        </p:nvSpPr>
        <p:spPr>
          <a:xfrm>
            <a:off x="1495550" y="1801575"/>
            <a:ext cx="13221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Word list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905154" y="1899187"/>
            <a:ext cx="459348" cy="459392"/>
          </a:xfrm>
          <a:custGeom>
            <a:avLst/>
            <a:gdLst/>
            <a:ahLst/>
            <a:cxnLst/>
            <a:rect l="l" t="t" r="r" b="b"/>
            <a:pathLst>
              <a:path w="10485" h="10486" extrusionOk="0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8" name="Google Shape;428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7" name="Google Shape;437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5" name="Google Shape;445;p37"/>
          <p:cNvSpPr txBox="1">
            <a:spLocks noGrp="1"/>
          </p:cNvSpPr>
          <p:nvPr>
            <p:ph type="subTitle" idx="5"/>
          </p:nvPr>
        </p:nvSpPr>
        <p:spPr>
          <a:xfrm>
            <a:off x="1484625" y="3532025"/>
            <a:ext cx="13221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Optima</a:t>
            </a:r>
            <a:endParaRPr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9"/>
          </p:nvPr>
        </p:nvSpPr>
        <p:spPr>
          <a:xfrm>
            <a:off x="6860275" y="1801550"/>
            <a:ext cx="14634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inefficiency</a:t>
            </a:r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title" idx="15"/>
          </p:nvPr>
        </p:nvSpPr>
        <p:spPr>
          <a:xfrm>
            <a:off x="720000" y="4654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CHALLENGES &amp; LIMITATIONS</a:t>
            </a:r>
            <a:endParaRPr sz="2800"/>
          </a:p>
        </p:txBody>
      </p:sp>
      <p:sp>
        <p:nvSpPr>
          <p:cNvPr id="448" name="Google Shape;448;p37"/>
          <p:cNvSpPr txBox="1">
            <a:spLocks noGrp="1"/>
          </p:cNvSpPr>
          <p:nvPr>
            <p:ph type="subTitle" idx="3"/>
          </p:nvPr>
        </p:nvSpPr>
        <p:spPr>
          <a:xfrm>
            <a:off x="4211550" y="1801575"/>
            <a:ext cx="1322100" cy="6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 Rewards</a:t>
            </a: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7"/>
          </p:nvPr>
        </p:nvSpPr>
        <p:spPr>
          <a:xfrm>
            <a:off x="4206150" y="3532175"/>
            <a:ext cx="1322100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subTitle" idx="14"/>
          </p:nvPr>
        </p:nvSpPr>
        <p:spPr>
          <a:xfrm>
            <a:off x="6927675" y="3532163"/>
            <a:ext cx="1322100" cy="6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Inefficiency</a:t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1094133" y="1797491"/>
            <a:ext cx="81399" cy="81355"/>
          </a:xfrm>
          <a:custGeom>
            <a:avLst/>
            <a:gdLst/>
            <a:ahLst/>
            <a:cxnLst/>
            <a:rect l="l" t="t" r="r" b="b"/>
            <a:pathLst>
              <a:path w="1858" h="1857" extrusionOk="0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7"/>
          <p:cNvGrpSpPr/>
          <p:nvPr/>
        </p:nvGrpSpPr>
        <p:grpSpPr>
          <a:xfrm>
            <a:off x="3682364" y="1889934"/>
            <a:ext cx="337060" cy="477866"/>
            <a:chOff x="5663302" y="1522010"/>
            <a:chExt cx="260057" cy="368667"/>
          </a:xfrm>
        </p:grpSpPr>
        <p:sp>
          <p:nvSpPr>
            <p:cNvPr id="453" name="Google Shape;453;p37"/>
            <p:cNvSpPr/>
            <p:nvPr/>
          </p:nvSpPr>
          <p:spPr>
            <a:xfrm>
              <a:off x="5728484" y="1760141"/>
              <a:ext cx="194802" cy="130536"/>
            </a:xfrm>
            <a:custGeom>
              <a:avLst/>
              <a:gdLst/>
              <a:ahLst/>
              <a:cxnLst/>
              <a:rect l="l" t="t" r="r" b="b"/>
              <a:pathLst>
                <a:path w="5544" h="3715" extrusionOk="0">
                  <a:moveTo>
                    <a:pt x="1" y="1"/>
                  </a:moveTo>
                  <a:lnTo>
                    <a:pt x="1" y="2570"/>
                  </a:lnTo>
                  <a:lnTo>
                    <a:pt x="759" y="3714"/>
                  </a:lnTo>
                  <a:lnTo>
                    <a:pt x="1858" y="3714"/>
                  </a:lnTo>
                  <a:lnTo>
                    <a:pt x="1858" y="2608"/>
                  </a:lnTo>
                  <a:lnTo>
                    <a:pt x="1229" y="1990"/>
                  </a:lnTo>
                  <a:lnTo>
                    <a:pt x="1229" y="628"/>
                  </a:lnTo>
                  <a:lnTo>
                    <a:pt x="1830" y="628"/>
                  </a:lnTo>
                  <a:lnTo>
                    <a:pt x="1830" y="1735"/>
                  </a:lnTo>
                  <a:lnTo>
                    <a:pt x="2458" y="2352"/>
                  </a:lnTo>
                  <a:lnTo>
                    <a:pt x="2458" y="3714"/>
                  </a:lnTo>
                  <a:lnTo>
                    <a:pt x="3087" y="3714"/>
                  </a:lnTo>
                  <a:lnTo>
                    <a:pt x="3087" y="2353"/>
                  </a:lnTo>
                  <a:lnTo>
                    <a:pt x="3714" y="1736"/>
                  </a:lnTo>
                  <a:lnTo>
                    <a:pt x="3714" y="628"/>
                  </a:lnTo>
                  <a:lnTo>
                    <a:pt x="4315" y="628"/>
                  </a:lnTo>
                  <a:lnTo>
                    <a:pt x="4315" y="1990"/>
                  </a:lnTo>
                  <a:lnTo>
                    <a:pt x="3714" y="2608"/>
                  </a:lnTo>
                  <a:lnTo>
                    <a:pt x="3714" y="3714"/>
                  </a:lnTo>
                  <a:lnTo>
                    <a:pt x="4785" y="3714"/>
                  </a:lnTo>
                  <a:lnTo>
                    <a:pt x="5544" y="2570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5728484" y="1554618"/>
              <a:ext cx="32643" cy="79797"/>
            </a:xfrm>
            <a:custGeom>
              <a:avLst/>
              <a:gdLst/>
              <a:ahLst/>
              <a:cxnLst/>
              <a:rect l="l" t="t" r="r" b="b"/>
              <a:pathLst>
                <a:path w="929" h="2271" extrusionOk="0">
                  <a:moveTo>
                    <a:pt x="464" y="0"/>
                  </a:moveTo>
                  <a:cubicBezTo>
                    <a:pt x="208" y="0"/>
                    <a:pt x="1" y="208"/>
                    <a:pt x="1" y="463"/>
                  </a:cubicBezTo>
                  <a:lnTo>
                    <a:pt x="1" y="2270"/>
                  </a:lnTo>
                  <a:cubicBezTo>
                    <a:pt x="149" y="2200"/>
                    <a:pt x="308" y="2166"/>
                    <a:pt x="464" y="2166"/>
                  </a:cubicBezTo>
                  <a:cubicBezTo>
                    <a:pt x="625" y="2166"/>
                    <a:pt x="784" y="2202"/>
                    <a:pt x="929" y="2270"/>
                  </a:cubicBezTo>
                  <a:lnTo>
                    <a:pt x="929" y="472"/>
                  </a:lnTo>
                  <a:cubicBezTo>
                    <a:pt x="929" y="252"/>
                    <a:pt x="752" y="36"/>
                    <a:pt x="533" y="5"/>
                  </a:cubicBezTo>
                  <a:cubicBezTo>
                    <a:pt x="510" y="2"/>
                    <a:pt x="487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5782210" y="1522010"/>
              <a:ext cx="32643" cy="112440"/>
            </a:xfrm>
            <a:custGeom>
              <a:avLst/>
              <a:gdLst/>
              <a:ahLst/>
              <a:cxnLst/>
              <a:rect l="l" t="t" r="r" b="b"/>
              <a:pathLst>
                <a:path w="929" h="3200" extrusionOk="0">
                  <a:moveTo>
                    <a:pt x="466" y="0"/>
                  </a:moveTo>
                  <a:cubicBezTo>
                    <a:pt x="209" y="0"/>
                    <a:pt x="1" y="209"/>
                    <a:pt x="1" y="465"/>
                  </a:cubicBezTo>
                  <a:lnTo>
                    <a:pt x="1" y="3200"/>
                  </a:lnTo>
                  <a:cubicBezTo>
                    <a:pt x="148" y="3130"/>
                    <a:pt x="307" y="3095"/>
                    <a:pt x="465" y="3095"/>
                  </a:cubicBezTo>
                  <a:cubicBezTo>
                    <a:pt x="624" y="3095"/>
                    <a:pt x="782" y="3130"/>
                    <a:pt x="929" y="3200"/>
                  </a:cubicBezTo>
                  <a:lnTo>
                    <a:pt x="929" y="474"/>
                  </a:lnTo>
                  <a:cubicBezTo>
                    <a:pt x="929" y="254"/>
                    <a:pt x="752" y="36"/>
                    <a:pt x="533" y="5"/>
                  </a:cubicBezTo>
                  <a:cubicBezTo>
                    <a:pt x="510" y="2"/>
                    <a:pt x="488" y="0"/>
                    <a:pt x="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836920" y="1543726"/>
              <a:ext cx="32643" cy="90725"/>
            </a:xfrm>
            <a:custGeom>
              <a:avLst/>
              <a:gdLst/>
              <a:ahLst/>
              <a:cxnLst/>
              <a:rect l="l" t="t" r="r" b="b"/>
              <a:pathLst>
                <a:path w="929" h="2582" extrusionOk="0">
                  <a:moveTo>
                    <a:pt x="464" y="1"/>
                  </a:moveTo>
                  <a:cubicBezTo>
                    <a:pt x="208" y="1"/>
                    <a:pt x="1" y="209"/>
                    <a:pt x="1" y="465"/>
                  </a:cubicBezTo>
                  <a:lnTo>
                    <a:pt x="1" y="2582"/>
                  </a:lnTo>
                  <a:cubicBezTo>
                    <a:pt x="147" y="2512"/>
                    <a:pt x="306" y="2477"/>
                    <a:pt x="465" y="2477"/>
                  </a:cubicBezTo>
                  <a:cubicBezTo>
                    <a:pt x="624" y="2477"/>
                    <a:pt x="782" y="2512"/>
                    <a:pt x="929" y="2582"/>
                  </a:cubicBezTo>
                  <a:lnTo>
                    <a:pt x="929" y="474"/>
                  </a:lnTo>
                  <a:cubicBezTo>
                    <a:pt x="929" y="253"/>
                    <a:pt x="752" y="37"/>
                    <a:pt x="533" y="6"/>
                  </a:cubicBezTo>
                  <a:cubicBezTo>
                    <a:pt x="510" y="2"/>
                    <a:pt x="487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890646" y="1565441"/>
              <a:ext cx="32643" cy="68975"/>
            </a:xfrm>
            <a:custGeom>
              <a:avLst/>
              <a:gdLst/>
              <a:ahLst/>
              <a:cxnLst/>
              <a:rect l="l" t="t" r="r" b="b"/>
              <a:pathLst>
                <a:path w="929" h="1963" extrusionOk="0">
                  <a:moveTo>
                    <a:pt x="465" y="1"/>
                  </a:moveTo>
                  <a:cubicBezTo>
                    <a:pt x="209" y="1"/>
                    <a:pt x="1" y="209"/>
                    <a:pt x="1" y="465"/>
                  </a:cubicBezTo>
                  <a:lnTo>
                    <a:pt x="1" y="1962"/>
                  </a:lnTo>
                  <a:cubicBezTo>
                    <a:pt x="148" y="1891"/>
                    <a:pt x="306" y="1857"/>
                    <a:pt x="463" y="1857"/>
                  </a:cubicBezTo>
                  <a:cubicBezTo>
                    <a:pt x="624" y="1857"/>
                    <a:pt x="784" y="1893"/>
                    <a:pt x="929" y="1962"/>
                  </a:cubicBezTo>
                  <a:lnTo>
                    <a:pt x="929" y="465"/>
                  </a:lnTo>
                  <a:cubicBezTo>
                    <a:pt x="929" y="209"/>
                    <a:pt x="720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728308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5782491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7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5890822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8" y="1"/>
                    <a:pt x="0" y="207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8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5836604" y="1652232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9" y="1"/>
                    <a:pt x="1" y="207"/>
                    <a:pt x="1" y="463"/>
                  </a:cubicBezTo>
                  <a:cubicBezTo>
                    <a:pt x="1" y="719"/>
                    <a:pt x="209" y="926"/>
                    <a:pt x="463" y="926"/>
                  </a:cubicBezTo>
                  <a:cubicBezTo>
                    <a:pt x="719" y="926"/>
                    <a:pt x="926" y="719"/>
                    <a:pt x="926" y="463"/>
                  </a:cubicBezTo>
                  <a:cubicBezTo>
                    <a:pt x="926" y="207"/>
                    <a:pt x="719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5663302" y="1630517"/>
              <a:ext cx="32608" cy="36332"/>
            </a:xfrm>
            <a:custGeom>
              <a:avLst/>
              <a:gdLst/>
              <a:ahLst/>
              <a:cxnLst/>
              <a:rect l="l" t="t" r="r" b="b"/>
              <a:pathLst>
                <a:path w="928" h="1034" extrusionOk="0">
                  <a:moveTo>
                    <a:pt x="463" y="1"/>
                  </a:moveTo>
                  <a:cubicBezTo>
                    <a:pt x="207" y="1"/>
                    <a:pt x="0" y="209"/>
                    <a:pt x="0" y="464"/>
                  </a:cubicBezTo>
                  <a:lnTo>
                    <a:pt x="0" y="1034"/>
                  </a:lnTo>
                  <a:cubicBezTo>
                    <a:pt x="145" y="964"/>
                    <a:pt x="304" y="929"/>
                    <a:pt x="463" y="929"/>
                  </a:cubicBezTo>
                  <a:cubicBezTo>
                    <a:pt x="621" y="929"/>
                    <a:pt x="780" y="963"/>
                    <a:pt x="928" y="1034"/>
                  </a:cubicBezTo>
                  <a:lnTo>
                    <a:pt x="928" y="473"/>
                  </a:lnTo>
                  <a:cubicBezTo>
                    <a:pt x="928" y="253"/>
                    <a:pt x="751" y="37"/>
                    <a:pt x="532" y="6"/>
                  </a:cubicBezTo>
                  <a:cubicBezTo>
                    <a:pt x="509" y="3"/>
                    <a:pt x="486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5663302" y="1684735"/>
              <a:ext cx="32537" cy="32537"/>
            </a:xfrm>
            <a:custGeom>
              <a:avLst/>
              <a:gdLst/>
              <a:ahLst/>
              <a:cxnLst/>
              <a:rect l="l" t="t" r="r" b="b"/>
              <a:pathLst>
                <a:path w="926" h="926" extrusionOk="0">
                  <a:moveTo>
                    <a:pt x="463" y="1"/>
                  </a:moveTo>
                  <a:cubicBezTo>
                    <a:pt x="207" y="1"/>
                    <a:pt x="0" y="209"/>
                    <a:pt x="0" y="463"/>
                  </a:cubicBezTo>
                  <a:cubicBezTo>
                    <a:pt x="0" y="719"/>
                    <a:pt x="207" y="926"/>
                    <a:pt x="463" y="926"/>
                  </a:cubicBezTo>
                  <a:cubicBezTo>
                    <a:pt x="717" y="926"/>
                    <a:pt x="925" y="719"/>
                    <a:pt x="925" y="463"/>
                  </a:cubicBezTo>
                  <a:cubicBezTo>
                    <a:pt x="925" y="207"/>
                    <a:pt x="71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728484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4" y="105"/>
                    <a:pt x="464" y="105"/>
                  </a:cubicBezTo>
                  <a:cubicBezTo>
                    <a:pt x="307" y="105"/>
                    <a:pt x="149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78221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6" y="105"/>
                    <a:pt x="148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836920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2" y="70"/>
                    <a:pt x="623" y="105"/>
                    <a:pt x="464" y="105"/>
                  </a:cubicBezTo>
                  <a:cubicBezTo>
                    <a:pt x="305" y="105"/>
                    <a:pt x="147" y="7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890646" y="1702866"/>
              <a:ext cx="32643" cy="36192"/>
            </a:xfrm>
            <a:custGeom>
              <a:avLst/>
              <a:gdLst/>
              <a:ahLst/>
              <a:cxnLst/>
              <a:rect l="l" t="t" r="r" b="b"/>
              <a:pathLst>
                <a:path w="929" h="1030" extrusionOk="0">
                  <a:moveTo>
                    <a:pt x="1" y="1"/>
                  </a:moveTo>
                  <a:lnTo>
                    <a:pt x="1" y="1030"/>
                  </a:lnTo>
                  <a:lnTo>
                    <a:pt x="929" y="1030"/>
                  </a:lnTo>
                  <a:lnTo>
                    <a:pt x="929" y="1"/>
                  </a:lnTo>
                  <a:cubicBezTo>
                    <a:pt x="784" y="69"/>
                    <a:pt x="625" y="105"/>
                    <a:pt x="464" y="105"/>
                  </a:cubicBezTo>
                  <a:cubicBezTo>
                    <a:pt x="308" y="105"/>
                    <a:pt x="150" y="7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673879" y="1727498"/>
              <a:ext cx="32608" cy="49544"/>
            </a:xfrm>
            <a:custGeom>
              <a:avLst/>
              <a:gdLst/>
              <a:ahLst/>
              <a:cxnLst/>
              <a:rect l="l" t="t" r="r" b="b"/>
              <a:pathLst>
                <a:path w="928" h="1410" extrusionOk="0">
                  <a:moveTo>
                    <a:pt x="927" y="0"/>
                  </a:moveTo>
                  <a:cubicBezTo>
                    <a:pt x="724" y="208"/>
                    <a:pt x="449" y="325"/>
                    <a:pt x="158" y="325"/>
                  </a:cubicBezTo>
                  <a:cubicBezTo>
                    <a:pt x="106" y="325"/>
                    <a:pt x="54" y="322"/>
                    <a:pt x="1" y="314"/>
                  </a:cubicBezTo>
                  <a:lnTo>
                    <a:pt x="1" y="314"/>
                  </a:lnTo>
                  <a:lnTo>
                    <a:pt x="927" y="1410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905157" y="3634378"/>
            <a:ext cx="459361" cy="450505"/>
            <a:chOff x="3162241" y="3336368"/>
            <a:chExt cx="375694" cy="368421"/>
          </a:xfrm>
        </p:grpSpPr>
        <p:sp>
          <p:nvSpPr>
            <p:cNvPr id="470" name="Google Shape;470;p37"/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7"/>
          <p:cNvGrpSpPr/>
          <p:nvPr/>
        </p:nvGrpSpPr>
        <p:grpSpPr>
          <a:xfrm>
            <a:off x="3621229" y="3629980"/>
            <a:ext cx="459356" cy="459275"/>
            <a:chOff x="6423902" y="3336368"/>
            <a:chExt cx="368487" cy="368452"/>
          </a:xfrm>
        </p:grpSpPr>
        <p:sp>
          <p:nvSpPr>
            <p:cNvPr id="482" name="Google Shape;482;p37"/>
            <p:cNvSpPr/>
            <p:nvPr/>
          </p:nvSpPr>
          <p:spPr>
            <a:xfrm>
              <a:off x="6575629" y="3488094"/>
              <a:ext cx="65075" cy="65040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226" y="596"/>
                  </a:moveTo>
                  <a:lnTo>
                    <a:pt x="1226" y="1226"/>
                  </a:lnTo>
                  <a:lnTo>
                    <a:pt x="598" y="1226"/>
                  </a:lnTo>
                  <a:lnTo>
                    <a:pt x="598" y="596"/>
                  </a:lnTo>
                  <a:close/>
                  <a:moveTo>
                    <a:pt x="925" y="0"/>
                  </a:moveTo>
                  <a:cubicBezTo>
                    <a:pt x="415" y="0"/>
                    <a:pt x="0" y="414"/>
                    <a:pt x="0" y="925"/>
                  </a:cubicBezTo>
                  <a:cubicBezTo>
                    <a:pt x="0" y="1435"/>
                    <a:pt x="415" y="1850"/>
                    <a:pt x="925" y="1850"/>
                  </a:cubicBezTo>
                  <a:cubicBezTo>
                    <a:pt x="1437" y="1850"/>
                    <a:pt x="1852" y="1435"/>
                    <a:pt x="1852" y="925"/>
                  </a:cubicBezTo>
                  <a:cubicBezTo>
                    <a:pt x="1852" y="415"/>
                    <a:pt x="143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6423902" y="3336368"/>
              <a:ext cx="368487" cy="368452"/>
            </a:xfrm>
            <a:custGeom>
              <a:avLst/>
              <a:gdLst/>
              <a:ahLst/>
              <a:cxnLst/>
              <a:rect l="l" t="t" r="r" b="b"/>
              <a:pathLst>
                <a:path w="10487" h="10486" extrusionOk="0">
                  <a:moveTo>
                    <a:pt x="5243" y="3701"/>
                  </a:moveTo>
                  <a:cubicBezTo>
                    <a:pt x="6094" y="3701"/>
                    <a:pt x="6785" y="4393"/>
                    <a:pt x="6785" y="5243"/>
                  </a:cubicBezTo>
                  <a:cubicBezTo>
                    <a:pt x="6785" y="6092"/>
                    <a:pt x="6094" y="6784"/>
                    <a:pt x="5243" y="6784"/>
                  </a:cubicBezTo>
                  <a:cubicBezTo>
                    <a:pt x="4394" y="6784"/>
                    <a:pt x="3702" y="6092"/>
                    <a:pt x="3702" y="5243"/>
                  </a:cubicBezTo>
                  <a:cubicBezTo>
                    <a:pt x="3702" y="4393"/>
                    <a:pt x="4394" y="3701"/>
                    <a:pt x="5243" y="3701"/>
                  </a:cubicBezTo>
                  <a:close/>
                  <a:moveTo>
                    <a:pt x="1" y="1"/>
                  </a:moveTo>
                  <a:lnTo>
                    <a:pt x="1" y="2276"/>
                  </a:lnTo>
                  <a:lnTo>
                    <a:pt x="930" y="3206"/>
                  </a:lnTo>
                  <a:lnTo>
                    <a:pt x="930" y="4315"/>
                  </a:lnTo>
                  <a:lnTo>
                    <a:pt x="936" y="4315"/>
                  </a:lnTo>
                  <a:cubicBezTo>
                    <a:pt x="471" y="4712"/>
                    <a:pt x="199" y="5020"/>
                    <a:pt x="184" y="5039"/>
                  </a:cubicBezTo>
                  <a:lnTo>
                    <a:pt x="4" y="5243"/>
                  </a:lnTo>
                  <a:lnTo>
                    <a:pt x="184" y="5447"/>
                  </a:lnTo>
                  <a:cubicBezTo>
                    <a:pt x="200" y="5465"/>
                    <a:pt x="471" y="5773"/>
                    <a:pt x="936" y="6171"/>
                  </a:cubicBezTo>
                  <a:lnTo>
                    <a:pt x="930" y="6171"/>
                  </a:lnTo>
                  <a:lnTo>
                    <a:pt x="930" y="7276"/>
                  </a:lnTo>
                  <a:lnTo>
                    <a:pt x="1" y="8201"/>
                  </a:lnTo>
                  <a:lnTo>
                    <a:pt x="1" y="10485"/>
                  </a:lnTo>
                  <a:lnTo>
                    <a:pt x="630" y="10485"/>
                  </a:lnTo>
                  <a:lnTo>
                    <a:pt x="630" y="8454"/>
                  </a:lnTo>
                  <a:lnTo>
                    <a:pt x="1558" y="7529"/>
                  </a:lnTo>
                  <a:lnTo>
                    <a:pt x="1558" y="6651"/>
                  </a:lnTo>
                  <a:cubicBezTo>
                    <a:pt x="1852" y="6870"/>
                    <a:pt x="2150" y="7065"/>
                    <a:pt x="2459" y="7239"/>
                  </a:cubicBezTo>
                  <a:lnTo>
                    <a:pt x="2459" y="7890"/>
                  </a:lnTo>
                  <a:lnTo>
                    <a:pt x="1558" y="8815"/>
                  </a:lnTo>
                  <a:lnTo>
                    <a:pt x="1558" y="10485"/>
                  </a:lnTo>
                  <a:lnTo>
                    <a:pt x="2159" y="10485"/>
                  </a:lnTo>
                  <a:lnTo>
                    <a:pt x="2159" y="9071"/>
                  </a:lnTo>
                  <a:lnTo>
                    <a:pt x="3087" y="8146"/>
                  </a:lnTo>
                  <a:lnTo>
                    <a:pt x="3087" y="7539"/>
                  </a:lnTo>
                  <a:cubicBezTo>
                    <a:pt x="3398" y="7673"/>
                    <a:pt x="3708" y="7779"/>
                    <a:pt x="4015" y="7858"/>
                  </a:cubicBezTo>
                  <a:lnTo>
                    <a:pt x="4015" y="8507"/>
                  </a:lnTo>
                  <a:lnTo>
                    <a:pt x="3087" y="9432"/>
                  </a:lnTo>
                  <a:lnTo>
                    <a:pt x="3087" y="10485"/>
                  </a:lnTo>
                  <a:lnTo>
                    <a:pt x="3688" y="10485"/>
                  </a:lnTo>
                  <a:lnTo>
                    <a:pt x="3688" y="9687"/>
                  </a:lnTo>
                  <a:lnTo>
                    <a:pt x="4616" y="8762"/>
                  </a:lnTo>
                  <a:lnTo>
                    <a:pt x="4616" y="7977"/>
                  </a:lnTo>
                  <a:cubicBezTo>
                    <a:pt x="4823" y="8003"/>
                    <a:pt x="5026" y="8017"/>
                    <a:pt x="5230" y="8017"/>
                  </a:cubicBezTo>
                  <a:cubicBezTo>
                    <a:pt x="5432" y="8017"/>
                    <a:pt x="5635" y="8004"/>
                    <a:pt x="5845" y="7977"/>
                  </a:cubicBezTo>
                  <a:lnTo>
                    <a:pt x="5845" y="8762"/>
                  </a:lnTo>
                  <a:lnTo>
                    <a:pt x="6773" y="9687"/>
                  </a:lnTo>
                  <a:lnTo>
                    <a:pt x="6773" y="10485"/>
                  </a:lnTo>
                  <a:lnTo>
                    <a:pt x="7401" y="10485"/>
                  </a:lnTo>
                  <a:lnTo>
                    <a:pt x="7401" y="9432"/>
                  </a:lnTo>
                  <a:lnTo>
                    <a:pt x="6473" y="8507"/>
                  </a:lnTo>
                  <a:lnTo>
                    <a:pt x="6473" y="7858"/>
                  </a:lnTo>
                  <a:cubicBezTo>
                    <a:pt x="6781" y="7779"/>
                    <a:pt x="7090" y="7673"/>
                    <a:pt x="7401" y="7539"/>
                  </a:cubicBezTo>
                  <a:lnTo>
                    <a:pt x="7401" y="8146"/>
                  </a:lnTo>
                  <a:lnTo>
                    <a:pt x="8329" y="9071"/>
                  </a:lnTo>
                  <a:lnTo>
                    <a:pt x="8329" y="10485"/>
                  </a:lnTo>
                  <a:lnTo>
                    <a:pt x="8930" y="10485"/>
                  </a:lnTo>
                  <a:lnTo>
                    <a:pt x="8930" y="8815"/>
                  </a:lnTo>
                  <a:lnTo>
                    <a:pt x="8029" y="7890"/>
                  </a:lnTo>
                  <a:lnTo>
                    <a:pt x="8029" y="7239"/>
                  </a:lnTo>
                  <a:cubicBezTo>
                    <a:pt x="8339" y="7065"/>
                    <a:pt x="8637" y="6869"/>
                    <a:pt x="8930" y="6651"/>
                  </a:cubicBezTo>
                  <a:lnTo>
                    <a:pt x="8930" y="7527"/>
                  </a:lnTo>
                  <a:lnTo>
                    <a:pt x="9858" y="8455"/>
                  </a:lnTo>
                  <a:lnTo>
                    <a:pt x="9858" y="10485"/>
                  </a:lnTo>
                  <a:lnTo>
                    <a:pt x="10487" y="10485"/>
                  </a:lnTo>
                  <a:lnTo>
                    <a:pt x="10487" y="8209"/>
                  </a:lnTo>
                  <a:lnTo>
                    <a:pt x="9557" y="7281"/>
                  </a:lnTo>
                  <a:lnTo>
                    <a:pt x="9557" y="6171"/>
                  </a:lnTo>
                  <a:lnTo>
                    <a:pt x="9553" y="6171"/>
                  </a:lnTo>
                  <a:cubicBezTo>
                    <a:pt x="10017" y="5773"/>
                    <a:pt x="10289" y="5465"/>
                    <a:pt x="10304" y="5447"/>
                  </a:cubicBezTo>
                  <a:lnTo>
                    <a:pt x="10484" y="5243"/>
                  </a:lnTo>
                  <a:lnTo>
                    <a:pt x="10304" y="5038"/>
                  </a:lnTo>
                  <a:cubicBezTo>
                    <a:pt x="10289" y="5020"/>
                    <a:pt x="10017" y="4712"/>
                    <a:pt x="9553" y="4314"/>
                  </a:cubicBezTo>
                  <a:lnTo>
                    <a:pt x="9557" y="4314"/>
                  </a:lnTo>
                  <a:lnTo>
                    <a:pt x="9557" y="3204"/>
                  </a:lnTo>
                  <a:lnTo>
                    <a:pt x="10487" y="2276"/>
                  </a:lnTo>
                  <a:lnTo>
                    <a:pt x="10487" y="1"/>
                  </a:lnTo>
                  <a:lnTo>
                    <a:pt x="9858" y="1"/>
                  </a:lnTo>
                  <a:lnTo>
                    <a:pt x="9858" y="2031"/>
                  </a:lnTo>
                  <a:lnTo>
                    <a:pt x="8930" y="2956"/>
                  </a:lnTo>
                  <a:lnTo>
                    <a:pt x="8930" y="3835"/>
                  </a:lnTo>
                  <a:cubicBezTo>
                    <a:pt x="8638" y="3616"/>
                    <a:pt x="8339" y="3421"/>
                    <a:pt x="8029" y="3246"/>
                  </a:cubicBezTo>
                  <a:lnTo>
                    <a:pt x="8029" y="2596"/>
                  </a:lnTo>
                  <a:lnTo>
                    <a:pt x="8930" y="1670"/>
                  </a:lnTo>
                  <a:lnTo>
                    <a:pt x="8930" y="1"/>
                  </a:lnTo>
                  <a:lnTo>
                    <a:pt x="8329" y="1"/>
                  </a:lnTo>
                  <a:lnTo>
                    <a:pt x="8329" y="1415"/>
                  </a:lnTo>
                  <a:lnTo>
                    <a:pt x="7401" y="2340"/>
                  </a:lnTo>
                  <a:lnTo>
                    <a:pt x="7401" y="2946"/>
                  </a:lnTo>
                  <a:cubicBezTo>
                    <a:pt x="7090" y="2813"/>
                    <a:pt x="6779" y="2706"/>
                    <a:pt x="6473" y="2629"/>
                  </a:cubicBezTo>
                  <a:lnTo>
                    <a:pt x="6473" y="1979"/>
                  </a:lnTo>
                  <a:lnTo>
                    <a:pt x="7401" y="1054"/>
                  </a:lnTo>
                  <a:lnTo>
                    <a:pt x="7401" y="1"/>
                  </a:lnTo>
                  <a:lnTo>
                    <a:pt x="6800" y="1"/>
                  </a:lnTo>
                  <a:lnTo>
                    <a:pt x="6800" y="798"/>
                  </a:lnTo>
                  <a:lnTo>
                    <a:pt x="5872" y="1723"/>
                  </a:lnTo>
                  <a:lnTo>
                    <a:pt x="5872" y="2510"/>
                  </a:lnTo>
                  <a:cubicBezTo>
                    <a:pt x="5660" y="2482"/>
                    <a:pt x="5452" y="2468"/>
                    <a:pt x="5244" y="2468"/>
                  </a:cubicBezTo>
                  <a:cubicBezTo>
                    <a:pt x="5038" y="2468"/>
                    <a:pt x="4831" y="2482"/>
                    <a:pt x="4616" y="2510"/>
                  </a:cubicBezTo>
                  <a:lnTo>
                    <a:pt x="4616" y="1723"/>
                  </a:lnTo>
                  <a:lnTo>
                    <a:pt x="3688" y="798"/>
                  </a:lnTo>
                  <a:lnTo>
                    <a:pt x="3688" y="1"/>
                  </a:lnTo>
                  <a:lnTo>
                    <a:pt x="3087" y="1"/>
                  </a:lnTo>
                  <a:lnTo>
                    <a:pt x="3087" y="1054"/>
                  </a:lnTo>
                  <a:lnTo>
                    <a:pt x="4015" y="1979"/>
                  </a:lnTo>
                  <a:lnTo>
                    <a:pt x="4015" y="2629"/>
                  </a:lnTo>
                  <a:cubicBezTo>
                    <a:pt x="3708" y="2706"/>
                    <a:pt x="3398" y="2813"/>
                    <a:pt x="3087" y="2946"/>
                  </a:cubicBezTo>
                  <a:lnTo>
                    <a:pt x="3087" y="2340"/>
                  </a:lnTo>
                  <a:lnTo>
                    <a:pt x="2159" y="1415"/>
                  </a:lnTo>
                  <a:lnTo>
                    <a:pt x="2159" y="1"/>
                  </a:lnTo>
                  <a:lnTo>
                    <a:pt x="1558" y="1"/>
                  </a:lnTo>
                  <a:lnTo>
                    <a:pt x="1558" y="1670"/>
                  </a:lnTo>
                  <a:lnTo>
                    <a:pt x="2459" y="2596"/>
                  </a:lnTo>
                  <a:lnTo>
                    <a:pt x="2459" y="3246"/>
                  </a:lnTo>
                  <a:cubicBezTo>
                    <a:pt x="2148" y="3420"/>
                    <a:pt x="1851" y="3616"/>
                    <a:pt x="1558" y="3835"/>
                  </a:cubicBezTo>
                  <a:lnTo>
                    <a:pt x="1558" y="2959"/>
                  </a:lnTo>
                  <a:lnTo>
                    <a:pt x="630" y="20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7"/>
          <p:cNvGrpSpPr/>
          <p:nvPr/>
        </p:nvGrpSpPr>
        <p:grpSpPr>
          <a:xfrm>
            <a:off x="6337275" y="3629940"/>
            <a:ext cx="459312" cy="459356"/>
            <a:chOff x="6423902" y="3936527"/>
            <a:chExt cx="368452" cy="368458"/>
          </a:xfrm>
        </p:grpSpPr>
        <p:sp>
          <p:nvSpPr>
            <p:cNvPr id="485" name="Google Shape;485;p37"/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6337310" y="1899214"/>
            <a:ext cx="459319" cy="459282"/>
            <a:chOff x="8053609" y="3936527"/>
            <a:chExt cx="368457" cy="368457"/>
          </a:xfrm>
        </p:grpSpPr>
        <p:sp>
          <p:nvSpPr>
            <p:cNvPr id="494" name="Google Shape;494;p37"/>
            <p:cNvSpPr/>
            <p:nvPr/>
          </p:nvSpPr>
          <p:spPr>
            <a:xfrm>
              <a:off x="8053609" y="422915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2159" y="2157"/>
                  </a:lnTo>
                  <a:lnTo>
                    <a:pt x="2159" y="1530"/>
                  </a:lnTo>
                  <a:lnTo>
                    <a:pt x="630" y="153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8053609" y="393652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630" y="2157"/>
                  </a:lnTo>
                  <a:lnTo>
                    <a:pt x="630" y="628"/>
                  </a:lnTo>
                  <a:lnTo>
                    <a:pt x="2159" y="62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8346239" y="422915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530" y="1"/>
                  </a:moveTo>
                  <a:lnTo>
                    <a:pt x="1530" y="1530"/>
                  </a:lnTo>
                  <a:lnTo>
                    <a:pt x="1" y="1530"/>
                  </a:lnTo>
                  <a:lnTo>
                    <a:pt x="1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8346239" y="393652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8247501" y="3991413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88" y="0"/>
                  </a:moveTo>
                  <a:lnTo>
                    <a:pt x="0" y="612"/>
                  </a:lnTo>
                  <a:cubicBezTo>
                    <a:pt x="1072" y="762"/>
                    <a:pt x="1883" y="1681"/>
                    <a:pt x="1883" y="2749"/>
                  </a:cubicBezTo>
                  <a:lnTo>
                    <a:pt x="1883" y="3981"/>
                  </a:lnTo>
                  <a:lnTo>
                    <a:pt x="2510" y="3981"/>
                  </a:lnTo>
                  <a:lnTo>
                    <a:pt x="2510" y="2749"/>
                  </a:lnTo>
                  <a:cubicBezTo>
                    <a:pt x="2510" y="1363"/>
                    <a:pt x="1469" y="19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8140189" y="3991623"/>
              <a:ext cx="86649" cy="96558"/>
            </a:xfrm>
            <a:custGeom>
              <a:avLst/>
              <a:gdLst/>
              <a:ahLst/>
              <a:cxnLst/>
              <a:rect l="l" t="t" r="r" b="b"/>
              <a:pathLst>
                <a:path w="2466" h="2748" extrusionOk="0">
                  <a:moveTo>
                    <a:pt x="2377" y="0"/>
                  </a:moveTo>
                  <a:cubicBezTo>
                    <a:pt x="1023" y="195"/>
                    <a:pt x="1" y="1361"/>
                    <a:pt x="1" y="2747"/>
                  </a:cubicBezTo>
                  <a:lnTo>
                    <a:pt x="618" y="2747"/>
                  </a:lnTo>
                  <a:cubicBezTo>
                    <a:pt x="618" y="1681"/>
                    <a:pt x="1412" y="762"/>
                    <a:pt x="2465" y="610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8182179" y="4110179"/>
              <a:ext cx="110367" cy="97190"/>
            </a:xfrm>
            <a:custGeom>
              <a:avLst/>
              <a:gdLst/>
              <a:ahLst/>
              <a:cxnLst/>
              <a:rect l="l" t="t" r="r" b="b"/>
              <a:pathLst>
                <a:path w="3141" h="2766" extrusionOk="0">
                  <a:moveTo>
                    <a:pt x="2513" y="1"/>
                  </a:moveTo>
                  <a:lnTo>
                    <a:pt x="2513" y="1210"/>
                  </a:lnTo>
                  <a:cubicBezTo>
                    <a:pt x="2513" y="1617"/>
                    <a:pt x="2189" y="2037"/>
                    <a:pt x="1791" y="2126"/>
                  </a:cubicBezTo>
                  <a:cubicBezTo>
                    <a:pt x="1716" y="2143"/>
                    <a:pt x="1642" y="2151"/>
                    <a:pt x="1569" y="2151"/>
                  </a:cubicBezTo>
                  <a:cubicBezTo>
                    <a:pt x="1051" y="2151"/>
                    <a:pt x="629" y="1737"/>
                    <a:pt x="629" y="1229"/>
                  </a:cubicBezTo>
                  <a:lnTo>
                    <a:pt x="0" y="1229"/>
                  </a:lnTo>
                  <a:cubicBezTo>
                    <a:pt x="0" y="2077"/>
                    <a:pt x="705" y="2765"/>
                    <a:pt x="1571" y="2765"/>
                  </a:cubicBezTo>
                  <a:cubicBezTo>
                    <a:pt x="2436" y="2765"/>
                    <a:pt x="3141" y="2077"/>
                    <a:pt x="3141" y="1229"/>
                  </a:cubicBez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8183163" y="4034141"/>
              <a:ext cx="110332" cy="97190"/>
            </a:xfrm>
            <a:custGeom>
              <a:avLst/>
              <a:gdLst/>
              <a:ahLst/>
              <a:cxnLst/>
              <a:rect l="l" t="t" r="r" b="b"/>
              <a:pathLst>
                <a:path w="3140" h="2766" extrusionOk="0">
                  <a:moveTo>
                    <a:pt x="1570" y="1"/>
                  </a:moveTo>
                  <a:cubicBezTo>
                    <a:pt x="1458" y="1"/>
                    <a:pt x="1343" y="12"/>
                    <a:pt x="1227" y="37"/>
                  </a:cubicBezTo>
                  <a:cubicBezTo>
                    <a:pt x="509" y="187"/>
                    <a:pt x="0" y="831"/>
                    <a:pt x="0" y="1565"/>
                  </a:cubicBezTo>
                  <a:lnTo>
                    <a:pt x="0" y="2765"/>
                  </a:lnTo>
                  <a:lnTo>
                    <a:pt x="628" y="2765"/>
                  </a:lnTo>
                  <a:lnTo>
                    <a:pt x="628" y="1556"/>
                  </a:lnTo>
                  <a:cubicBezTo>
                    <a:pt x="628" y="1149"/>
                    <a:pt x="951" y="730"/>
                    <a:pt x="1349" y="640"/>
                  </a:cubicBezTo>
                  <a:cubicBezTo>
                    <a:pt x="1424" y="623"/>
                    <a:pt x="1499" y="615"/>
                    <a:pt x="1571" y="615"/>
                  </a:cubicBezTo>
                  <a:cubicBezTo>
                    <a:pt x="2090" y="615"/>
                    <a:pt x="2512" y="1029"/>
                    <a:pt x="2512" y="1537"/>
                  </a:cubicBezTo>
                  <a:lnTo>
                    <a:pt x="3140" y="1537"/>
                  </a:lnTo>
                  <a:cubicBezTo>
                    <a:pt x="3140" y="690"/>
                    <a:pt x="243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8226313" y="4083334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8226313" y="4131297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8140014" y="4110179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0" y="1"/>
                  </a:moveTo>
                  <a:lnTo>
                    <a:pt x="0" y="1233"/>
                  </a:lnTo>
                  <a:cubicBezTo>
                    <a:pt x="0" y="2621"/>
                    <a:pt x="1041" y="3787"/>
                    <a:pt x="2421" y="3982"/>
                  </a:cubicBezTo>
                  <a:lnTo>
                    <a:pt x="2510" y="3371"/>
                  </a:lnTo>
                  <a:cubicBezTo>
                    <a:pt x="1437" y="3220"/>
                    <a:pt x="628" y="2301"/>
                    <a:pt x="628" y="1233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8248626" y="4153364"/>
              <a:ext cx="86684" cy="96523"/>
            </a:xfrm>
            <a:custGeom>
              <a:avLst/>
              <a:gdLst/>
              <a:ahLst/>
              <a:cxnLst/>
              <a:rect l="l" t="t" r="r" b="b"/>
              <a:pathLst>
                <a:path w="2467" h="2747" extrusionOk="0">
                  <a:moveTo>
                    <a:pt x="1849" y="0"/>
                  </a:moveTo>
                  <a:cubicBezTo>
                    <a:pt x="1849" y="1066"/>
                    <a:pt x="1055" y="1985"/>
                    <a:pt x="1" y="2137"/>
                  </a:cubicBezTo>
                  <a:lnTo>
                    <a:pt x="89" y="2747"/>
                  </a:lnTo>
                  <a:cubicBezTo>
                    <a:pt x="1443" y="2552"/>
                    <a:pt x="2466" y="1386"/>
                    <a:pt x="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8129296" y="3947384"/>
              <a:ext cx="216939" cy="64864"/>
            </a:xfrm>
            <a:custGeom>
              <a:avLst/>
              <a:gdLst/>
              <a:ahLst/>
              <a:cxnLst/>
              <a:rect l="l" t="t" r="r" b="b"/>
              <a:pathLst>
                <a:path w="6174" h="1846" extrusionOk="0">
                  <a:moveTo>
                    <a:pt x="3088" y="1"/>
                  </a:moveTo>
                  <a:cubicBezTo>
                    <a:pt x="1945" y="1"/>
                    <a:pt x="802" y="485"/>
                    <a:pt x="0" y="1451"/>
                  </a:cubicBezTo>
                  <a:lnTo>
                    <a:pt x="475" y="1845"/>
                  </a:lnTo>
                  <a:cubicBezTo>
                    <a:pt x="1154" y="1026"/>
                    <a:pt x="2120" y="617"/>
                    <a:pt x="3086" y="617"/>
                  </a:cubicBezTo>
                  <a:cubicBezTo>
                    <a:pt x="4053" y="617"/>
                    <a:pt x="5020" y="1027"/>
                    <a:pt x="5699" y="1845"/>
                  </a:cubicBezTo>
                  <a:lnTo>
                    <a:pt x="6173" y="1451"/>
                  </a:lnTo>
                  <a:cubicBezTo>
                    <a:pt x="5371" y="484"/>
                    <a:pt x="4229" y="1"/>
                    <a:pt x="3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8341320" y="4140855"/>
              <a:ext cx="37562" cy="82749"/>
            </a:xfrm>
            <a:custGeom>
              <a:avLst/>
              <a:gdLst/>
              <a:ahLst/>
              <a:cxnLst/>
              <a:rect l="l" t="t" r="r" b="b"/>
              <a:pathLst>
                <a:path w="1069" h="2355" extrusionOk="0">
                  <a:moveTo>
                    <a:pt x="452" y="1"/>
                  </a:moveTo>
                  <a:cubicBezTo>
                    <a:pt x="434" y="182"/>
                    <a:pt x="566" y="1067"/>
                    <a:pt x="1" y="2045"/>
                  </a:cubicBezTo>
                  <a:lnTo>
                    <a:pt x="535" y="2355"/>
                  </a:lnTo>
                  <a:cubicBezTo>
                    <a:pt x="884" y="1748"/>
                    <a:pt x="1069" y="1056"/>
                    <a:pt x="1069" y="355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8344166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562" y="0"/>
                  </a:moveTo>
                  <a:lnTo>
                    <a:pt x="0" y="275"/>
                  </a:lnTo>
                  <a:cubicBezTo>
                    <a:pt x="238" y="747"/>
                    <a:pt x="360" y="1254"/>
                    <a:pt x="360" y="1783"/>
                  </a:cubicBezTo>
                  <a:lnTo>
                    <a:pt x="360" y="2443"/>
                  </a:lnTo>
                  <a:lnTo>
                    <a:pt x="988" y="2443"/>
                  </a:lnTo>
                  <a:lnTo>
                    <a:pt x="988" y="1783"/>
                  </a:lnTo>
                  <a:cubicBezTo>
                    <a:pt x="988" y="1157"/>
                    <a:pt x="845" y="558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8096794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425" y="0"/>
                  </a:moveTo>
                  <a:cubicBezTo>
                    <a:pt x="144" y="558"/>
                    <a:pt x="0" y="1157"/>
                    <a:pt x="0" y="1783"/>
                  </a:cubicBezTo>
                  <a:lnTo>
                    <a:pt x="0" y="2443"/>
                  </a:lnTo>
                  <a:lnTo>
                    <a:pt x="629" y="2443"/>
                  </a:lnTo>
                  <a:lnTo>
                    <a:pt x="629" y="1783"/>
                  </a:lnTo>
                  <a:cubicBezTo>
                    <a:pt x="629" y="1254"/>
                    <a:pt x="750" y="747"/>
                    <a:pt x="988" y="27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8092542" y="4140925"/>
              <a:ext cx="41884" cy="82679"/>
            </a:xfrm>
            <a:custGeom>
              <a:avLst/>
              <a:gdLst/>
              <a:ahLst/>
              <a:cxnLst/>
              <a:rect l="l" t="t" r="r" b="b"/>
              <a:pathLst>
                <a:path w="1192" h="2353" extrusionOk="0">
                  <a:moveTo>
                    <a:pt x="124" y="0"/>
                  </a:moveTo>
                  <a:cubicBezTo>
                    <a:pt x="143" y="187"/>
                    <a:pt x="1" y="1212"/>
                    <a:pt x="658" y="2353"/>
                  </a:cubicBezTo>
                  <a:lnTo>
                    <a:pt x="1192" y="2043"/>
                  </a:lnTo>
                  <a:cubicBezTo>
                    <a:pt x="627" y="1065"/>
                    <a:pt x="759" y="18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8134778" y="4234568"/>
              <a:ext cx="205976" cy="59593"/>
            </a:xfrm>
            <a:custGeom>
              <a:avLst/>
              <a:gdLst/>
              <a:ahLst/>
              <a:cxnLst/>
              <a:rect l="l" t="t" r="r" b="b"/>
              <a:pathLst>
                <a:path w="5862" h="1696" extrusionOk="0">
                  <a:moveTo>
                    <a:pt x="451" y="0"/>
                  </a:moveTo>
                  <a:lnTo>
                    <a:pt x="0" y="421"/>
                  </a:lnTo>
                  <a:cubicBezTo>
                    <a:pt x="794" y="1271"/>
                    <a:pt x="1862" y="1695"/>
                    <a:pt x="2931" y="1695"/>
                  </a:cubicBezTo>
                  <a:cubicBezTo>
                    <a:pt x="4000" y="1695"/>
                    <a:pt x="5068" y="1270"/>
                    <a:pt x="5861" y="421"/>
                  </a:cubicBezTo>
                  <a:lnTo>
                    <a:pt x="5409" y="0"/>
                  </a:lnTo>
                  <a:cubicBezTo>
                    <a:pt x="4761" y="696"/>
                    <a:pt x="3880" y="1078"/>
                    <a:pt x="2930" y="1078"/>
                  </a:cubicBezTo>
                  <a:cubicBezTo>
                    <a:pt x="1981" y="1078"/>
                    <a:pt x="1099" y="696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8"/>
          <p:cNvSpPr/>
          <p:nvPr/>
        </p:nvSpPr>
        <p:spPr>
          <a:xfrm>
            <a:off x="483587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2774550" y="3132975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8"/>
          <p:cNvSpPr/>
          <p:nvPr/>
        </p:nvSpPr>
        <p:spPr>
          <a:xfrm>
            <a:off x="71322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8"/>
          <p:cNvGrpSpPr/>
          <p:nvPr/>
        </p:nvGrpSpPr>
        <p:grpSpPr>
          <a:xfrm rot="5400000">
            <a:off x="7990388" y="-1150709"/>
            <a:ext cx="959680" cy="3741186"/>
            <a:chOff x="7557897" y="2608992"/>
            <a:chExt cx="429195" cy="1673160"/>
          </a:xfrm>
        </p:grpSpPr>
        <p:sp>
          <p:nvSpPr>
            <p:cNvPr id="520" name="Google Shape;520;p3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38"/>
          <p:cNvSpPr txBox="1">
            <a:spLocks noGrp="1"/>
          </p:cNvSpPr>
          <p:nvPr>
            <p:ph type="subTitle" idx="1"/>
          </p:nvPr>
        </p:nvSpPr>
        <p:spPr>
          <a:xfrm>
            <a:off x="1584075" y="1650500"/>
            <a:ext cx="23373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Showcases the effectiveness of Deep Q-Network (DQN) and Boltzmann exploration in tackling the Wordle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38"/>
          <p:cNvSpPr txBox="1">
            <a:spLocks noGrp="1"/>
          </p:cNvSpPr>
          <p:nvPr>
            <p:ph type="subTitle" idx="3"/>
          </p:nvPr>
        </p:nvSpPr>
        <p:spPr>
          <a:xfrm>
            <a:off x="5773388" y="1763500"/>
            <a:ext cx="23409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Reinforcement learning proves invaluable in optimizing decision-making strategies in interactive games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3014051" y="3623812"/>
            <a:ext cx="461914" cy="491319"/>
            <a:chOff x="8064537" y="2721380"/>
            <a:chExt cx="346600" cy="368664"/>
          </a:xfrm>
        </p:grpSpPr>
        <p:sp>
          <p:nvSpPr>
            <p:cNvPr id="526" name="Google Shape;526;p38"/>
            <p:cNvSpPr/>
            <p:nvPr/>
          </p:nvSpPr>
          <p:spPr>
            <a:xfrm>
              <a:off x="8291916" y="2764705"/>
              <a:ext cx="75897" cy="75897"/>
            </a:xfrm>
            <a:custGeom>
              <a:avLst/>
              <a:gdLst/>
              <a:ahLst/>
              <a:cxnLst/>
              <a:rect l="l" t="t" r="r" b="b"/>
              <a:pathLst>
                <a:path w="2160" h="2160" extrusionOk="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8291916" y="2721380"/>
              <a:ext cx="119222" cy="119222"/>
            </a:xfrm>
            <a:custGeom>
              <a:avLst/>
              <a:gdLst/>
              <a:ahLst/>
              <a:cxnLst/>
              <a:rect l="l" t="t" r="r" b="b"/>
              <a:pathLst>
                <a:path w="3393" h="3393" extrusionOk="0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8097145" y="2721591"/>
              <a:ext cx="108469" cy="75862"/>
            </a:xfrm>
            <a:custGeom>
              <a:avLst/>
              <a:gdLst/>
              <a:ahLst/>
              <a:cxnLst/>
              <a:rect l="l" t="t" r="r" b="b"/>
              <a:pathLst>
                <a:path w="3087" h="2159" extrusionOk="0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8127715" y="3008494"/>
              <a:ext cx="47049" cy="22066"/>
            </a:xfrm>
            <a:custGeom>
              <a:avLst/>
              <a:gdLst/>
              <a:ahLst/>
              <a:cxnLst/>
              <a:rect l="l" t="t" r="r" b="b"/>
              <a:pathLst>
                <a:path w="1339" h="628" extrusionOk="0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8064537" y="2813899"/>
              <a:ext cx="261107" cy="276146"/>
            </a:xfrm>
            <a:custGeom>
              <a:avLst/>
              <a:gdLst/>
              <a:ahLst/>
              <a:cxnLst/>
              <a:rect l="l" t="t" r="r" b="b"/>
              <a:pathLst>
                <a:path w="7431" h="7859" extrusionOk="0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38"/>
          <p:cNvSpPr txBox="1">
            <a:spLocks noGrp="1"/>
          </p:cNvSpPr>
          <p:nvPr>
            <p:ph type="subTitle" idx="5"/>
          </p:nvPr>
        </p:nvSpPr>
        <p:spPr>
          <a:xfrm>
            <a:off x="3644425" y="3432548"/>
            <a:ext cx="2337300" cy="9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Highlights the adaptability of reinforcement learning in mastering complex puzzles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8"/>
          <p:cNvSpPr txBox="1">
            <a:spLocks noGrp="1"/>
          </p:cNvSpPr>
          <p:nvPr>
            <p:ph type="title" idx="6"/>
          </p:nvPr>
        </p:nvSpPr>
        <p:spPr>
          <a:xfrm>
            <a:off x="3291700" y="341600"/>
            <a:ext cx="21723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533" name="Google Shape;533;p38"/>
          <p:cNvGrpSpPr/>
          <p:nvPr/>
        </p:nvGrpSpPr>
        <p:grpSpPr>
          <a:xfrm>
            <a:off x="970421" y="1928048"/>
            <a:ext cx="461935" cy="393314"/>
            <a:chOff x="4794231" y="3363705"/>
            <a:chExt cx="368487" cy="313747"/>
          </a:xfrm>
        </p:grpSpPr>
        <p:sp>
          <p:nvSpPr>
            <p:cNvPr id="534" name="Google Shape;534;p38"/>
            <p:cNvSpPr/>
            <p:nvPr/>
          </p:nvSpPr>
          <p:spPr>
            <a:xfrm>
              <a:off x="4923750" y="3472141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4815349" y="3363705"/>
              <a:ext cx="325268" cy="43219"/>
            </a:xfrm>
            <a:custGeom>
              <a:avLst/>
              <a:gdLst/>
              <a:ahLst/>
              <a:cxnLst/>
              <a:rect l="l" t="t" r="r" b="b"/>
              <a:pathLst>
                <a:path w="9257" h="1230" extrusionOk="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5054253" y="3472141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4816333" y="3428921"/>
              <a:ext cx="325268" cy="119011"/>
            </a:xfrm>
            <a:custGeom>
              <a:avLst/>
              <a:gdLst/>
              <a:ahLst/>
              <a:cxnLst/>
              <a:rect l="l" t="t" r="r" b="b"/>
              <a:pathLst>
                <a:path w="9257" h="3387" extrusionOk="0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4815349" y="3569966"/>
              <a:ext cx="325268" cy="53760"/>
            </a:xfrm>
            <a:custGeom>
              <a:avLst/>
              <a:gdLst/>
              <a:ahLst/>
              <a:cxnLst/>
              <a:rect l="l" t="t" r="r" b="b"/>
              <a:pathLst>
                <a:path w="9257" h="1530" extrusionOk="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4794231" y="3623692"/>
              <a:ext cx="368487" cy="53760"/>
            </a:xfrm>
            <a:custGeom>
              <a:avLst/>
              <a:gdLst/>
              <a:ahLst/>
              <a:cxnLst/>
              <a:rect l="l" t="t" r="r" b="b"/>
              <a:pathLst>
                <a:path w="10487" h="1530" extrusionOk="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5070462" y="1972238"/>
            <a:ext cx="461928" cy="366913"/>
            <a:chOff x="7238791" y="2759364"/>
            <a:chExt cx="368452" cy="292664"/>
          </a:xfrm>
        </p:grpSpPr>
        <p:sp>
          <p:nvSpPr>
            <p:cNvPr id="541" name="Google Shape;541;p38"/>
            <p:cNvSpPr/>
            <p:nvPr/>
          </p:nvSpPr>
          <p:spPr>
            <a:xfrm>
              <a:off x="7301512" y="2759364"/>
              <a:ext cx="67815" cy="65321"/>
            </a:xfrm>
            <a:custGeom>
              <a:avLst/>
              <a:gdLst/>
              <a:ahLst/>
              <a:cxnLst/>
              <a:rect l="l" t="t" r="r" b="b"/>
              <a:pathLst>
                <a:path w="1930" h="1859" extrusionOk="0">
                  <a:moveTo>
                    <a:pt x="796" y="1"/>
                  </a:moveTo>
                  <a:lnTo>
                    <a:pt x="0" y="1858"/>
                  </a:lnTo>
                  <a:lnTo>
                    <a:pt x="1929" y="185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7390377" y="2759364"/>
              <a:ext cx="137071" cy="65321"/>
            </a:xfrm>
            <a:custGeom>
              <a:avLst/>
              <a:gdLst/>
              <a:ahLst/>
              <a:cxnLst/>
              <a:rect l="l" t="t" r="r" b="b"/>
              <a:pathLst>
                <a:path w="3901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7476711" y="2986778"/>
              <a:ext cx="22101" cy="43219"/>
            </a:xfrm>
            <a:custGeom>
              <a:avLst/>
              <a:gdLst/>
              <a:ahLst/>
              <a:cxnLst/>
              <a:rect l="l" t="t" r="r" b="b"/>
              <a:pathLst>
                <a:path w="629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28" y="12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519861" y="2986778"/>
              <a:ext cx="22101" cy="65250"/>
            </a:xfrm>
            <a:custGeom>
              <a:avLst/>
              <a:gdLst/>
              <a:ahLst/>
              <a:cxnLst/>
              <a:rect l="l" t="t" r="r" b="b"/>
              <a:pathLst>
                <a:path w="629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29" y="18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304007" y="2986778"/>
              <a:ext cx="22137" cy="43219"/>
            </a:xfrm>
            <a:custGeom>
              <a:avLst/>
              <a:gdLst/>
              <a:ahLst/>
              <a:cxnLst/>
              <a:rect l="l" t="t" r="r" b="b"/>
              <a:pathLst>
                <a:path w="630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30" y="12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347157" y="2986778"/>
              <a:ext cx="22172" cy="65250"/>
            </a:xfrm>
            <a:custGeom>
              <a:avLst/>
              <a:gdLst/>
              <a:ahLst/>
              <a:cxnLst/>
              <a:rect l="l" t="t" r="r" b="b"/>
              <a:pathLst>
                <a:path w="631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30" y="18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238791" y="2845769"/>
              <a:ext cx="368452" cy="97858"/>
            </a:xfrm>
            <a:custGeom>
              <a:avLst/>
              <a:gdLst/>
              <a:ahLst/>
              <a:cxnLst/>
              <a:rect l="l" t="t" r="r" b="b"/>
              <a:pathLst>
                <a:path w="10486" h="2785" extrusionOk="0">
                  <a:moveTo>
                    <a:pt x="6171" y="928"/>
                  </a:moveTo>
                  <a:lnTo>
                    <a:pt x="6171" y="1556"/>
                  </a:lnTo>
                  <a:lnTo>
                    <a:pt x="5243" y="1556"/>
                  </a:lnTo>
                  <a:lnTo>
                    <a:pt x="5243" y="928"/>
                  </a:lnTo>
                  <a:close/>
                  <a:moveTo>
                    <a:pt x="490" y="0"/>
                  </a:moveTo>
                  <a:lnTo>
                    <a:pt x="1" y="491"/>
                  </a:lnTo>
                  <a:lnTo>
                    <a:pt x="1" y="1984"/>
                  </a:lnTo>
                  <a:lnTo>
                    <a:pt x="798" y="2784"/>
                  </a:lnTo>
                  <a:lnTo>
                    <a:pt x="1265" y="2784"/>
                  </a:lnTo>
                  <a:cubicBezTo>
                    <a:pt x="1407" y="2079"/>
                    <a:pt x="2031" y="1547"/>
                    <a:pt x="2776" y="1547"/>
                  </a:cubicBezTo>
                  <a:cubicBezTo>
                    <a:pt x="3521" y="1547"/>
                    <a:pt x="4144" y="2079"/>
                    <a:pt x="4287" y="2784"/>
                  </a:cubicBezTo>
                  <a:lnTo>
                    <a:pt x="6199" y="2784"/>
                  </a:lnTo>
                  <a:cubicBezTo>
                    <a:pt x="6342" y="2079"/>
                    <a:pt x="6965" y="1547"/>
                    <a:pt x="7710" y="1547"/>
                  </a:cubicBezTo>
                  <a:cubicBezTo>
                    <a:pt x="8454" y="1547"/>
                    <a:pt x="9077" y="2079"/>
                    <a:pt x="9221" y="2784"/>
                  </a:cubicBezTo>
                  <a:lnTo>
                    <a:pt x="9688" y="2784"/>
                  </a:lnTo>
                  <a:lnTo>
                    <a:pt x="10485" y="1984"/>
                  </a:lnTo>
                  <a:lnTo>
                    <a:pt x="10485" y="491"/>
                  </a:lnTo>
                  <a:lnTo>
                    <a:pt x="9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7476711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7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7304007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8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8"/>
          <p:cNvGrpSpPr/>
          <p:nvPr/>
        </p:nvGrpSpPr>
        <p:grpSpPr>
          <a:xfrm>
            <a:off x="720000" y="3089050"/>
            <a:ext cx="1600800" cy="1600800"/>
            <a:chOff x="720000" y="3089050"/>
            <a:chExt cx="1600800" cy="1600800"/>
          </a:xfrm>
        </p:grpSpPr>
        <p:sp>
          <p:nvSpPr>
            <p:cNvPr id="551" name="Google Shape;551;p38"/>
            <p:cNvSpPr/>
            <p:nvPr/>
          </p:nvSpPr>
          <p:spPr>
            <a:xfrm>
              <a:off x="720000" y="3089050"/>
              <a:ext cx="1600800" cy="16008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 rot="5400000">
              <a:off x="823981" y="3192879"/>
              <a:ext cx="1392900" cy="139290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386833" y="3751320"/>
              <a:ext cx="267300" cy="267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54" name="Google Shape;554;p38"/>
            <p:cNvSpPr/>
            <p:nvPr/>
          </p:nvSpPr>
          <p:spPr>
            <a:xfrm rot="-3600057">
              <a:off x="1109401" y="3473975"/>
              <a:ext cx="822023" cy="822023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8"/>
          <p:cNvGrpSpPr/>
          <p:nvPr/>
        </p:nvGrpSpPr>
        <p:grpSpPr>
          <a:xfrm>
            <a:off x="6672250" y="2933623"/>
            <a:ext cx="1902600" cy="1902600"/>
            <a:chOff x="6672250" y="2933623"/>
            <a:chExt cx="1902600" cy="1902600"/>
          </a:xfrm>
        </p:grpSpPr>
        <p:sp>
          <p:nvSpPr>
            <p:cNvPr id="556" name="Google Shape;556;p38"/>
            <p:cNvSpPr/>
            <p:nvPr/>
          </p:nvSpPr>
          <p:spPr>
            <a:xfrm>
              <a:off x="6823200" y="3084575"/>
              <a:ext cx="1600800" cy="16008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 rot="-9000337">
              <a:off x="6927131" y="3188504"/>
              <a:ext cx="1392836" cy="1392836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490033" y="3746845"/>
              <a:ext cx="267300" cy="267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559" name="Google Shape;559;p38"/>
            <p:cNvSpPr/>
            <p:nvPr/>
          </p:nvSpPr>
          <p:spPr>
            <a:xfrm rot="1799943">
              <a:off x="7212526" y="3469434"/>
              <a:ext cx="822023" cy="822023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9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/>
          </a:p>
        </p:txBody>
      </p:sp>
      <p:grpSp>
        <p:nvGrpSpPr>
          <p:cNvPr id="567" name="Google Shape;567;p39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68" name="Google Shape;568;p39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231" name="Google Shape;231;p2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8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240" name="Google Shape;240;p2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8"/>
          <p:cNvSpPr/>
          <p:nvPr/>
        </p:nvSpPr>
        <p:spPr>
          <a:xfrm>
            <a:off x="2190425" y="9708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2893050" y="131997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"/>
          </p:nvPr>
        </p:nvSpPr>
        <p:spPr>
          <a:xfrm>
            <a:off x="2691575" y="2066525"/>
            <a:ext cx="3808500" cy="156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develop a deep reinforcement learning agent, utilizing the Deep Q-Network (DQN) algorithm with a Boltzmann exploration strategy, capable of efficiently deducing a hidden 5-letter word in the game Wordle in just 6 attempts.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1849300" y="1785400"/>
            <a:ext cx="25461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Applying RL principles to the Wordle game to minimize the number of attempts.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14"/>
          </p:nvPr>
        </p:nvSpPr>
        <p:spPr>
          <a:xfrm>
            <a:off x="6089175" y="3448775"/>
            <a:ext cx="2796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Boltzmann policy that uses a parameter function to guide the agents choice.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62" name="Google Shape;262;p29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63" name="Google Shape;263;p29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64" name="Google Shape;264;p29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65" name="Google Shape;265;p29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66" name="Google Shape;266;p29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7" name="Google Shape;267;p29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8" name="Google Shape;268;p29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7" name="Google Shape;277;p29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9"/>
          <p:cNvSpPr txBox="1"/>
          <p:nvPr/>
        </p:nvSpPr>
        <p:spPr>
          <a:xfrm>
            <a:off x="1786675" y="34404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Deep- Q network help guide the agent’s choice by balancing exploration and exploitation.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987325" y="1844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Wordle- a 5 letter word guessing game with 6 attempts.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277525"/>
            <a:ext cx="3860975" cy="343626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>
            <a:spLocks noGrp="1"/>
          </p:cNvSpPr>
          <p:nvPr>
            <p:ph type="title" idx="4294967295"/>
          </p:nvPr>
        </p:nvSpPr>
        <p:spPr>
          <a:xfrm>
            <a:off x="4250825" y="792950"/>
            <a:ext cx="45366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and WORDLE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4051925" y="1513350"/>
            <a:ext cx="49344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powerful tool for solving complex decision-making problems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intelligent agents by interacting with the environment.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RL provides a framework for optimizing the agent’s strategy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 agent capable of efficiently deducting a 5-letter word in 6 tries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provides feedback after each play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an exploration-exploitation tradeoff.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/>
        </p:nvSpPr>
        <p:spPr>
          <a:xfrm>
            <a:off x="662849" y="529600"/>
            <a:ext cx="364789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Deep Q-Network</a:t>
            </a:r>
            <a:endParaRPr sz="3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662850" y="1164100"/>
            <a:ext cx="70752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that learns to approximate the Q-function.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a exploration/exploitation tradeoff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Selects an action with the highest Q-value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Explores other actions with a small probability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710875" y="2569900"/>
            <a:ext cx="3737028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Boltzmann Policy</a:t>
            </a:r>
            <a:endParaRPr sz="3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662850" y="3247000"/>
            <a:ext cx="5760600" cy="10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strategy used to balance exploration and exploitation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 guess based on its Q-value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the agent explore new guesses and avoid getting stuck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it improves the performance of RL agents in Wordle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/>
        </p:nvSpPr>
        <p:spPr>
          <a:xfrm>
            <a:off x="2114550" y="478350"/>
            <a:ext cx="27432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 Space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2114550" y="2337450"/>
            <a:ext cx="19203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State Space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1979700" y="1129838"/>
            <a:ext cx="5577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space with a size equal to the number of words in the word list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action corresponds to selecting one of the words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2168250" y="2920425"/>
            <a:ext cx="5200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Represented by the 6x5 board array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Encodes the observation after each guess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indicates the letter is correct and in the right spot.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indicates the letter is in the word but not in the right spot.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indicates the letter is not in the word.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10" name="Google Shape;310;p32"/>
          <p:cNvGrpSpPr/>
          <p:nvPr/>
        </p:nvGrpSpPr>
        <p:grpSpPr>
          <a:xfrm flipH="1">
            <a:off x="20" y="-58"/>
            <a:ext cx="1423548" cy="5143461"/>
            <a:chOff x="7350442" y="2608992"/>
            <a:chExt cx="636650" cy="1673160"/>
          </a:xfrm>
        </p:grpSpPr>
        <p:sp>
          <p:nvSpPr>
            <p:cNvPr id="311" name="Google Shape;31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3"/>
          <p:cNvGrpSpPr/>
          <p:nvPr/>
        </p:nvGrpSpPr>
        <p:grpSpPr>
          <a:xfrm rot="2700000">
            <a:off x="727020" y="-708829"/>
            <a:ext cx="1182830" cy="2546274"/>
            <a:chOff x="7350442" y="2608992"/>
            <a:chExt cx="777239" cy="1673160"/>
          </a:xfrm>
        </p:grpSpPr>
        <p:sp>
          <p:nvSpPr>
            <p:cNvPr id="323" name="Google Shape;32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3"/>
          <p:cNvSpPr/>
          <p:nvPr/>
        </p:nvSpPr>
        <p:spPr>
          <a:xfrm>
            <a:off x="747157" y="1622475"/>
            <a:ext cx="2405700" cy="2405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chemeClr val="accent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2" name="Google Shape;332;p33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5" y="1732990"/>
            <a:ext cx="2473551" cy="218496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3FF5E1">
                <a:alpha val="50000"/>
              </a:srgbClr>
            </a:outerShdw>
          </a:effectLst>
        </p:spPr>
      </p:pic>
      <p:grpSp>
        <p:nvGrpSpPr>
          <p:cNvPr id="333" name="Google Shape;333;p33"/>
          <p:cNvGrpSpPr/>
          <p:nvPr/>
        </p:nvGrpSpPr>
        <p:grpSpPr>
          <a:xfrm rot="2700000">
            <a:off x="7431745" y="-950104"/>
            <a:ext cx="1182830" cy="2546274"/>
            <a:chOff x="7350442" y="2608992"/>
            <a:chExt cx="777239" cy="1673160"/>
          </a:xfrm>
        </p:grpSpPr>
        <p:sp>
          <p:nvSpPr>
            <p:cNvPr id="334" name="Google Shape;334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3"/>
          <p:cNvGrpSpPr/>
          <p:nvPr/>
        </p:nvGrpSpPr>
        <p:grpSpPr>
          <a:xfrm>
            <a:off x="1581527" y="2457007"/>
            <a:ext cx="736882" cy="736953"/>
            <a:chOff x="720000" y="3936527"/>
            <a:chExt cx="368422" cy="368458"/>
          </a:xfrm>
        </p:grpSpPr>
        <p:sp>
          <p:nvSpPr>
            <p:cNvPr id="343" name="Google Shape;343;p33"/>
            <p:cNvSpPr/>
            <p:nvPr/>
          </p:nvSpPr>
          <p:spPr>
            <a:xfrm>
              <a:off x="720000" y="3936527"/>
              <a:ext cx="368417" cy="36845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5243" y="4318"/>
                  </a:moveTo>
                  <a:cubicBezTo>
                    <a:pt x="5753" y="4318"/>
                    <a:pt x="6168" y="4733"/>
                    <a:pt x="6168" y="5243"/>
                  </a:cubicBezTo>
                  <a:cubicBezTo>
                    <a:pt x="6168" y="5753"/>
                    <a:pt x="5753" y="6168"/>
                    <a:pt x="5243" y="6168"/>
                  </a:cubicBezTo>
                  <a:cubicBezTo>
                    <a:pt x="4733" y="6168"/>
                    <a:pt x="4318" y="5753"/>
                    <a:pt x="4318" y="5243"/>
                  </a:cubicBezTo>
                  <a:cubicBezTo>
                    <a:pt x="4318" y="4733"/>
                    <a:pt x="4733" y="4318"/>
                    <a:pt x="5243" y="4318"/>
                  </a:cubicBezTo>
                  <a:close/>
                  <a:moveTo>
                    <a:pt x="7700" y="1"/>
                  </a:moveTo>
                  <a:lnTo>
                    <a:pt x="7700" y="929"/>
                  </a:lnTo>
                  <a:lnTo>
                    <a:pt x="6340" y="929"/>
                  </a:lnTo>
                  <a:lnTo>
                    <a:pt x="5543" y="1729"/>
                  </a:lnTo>
                  <a:lnTo>
                    <a:pt x="5543" y="3714"/>
                  </a:lnTo>
                  <a:lnTo>
                    <a:pt x="4942" y="3714"/>
                  </a:lnTo>
                  <a:lnTo>
                    <a:pt x="4942" y="2502"/>
                  </a:lnTo>
                  <a:cubicBezTo>
                    <a:pt x="4398" y="2562"/>
                    <a:pt x="3900" y="2773"/>
                    <a:pt x="3494" y="3091"/>
                  </a:cubicBezTo>
                  <a:lnTo>
                    <a:pt x="4368" y="3946"/>
                  </a:lnTo>
                  <a:lnTo>
                    <a:pt x="3924" y="4380"/>
                  </a:lnTo>
                  <a:lnTo>
                    <a:pt x="3049" y="3525"/>
                  </a:lnTo>
                  <a:cubicBezTo>
                    <a:pt x="2724" y="3922"/>
                    <a:pt x="2508" y="4410"/>
                    <a:pt x="2448" y="4943"/>
                  </a:cubicBezTo>
                  <a:lnTo>
                    <a:pt x="3687" y="4943"/>
                  </a:lnTo>
                  <a:lnTo>
                    <a:pt x="3687" y="5543"/>
                  </a:lnTo>
                  <a:lnTo>
                    <a:pt x="2448" y="5543"/>
                  </a:lnTo>
                  <a:cubicBezTo>
                    <a:pt x="2508" y="6077"/>
                    <a:pt x="2724" y="6565"/>
                    <a:pt x="3049" y="6964"/>
                  </a:cubicBezTo>
                  <a:lnTo>
                    <a:pt x="3924" y="6106"/>
                  </a:lnTo>
                  <a:lnTo>
                    <a:pt x="4368" y="6541"/>
                  </a:lnTo>
                  <a:lnTo>
                    <a:pt x="3494" y="7399"/>
                  </a:lnTo>
                  <a:cubicBezTo>
                    <a:pt x="3738" y="7590"/>
                    <a:pt x="4014" y="7743"/>
                    <a:pt x="4315" y="7847"/>
                  </a:cubicBezTo>
                  <a:lnTo>
                    <a:pt x="4315" y="8494"/>
                  </a:lnTo>
                  <a:lnTo>
                    <a:pt x="3870" y="8928"/>
                  </a:lnTo>
                  <a:lnTo>
                    <a:pt x="2786" y="8928"/>
                  </a:lnTo>
                  <a:lnTo>
                    <a:pt x="2786" y="8028"/>
                  </a:lnTo>
                  <a:lnTo>
                    <a:pt x="1" y="8028"/>
                  </a:lnTo>
                  <a:lnTo>
                    <a:pt x="1" y="10485"/>
                  </a:lnTo>
                  <a:lnTo>
                    <a:pt x="2786" y="10485"/>
                  </a:lnTo>
                  <a:lnTo>
                    <a:pt x="2786" y="9557"/>
                  </a:lnTo>
                  <a:lnTo>
                    <a:pt x="4104" y="9557"/>
                  </a:lnTo>
                  <a:lnTo>
                    <a:pt x="4916" y="8757"/>
                  </a:lnTo>
                  <a:lnTo>
                    <a:pt x="4916" y="6772"/>
                  </a:lnTo>
                  <a:lnTo>
                    <a:pt x="5543" y="6772"/>
                  </a:lnTo>
                  <a:lnTo>
                    <a:pt x="5543" y="8037"/>
                  </a:lnTo>
                  <a:cubicBezTo>
                    <a:pt x="6076" y="7978"/>
                    <a:pt x="6563" y="7762"/>
                    <a:pt x="6960" y="7437"/>
                  </a:cubicBezTo>
                  <a:lnTo>
                    <a:pt x="6105" y="6562"/>
                  </a:lnTo>
                  <a:lnTo>
                    <a:pt x="6540" y="6117"/>
                  </a:lnTo>
                  <a:lnTo>
                    <a:pt x="7395" y="6992"/>
                  </a:lnTo>
                  <a:cubicBezTo>
                    <a:pt x="7713" y="6586"/>
                    <a:pt x="7924" y="6088"/>
                    <a:pt x="7984" y="5543"/>
                  </a:cubicBezTo>
                  <a:lnTo>
                    <a:pt x="6772" y="5543"/>
                  </a:lnTo>
                  <a:lnTo>
                    <a:pt x="6772" y="4916"/>
                  </a:lnTo>
                  <a:lnTo>
                    <a:pt x="7990" y="4916"/>
                  </a:lnTo>
                  <a:cubicBezTo>
                    <a:pt x="7930" y="4382"/>
                    <a:pt x="7720" y="3894"/>
                    <a:pt x="7404" y="3496"/>
                  </a:cubicBezTo>
                  <a:lnTo>
                    <a:pt x="6551" y="4352"/>
                  </a:lnTo>
                  <a:lnTo>
                    <a:pt x="6119" y="3917"/>
                  </a:lnTo>
                  <a:lnTo>
                    <a:pt x="6971" y="3060"/>
                  </a:lnTo>
                  <a:cubicBezTo>
                    <a:pt x="6733" y="2868"/>
                    <a:pt x="6464" y="2716"/>
                    <a:pt x="6171" y="2612"/>
                  </a:cubicBezTo>
                  <a:lnTo>
                    <a:pt x="6171" y="1965"/>
                  </a:lnTo>
                  <a:lnTo>
                    <a:pt x="6604" y="1530"/>
                  </a:lnTo>
                  <a:lnTo>
                    <a:pt x="7700" y="1530"/>
                  </a:lnTo>
                  <a:lnTo>
                    <a:pt x="7700" y="2458"/>
                  </a:lnTo>
                  <a:lnTo>
                    <a:pt x="10485" y="2458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20000" y="3936527"/>
              <a:ext cx="22101" cy="22101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1" y="1"/>
                  </a:moveTo>
                  <a:lnTo>
                    <a:pt x="1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763150" y="3936527"/>
              <a:ext cx="53760" cy="22101"/>
            </a:xfrm>
            <a:custGeom>
              <a:avLst/>
              <a:gdLst/>
              <a:ahLst/>
              <a:cxnLst/>
              <a:rect l="l" t="t" r="r" b="b"/>
              <a:pathLst>
                <a:path w="1530" h="629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720000" y="3979712"/>
              <a:ext cx="22101" cy="22066"/>
            </a:xfrm>
            <a:custGeom>
              <a:avLst/>
              <a:gdLst/>
              <a:ahLst/>
              <a:cxnLst/>
              <a:rect l="l" t="t" r="r" b="b"/>
              <a:pathLst>
                <a:path w="629" h="628" extrusionOk="0">
                  <a:moveTo>
                    <a:pt x="1" y="0"/>
                  </a:moveTo>
                  <a:lnTo>
                    <a:pt x="1" y="628"/>
                  </a:lnTo>
                  <a:lnTo>
                    <a:pt x="628" y="6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763150" y="3979712"/>
              <a:ext cx="53760" cy="22066"/>
            </a:xfrm>
            <a:custGeom>
              <a:avLst/>
              <a:gdLst/>
              <a:ahLst/>
              <a:cxnLst/>
              <a:rect l="l" t="t" r="r" b="b"/>
              <a:pathLst>
                <a:path w="1530" h="628" extrusionOk="0">
                  <a:moveTo>
                    <a:pt x="1" y="0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990528" y="4239734"/>
              <a:ext cx="22137" cy="22066"/>
            </a:xfrm>
            <a:custGeom>
              <a:avLst/>
              <a:gdLst/>
              <a:ahLst/>
              <a:cxnLst/>
              <a:rect l="l" t="t" r="r" b="b"/>
              <a:pathLst>
                <a:path w="630" h="628" extrusionOk="0">
                  <a:moveTo>
                    <a:pt x="1" y="0"/>
                  </a:moveTo>
                  <a:lnTo>
                    <a:pt x="1" y="628"/>
                  </a:lnTo>
                  <a:lnTo>
                    <a:pt x="630" y="6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034697" y="4239734"/>
              <a:ext cx="53725" cy="22066"/>
            </a:xfrm>
            <a:custGeom>
              <a:avLst/>
              <a:gdLst/>
              <a:ahLst/>
              <a:cxnLst/>
              <a:rect l="l" t="t" r="r" b="b"/>
              <a:pathLst>
                <a:path w="1529" h="628" extrusionOk="0">
                  <a:moveTo>
                    <a:pt x="0" y="0"/>
                  </a:moveTo>
                  <a:lnTo>
                    <a:pt x="0" y="628"/>
                  </a:lnTo>
                  <a:lnTo>
                    <a:pt x="1529" y="628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990528" y="4282883"/>
              <a:ext cx="22137" cy="22101"/>
            </a:xfrm>
            <a:custGeom>
              <a:avLst/>
              <a:gdLst/>
              <a:ahLst/>
              <a:cxnLst/>
              <a:rect l="l" t="t" r="r" b="b"/>
              <a:pathLst>
                <a:path w="630" h="629" extrusionOk="0">
                  <a:moveTo>
                    <a:pt x="1" y="1"/>
                  </a:moveTo>
                  <a:lnTo>
                    <a:pt x="1" y="628"/>
                  </a:lnTo>
                  <a:lnTo>
                    <a:pt x="630" y="62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1034697" y="4282883"/>
              <a:ext cx="53725" cy="22101"/>
            </a:xfrm>
            <a:custGeom>
              <a:avLst/>
              <a:gdLst/>
              <a:ahLst/>
              <a:cxnLst/>
              <a:rect l="l" t="t" r="r" b="b"/>
              <a:pathLst>
                <a:path w="1529" h="629" extrusionOk="0">
                  <a:moveTo>
                    <a:pt x="0" y="1"/>
                  </a:moveTo>
                  <a:lnTo>
                    <a:pt x="0" y="628"/>
                  </a:lnTo>
                  <a:lnTo>
                    <a:pt x="1529" y="62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93372" y="4109933"/>
              <a:ext cx="21750" cy="21645"/>
            </a:xfrm>
            <a:custGeom>
              <a:avLst/>
              <a:gdLst/>
              <a:ahLst/>
              <a:cxnLst/>
              <a:rect l="l" t="t" r="r" b="b"/>
              <a:pathLst>
                <a:path w="619" h="616" extrusionOk="0">
                  <a:moveTo>
                    <a:pt x="309" y="0"/>
                  </a:moveTo>
                  <a:cubicBezTo>
                    <a:pt x="139" y="0"/>
                    <a:pt x="1" y="137"/>
                    <a:pt x="1" y="308"/>
                  </a:cubicBezTo>
                  <a:cubicBezTo>
                    <a:pt x="1" y="479"/>
                    <a:pt x="139" y="616"/>
                    <a:pt x="309" y="616"/>
                  </a:cubicBezTo>
                  <a:cubicBezTo>
                    <a:pt x="480" y="616"/>
                    <a:pt x="618" y="478"/>
                    <a:pt x="618" y="308"/>
                  </a:cubicBezTo>
                  <a:cubicBezTo>
                    <a:pt x="618" y="137"/>
                    <a:pt x="480" y="0"/>
                    <a:pt x="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3"/>
          <p:cNvSpPr txBox="1"/>
          <p:nvPr/>
        </p:nvSpPr>
        <p:spPr>
          <a:xfrm>
            <a:off x="2594850" y="1008125"/>
            <a:ext cx="395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REWARD SYSTEM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3442700" y="1772800"/>
            <a:ext cx="5349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reward of 100 is given for guessing the word correctly.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Else, the reward is based on the score from comparing the guess to the target word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3442700" y="2788925"/>
            <a:ext cx="4515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+10 for each correctly placed letter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+5   for each letter in the word but wrong spot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  for each letter not in the word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4"/>
          <p:cNvGrpSpPr/>
          <p:nvPr/>
        </p:nvGrpSpPr>
        <p:grpSpPr>
          <a:xfrm flipH="1">
            <a:off x="4" y="-38980"/>
            <a:ext cx="1423548" cy="3741186"/>
            <a:chOff x="7350442" y="2608992"/>
            <a:chExt cx="636650" cy="1673160"/>
          </a:xfrm>
        </p:grpSpPr>
        <p:sp>
          <p:nvSpPr>
            <p:cNvPr id="361" name="Google Shape;361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7750124" y="1480281"/>
            <a:ext cx="1393881" cy="3663217"/>
            <a:chOff x="7350442" y="2608992"/>
            <a:chExt cx="636650" cy="1673160"/>
          </a:xfrm>
        </p:grpSpPr>
        <p:sp>
          <p:nvSpPr>
            <p:cNvPr id="369" name="Google Shape;369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34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1961988" y="1309825"/>
            <a:ext cx="5249700" cy="3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Wordle Game Functions: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wordle_obs_from_words: Updates board based on guess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wordle_score_guess: Calculates reward for guess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WordleEnv: Gym RL environment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Guess word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Observation: Board state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reset, step, render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DQN Model: Approximates Q-values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Fully-connected neural network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Experience replay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training stability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&amp; Policy: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DQN agent with exploration policy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35"/>
          <p:cNvCxnSpPr>
            <a:stCxn id="383" idx="7"/>
            <a:endCxn id="384" idx="3"/>
          </p:cNvCxnSpPr>
          <p:nvPr/>
        </p:nvCxnSpPr>
        <p:spPr>
          <a:xfrm rot="10800000" flipH="1">
            <a:off x="1797595" y="2191461"/>
            <a:ext cx="13323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35"/>
          <p:cNvCxnSpPr>
            <a:stCxn id="384" idx="5"/>
            <a:endCxn id="386" idx="1"/>
          </p:cNvCxnSpPr>
          <p:nvPr/>
        </p:nvCxnSpPr>
        <p:spPr>
          <a:xfrm>
            <a:off x="3806251" y="2191538"/>
            <a:ext cx="13347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35"/>
          <p:cNvCxnSpPr>
            <a:stCxn id="386" idx="7"/>
            <a:endCxn id="388" idx="3"/>
          </p:cNvCxnSpPr>
          <p:nvPr/>
        </p:nvCxnSpPr>
        <p:spPr>
          <a:xfrm rot="10800000" flipH="1">
            <a:off x="5817391" y="21914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5"/>
          <p:cNvSpPr/>
          <p:nvPr/>
        </p:nvSpPr>
        <p:spPr>
          <a:xfrm>
            <a:off x="981000" y="29198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696446" y="2635303"/>
            <a:ext cx="1525800" cy="15258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5"/>
          <p:cNvSpPr/>
          <p:nvPr/>
        </p:nvSpPr>
        <p:spPr>
          <a:xfrm>
            <a:off x="5000797" y="29198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90" name="Google Shape;390;p35"/>
          <p:cNvSpPr/>
          <p:nvPr/>
        </p:nvSpPr>
        <p:spPr>
          <a:xfrm rot="6299891">
            <a:off x="4713033" y="2635418"/>
            <a:ext cx="1525570" cy="1525570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5"/>
          <p:cNvSpPr/>
          <p:nvPr/>
        </p:nvSpPr>
        <p:spPr>
          <a:xfrm>
            <a:off x="7010695" y="13749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91" name="Google Shape;391;p35"/>
          <p:cNvSpPr/>
          <p:nvPr/>
        </p:nvSpPr>
        <p:spPr>
          <a:xfrm rot="-7199867">
            <a:off x="6726094" y="1090338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 idx="4294967295"/>
          </p:nvPr>
        </p:nvSpPr>
        <p:spPr>
          <a:xfrm>
            <a:off x="612750" y="1354175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TRAINING</a:t>
            </a:r>
            <a:endParaRPr sz="2200"/>
          </a:p>
        </p:txBody>
      </p:sp>
      <p:sp>
        <p:nvSpPr>
          <p:cNvPr id="393" name="Google Shape;393;p35"/>
          <p:cNvSpPr txBox="1">
            <a:spLocks noGrp="1"/>
          </p:cNvSpPr>
          <p:nvPr>
            <p:ph type="subTitle" idx="1"/>
          </p:nvPr>
        </p:nvSpPr>
        <p:spPr>
          <a:xfrm>
            <a:off x="612750" y="1814124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Interact &amp; learn via RL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4" name="Google Shape;394;p35"/>
          <p:cNvSpPr txBox="1">
            <a:spLocks noGrp="1"/>
          </p:cNvSpPr>
          <p:nvPr>
            <p:ph type="title" idx="4294967295"/>
          </p:nvPr>
        </p:nvSpPr>
        <p:spPr>
          <a:xfrm>
            <a:off x="4631063" y="1004273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PLOT REWARDS</a:t>
            </a:r>
            <a:endParaRPr sz="2200" dirty="0"/>
          </a:p>
        </p:txBody>
      </p:sp>
      <p:sp>
        <p:nvSpPr>
          <p:cNvPr id="384" name="Google Shape;384;p35"/>
          <p:cNvSpPr/>
          <p:nvPr/>
        </p:nvSpPr>
        <p:spPr>
          <a:xfrm>
            <a:off x="2989657" y="13749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95" name="Google Shape;395;p35"/>
          <p:cNvSpPr/>
          <p:nvPr/>
        </p:nvSpPr>
        <p:spPr>
          <a:xfrm rot="3599795">
            <a:off x="2705123" y="1090483"/>
            <a:ext cx="1525643" cy="1525643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2"/>
          </p:nvPr>
        </p:nvSpPr>
        <p:spPr>
          <a:xfrm>
            <a:off x="4632563" y="1681737"/>
            <a:ext cx="1691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Visualize learning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&amp;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Iterate till optimal policy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4294967295"/>
          </p:nvPr>
        </p:nvSpPr>
        <p:spPr>
          <a:xfrm>
            <a:off x="2622157" y="296013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TESTING</a:t>
            </a:r>
            <a:endParaRPr sz="2200"/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3"/>
          </p:nvPr>
        </p:nvSpPr>
        <p:spPr>
          <a:xfrm>
            <a:off x="2622157" y="3416725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Evaluate agent performance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35"/>
          <p:cNvSpPr txBox="1">
            <a:spLocks noGrp="1"/>
          </p:cNvSpPr>
          <p:nvPr>
            <p:ph type="title" idx="4294967295"/>
          </p:nvPr>
        </p:nvSpPr>
        <p:spPr>
          <a:xfrm>
            <a:off x="6638720" y="296013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</a:t>
            </a:r>
            <a:endParaRPr sz="220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ubTitle" idx="4"/>
          </p:nvPr>
        </p:nvSpPr>
        <p:spPr>
          <a:xfrm>
            <a:off x="6638720" y="3416725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Agent able to master Wordle via RL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Average</vt:lpstr>
      <vt:lpstr>Times New Roman</vt:lpstr>
      <vt:lpstr>DM Sans</vt:lpstr>
      <vt:lpstr>Roboto Condensed Light</vt:lpstr>
      <vt:lpstr>Roboto</vt:lpstr>
      <vt:lpstr>Arial</vt:lpstr>
      <vt:lpstr>Calibri</vt:lpstr>
      <vt:lpstr>Oswald ExtraLight</vt:lpstr>
      <vt:lpstr>Oswald</vt:lpstr>
      <vt:lpstr>Technology Project Proposal Minitheme by Slidesgo</vt:lpstr>
      <vt:lpstr>WORDLE USING  DEEP REINFORCEMENT LEARNING</vt:lpstr>
      <vt:lpstr>OBJECTIVE</vt:lpstr>
      <vt:lpstr>01</vt:lpstr>
      <vt:lpstr>RL and WORDLE</vt:lpstr>
      <vt:lpstr>PowerPoint Presentation</vt:lpstr>
      <vt:lpstr>PowerPoint Presentation</vt:lpstr>
      <vt:lpstr>PowerPoint Presentation</vt:lpstr>
      <vt:lpstr>METHODOLOGY</vt:lpstr>
      <vt:lpstr>TRAINING</vt:lpstr>
      <vt:lpstr>RESULT</vt:lpstr>
      <vt:lpstr>CHALLENGES &amp; 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ADITHYAN M NAIR - AM.EN.U4AIE20105</cp:lastModifiedBy>
  <cp:revision>3</cp:revision>
  <dcterms:modified xsi:type="dcterms:W3CDTF">2024-10-28T10:36:23Z</dcterms:modified>
</cp:coreProperties>
</file>