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dithyan1919/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Adithyan S</a:t>
            </a:r>
          </a:p>
          <a:p>
            <a:r>
              <a:rPr lang="en-US" sz="2000" b="1" dirty="0">
                <a:solidFill>
                  <a:schemeClr val="accent1">
                    <a:lumMod val="75000"/>
                  </a:schemeClr>
                </a:solidFill>
                <a:latin typeface="Arial"/>
                <a:cs typeface="Arial"/>
              </a:rPr>
              <a:t>College Name &amp; Department : Vellore Institute of Technology &amp;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integrated software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Existing communication methods often expose messages to security risks, including interception, unauthorized access, and cyber threats. While encryption protects data, encrypted messages are easily noticeable, potentially leading to further scrutiny or decryption attempts.</a:t>
            </a:r>
          </a:p>
          <a:p>
            <a:r>
              <a:rPr lang="en-US" dirty="0"/>
              <a:t>This project aims to develop a secure image steganography system that allows users to hide and extract secret messages within images using the Least Significant Bit (LSB) method. The system should provide a user-friendly graphical interface to encode and decode messages efficiently without compromising image quality.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5816" y="69321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08758B61-6F29-1F28-4B1B-A7854114ABB6}"/>
              </a:ext>
            </a:extLst>
          </p:cNvPr>
          <p:cNvSpPr>
            <a:spLocks noGrp="1" noChangeArrowheads="1"/>
          </p:cNvSpPr>
          <p:nvPr>
            <p:ph idx="1"/>
          </p:nvPr>
        </p:nvSpPr>
        <p:spPr bwMode="auto">
          <a:xfrm>
            <a:off x="425816" y="1725725"/>
            <a:ext cx="11340367"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Libraries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Pillow (PIL)</a:t>
            </a:r>
            <a:r>
              <a:rPr kumimoji="0" lang="en-US" altLang="en-US" sz="2000" b="0" i="0" u="none" strike="noStrike" cap="none" normalizeH="0" baseline="0" dirty="0">
                <a:ln>
                  <a:noFill/>
                </a:ln>
                <a:solidFill>
                  <a:schemeClr val="tx1"/>
                </a:solidFill>
                <a:effectLst/>
                <a:latin typeface="Arial" panose="020B0604020202020204" pitchFamily="34" charset="0"/>
              </a:rPr>
              <a:t> – For handling and modifying images (</a:t>
            </a:r>
            <a:r>
              <a:rPr kumimoji="0" lang="en-US" altLang="en-US" sz="2000" b="0" i="0" u="none" strike="noStrike" cap="none" normalizeH="0" baseline="0" dirty="0">
                <a:ln>
                  <a:noFill/>
                </a:ln>
                <a:solidFill>
                  <a:schemeClr val="tx1"/>
                </a:solidFill>
                <a:effectLst/>
                <a:latin typeface="Arial Unicode MS"/>
              </a:rPr>
              <a:t>pip install pillow</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chemeClr val="tx1"/>
                </a:solidFill>
                <a:effectLst/>
                <a:latin typeface="Arial" panose="020B0604020202020204" pitchFamily="34" charset="0"/>
              </a:rPr>
              <a:t>CustomTkinter</a:t>
            </a:r>
            <a:r>
              <a:rPr kumimoji="0" lang="en-US" altLang="en-US" sz="2000" b="0" i="0" u="none" strike="noStrike" cap="none" normalizeH="0" baseline="0" dirty="0">
                <a:ln>
                  <a:noFill/>
                </a:ln>
                <a:solidFill>
                  <a:schemeClr val="tx1"/>
                </a:solidFill>
                <a:effectLst/>
                <a:latin typeface="Arial" panose="020B0604020202020204" pitchFamily="34" charset="0"/>
              </a:rPr>
              <a:t> – For creating a modern, user-friendly GUI (</a:t>
            </a:r>
            <a:r>
              <a:rPr kumimoji="0" lang="en-US" altLang="en-US" sz="2000" b="0" i="0" u="none" strike="noStrike" cap="none" normalizeH="0" baseline="0" dirty="0">
                <a:ln>
                  <a:noFill/>
                </a:ln>
                <a:solidFill>
                  <a:schemeClr val="tx1"/>
                </a:solidFill>
                <a:effectLst/>
                <a:latin typeface="Arial Unicode MS"/>
              </a:rPr>
              <a:t>pip install </a:t>
            </a:r>
            <a:r>
              <a:rPr kumimoji="0" lang="en-US" altLang="en-US" sz="2000" b="0" i="0" u="none" strike="noStrike" cap="none" normalizeH="0" baseline="0" dirty="0" err="1">
                <a:ln>
                  <a:noFill/>
                </a:ln>
                <a:solidFill>
                  <a:schemeClr val="tx1"/>
                </a:solidFill>
                <a:effectLst/>
                <a:latin typeface="Arial Unicode MS"/>
              </a:rPr>
              <a:t>customtkinter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 Standard Python library for building graphical interfaces.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Platforms &amp;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 (3.x)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Supported OS:</a:t>
            </a:r>
            <a:r>
              <a:rPr kumimoji="0" lang="en-US" altLang="en-US" sz="2000" b="0" i="0" u="none" strike="noStrike" cap="none" normalizeH="0" baseline="0" dirty="0">
                <a:ln>
                  <a:noFill/>
                </a:ln>
                <a:solidFill>
                  <a:schemeClr val="tx1"/>
                </a:solidFill>
                <a:effectLst/>
                <a:latin typeface="Arial" panose="020B0604020202020204" pitchFamily="34" charset="0"/>
              </a:rPr>
              <a:t> Windows, macOS,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Image Format Supported:</a:t>
            </a:r>
            <a:r>
              <a:rPr kumimoji="0" lang="en-US" altLang="en-US" sz="2000" b="0" i="0" u="none" strike="noStrike" cap="none" normalizeH="0" baseline="0" dirty="0">
                <a:ln>
                  <a:noFill/>
                </a:ln>
                <a:solidFill>
                  <a:schemeClr val="tx1"/>
                </a:solidFill>
                <a:effectLst/>
                <a:latin typeface="Arial" panose="020B0604020202020204" pitchFamily="34" charset="0"/>
              </a:rPr>
              <a:t> PNG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IDE (Recommended):</a:t>
            </a:r>
            <a:r>
              <a:rPr kumimoji="0" lang="en-US" altLang="en-US" sz="2000" b="0" i="0" u="none" strike="noStrike" cap="none" normalizeH="0" baseline="0" dirty="0">
                <a:ln>
                  <a:noFill/>
                </a:ln>
                <a:solidFill>
                  <a:schemeClr val="tx1"/>
                </a:solidFill>
                <a:effectLst/>
                <a:latin typeface="Arial" panose="020B0604020202020204" pitchFamily="34" charset="0"/>
              </a:rPr>
              <a:t> PyCharm, VS Code,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Installation Method:</a:t>
            </a:r>
            <a:r>
              <a:rPr kumimoji="0" lang="en-US" altLang="en-US" sz="2000" b="0" i="0" u="none" strike="noStrike" cap="none" normalizeH="0" baseline="0" dirty="0">
                <a:ln>
                  <a:noFill/>
                </a:ln>
                <a:solidFill>
                  <a:schemeClr val="tx1"/>
                </a:solidFill>
                <a:effectLst/>
                <a:latin typeface="Arial" panose="020B0604020202020204" pitchFamily="34" charset="0"/>
              </a:rPr>
              <a:t> Libraries can be installed using </a:t>
            </a:r>
            <a:r>
              <a:rPr kumimoji="0" lang="en-US" altLang="en-US" sz="2000" b="0" i="0" u="none" strike="noStrike" cap="none" normalizeH="0" baseline="0" dirty="0">
                <a:ln>
                  <a:noFill/>
                </a:ln>
                <a:solidFill>
                  <a:schemeClr val="tx1"/>
                </a:solidFill>
                <a:effectLst/>
                <a:latin typeface="Arial Unicode MS"/>
              </a:rPr>
              <a:t>pip install pillow </a:t>
            </a:r>
            <a:r>
              <a:rPr kumimoji="0" lang="en-US" altLang="en-US" sz="2000" b="0" i="0" u="none" strike="noStrike" cap="none" normalizeH="0" baseline="0" dirty="0" err="1">
                <a:ln>
                  <a:noFill/>
                </a:ln>
                <a:solidFill>
                  <a:schemeClr val="tx1"/>
                </a:solidFill>
                <a:effectLst/>
                <a:latin typeface="Arial Unicode MS"/>
              </a:rPr>
              <a:t>customtkinter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graphicFrame>
        <p:nvGraphicFramePr>
          <p:cNvPr id="3" name="Content Placeholder 2">
            <a:extLst>
              <a:ext uri="{FF2B5EF4-FFF2-40B4-BE49-F238E27FC236}">
                <a16:creationId xmlns:a16="http://schemas.microsoft.com/office/drawing/2014/main" id="{14E3A6BE-6C0D-943E-E9E3-197F167688DB}"/>
              </a:ext>
            </a:extLst>
          </p:cNvPr>
          <p:cNvGraphicFramePr>
            <a:graphicFrameLocks noGrp="1"/>
          </p:cNvGraphicFramePr>
          <p:nvPr>
            <p:ph idx="1"/>
            <p:extLst>
              <p:ext uri="{D42A27DB-BD31-4B8C-83A1-F6EECF244321}">
                <p14:modId xmlns:p14="http://schemas.microsoft.com/office/powerpoint/2010/main" val="3540912354"/>
              </p:ext>
            </p:extLst>
          </p:nvPr>
        </p:nvGraphicFramePr>
        <p:xfrm>
          <a:off x="580857" y="3580521"/>
          <a:ext cx="11029950" cy="365760"/>
        </p:xfrm>
        <a:graphic>
          <a:graphicData uri="http://schemas.openxmlformats.org/drawingml/2006/table">
            <a:tbl>
              <a:tblPr/>
              <a:tblGrid>
                <a:gridCol w="3676650">
                  <a:extLst>
                    <a:ext uri="{9D8B030D-6E8A-4147-A177-3AD203B41FA5}">
                      <a16:colId xmlns:a16="http://schemas.microsoft.com/office/drawing/2014/main" val="4269069152"/>
                    </a:ext>
                  </a:extLst>
                </a:gridCol>
                <a:gridCol w="3676650">
                  <a:extLst>
                    <a:ext uri="{9D8B030D-6E8A-4147-A177-3AD203B41FA5}">
                      <a16:colId xmlns:a16="http://schemas.microsoft.com/office/drawing/2014/main" val="398172097"/>
                    </a:ext>
                  </a:extLst>
                </a:gridCol>
                <a:gridCol w="3676650">
                  <a:extLst>
                    <a:ext uri="{9D8B030D-6E8A-4147-A177-3AD203B41FA5}">
                      <a16:colId xmlns:a16="http://schemas.microsoft.com/office/drawing/2014/main" val="573648479"/>
                    </a:ext>
                  </a:extLst>
                </a:gridCol>
              </a:tblGrid>
              <a:tr h="0">
                <a:tc>
                  <a:txBody>
                    <a:bodyPr/>
                    <a:lstStyle/>
                    <a:p>
                      <a:r>
                        <a:rPr lang="en-IN" dirty="0"/>
                        <a:t>Feature</a:t>
                      </a:r>
                    </a:p>
                  </a:txBody>
                  <a:tcPr anchor="ctr">
                    <a:lnL>
                      <a:noFill/>
                    </a:lnL>
                    <a:lnR>
                      <a:noFill/>
                    </a:lnR>
                    <a:lnT>
                      <a:noFill/>
                    </a:lnT>
                    <a:lnB>
                      <a:noFill/>
                    </a:lnB>
                    <a:noFill/>
                  </a:tcPr>
                </a:tc>
                <a:tc>
                  <a:txBody>
                    <a:bodyPr/>
                    <a:lstStyle/>
                    <a:p>
                      <a:r>
                        <a:rPr lang="en-IN" dirty="0"/>
                        <a:t>This Project</a:t>
                      </a:r>
                    </a:p>
                  </a:txBody>
                  <a:tcPr anchor="ctr">
                    <a:lnL>
                      <a:noFill/>
                    </a:lnL>
                    <a:lnR>
                      <a:noFill/>
                    </a:lnR>
                    <a:lnT>
                      <a:noFill/>
                    </a:lnT>
                    <a:lnB>
                      <a:noFill/>
                    </a:lnB>
                    <a:noFill/>
                  </a:tcPr>
                </a:tc>
                <a:tc>
                  <a:txBody>
                    <a:bodyPr/>
                    <a:lstStyle/>
                    <a:p>
                      <a:r>
                        <a:rPr lang="en-IN" dirty="0"/>
                        <a:t>Other Steganography Projects</a:t>
                      </a:r>
                    </a:p>
                  </a:txBody>
                  <a:tcPr anchor="ctr">
                    <a:lnL>
                      <a:noFill/>
                    </a:lnL>
                    <a:lnR>
                      <a:noFill/>
                    </a:lnR>
                    <a:lnT>
                      <a:noFill/>
                    </a:lnT>
                    <a:lnB>
                      <a:noFill/>
                    </a:lnB>
                    <a:noFill/>
                  </a:tcPr>
                </a:tc>
                <a:extLst>
                  <a:ext uri="{0D108BD9-81ED-4DB2-BD59-A6C34878D82A}">
                    <a16:rowId xmlns:a16="http://schemas.microsoft.com/office/drawing/2014/main" val="555399064"/>
                  </a:ext>
                </a:extLst>
              </a:tr>
            </a:tbl>
          </a:graphicData>
        </a:graphic>
      </p:graphicFrame>
      <p:graphicFrame>
        <p:nvGraphicFramePr>
          <p:cNvPr id="4" name="Table 3">
            <a:extLst>
              <a:ext uri="{FF2B5EF4-FFF2-40B4-BE49-F238E27FC236}">
                <a16:creationId xmlns:a16="http://schemas.microsoft.com/office/drawing/2014/main" id="{C92CA2C0-DF46-68C5-74E1-B9EE2C0B053E}"/>
              </a:ext>
            </a:extLst>
          </p:cNvPr>
          <p:cNvGraphicFramePr>
            <a:graphicFrameLocks noGrp="1"/>
          </p:cNvGraphicFramePr>
          <p:nvPr>
            <p:extLst>
              <p:ext uri="{D42A27DB-BD31-4B8C-83A1-F6EECF244321}">
                <p14:modId xmlns:p14="http://schemas.microsoft.com/office/powerpoint/2010/main" val="3416458816"/>
              </p:ext>
            </p:extLst>
          </p:nvPr>
        </p:nvGraphicFramePr>
        <p:xfrm>
          <a:off x="580857" y="3089910"/>
          <a:ext cx="11029950" cy="365760"/>
        </p:xfrm>
        <a:graphic>
          <a:graphicData uri="http://schemas.openxmlformats.org/drawingml/2006/table">
            <a:tbl>
              <a:tblPr/>
              <a:tblGrid>
                <a:gridCol w="3676650">
                  <a:extLst>
                    <a:ext uri="{9D8B030D-6E8A-4147-A177-3AD203B41FA5}">
                      <a16:colId xmlns:a16="http://schemas.microsoft.com/office/drawing/2014/main" val="2767373100"/>
                    </a:ext>
                  </a:extLst>
                </a:gridCol>
                <a:gridCol w="3676650">
                  <a:extLst>
                    <a:ext uri="{9D8B030D-6E8A-4147-A177-3AD203B41FA5}">
                      <a16:colId xmlns:a16="http://schemas.microsoft.com/office/drawing/2014/main" val="3380068396"/>
                    </a:ext>
                  </a:extLst>
                </a:gridCol>
                <a:gridCol w="3676650">
                  <a:extLst>
                    <a:ext uri="{9D8B030D-6E8A-4147-A177-3AD203B41FA5}">
                      <a16:colId xmlns:a16="http://schemas.microsoft.com/office/drawing/2014/main" val="2596724801"/>
                    </a:ext>
                  </a:extLst>
                </a:gridCol>
              </a:tblGrid>
              <a:tr h="0">
                <a:tc>
                  <a:txBody>
                    <a:bodyPr/>
                    <a:lstStyle/>
                    <a:p>
                      <a:r>
                        <a:rPr lang="en-IN" b="1" dirty="0"/>
                        <a:t>Modern UI (Dark Mode)</a:t>
                      </a:r>
                      <a:endParaRPr lang="en-IN" dirty="0"/>
                    </a:p>
                  </a:txBody>
                  <a:tcPr anchor="ctr">
                    <a:lnL>
                      <a:noFill/>
                    </a:lnL>
                    <a:lnR>
                      <a:noFill/>
                    </a:lnR>
                    <a:lnT>
                      <a:noFill/>
                    </a:lnT>
                    <a:lnB>
                      <a:noFill/>
                    </a:lnB>
                    <a:noFill/>
                  </a:tcPr>
                </a:tc>
                <a:tc>
                  <a:txBody>
                    <a:bodyPr/>
                    <a:lstStyle/>
                    <a:p>
                      <a:r>
                        <a:rPr lang="en-IN" dirty="0"/>
                        <a:t>✅ Yes (</a:t>
                      </a:r>
                      <a:r>
                        <a:rPr lang="en-IN" dirty="0" err="1"/>
                        <a:t>CustomTkinter</a:t>
                      </a:r>
                      <a:r>
                        <a:rPr lang="en-IN" dirty="0"/>
                        <a:t>)</a:t>
                      </a:r>
                    </a:p>
                  </a:txBody>
                  <a:tcPr anchor="ctr">
                    <a:lnL>
                      <a:noFill/>
                    </a:lnL>
                    <a:lnR>
                      <a:noFill/>
                    </a:lnR>
                    <a:lnT>
                      <a:noFill/>
                    </a:lnT>
                    <a:lnB>
                      <a:noFill/>
                    </a:lnB>
                    <a:noFill/>
                  </a:tcPr>
                </a:tc>
                <a:tc>
                  <a:txBody>
                    <a:bodyPr/>
                    <a:lstStyle/>
                    <a:p>
                      <a:r>
                        <a:rPr lang="en-IN" dirty="0"/>
                        <a:t>❌ No (Basic </a:t>
                      </a:r>
                      <a:r>
                        <a:rPr lang="en-IN" dirty="0" err="1"/>
                        <a:t>Tkinter</a:t>
                      </a:r>
                      <a:r>
                        <a:rPr lang="en-IN" dirty="0"/>
                        <a:t>)</a:t>
                      </a:r>
                    </a:p>
                  </a:txBody>
                  <a:tcPr anchor="ctr">
                    <a:lnL>
                      <a:noFill/>
                    </a:lnL>
                    <a:lnR>
                      <a:noFill/>
                    </a:lnR>
                    <a:lnT>
                      <a:noFill/>
                    </a:lnT>
                    <a:lnB>
                      <a:noFill/>
                    </a:lnB>
                    <a:noFill/>
                  </a:tcPr>
                </a:tc>
                <a:extLst>
                  <a:ext uri="{0D108BD9-81ED-4DB2-BD59-A6C34878D82A}">
                    <a16:rowId xmlns:a16="http://schemas.microsoft.com/office/drawing/2014/main" val="3068587553"/>
                  </a:ext>
                </a:extLst>
              </a:tr>
            </a:tbl>
          </a:graphicData>
        </a:graphic>
      </p:graphicFrame>
      <p:graphicFrame>
        <p:nvGraphicFramePr>
          <p:cNvPr id="6" name="Table 5">
            <a:extLst>
              <a:ext uri="{FF2B5EF4-FFF2-40B4-BE49-F238E27FC236}">
                <a16:creationId xmlns:a16="http://schemas.microsoft.com/office/drawing/2014/main" id="{72353C01-1A19-3637-1EBF-A6ABA6268DC1}"/>
              </a:ext>
            </a:extLst>
          </p:cNvPr>
          <p:cNvGraphicFramePr>
            <a:graphicFrameLocks noGrp="1"/>
          </p:cNvGraphicFramePr>
          <p:nvPr>
            <p:extLst>
              <p:ext uri="{D42A27DB-BD31-4B8C-83A1-F6EECF244321}">
                <p14:modId xmlns:p14="http://schemas.microsoft.com/office/powerpoint/2010/main" val="4202001520"/>
              </p:ext>
            </p:extLst>
          </p:nvPr>
        </p:nvGraphicFramePr>
        <p:xfrm>
          <a:off x="580857" y="3992001"/>
          <a:ext cx="11029950" cy="640080"/>
        </p:xfrm>
        <a:graphic>
          <a:graphicData uri="http://schemas.openxmlformats.org/drawingml/2006/table">
            <a:tbl>
              <a:tblPr/>
              <a:tblGrid>
                <a:gridCol w="3676650">
                  <a:extLst>
                    <a:ext uri="{9D8B030D-6E8A-4147-A177-3AD203B41FA5}">
                      <a16:colId xmlns:a16="http://schemas.microsoft.com/office/drawing/2014/main" val="148471906"/>
                    </a:ext>
                  </a:extLst>
                </a:gridCol>
                <a:gridCol w="3676650">
                  <a:extLst>
                    <a:ext uri="{9D8B030D-6E8A-4147-A177-3AD203B41FA5}">
                      <a16:colId xmlns:a16="http://schemas.microsoft.com/office/drawing/2014/main" val="3479790013"/>
                    </a:ext>
                  </a:extLst>
                </a:gridCol>
                <a:gridCol w="3676650">
                  <a:extLst>
                    <a:ext uri="{9D8B030D-6E8A-4147-A177-3AD203B41FA5}">
                      <a16:colId xmlns:a16="http://schemas.microsoft.com/office/drawing/2014/main" val="1019604265"/>
                    </a:ext>
                  </a:extLst>
                </a:gridCol>
              </a:tblGrid>
              <a:tr h="462781">
                <a:tc>
                  <a:txBody>
                    <a:bodyPr/>
                    <a:lstStyle/>
                    <a:p>
                      <a:r>
                        <a:rPr lang="en-IN" b="1" dirty="0"/>
                        <a:t>Delimiter for Accurate Extraction</a:t>
                      </a:r>
                      <a:endParaRPr lang="en-IN" dirty="0"/>
                    </a:p>
                  </a:txBody>
                  <a:tcPr anchor="ctr">
                    <a:lnL>
                      <a:noFill/>
                    </a:lnL>
                    <a:lnR>
                      <a:noFill/>
                    </a:lnR>
                    <a:lnT>
                      <a:noFill/>
                    </a:lnT>
                    <a:lnB>
                      <a:noFill/>
                    </a:lnB>
                    <a:noFill/>
                  </a:tcPr>
                </a:tc>
                <a:tc>
                  <a:txBody>
                    <a:bodyPr/>
                    <a:lstStyle/>
                    <a:p>
                      <a:r>
                        <a:rPr lang="en-IN"/>
                        <a:t>✅ Yes (#### Marker)</a:t>
                      </a:r>
                    </a:p>
                  </a:txBody>
                  <a:tcPr anchor="ctr">
                    <a:lnL>
                      <a:noFill/>
                    </a:lnL>
                    <a:lnR>
                      <a:noFill/>
                    </a:lnR>
                    <a:lnT>
                      <a:noFill/>
                    </a:lnT>
                    <a:lnB>
                      <a:noFill/>
                    </a:lnB>
                    <a:noFill/>
                  </a:tcPr>
                </a:tc>
                <a:tc>
                  <a:txBody>
                    <a:bodyPr/>
                    <a:lstStyle/>
                    <a:p>
                      <a:r>
                        <a:rPr lang="en-US" dirty="0"/>
                        <a:t>❌ No (May retrieve corrupted messages)</a:t>
                      </a:r>
                    </a:p>
                  </a:txBody>
                  <a:tcPr anchor="ctr">
                    <a:lnL>
                      <a:noFill/>
                    </a:lnL>
                    <a:lnR>
                      <a:noFill/>
                    </a:lnR>
                    <a:lnT>
                      <a:noFill/>
                    </a:lnT>
                    <a:lnB>
                      <a:noFill/>
                    </a:lnB>
                    <a:noFill/>
                  </a:tcPr>
                </a:tc>
                <a:extLst>
                  <a:ext uri="{0D108BD9-81ED-4DB2-BD59-A6C34878D82A}">
                    <a16:rowId xmlns:a16="http://schemas.microsoft.com/office/drawing/2014/main" val="3947497441"/>
                  </a:ext>
                </a:extLst>
              </a:tr>
            </a:tbl>
          </a:graphicData>
        </a:graphic>
      </p:graphicFrame>
      <p:graphicFrame>
        <p:nvGraphicFramePr>
          <p:cNvPr id="7" name="Table 6">
            <a:extLst>
              <a:ext uri="{FF2B5EF4-FFF2-40B4-BE49-F238E27FC236}">
                <a16:creationId xmlns:a16="http://schemas.microsoft.com/office/drawing/2014/main" id="{8D001227-838C-83B1-5C9E-2E08C3AEDC0F}"/>
              </a:ext>
            </a:extLst>
          </p:cNvPr>
          <p:cNvGraphicFramePr>
            <a:graphicFrameLocks noGrp="1"/>
          </p:cNvGraphicFramePr>
          <p:nvPr>
            <p:extLst>
              <p:ext uri="{D42A27DB-BD31-4B8C-83A1-F6EECF244321}">
                <p14:modId xmlns:p14="http://schemas.microsoft.com/office/powerpoint/2010/main" val="1354606680"/>
              </p:ext>
            </p:extLst>
          </p:nvPr>
        </p:nvGraphicFramePr>
        <p:xfrm>
          <a:off x="580857" y="5080196"/>
          <a:ext cx="11029950" cy="365760"/>
        </p:xfrm>
        <a:graphic>
          <a:graphicData uri="http://schemas.openxmlformats.org/drawingml/2006/table">
            <a:tbl>
              <a:tblPr/>
              <a:tblGrid>
                <a:gridCol w="3676650">
                  <a:extLst>
                    <a:ext uri="{9D8B030D-6E8A-4147-A177-3AD203B41FA5}">
                      <a16:colId xmlns:a16="http://schemas.microsoft.com/office/drawing/2014/main" val="1894082712"/>
                    </a:ext>
                  </a:extLst>
                </a:gridCol>
                <a:gridCol w="3676650">
                  <a:extLst>
                    <a:ext uri="{9D8B030D-6E8A-4147-A177-3AD203B41FA5}">
                      <a16:colId xmlns:a16="http://schemas.microsoft.com/office/drawing/2014/main" val="3325485234"/>
                    </a:ext>
                  </a:extLst>
                </a:gridCol>
                <a:gridCol w="3676650">
                  <a:extLst>
                    <a:ext uri="{9D8B030D-6E8A-4147-A177-3AD203B41FA5}">
                      <a16:colId xmlns:a16="http://schemas.microsoft.com/office/drawing/2014/main" val="513623743"/>
                    </a:ext>
                  </a:extLst>
                </a:gridCol>
              </a:tblGrid>
              <a:tr h="0">
                <a:tc>
                  <a:txBody>
                    <a:bodyPr/>
                    <a:lstStyle/>
                    <a:p>
                      <a:r>
                        <a:rPr lang="en-IN" b="1" dirty="0"/>
                        <a:t>High-Speed Processing</a:t>
                      </a:r>
                      <a:endParaRPr lang="en-IN" dirty="0"/>
                    </a:p>
                  </a:txBody>
                  <a:tcPr anchor="ctr">
                    <a:lnL>
                      <a:noFill/>
                    </a:lnL>
                    <a:lnR>
                      <a:noFill/>
                    </a:lnR>
                    <a:lnT>
                      <a:noFill/>
                    </a:lnT>
                    <a:lnB>
                      <a:noFill/>
                    </a:lnB>
                    <a:noFill/>
                  </a:tcPr>
                </a:tc>
                <a:tc>
                  <a:txBody>
                    <a:bodyPr/>
                    <a:lstStyle/>
                    <a:p>
                      <a:r>
                        <a:rPr lang="en-IN" dirty="0"/>
                        <a:t>✅ Optimized</a:t>
                      </a:r>
                    </a:p>
                  </a:txBody>
                  <a:tcPr anchor="ctr">
                    <a:lnL>
                      <a:noFill/>
                    </a:lnL>
                    <a:lnR>
                      <a:noFill/>
                    </a:lnR>
                    <a:lnT>
                      <a:noFill/>
                    </a:lnT>
                    <a:lnB>
                      <a:noFill/>
                    </a:lnB>
                    <a:noFill/>
                  </a:tcPr>
                </a:tc>
                <a:tc>
                  <a:txBody>
                    <a:bodyPr/>
                    <a:lstStyle/>
                    <a:p>
                      <a:r>
                        <a:rPr lang="en-IN" dirty="0"/>
                        <a:t>⚠️ Slower in some cases</a:t>
                      </a:r>
                    </a:p>
                  </a:txBody>
                  <a:tcPr anchor="ctr">
                    <a:lnL>
                      <a:noFill/>
                    </a:lnL>
                    <a:lnR>
                      <a:noFill/>
                    </a:lnR>
                    <a:lnT>
                      <a:noFill/>
                    </a:lnT>
                    <a:lnB>
                      <a:noFill/>
                    </a:lnB>
                    <a:noFill/>
                  </a:tcPr>
                </a:tc>
                <a:extLst>
                  <a:ext uri="{0D108BD9-81ED-4DB2-BD59-A6C34878D82A}">
                    <a16:rowId xmlns:a16="http://schemas.microsoft.com/office/drawing/2014/main" val="2832359753"/>
                  </a:ext>
                </a:extLst>
              </a:tr>
            </a:tbl>
          </a:graphicData>
        </a:graphic>
      </p:graphicFrame>
      <p:graphicFrame>
        <p:nvGraphicFramePr>
          <p:cNvPr id="8" name="Table 7">
            <a:extLst>
              <a:ext uri="{FF2B5EF4-FFF2-40B4-BE49-F238E27FC236}">
                <a16:creationId xmlns:a16="http://schemas.microsoft.com/office/drawing/2014/main" id="{018928E4-BDB9-B35D-67BD-C2D542369C8A}"/>
              </a:ext>
            </a:extLst>
          </p:cNvPr>
          <p:cNvGraphicFramePr>
            <a:graphicFrameLocks noGrp="1"/>
          </p:cNvGraphicFramePr>
          <p:nvPr>
            <p:extLst>
              <p:ext uri="{D42A27DB-BD31-4B8C-83A1-F6EECF244321}">
                <p14:modId xmlns:p14="http://schemas.microsoft.com/office/powerpoint/2010/main" val="1071778420"/>
              </p:ext>
            </p:extLst>
          </p:nvPr>
        </p:nvGraphicFramePr>
        <p:xfrm>
          <a:off x="580857" y="4587973"/>
          <a:ext cx="11029950" cy="365760"/>
        </p:xfrm>
        <a:graphic>
          <a:graphicData uri="http://schemas.openxmlformats.org/drawingml/2006/table">
            <a:tbl>
              <a:tblPr/>
              <a:tblGrid>
                <a:gridCol w="3676650">
                  <a:extLst>
                    <a:ext uri="{9D8B030D-6E8A-4147-A177-3AD203B41FA5}">
                      <a16:colId xmlns:a16="http://schemas.microsoft.com/office/drawing/2014/main" val="3072998613"/>
                    </a:ext>
                  </a:extLst>
                </a:gridCol>
                <a:gridCol w="3676650">
                  <a:extLst>
                    <a:ext uri="{9D8B030D-6E8A-4147-A177-3AD203B41FA5}">
                      <a16:colId xmlns:a16="http://schemas.microsoft.com/office/drawing/2014/main" val="2080211904"/>
                    </a:ext>
                  </a:extLst>
                </a:gridCol>
                <a:gridCol w="3676650">
                  <a:extLst>
                    <a:ext uri="{9D8B030D-6E8A-4147-A177-3AD203B41FA5}">
                      <a16:colId xmlns:a16="http://schemas.microsoft.com/office/drawing/2014/main" val="1890448496"/>
                    </a:ext>
                  </a:extLst>
                </a:gridCol>
              </a:tblGrid>
              <a:tr h="0">
                <a:tc>
                  <a:txBody>
                    <a:bodyPr/>
                    <a:lstStyle/>
                    <a:p>
                      <a:r>
                        <a:rPr lang="en-IN" b="1" dirty="0"/>
                        <a:t>Minimal Image Distortion</a:t>
                      </a:r>
                      <a:endParaRPr lang="en-IN" dirty="0"/>
                    </a:p>
                  </a:txBody>
                  <a:tcPr anchor="ctr">
                    <a:lnL>
                      <a:noFill/>
                    </a:lnL>
                    <a:lnR>
                      <a:noFill/>
                    </a:lnR>
                    <a:lnT>
                      <a:noFill/>
                    </a:lnT>
                    <a:lnB>
                      <a:noFill/>
                    </a:lnB>
                    <a:noFill/>
                  </a:tcPr>
                </a:tc>
                <a:tc>
                  <a:txBody>
                    <a:bodyPr/>
                    <a:lstStyle/>
                    <a:p>
                      <a:r>
                        <a:rPr lang="en-IN" dirty="0"/>
                        <a:t>✅ LSB Optimization</a:t>
                      </a:r>
                    </a:p>
                  </a:txBody>
                  <a:tcPr anchor="ctr">
                    <a:lnL>
                      <a:noFill/>
                    </a:lnL>
                    <a:lnR>
                      <a:noFill/>
                    </a:lnR>
                    <a:lnT>
                      <a:noFill/>
                    </a:lnT>
                    <a:lnB>
                      <a:noFill/>
                    </a:lnB>
                    <a:noFill/>
                  </a:tcPr>
                </a:tc>
                <a:tc>
                  <a:txBody>
                    <a:bodyPr/>
                    <a:lstStyle/>
                    <a:p>
                      <a:r>
                        <a:rPr lang="en-IN" dirty="0"/>
                        <a:t>⚠️ May cause noticeable artifacts</a:t>
                      </a:r>
                    </a:p>
                  </a:txBody>
                  <a:tcPr anchor="ctr">
                    <a:lnL>
                      <a:noFill/>
                    </a:lnL>
                    <a:lnR>
                      <a:noFill/>
                    </a:lnR>
                    <a:lnT>
                      <a:noFill/>
                    </a:lnT>
                    <a:lnB>
                      <a:noFill/>
                    </a:lnB>
                    <a:noFill/>
                  </a:tcPr>
                </a:tc>
                <a:extLst>
                  <a:ext uri="{0D108BD9-81ED-4DB2-BD59-A6C34878D82A}">
                    <a16:rowId xmlns:a16="http://schemas.microsoft.com/office/drawing/2014/main" val="3902188143"/>
                  </a:ext>
                </a:extLst>
              </a:tr>
            </a:tbl>
          </a:graphicData>
        </a:graphic>
      </p:graphicFrame>
      <p:graphicFrame>
        <p:nvGraphicFramePr>
          <p:cNvPr id="9" name="Table 8">
            <a:extLst>
              <a:ext uri="{FF2B5EF4-FFF2-40B4-BE49-F238E27FC236}">
                <a16:creationId xmlns:a16="http://schemas.microsoft.com/office/drawing/2014/main" id="{94628CFF-5280-87F7-71E8-374BA3D39EAD}"/>
              </a:ext>
            </a:extLst>
          </p:cNvPr>
          <p:cNvGraphicFramePr>
            <a:graphicFrameLocks noGrp="1"/>
          </p:cNvGraphicFramePr>
          <p:nvPr>
            <p:extLst>
              <p:ext uri="{D42A27DB-BD31-4B8C-83A1-F6EECF244321}">
                <p14:modId xmlns:p14="http://schemas.microsoft.com/office/powerpoint/2010/main" val="4073432749"/>
              </p:ext>
            </p:extLst>
          </p:nvPr>
        </p:nvGraphicFramePr>
        <p:xfrm>
          <a:off x="581025" y="2599299"/>
          <a:ext cx="11029950" cy="365760"/>
        </p:xfrm>
        <a:graphic>
          <a:graphicData uri="http://schemas.openxmlformats.org/drawingml/2006/table">
            <a:tbl>
              <a:tblPr/>
              <a:tblGrid>
                <a:gridCol w="3676650">
                  <a:extLst>
                    <a:ext uri="{9D8B030D-6E8A-4147-A177-3AD203B41FA5}">
                      <a16:colId xmlns:a16="http://schemas.microsoft.com/office/drawing/2014/main" val="3307934914"/>
                    </a:ext>
                  </a:extLst>
                </a:gridCol>
                <a:gridCol w="3676650">
                  <a:extLst>
                    <a:ext uri="{9D8B030D-6E8A-4147-A177-3AD203B41FA5}">
                      <a16:colId xmlns:a16="http://schemas.microsoft.com/office/drawing/2014/main" val="489342681"/>
                    </a:ext>
                  </a:extLst>
                </a:gridCol>
                <a:gridCol w="3676650">
                  <a:extLst>
                    <a:ext uri="{9D8B030D-6E8A-4147-A177-3AD203B41FA5}">
                      <a16:colId xmlns:a16="http://schemas.microsoft.com/office/drawing/2014/main" val="2993752677"/>
                    </a:ext>
                  </a:extLst>
                </a:gridCol>
              </a:tblGrid>
              <a:tr h="0">
                <a:tc>
                  <a:txBody>
                    <a:bodyPr/>
                    <a:lstStyle/>
                    <a:p>
                      <a:r>
                        <a:rPr lang="en-IN" b="1"/>
                        <a:t>Error Handling &amp; User Alerts</a:t>
                      </a:r>
                      <a:endParaRPr lang="en-IN"/>
                    </a:p>
                  </a:txBody>
                  <a:tcPr anchor="ctr">
                    <a:lnL>
                      <a:noFill/>
                    </a:lnL>
                    <a:lnR>
                      <a:noFill/>
                    </a:lnR>
                    <a:lnT>
                      <a:noFill/>
                    </a:lnT>
                    <a:lnB>
                      <a:noFill/>
                    </a:lnB>
                    <a:noFill/>
                  </a:tcPr>
                </a:tc>
                <a:tc>
                  <a:txBody>
                    <a:bodyPr/>
                    <a:lstStyle/>
                    <a:p>
                      <a:r>
                        <a:rPr lang="en-IN" dirty="0"/>
                        <a:t>✅ Yes</a:t>
                      </a:r>
                    </a:p>
                  </a:txBody>
                  <a:tcPr anchor="ctr">
                    <a:lnL>
                      <a:noFill/>
                    </a:lnL>
                    <a:lnR>
                      <a:noFill/>
                    </a:lnR>
                    <a:lnT>
                      <a:noFill/>
                    </a:lnT>
                    <a:lnB>
                      <a:noFill/>
                    </a:lnB>
                    <a:noFill/>
                  </a:tcPr>
                </a:tc>
                <a:tc>
                  <a:txBody>
                    <a:bodyPr/>
                    <a:lstStyle/>
                    <a:p>
                      <a:r>
                        <a:rPr lang="en-IN" dirty="0"/>
                        <a:t>❌ No (Basic print messages)</a:t>
                      </a:r>
                    </a:p>
                  </a:txBody>
                  <a:tcPr anchor="ctr">
                    <a:lnL>
                      <a:noFill/>
                    </a:lnL>
                    <a:lnR>
                      <a:noFill/>
                    </a:lnR>
                    <a:lnT>
                      <a:noFill/>
                    </a:lnT>
                    <a:lnB>
                      <a:noFill/>
                    </a:lnB>
                    <a:noFill/>
                  </a:tcPr>
                </a:tc>
                <a:extLst>
                  <a:ext uri="{0D108BD9-81ED-4DB2-BD59-A6C34878D82A}">
                    <a16:rowId xmlns:a16="http://schemas.microsoft.com/office/drawing/2014/main" val="1604476336"/>
                  </a:ext>
                </a:extLst>
              </a:tr>
            </a:tbl>
          </a:graphicData>
        </a:graphic>
      </p:graphicFrame>
      <p:graphicFrame>
        <p:nvGraphicFramePr>
          <p:cNvPr id="10" name="Table 9">
            <a:extLst>
              <a:ext uri="{FF2B5EF4-FFF2-40B4-BE49-F238E27FC236}">
                <a16:creationId xmlns:a16="http://schemas.microsoft.com/office/drawing/2014/main" id="{313C1122-BC33-E844-3F3B-466E232E5DE6}"/>
              </a:ext>
            </a:extLst>
          </p:cNvPr>
          <p:cNvGraphicFramePr>
            <a:graphicFrameLocks noGrp="1"/>
          </p:cNvGraphicFramePr>
          <p:nvPr>
            <p:extLst>
              <p:ext uri="{D42A27DB-BD31-4B8C-83A1-F6EECF244321}">
                <p14:modId xmlns:p14="http://schemas.microsoft.com/office/powerpoint/2010/main" val="3171322841"/>
              </p:ext>
            </p:extLst>
          </p:nvPr>
        </p:nvGraphicFramePr>
        <p:xfrm>
          <a:off x="580857" y="1810342"/>
          <a:ext cx="11029950" cy="931386"/>
        </p:xfrm>
        <a:graphic>
          <a:graphicData uri="http://schemas.openxmlformats.org/drawingml/2006/table">
            <a:tbl>
              <a:tblPr/>
              <a:tblGrid>
                <a:gridCol w="3676650">
                  <a:extLst>
                    <a:ext uri="{9D8B030D-6E8A-4147-A177-3AD203B41FA5}">
                      <a16:colId xmlns:a16="http://schemas.microsoft.com/office/drawing/2014/main" val="719981097"/>
                    </a:ext>
                  </a:extLst>
                </a:gridCol>
                <a:gridCol w="3676650">
                  <a:extLst>
                    <a:ext uri="{9D8B030D-6E8A-4147-A177-3AD203B41FA5}">
                      <a16:colId xmlns:a16="http://schemas.microsoft.com/office/drawing/2014/main" val="3810325067"/>
                    </a:ext>
                  </a:extLst>
                </a:gridCol>
                <a:gridCol w="3676650">
                  <a:extLst>
                    <a:ext uri="{9D8B030D-6E8A-4147-A177-3AD203B41FA5}">
                      <a16:colId xmlns:a16="http://schemas.microsoft.com/office/drawing/2014/main" val="1857506894"/>
                    </a:ext>
                  </a:extLst>
                </a:gridCol>
              </a:tblGrid>
              <a:tr h="931386">
                <a:tc>
                  <a:txBody>
                    <a:bodyPr/>
                    <a:lstStyle/>
                    <a:p>
                      <a:r>
                        <a:rPr lang="en-IN" b="1" dirty="0"/>
                        <a:t>Cross-Platform Support</a:t>
                      </a:r>
                      <a:endParaRPr lang="en-IN" dirty="0"/>
                    </a:p>
                  </a:txBody>
                  <a:tcPr anchor="ctr">
                    <a:lnL>
                      <a:noFill/>
                    </a:lnL>
                    <a:lnR>
                      <a:noFill/>
                    </a:lnR>
                    <a:lnT>
                      <a:noFill/>
                    </a:lnT>
                    <a:lnB>
                      <a:noFill/>
                    </a:lnB>
                    <a:noFill/>
                  </a:tcPr>
                </a:tc>
                <a:tc>
                  <a:txBody>
                    <a:bodyPr/>
                    <a:lstStyle/>
                    <a:p>
                      <a:r>
                        <a:rPr lang="en-IN" dirty="0"/>
                        <a:t>✅ Windows, macOS, Linux</a:t>
                      </a:r>
                    </a:p>
                  </a:txBody>
                  <a:tcPr anchor="ctr">
                    <a:lnL>
                      <a:noFill/>
                    </a:lnL>
                    <a:lnR>
                      <a:noFill/>
                    </a:lnR>
                    <a:lnT>
                      <a:noFill/>
                    </a:lnT>
                    <a:lnB>
                      <a:noFill/>
                    </a:lnB>
                    <a:noFill/>
                  </a:tcPr>
                </a:tc>
                <a:tc>
                  <a:txBody>
                    <a:bodyPr/>
                    <a:lstStyle/>
                    <a:p>
                      <a:r>
                        <a:rPr lang="en-US" dirty="0"/>
                        <a:t>⚠️ Windows Only in some cases</a:t>
                      </a:r>
                    </a:p>
                  </a:txBody>
                  <a:tcPr anchor="ctr">
                    <a:lnL>
                      <a:noFill/>
                    </a:lnL>
                    <a:lnR>
                      <a:noFill/>
                    </a:lnR>
                    <a:lnT>
                      <a:noFill/>
                    </a:lnT>
                    <a:lnB>
                      <a:noFill/>
                    </a:lnB>
                    <a:noFill/>
                  </a:tcPr>
                </a:tc>
                <a:extLst>
                  <a:ext uri="{0D108BD9-81ED-4DB2-BD59-A6C34878D82A}">
                    <a16:rowId xmlns:a16="http://schemas.microsoft.com/office/drawing/2014/main" val="2813254003"/>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This project is useful for </a:t>
            </a:r>
            <a:r>
              <a:rPr lang="en-US" b="1" dirty="0"/>
              <a:t>cybersecurity, digital forensics, journalism, corporate security, and personal privacy protection</a:t>
            </a:r>
            <a:r>
              <a:rPr lang="en-US" dirty="0"/>
              <a:t>. It is designed for </a:t>
            </a:r>
            <a:r>
              <a:rPr lang="en-US" b="1" dirty="0"/>
              <a:t>anyone who values secure, hidden communication without raising suspicion</a:t>
            </a:r>
            <a:r>
              <a:rPr lang="en-US" dirty="0"/>
              <a:t>.</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7B1BA95-FFEF-EA44-040C-53D3C5D84861}"/>
              </a:ext>
            </a:extLst>
          </p:cNvPr>
          <p:cNvPicPr>
            <a:picLocks noGrp="1" noChangeAspect="1"/>
          </p:cNvPicPr>
          <p:nvPr>
            <p:ph idx="1"/>
          </p:nvPr>
        </p:nvPicPr>
        <p:blipFill>
          <a:blip r:embed="rId2"/>
          <a:stretch>
            <a:fillRect/>
          </a:stretch>
        </p:blipFill>
        <p:spPr>
          <a:xfrm>
            <a:off x="4392489" y="1116680"/>
            <a:ext cx="3431029" cy="2383808"/>
          </a:xfrm>
        </p:spPr>
      </p:pic>
      <p:pic>
        <p:nvPicPr>
          <p:cNvPr id="7" name="Picture 6">
            <a:extLst>
              <a:ext uri="{FF2B5EF4-FFF2-40B4-BE49-F238E27FC236}">
                <a16:creationId xmlns:a16="http://schemas.microsoft.com/office/drawing/2014/main" id="{A2A2A9A8-24FA-3AC5-7C7A-025943CEB298}"/>
              </a:ext>
            </a:extLst>
          </p:cNvPr>
          <p:cNvPicPr>
            <a:picLocks noChangeAspect="1"/>
          </p:cNvPicPr>
          <p:nvPr/>
        </p:nvPicPr>
        <p:blipFill>
          <a:blip r:embed="rId3"/>
          <a:stretch>
            <a:fillRect/>
          </a:stretch>
        </p:blipFill>
        <p:spPr>
          <a:xfrm>
            <a:off x="386564" y="1727688"/>
            <a:ext cx="3761769" cy="3402623"/>
          </a:xfrm>
          <a:prstGeom prst="rect">
            <a:avLst/>
          </a:prstGeom>
        </p:spPr>
      </p:pic>
      <p:pic>
        <p:nvPicPr>
          <p:cNvPr id="9" name="Picture 8">
            <a:extLst>
              <a:ext uri="{FF2B5EF4-FFF2-40B4-BE49-F238E27FC236}">
                <a16:creationId xmlns:a16="http://schemas.microsoft.com/office/drawing/2014/main" id="{01910A04-836D-54CA-67C3-33FBDD75BE43}"/>
              </a:ext>
            </a:extLst>
          </p:cNvPr>
          <p:cNvPicPr>
            <a:picLocks noChangeAspect="1"/>
          </p:cNvPicPr>
          <p:nvPr/>
        </p:nvPicPr>
        <p:blipFill>
          <a:blip r:embed="rId4"/>
          <a:stretch>
            <a:fillRect/>
          </a:stretch>
        </p:blipFill>
        <p:spPr>
          <a:xfrm>
            <a:off x="8043669" y="2039815"/>
            <a:ext cx="3876558" cy="3186779"/>
          </a:xfrm>
          <a:prstGeom prst="rect">
            <a:avLst/>
          </a:prstGeom>
        </p:spPr>
      </p:pic>
      <p:pic>
        <p:nvPicPr>
          <p:cNvPr id="11" name="Picture 10">
            <a:extLst>
              <a:ext uri="{FF2B5EF4-FFF2-40B4-BE49-F238E27FC236}">
                <a16:creationId xmlns:a16="http://schemas.microsoft.com/office/drawing/2014/main" id="{1477F039-640A-D60B-F0EC-452130E29181}"/>
              </a:ext>
            </a:extLst>
          </p:cNvPr>
          <p:cNvPicPr>
            <a:picLocks noChangeAspect="1"/>
          </p:cNvPicPr>
          <p:nvPr/>
        </p:nvPicPr>
        <p:blipFill>
          <a:blip r:embed="rId5"/>
          <a:stretch>
            <a:fillRect/>
          </a:stretch>
        </p:blipFill>
        <p:spPr>
          <a:xfrm>
            <a:off x="4525841" y="3667921"/>
            <a:ext cx="3297678" cy="289120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provides a </a:t>
            </a:r>
            <a:r>
              <a:rPr lang="en-US" b="1" dirty="0"/>
              <a:t>safe and hidden way</a:t>
            </a:r>
            <a:r>
              <a:rPr lang="en-US" dirty="0"/>
              <a:t> to communicate sensitive information using </a:t>
            </a:r>
            <a:r>
              <a:rPr lang="en-US" b="1" dirty="0"/>
              <a:t>image steganography</a:t>
            </a:r>
            <a:r>
              <a:rPr lang="en-US" dirty="0"/>
              <a:t>. Unlike traditional encryption, which can attract attention, this method </a:t>
            </a:r>
            <a:r>
              <a:rPr lang="en-US" b="1" dirty="0"/>
              <a:t>hides messages inside images</a:t>
            </a:r>
            <a:r>
              <a:rPr lang="en-US" dirty="0"/>
              <a:t> without altering their appearance.</a:t>
            </a:r>
          </a:p>
          <a:p>
            <a:r>
              <a:rPr lang="en-US" dirty="0"/>
              <a:t>Using the </a:t>
            </a:r>
            <a:r>
              <a:rPr lang="en-US" b="1" dirty="0"/>
              <a:t>Least Significant Bit (LSB) technique</a:t>
            </a:r>
            <a:r>
              <a:rPr lang="en-US" dirty="0"/>
              <a:t>, the system ensures </a:t>
            </a:r>
            <a:r>
              <a:rPr lang="en-US" b="1" dirty="0"/>
              <a:t>high accuracy and minimal image distortion</a:t>
            </a:r>
            <a:r>
              <a:rPr lang="en-US" dirty="0"/>
              <a:t>. The </a:t>
            </a:r>
            <a:r>
              <a:rPr lang="en-US" b="1" dirty="0"/>
              <a:t>modern, user-friendly interface</a:t>
            </a:r>
            <a:r>
              <a:rPr lang="en-US" dirty="0"/>
              <a:t> makes it easy for anyone—from </a:t>
            </a:r>
            <a:r>
              <a:rPr lang="en-US" b="1" dirty="0"/>
              <a:t>cybersecurity experts and journalists</a:t>
            </a:r>
            <a:r>
              <a:rPr lang="en-US" dirty="0"/>
              <a:t> to </a:t>
            </a:r>
            <a:r>
              <a:rPr lang="en-US" b="1" dirty="0"/>
              <a:t>privacy-conscious users</a:t>
            </a:r>
            <a:r>
              <a:rPr lang="en-US" dirty="0"/>
              <a:t>—to encode and decode messages securely.</a:t>
            </a:r>
          </a:p>
          <a:p>
            <a:r>
              <a:rPr lang="en-US" dirty="0"/>
              <a:t>With </a:t>
            </a:r>
            <a:r>
              <a:rPr lang="en-US" b="1" dirty="0"/>
              <a:t>fast processing, error-free extraction, and cross-platform support</a:t>
            </a:r>
            <a:r>
              <a:rPr lang="en-US" dirty="0"/>
              <a:t>, this project offers a </a:t>
            </a:r>
            <a:r>
              <a:rPr lang="en-US" b="1" dirty="0"/>
              <a:t>practical and efficient solution</a:t>
            </a:r>
            <a:r>
              <a:rPr lang="en-US" dirty="0"/>
              <a:t> for </a:t>
            </a:r>
            <a:r>
              <a:rPr lang="en-US" b="1" dirty="0"/>
              <a:t>covert communication and digital security</a:t>
            </a:r>
            <a:r>
              <a:rPr lang="en-US" dirty="0"/>
              <a:t>.</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https://github.com/Adithyan1919/secure-data-hiding-in-images-using-steganography.git</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488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Adithyan S</cp:lastModifiedBy>
  <cp:revision>27</cp:revision>
  <dcterms:created xsi:type="dcterms:W3CDTF">2021-05-26T16:50:10Z</dcterms:created>
  <dcterms:modified xsi:type="dcterms:W3CDTF">2025-02-13T15:59:03Z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