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7"/>
  </p:notesMasterIdLst>
  <p:sldIdLst>
    <p:sldId id="318" r:id="rId2"/>
    <p:sldId id="319" r:id="rId3"/>
    <p:sldId id="289" r:id="rId4"/>
    <p:sldId id="290" r:id="rId5"/>
    <p:sldId id="330" r:id="rId6"/>
    <p:sldId id="331" r:id="rId7"/>
    <p:sldId id="332" r:id="rId8"/>
    <p:sldId id="333" r:id="rId9"/>
    <p:sldId id="326" r:id="rId10"/>
    <p:sldId id="325" r:id="rId11"/>
    <p:sldId id="334" r:id="rId12"/>
    <p:sldId id="285" r:id="rId13"/>
    <p:sldId id="295" r:id="rId14"/>
    <p:sldId id="320" r:id="rId15"/>
    <p:sldId id="327" r:id="rId16"/>
    <p:sldId id="298" r:id="rId17"/>
    <p:sldId id="321" r:id="rId18"/>
    <p:sldId id="300" r:id="rId19"/>
    <p:sldId id="302" r:id="rId20"/>
    <p:sldId id="322" r:id="rId21"/>
    <p:sldId id="328" r:id="rId22"/>
    <p:sldId id="303" r:id="rId23"/>
    <p:sldId id="329" r:id="rId24"/>
    <p:sldId id="311" r:id="rId25"/>
    <p:sldId id="312" r:id="rId26"/>
    <p:sldId id="324" r:id="rId27"/>
    <p:sldId id="314" r:id="rId28"/>
    <p:sldId id="315" r:id="rId29"/>
    <p:sldId id="316" r:id="rId30"/>
    <p:sldId id="317" r:id="rId31"/>
    <p:sldId id="313" r:id="rId32"/>
    <p:sldId id="323" r:id="rId33"/>
    <p:sldId id="335" r:id="rId34"/>
    <p:sldId id="336" r:id="rId35"/>
    <p:sldId id="30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5792" autoAdjust="0"/>
  </p:normalViewPr>
  <p:slideViewPr>
    <p:cSldViewPr snapToGrid="0">
      <p:cViewPr varScale="1">
        <p:scale>
          <a:sx n="84" d="100"/>
          <a:sy n="84" d="100"/>
        </p:scale>
        <p:origin x="81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Aim of the phishers is to acquire critical information like username, password and bank account details.</a:t>
            </a:r>
          </a:p>
          <a:p>
            <a:r>
              <a:rPr lang="en-US" sz="1200" kern="1200" dirty="0">
                <a:solidFill>
                  <a:schemeClr val="tx1"/>
                </a:solidFill>
                <a:effectLst/>
                <a:latin typeface="+mn-lt"/>
                <a:ea typeface="+mn-ea"/>
                <a:cs typeface="+mn-cs"/>
              </a:rPr>
              <a:t>2) Phishing detection involves the use of sophisticated algorithms, machine learning models, and behavioral analysis to identify patterns and indicators that differentiate legitimate communications from phishing attempts.</a:t>
            </a:r>
          </a:p>
          <a:p>
            <a:r>
              <a:rPr lang="en-US" sz="1200" kern="1200" dirty="0">
                <a:solidFill>
                  <a:schemeClr val="tx1"/>
                </a:solidFill>
                <a:effectLst/>
                <a:latin typeface="+mn-lt"/>
                <a:ea typeface="+mn-ea"/>
                <a:cs typeface="+mn-cs"/>
              </a:rPr>
              <a:t>3) 15 different machine learning models are compared.</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Changing Data Types =&gt; </a:t>
            </a:r>
            <a:r>
              <a:rPr lang="en-US" dirty="0"/>
              <a:t>Merging </a:t>
            </a:r>
            <a:r>
              <a:rPr lang="en-US" dirty="0" err="1"/>
              <a:t>DataFrames</a:t>
            </a:r>
            <a:r>
              <a:rPr lang="en-US" dirty="0"/>
              <a:t> with different data types for the same column name might lead to inconsistencies and unexpected </a:t>
            </a:r>
            <a:r>
              <a:rPr lang="en-US" dirty="0" err="1"/>
              <a:t>behavior..hence</a:t>
            </a:r>
            <a:r>
              <a:rPr lang="en-US" dirty="0"/>
              <a:t> the datatypes are changed.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Changing Column Names =&gt; merging </a:t>
            </a:r>
            <a:r>
              <a:rPr lang="en-US" dirty="0" err="1"/>
              <a:t>DataFrames</a:t>
            </a:r>
            <a:r>
              <a:rPr lang="en-US" dirty="0"/>
              <a:t> having different column names produce splitting of the values.(increases the number of columns generated when merging)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Merging the 2 Datasets =&gt; After Merging we obtained a dataset having 546,104 </a:t>
            </a:r>
            <a:r>
              <a:rPr lang="en-US" dirty="0" err="1"/>
              <a:t>datas</a:t>
            </a:r>
            <a:r>
              <a:rPr lang="en-US" dirty="0"/>
              <a:t> and saved in a new csv file.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Removing Duplicates =&gt; After merging there are chances of having duplicate data inside the resultant dataset. There were 194 Duplicate URLs in our resultant dataset. And these were dropped.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157802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2. Feature Extraction….</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this project the extracted features classified into to 2---Lexical and Numerical features.</a:t>
            </a:r>
          </a:p>
          <a:p>
            <a:pPr marL="685800" lvl="1" indent="-228600">
              <a:buFont typeface="+mj-lt"/>
              <a:buAutoNum type="arabicPeriod"/>
            </a:pPr>
            <a:endParaRPr lang="en-IN" sz="1200" b="1" dirty="0"/>
          </a:p>
          <a:p>
            <a:pPr marL="685800" lvl="1" indent="-228600">
              <a:buFont typeface="+mj-lt"/>
              <a:buAutoNum type="arabicPeriod"/>
            </a:pPr>
            <a:r>
              <a:rPr lang="en-IN" sz="1200" b="1" dirty="0" err="1"/>
              <a:t>getEntropy</a:t>
            </a:r>
            <a:r>
              <a:rPr lang="en-IN" sz="1200" b="1" dirty="0"/>
              <a:t> =&gt; </a:t>
            </a:r>
            <a:r>
              <a:rPr lang="en-US" dirty="0"/>
              <a:t>Non-phishing URLs have higher entropy and are generally longer than phishing</a:t>
            </a:r>
          </a:p>
          <a:p>
            <a:pPr marL="685800" lvl="1" indent="-228600">
              <a:buFont typeface="+mj-lt"/>
              <a:buAutoNum type="arabicPeriod"/>
            </a:pPr>
            <a:r>
              <a:rPr lang="en-US" sz="1200" b="1" dirty="0" err="1"/>
              <a:t>hasLogin</a:t>
            </a:r>
            <a:r>
              <a:rPr lang="en-US" sz="1200" b="1" dirty="0"/>
              <a:t> =&gt; </a:t>
            </a:r>
            <a:r>
              <a:rPr lang="en-US" sz="1200" b="0" i="0" kern="1200" dirty="0">
                <a:solidFill>
                  <a:schemeClr val="tx1"/>
                </a:solidFill>
                <a:effectLst/>
                <a:latin typeface="+mn-lt"/>
                <a:ea typeface="+mn-ea"/>
                <a:cs typeface="+mn-cs"/>
              </a:rPr>
              <a:t>we can capture the fact that certain ‘red flag’ keywords like.. “login” appear in a URL string. </a:t>
            </a:r>
            <a:r>
              <a:rPr lang="en-US" sz="1200" b="0" i="0" u="sng" kern="1200" dirty="0">
                <a:solidFill>
                  <a:schemeClr val="tx1"/>
                </a:solidFill>
                <a:effectLst/>
                <a:latin typeface="+mn-lt"/>
                <a:ea typeface="+mn-ea"/>
                <a:cs typeface="+mn-cs"/>
              </a:rPr>
              <a:t>Attackers use these keywords when trying to spoof a non-phishing page</a:t>
            </a:r>
            <a:r>
              <a:rPr lang="en-US" sz="1200" b="0" i="0" kern="1200" dirty="0">
                <a:solidFill>
                  <a:schemeClr val="tx1"/>
                </a:solidFill>
                <a:effectLst/>
                <a:latin typeface="+mn-lt"/>
                <a:ea typeface="+mn-ea"/>
                <a:cs typeface="+mn-cs"/>
              </a:rPr>
              <a:t> or keywords that relate to popular nomenclature of security settings on a website that a hacker will try to manipulate.</a:t>
            </a:r>
          </a:p>
          <a:p>
            <a:pPr marL="685800" lvl="1" indent="-228600">
              <a:buFont typeface="+mj-lt"/>
              <a:buAutoNum type="arabicPeriod"/>
            </a:pPr>
            <a:r>
              <a:rPr lang="en-US" sz="1200" b="1" i="0" kern="1200" dirty="0">
                <a:solidFill>
                  <a:schemeClr val="tx1"/>
                </a:solidFill>
                <a:effectLst/>
                <a:latin typeface="+mn-lt"/>
                <a:ea typeface="+mn-ea"/>
                <a:cs typeface="+mn-cs"/>
              </a:rPr>
              <a:t>Redirection =&gt; </a:t>
            </a:r>
            <a:r>
              <a:rPr lang="en-US" u="sng" dirty="0"/>
              <a:t>Phishing attackers often employ redirection techniques to hide the true destination of a malicious URL</a:t>
            </a:r>
            <a:r>
              <a:rPr lang="en-US" dirty="0"/>
              <a:t> and they can make it more difficult for users and security systems to identify the final destination. </a:t>
            </a:r>
          </a:p>
          <a:p>
            <a:pPr marL="685800" lvl="1" indent="-228600">
              <a:buFont typeface="+mj-lt"/>
              <a:buAutoNum type="arabicPeriod"/>
            </a:pPr>
            <a:r>
              <a:rPr lang="en-US" b="1" dirty="0" err="1"/>
              <a:t>lenClassify</a:t>
            </a:r>
            <a:r>
              <a:rPr lang="en-US" b="1" dirty="0"/>
              <a:t> =&gt;</a:t>
            </a:r>
            <a:r>
              <a:rPr lang="en-US" sz="1200" b="0" i="0" kern="1200" dirty="0">
                <a:solidFill>
                  <a:schemeClr val="tx1"/>
                </a:solidFill>
                <a:effectLst/>
                <a:latin typeface="+mn-lt"/>
                <a:ea typeface="+mn-ea"/>
                <a:cs typeface="+mn-cs"/>
              </a:rPr>
              <a:t> Phishers can use long URL to hide the doubtful part in the address bar.</a:t>
            </a:r>
            <a:endParaRPr lang="en-US" sz="1200" b="1" i="0" kern="1200" dirty="0">
              <a:solidFill>
                <a:schemeClr val="tx1"/>
              </a:solidFill>
              <a:effectLst/>
              <a:latin typeface="+mn-lt"/>
              <a:ea typeface="+mn-ea"/>
              <a:cs typeface="+mn-cs"/>
            </a:endParaRPr>
          </a:p>
          <a:p>
            <a:pPr marL="685800" lvl="1" indent="-228600">
              <a:buFont typeface="+mj-lt"/>
              <a:buAutoNum type="arabicPeriod"/>
            </a:pPr>
            <a:r>
              <a:rPr lang="en-US" sz="1200" b="1" i="0" kern="1200" dirty="0" err="1">
                <a:solidFill>
                  <a:schemeClr val="tx1"/>
                </a:solidFill>
                <a:effectLst/>
                <a:latin typeface="+mn-lt"/>
                <a:ea typeface="+mn-ea"/>
                <a:cs typeface="+mn-cs"/>
              </a:rPr>
              <a:t>haveAtSign</a:t>
            </a:r>
            <a:r>
              <a:rPr lang="en-US" sz="1200" b="1" i="0" kern="1200" dirty="0">
                <a:solidFill>
                  <a:schemeClr val="tx1"/>
                </a:solidFill>
                <a:effectLst/>
                <a:latin typeface="+mn-lt"/>
                <a:ea typeface="+mn-ea"/>
                <a:cs typeface="+mn-cs"/>
              </a:rPr>
              <a:t> =&gt; </a:t>
            </a:r>
            <a:r>
              <a:rPr lang="en-US" u="sng" dirty="0"/>
              <a:t>while using “@” symbol in the URL, it leads the browser to ignore everything preceding the “@” symbol and the real address can thus be ignored.( often follows the “@” symbol).</a:t>
            </a:r>
            <a:r>
              <a:rPr lang="en-US" dirty="0"/>
              <a:t>And also used to mimic or spoof well-known websites or services.</a:t>
            </a:r>
          </a:p>
          <a:p>
            <a:pPr marL="685800" lvl="1" indent="-228600">
              <a:buFont typeface="+mj-lt"/>
              <a:buAutoNum type="arabicPeriod"/>
            </a:pPr>
            <a:r>
              <a:rPr lang="en-US" sz="1200" b="1" kern="1200" dirty="0" err="1">
                <a:solidFill>
                  <a:schemeClr val="tx1"/>
                </a:solidFill>
                <a:effectLst/>
                <a:latin typeface="+mn-lt"/>
                <a:ea typeface="+mn-ea"/>
                <a:cs typeface="+mn-cs"/>
              </a:rPr>
              <a:t>getDepth</a:t>
            </a:r>
            <a:r>
              <a:rPr lang="en-US" sz="1200" b="1" kern="1200" dirty="0">
                <a:solidFill>
                  <a:schemeClr val="tx1"/>
                </a:solidFill>
                <a:effectLst/>
                <a:latin typeface="+mn-lt"/>
                <a:ea typeface="+mn-ea"/>
                <a:cs typeface="+mn-cs"/>
              </a:rPr>
              <a:t> =&gt; </a:t>
            </a:r>
            <a:r>
              <a:rPr lang="en-US" dirty="0"/>
              <a:t>It represents how nested a specific resource is within a website’s directory structure.</a:t>
            </a:r>
          </a:p>
          <a:p>
            <a:pPr marL="685800" lvl="1" indent="-228600">
              <a:buFont typeface="+mj-lt"/>
              <a:buAutoNum type="arabicPeriod"/>
            </a:pPr>
            <a:r>
              <a:rPr lang="en-US" sz="1200" b="1" kern="1200" dirty="0" err="1">
                <a:solidFill>
                  <a:schemeClr val="tx1"/>
                </a:solidFill>
                <a:effectLst/>
                <a:latin typeface="+mn-lt"/>
                <a:ea typeface="+mn-ea"/>
                <a:cs typeface="+mn-cs"/>
              </a:rPr>
              <a:t>tinyURL</a:t>
            </a:r>
            <a:r>
              <a:rPr lang="en-US" sz="1200" b="1" kern="1200" dirty="0">
                <a:solidFill>
                  <a:schemeClr val="tx1"/>
                </a:solidFill>
                <a:effectLst/>
                <a:latin typeface="+mn-lt"/>
                <a:ea typeface="+mn-ea"/>
                <a:cs typeface="+mn-cs"/>
              </a:rPr>
              <a:t> =&gt; </a:t>
            </a:r>
            <a:r>
              <a:rPr lang="en-US" dirty="0"/>
              <a:t>URL shortening is a method in which a URL are shortened and can still lead to the required webpage. And this is accomplished by most of the phishing websites.</a:t>
            </a:r>
          </a:p>
          <a:p>
            <a:pPr marL="685800" lvl="1" indent="-228600">
              <a:buFont typeface="+mj-lt"/>
              <a:buAutoNum type="arabicPeriod"/>
            </a:pPr>
            <a:r>
              <a:rPr lang="en-US" sz="1200" b="1" kern="1200" dirty="0" err="1">
                <a:solidFill>
                  <a:schemeClr val="tx1"/>
                </a:solidFill>
                <a:effectLst/>
                <a:latin typeface="+mn-lt"/>
                <a:ea typeface="+mn-ea"/>
                <a:cs typeface="+mn-cs"/>
              </a:rPr>
              <a:t>isDomainIp</a:t>
            </a:r>
            <a:r>
              <a:rPr lang="en-US" sz="1200" b="1" kern="1200" dirty="0">
                <a:solidFill>
                  <a:schemeClr val="tx1"/>
                </a:solidFill>
                <a:effectLst/>
                <a:latin typeface="+mn-lt"/>
                <a:ea typeface="+mn-ea"/>
                <a:cs typeface="+mn-cs"/>
              </a:rPr>
              <a:t> =&gt; </a:t>
            </a:r>
            <a:r>
              <a:rPr lang="en-US" sz="1200" b="0" kern="1200" dirty="0">
                <a:solidFill>
                  <a:schemeClr val="tx1"/>
                </a:solidFill>
                <a:effectLst/>
                <a:latin typeface="+mn-lt"/>
                <a:ea typeface="+mn-ea"/>
                <a:cs typeface="+mn-cs"/>
              </a:rPr>
              <a:t>Some of the phishing </a:t>
            </a:r>
            <a:r>
              <a:rPr lang="en-US" sz="1200" b="0" kern="1200" dirty="0" err="1">
                <a:solidFill>
                  <a:schemeClr val="tx1"/>
                </a:solidFill>
                <a:effectLst/>
                <a:latin typeface="+mn-lt"/>
                <a:ea typeface="+mn-ea"/>
                <a:cs typeface="+mn-cs"/>
              </a:rPr>
              <a:t>urls</a:t>
            </a:r>
            <a:r>
              <a:rPr lang="en-US" sz="1200" b="0" kern="1200" dirty="0">
                <a:solidFill>
                  <a:schemeClr val="tx1"/>
                </a:solidFill>
                <a:effectLst/>
                <a:latin typeface="+mn-lt"/>
                <a:ea typeface="+mn-ea"/>
                <a:cs typeface="+mn-cs"/>
              </a:rPr>
              <a:t> use </a:t>
            </a:r>
            <a:r>
              <a:rPr lang="en-US" sz="1200" b="0" kern="1200" dirty="0" err="1">
                <a:solidFill>
                  <a:schemeClr val="tx1"/>
                </a:solidFill>
                <a:effectLst/>
                <a:latin typeface="+mn-lt"/>
                <a:ea typeface="+mn-ea"/>
                <a:cs typeface="+mn-cs"/>
              </a:rPr>
              <a:t>Ipaddress</a:t>
            </a:r>
            <a:r>
              <a:rPr lang="en-US" sz="1200" b="0" kern="1200" dirty="0">
                <a:solidFill>
                  <a:schemeClr val="tx1"/>
                </a:solidFill>
                <a:effectLst/>
                <a:latin typeface="+mn-lt"/>
                <a:ea typeface="+mn-ea"/>
                <a:cs typeface="+mn-cs"/>
              </a:rPr>
              <a:t> instead of hostname for domain name.</a:t>
            </a:r>
          </a:p>
          <a:p>
            <a:pPr marL="685800" lvl="1" indent="-228600">
              <a:buFont typeface="+mj-lt"/>
              <a:buAutoNum type="arabicPeriod"/>
            </a:pPr>
            <a:r>
              <a:rPr lang="en-US" sz="1200" b="1" kern="1200" dirty="0" err="1">
                <a:solidFill>
                  <a:schemeClr val="tx1"/>
                </a:solidFill>
                <a:effectLst/>
                <a:latin typeface="+mn-lt"/>
                <a:ea typeface="+mn-ea"/>
                <a:cs typeface="+mn-cs"/>
              </a:rPr>
              <a:t>prefixSufix</a:t>
            </a:r>
            <a:r>
              <a:rPr lang="en-US" sz="1200" b="1" kern="1200" dirty="0">
                <a:solidFill>
                  <a:schemeClr val="tx1"/>
                </a:solidFill>
                <a:effectLst/>
                <a:latin typeface="+mn-lt"/>
                <a:ea typeface="+mn-ea"/>
                <a:cs typeface="+mn-cs"/>
              </a:rPr>
              <a:t> = &gt; </a:t>
            </a:r>
            <a:r>
              <a:rPr lang="en-US" dirty="0"/>
              <a:t>Phishers tend to add prefixes or suffixes separated by (-) to the domain name so that users feel that they are dealing with a legitimate webpage.</a:t>
            </a:r>
            <a:endParaRPr lang="en-US" sz="1200" b="1"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18</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19</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20</a:t>
            </a:fld>
            <a:endParaRPr lang="en-IN"/>
          </a:p>
        </p:txBody>
      </p:sp>
    </p:spTree>
    <p:extLst>
      <p:ext uri="{BB962C8B-B14F-4D97-AF65-F5344CB8AC3E}">
        <p14:creationId xmlns:p14="http://schemas.microsoft.com/office/powerpoint/2010/main" val="1541059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3. Model Comparison….</a:t>
            </a:r>
          </a:p>
          <a:p>
            <a:pPr marL="628650" lvl="1" indent="-171450">
              <a:buFont typeface="Arial" panose="020B0604020202020204" pitchFamily="34" charset="0"/>
              <a:buChar char="•"/>
            </a:pPr>
            <a:r>
              <a:rPr lang="en-US" dirty="0" err="1"/>
              <a:t>PyCaret</a:t>
            </a:r>
            <a:r>
              <a:rPr lang="en-US" dirty="0"/>
              <a:t> is a Python library </a:t>
            </a:r>
            <a:r>
              <a:rPr lang="en-US" u="sng" dirty="0"/>
              <a:t>that provides an easy-to-use interface for training and comparing multiple machine learning models.</a:t>
            </a:r>
            <a:r>
              <a:rPr lang="en-US" dirty="0"/>
              <a:t> It offers a variety of functions and tools to streamline the model development process and make it efficient.</a:t>
            </a:r>
          </a:p>
          <a:p>
            <a:pPr marL="628650" lvl="1" indent="-171450">
              <a:buFont typeface="Arial" panose="020B0604020202020204" pitchFamily="34" charset="0"/>
              <a:buChar char="•"/>
            </a:pPr>
            <a:r>
              <a:rPr lang="en-US" dirty="0"/>
              <a:t>The dataset containing the extracted features are used for training using </a:t>
            </a:r>
            <a:r>
              <a:rPr lang="en-US" dirty="0" err="1"/>
              <a:t>pycaret</a:t>
            </a:r>
            <a:r>
              <a:rPr lang="en-US" dirty="0"/>
              <a:t> by 15 different machine learning models</a:t>
            </a:r>
          </a:p>
          <a:p>
            <a:pPr marL="628650" lvl="1" indent="-171450">
              <a:buFont typeface="Arial" panose="020B0604020202020204" pitchFamily="34" charset="0"/>
              <a:buChar char="•"/>
            </a:pPr>
            <a:r>
              <a:rPr lang="en-US" dirty="0"/>
              <a:t>After comparison we have found that LR gave highest accuracy, thus LR is used for model Evaluation.</a:t>
            </a:r>
          </a:p>
          <a:p>
            <a:pPr marL="685800" lvl="1" indent="-22860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22</a:t>
            </a:fld>
            <a:endParaRPr lang="en-IN"/>
          </a:p>
        </p:txBody>
      </p:sp>
    </p:spTree>
    <p:extLst>
      <p:ext uri="{BB962C8B-B14F-4D97-AF65-F5344CB8AC3E}">
        <p14:creationId xmlns:p14="http://schemas.microsoft.com/office/powerpoint/2010/main" val="155519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Arial" panose="020B0604020202020204" pitchFamily="34" charset="0"/>
              <a:buAutoNum type="arabicPeriod" startAt="4"/>
            </a:pPr>
            <a:r>
              <a:rPr lang="en-US" dirty="0"/>
              <a:t>Model Evaluation….</a:t>
            </a:r>
          </a:p>
          <a:p>
            <a:pPr marL="914400" lvl="2" indent="0">
              <a:buFont typeface="Arial" panose="020B0604020202020204" pitchFamily="34" charset="0"/>
              <a:buNone/>
            </a:pPr>
            <a:r>
              <a:rPr lang="en-US" b="1" dirty="0"/>
              <a:t>Library used =&gt; </a:t>
            </a:r>
            <a:r>
              <a:rPr lang="en-US" b="1" dirty="0" err="1"/>
              <a:t>sklearn</a:t>
            </a:r>
            <a:endParaRPr lang="en-US" b="1" dirty="0"/>
          </a:p>
          <a:p>
            <a:pPr marL="628650" lvl="1" indent="-171450">
              <a:buFont typeface="Arial" panose="020B0604020202020204" pitchFamily="34" charset="0"/>
              <a:buChar char="•"/>
            </a:pPr>
            <a:r>
              <a:rPr lang="en-US" dirty="0"/>
              <a:t>We used </a:t>
            </a:r>
            <a:r>
              <a:rPr lang="en-US" dirty="0" err="1"/>
              <a:t>train_test_split</a:t>
            </a:r>
            <a:r>
              <a:rPr lang="en-US" dirty="0"/>
              <a:t>() function to split the dataset into training and testing data.</a:t>
            </a:r>
          </a:p>
          <a:p>
            <a:pPr marL="628650" lvl="1" indent="-171450">
              <a:buFont typeface="Arial" panose="020B0604020202020204" pitchFamily="34" charset="0"/>
              <a:buChar char="•"/>
            </a:pPr>
            <a:r>
              <a:rPr lang="en-US" dirty="0"/>
              <a:t>Used the fit() function of  </a:t>
            </a:r>
            <a:r>
              <a:rPr lang="en-US" dirty="0" err="1"/>
              <a:t>LogisticRegression</a:t>
            </a:r>
            <a:r>
              <a:rPr lang="en-US" dirty="0"/>
              <a:t> to fitting the model to training data</a:t>
            </a:r>
          </a:p>
          <a:p>
            <a:pPr marL="628650" lvl="1" indent="-171450">
              <a:buFont typeface="Arial" panose="020B0604020202020204" pitchFamily="34" charset="0"/>
              <a:buChar char="•"/>
            </a:pPr>
            <a:r>
              <a:rPr lang="en-US" dirty="0"/>
              <a:t>Used the predict() function of </a:t>
            </a:r>
            <a:r>
              <a:rPr lang="en-US" dirty="0" err="1"/>
              <a:t>LogisticRegression</a:t>
            </a:r>
            <a:r>
              <a:rPr lang="en-US" dirty="0"/>
              <a:t> to predict the test data</a:t>
            </a:r>
          </a:p>
          <a:p>
            <a:pPr marL="628650" lvl="1" indent="-171450">
              <a:buFont typeface="Arial" panose="020B0604020202020204" pitchFamily="34" charset="0"/>
              <a:buChar char="•"/>
            </a:pPr>
            <a:r>
              <a:rPr lang="en-US" dirty="0"/>
              <a:t>Based on the prediction result the accuracy levels are calculated.</a:t>
            </a:r>
          </a:p>
          <a:p>
            <a:pPr marL="628650" lvl="1" indent="-171450">
              <a:buFont typeface="Arial" panose="020B0604020202020204" pitchFamily="34" charset="0"/>
              <a:buChar char="•"/>
            </a:pPr>
            <a:endParaRPr lang="en-US" dirty="0"/>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23</a:t>
            </a:fld>
            <a:endParaRPr lang="en-IN"/>
          </a:p>
        </p:txBody>
      </p:sp>
    </p:spTree>
    <p:extLst>
      <p:ext uri="{BB962C8B-B14F-4D97-AF65-F5344CB8AC3E}">
        <p14:creationId xmlns:p14="http://schemas.microsoft.com/office/powerpoint/2010/main" val="3208704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be using python pickle module for exporting the trained </a:t>
            </a:r>
            <a:r>
              <a:rPr lang="en-US" dirty="0" err="1"/>
              <a:t>lr</a:t>
            </a:r>
            <a:r>
              <a:rPr lang="en-US" dirty="0"/>
              <a:t> model, which is a built-in module that provides a way to serialize and deserialize Python objects.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To use it for predicting the input URL from the user through the web interface.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input </a:t>
            </a:r>
            <a:r>
              <a:rPr lang="en-US" sz="1200" kern="1200" dirty="0" err="1">
                <a:solidFill>
                  <a:schemeClr val="tx1"/>
                </a:solidFill>
                <a:effectLst/>
                <a:latin typeface="+mn-lt"/>
                <a:ea typeface="+mn-ea"/>
                <a:cs typeface="+mn-cs"/>
              </a:rPr>
              <a:t>url</a:t>
            </a:r>
            <a:r>
              <a:rPr lang="en-US" sz="1200" kern="1200" dirty="0">
                <a:solidFill>
                  <a:schemeClr val="tx1"/>
                </a:solidFill>
                <a:effectLst/>
                <a:latin typeface="+mn-lt"/>
                <a:ea typeface="+mn-ea"/>
                <a:cs typeface="+mn-cs"/>
              </a:rPr>
              <a:t> is reached at the API upon POST request, then the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executes the predictor.py by sending input URL as input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Extracting the 74 features from the input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will be loading the model into the predictor.py again using the pickle module.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will be predicting extracted features using this loaded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Output is then pass to the API and the result is displayed at the UI as a response.</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24</a:t>
            </a:fld>
            <a:endParaRPr lang="en-IN"/>
          </a:p>
        </p:txBody>
      </p:sp>
    </p:spTree>
    <p:extLst>
      <p:ext uri="{BB962C8B-B14F-4D97-AF65-F5344CB8AC3E}">
        <p14:creationId xmlns:p14="http://schemas.microsoft.com/office/powerpoint/2010/main" val="304583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A. Feature Analysis …..</a:t>
            </a:r>
            <a:r>
              <a:rPr lang="en-US" dirty="0" err="1"/>
              <a:t>Analyising</a:t>
            </a:r>
            <a:r>
              <a:rPr lang="en-US" dirty="0"/>
              <a:t> the extracted features by visualizing them--</a:t>
            </a:r>
          </a:p>
          <a:p>
            <a:pPr marL="628650" lvl="1" indent="-171450">
              <a:buFont typeface="Arial" panose="020B0604020202020204" pitchFamily="34" charset="0"/>
              <a:buChar char="•"/>
            </a:pPr>
            <a:r>
              <a:rPr lang="en-US" dirty="0"/>
              <a:t>The </a:t>
            </a:r>
            <a:r>
              <a:rPr lang="en-US" b="1" dirty="0"/>
              <a:t>boxplot graph </a:t>
            </a:r>
            <a:r>
              <a:rPr lang="en-US" dirty="0"/>
              <a:t>is a useful visualization for displaying the distribution of a numerical feature or variable. </a:t>
            </a:r>
          </a:p>
          <a:p>
            <a:pPr marL="628650" lvl="1" indent="-171450">
              <a:buFont typeface="Arial" panose="020B0604020202020204" pitchFamily="34" charset="0"/>
              <a:buChar char="•"/>
            </a:pPr>
            <a:r>
              <a:rPr lang="en-US" dirty="0"/>
              <a:t>Implemented using </a:t>
            </a:r>
            <a:r>
              <a:rPr lang="en-IN" dirty="0"/>
              <a:t>Matplotlib and Seaborn libraries of python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Visually, we see that legitimate URLs have higher entropy and are generally longer than phishing URLs.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depth of the URL i.e., number of hierarchical levels or directories in the URL’s path for phishing URLs is seen greater than the legitimate ones.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is also seen that the phishing URLs have higher URL length than the legitimate URLs.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25</a:t>
            </a:fld>
            <a:endParaRPr lang="en-IN"/>
          </a:p>
        </p:txBody>
      </p:sp>
    </p:spTree>
    <p:extLst>
      <p:ext uri="{BB962C8B-B14F-4D97-AF65-F5344CB8AC3E}">
        <p14:creationId xmlns:p14="http://schemas.microsoft.com/office/powerpoint/2010/main" val="3531467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helps understand the impact of each feature on the model's predictions. </a:t>
            </a:r>
            <a:endParaRPr lang="en-IN" dirty="0"/>
          </a:p>
          <a:p>
            <a:pPr marL="171450" indent="-171450">
              <a:buFont typeface="Arial" panose="020B0604020202020204" pitchFamily="34" charset="0"/>
              <a:buChar char="•"/>
            </a:pPr>
            <a:r>
              <a:rPr lang="en-IN" dirty="0"/>
              <a:t>Here.. All the 74 different Features are represented in the decreasing order of their importance…</a:t>
            </a:r>
          </a:p>
          <a:p>
            <a:pPr marL="171450" indent="-171450">
              <a:buFont typeface="Arial" panose="020B0604020202020204" pitchFamily="34" charset="0"/>
              <a:buChar char="•"/>
            </a:pPr>
            <a:r>
              <a:rPr lang="en-IN" dirty="0"/>
              <a:t>And, </a:t>
            </a:r>
            <a:r>
              <a:rPr lang="en-IN" dirty="0" err="1"/>
              <a:t>has_Login</a:t>
            </a:r>
            <a:r>
              <a:rPr lang="en-IN" dirty="0"/>
              <a:t> has the most importance</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26</a:t>
            </a:fld>
            <a:endParaRPr lang="en-IN"/>
          </a:p>
        </p:txBody>
      </p:sp>
    </p:spTree>
    <p:extLst>
      <p:ext uri="{BB962C8B-B14F-4D97-AF65-F5344CB8AC3E}">
        <p14:creationId xmlns:p14="http://schemas.microsoft.com/office/powerpoint/2010/main" val="149288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 </a:t>
            </a:r>
            <a:r>
              <a:rPr lang="en-IN" dirty="0" err="1"/>
              <a:t>Pycaret</a:t>
            </a:r>
            <a:r>
              <a:rPr lang="en-IN" dirty="0"/>
              <a:t> Analysis…. </a:t>
            </a:r>
            <a:r>
              <a:rPr lang="en-IN" dirty="0" err="1"/>
              <a:t>Anaylizing</a:t>
            </a:r>
            <a:r>
              <a:rPr lang="en-IN" dirty="0"/>
              <a:t> the model comparison result..</a:t>
            </a:r>
          </a:p>
          <a:p>
            <a:pPr marL="628650" lvl="1" indent="-171450">
              <a:buFont typeface="Arial" panose="020B0604020202020204" pitchFamily="34" charset="0"/>
              <a:buChar char="•"/>
            </a:pPr>
            <a:r>
              <a:rPr lang="en-IN" dirty="0" err="1"/>
              <a:t>Pycaret</a:t>
            </a:r>
            <a:r>
              <a:rPr lang="en-IN" dirty="0"/>
              <a:t> have compared 15 different machine learning models and amongst them LR gave higher accuracy</a:t>
            </a:r>
          </a:p>
          <a:p>
            <a:pPr marL="628650" lvl="1" indent="-171450">
              <a:buFont typeface="Arial" panose="020B0604020202020204" pitchFamily="34" charset="0"/>
              <a:buChar char="•"/>
            </a:pPr>
            <a:r>
              <a:rPr lang="en-IN" dirty="0"/>
              <a:t>Also as we can see from the table, the TT(Time Taken) for LR is considerably less than others</a:t>
            </a:r>
          </a:p>
          <a:p>
            <a:pPr marL="628650" lvl="1" indent="-171450">
              <a:buFont typeface="Arial" panose="020B0604020202020204" pitchFamily="34" charset="0"/>
              <a:buChar char="•"/>
            </a:pPr>
            <a:r>
              <a:rPr lang="en-IN" dirty="0"/>
              <a:t>And Based on theses factors , we have selected LR for model evaluation.</a:t>
            </a:r>
          </a:p>
        </p:txBody>
      </p:sp>
      <p:sp>
        <p:nvSpPr>
          <p:cNvPr id="4" name="Slide Number Placeholder 3"/>
          <p:cNvSpPr>
            <a:spLocks noGrp="1"/>
          </p:cNvSpPr>
          <p:nvPr>
            <p:ph type="sldNum" sz="quarter" idx="5"/>
          </p:nvPr>
        </p:nvSpPr>
        <p:spPr/>
        <p:txBody>
          <a:bodyPr/>
          <a:lstStyle/>
          <a:p>
            <a:fld id="{99AE8287-2753-4958-A56C-B77700D7760B}" type="slidenum">
              <a:rPr lang="en-IN" smtClean="0"/>
              <a:t>27</a:t>
            </a:fld>
            <a:endParaRPr lang="en-IN"/>
          </a:p>
        </p:txBody>
      </p:sp>
    </p:spTree>
    <p:extLst>
      <p:ext uri="{BB962C8B-B14F-4D97-AF65-F5344CB8AC3E}">
        <p14:creationId xmlns:p14="http://schemas.microsoft.com/office/powerpoint/2010/main" val="311503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 Model Analysis…</a:t>
            </a:r>
            <a:r>
              <a:rPr lang="en-US" sz="1200" kern="1200" dirty="0" err="1">
                <a:solidFill>
                  <a:schemeClr val="tx1"/>
                </a:solidFill>
                <a:effectLst/>
                <a:latin typeface="+mn-lt"/>
                <a:ea typeface="+mn-ea"/>
                <a:cs typeface="+mn-cs"/>
              </a:rPr>
              <a:t>Analyizing</a:t>
            </a:r>
            <a:r>
              <a:rPr lang="en-US" sz="1200" kern="1200" dirty="0">
                <a:solidFill>
                  <a:schemeClr val="tx1"/>
                </a:solidFill>
                <a:effectLst/>
                <a:latin typeface="+mn-lt"/>
                <a:ea typeface="+mn-ea"/>
                <a:cs typeface="+mn-cs"/>
              </a:rPr>
              <a:t> the evaluated model(LR Model)</a:t>
            </a:r>
          </a:p>
          <a:p>
            <a:pPr lvl="1"/>
            <a:r>
              <a:rPr lang="en-US" sz="1200" kern="1200" dirty="0">
                <a:solidFill>
                  <a:schemeClr val="tx1"/>
                </a:solidFill>
                <a:effectLst/>
                <a:latin typeface="+mn-lt"/>
                <a:ea typeface="+mn-ea"/>
                <a:cs typeface="+mn-cs"/>
              </a:rPr>
              <a:t>Confusion matrix is used to analysis the model…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 confusion matrix is a table that is used to evaluate the performance of a classification model.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Implemented using </a:t>
            </a:r>
            <a:r>
              <a:rPr lang="fr-FR" sz="1200" b="0" kern="1200" dirty="0" err="1">
                <a:solidFill>
                  <a:schemeClr val="tx1"/>
                </a:solidFill>
                <a:effectLst/>
                <a:latin typeface="+mn-lt"/>
                <a:ea typeface="+mn-ea"/>
                <a:cs typeface="+mn-cs"/>
              </a:rPr>
              <a:t>confusion_matrix</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ConfusionMatrixDisplay</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from</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sklearn.metrics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library</a:t>
            </a:r>
            <a:endParaRPr lang="en-IN" dirty="0"/>
          </a:p>
          <a:p>
            <a:pPr marL="628650" lvl="1" indent="-171450">
              <a:buFont typeface="Arial" panose="020B0604020202020204" pitchFamily="34" charset="0"/>
              <a:buChar char="•"/>
            </a:pPr>
            <a:r>
              <a:rPr lang="en-US" dirty="0"/>
              <a:t>It shows the number of true positives (TP), true negatives (TN), false positives (FP), and false negatives (FN) by comparing the predicted labels with the true labels of a dataset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TP=31122, FP =613</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TN=97776, FN = 6963</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Accuracy = (TP+TN) / (TP+TN+FP+FN)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Precision = TP / (TP+FP)</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Recall = TP / (TP+FN)</a:t>
            </a:r>
          </a:p>
        </p:txBody>
      </p:sp>
      <p:sp>
        <p:nvSpPr>
          <p:cNvPr id="4" name="Slide Number Placeholder 3"/>
          <p:cNvSpPr>
            <a:spLocks noGrp="1"/>
          </p:cNvSpPr>
          <p:nvPr>
            <p:ph type="sldNum" sz="quarter" idx="5"/>
          </p:nvPr>
        </p:nvSpPr>
        <p:spPr/>
        <p:txBody>
          <a:bodyPr/>
          <a:lstStyle/>
          <a:p>
            <a:fld id="{99AE8287-2753-4958-A56C-B77700D7760B}" type="slidenum">
              <a:rPr lang="en-IN" smtClean="0"/>
              <a:t>28</a:t>
            </a:fld>
            <a:endParaRPr lang="en-IN"/>
          </a:p>
        </p:txBody>
      </p:sp>
    </p:spTree>
    <p:extLst>
      <p:ext uri="{BB962C8B-B14F-4D97-AF65-F5344CB8AC3E}">
        <p14:creationId xmlns:p14="http://schemas.microsoft.com/office/powerpoint/2010/main" val="1042224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Interface of the </a:t>
            </a:r>
            <a:r>
              <a:rPr lang="en-US" dirty="0" err="1"/>
              <a:t>WhalingGuard</a:t>
            </a:r>
            <a:r>
              <a:rPr lang="en-US" dirty="0"/>
              <a:t> web application.</a:t>
            </a:r>
            <a:endParaRPr lang="en-IN" dirty="0"/>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29</a:t>
            </a:fld>
            <a:endParaRPr lang="en-IN"/>
          </a:p>
        </p:txBody>
      </p:sp>
    </p:spTree>
    <p:extLst>
      <p:ext uri="{BB962C8B-B14F-4D97-AF65-F5344CB8AC3E}">
        <p14:creationId xmlns:p14="http://schemas.microsoft.com/office/powerpoint/2010/main" val="302209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30</a:t>
            </a:fld>
            <a:endParaRPr lang="en-IN"/>
          </a:p>
        </p:txBody>
      </p:sp>
    </p:spTree>
    <p:extLst>
      <p:ext uri="{BB962C8B-B14F-4D97-AF65-F5344CB8AC3E}">
        <p14:creationId xmlns:p14="http://schemas.microsoft.com/office/powerpoint/2010/main" val="3010077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Thank you</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35</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the papers referred for our project…..</a:t>
            </a:r>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211778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personal data is one of the most important thing than any other. </a:t>
            </a:r>
          </a:p>
          <a:p>
            <a:pPr marL="171450" indent="-171450">
              <a:buFont typeface="Arial" panose="020B0604020202020204" pitchFamily="34" charset="0"/>
              <a:buChar char="•"/>
            </a:pPr>
            <a:r>
              <a:rPr lang="en-US" sz="1200" dirty="0"/>
              <a:t>The development of the phishing detection model is essential to combat the increasing threat of phishing attacks, protect users from fraud and data breaches, and enhance overall cybersecurity in the digital landscape.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160267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363802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our system architecture……………….., it consist of 2 main phases. Training and Detection Phase:)</a:t>
            </a:r>
          </a:p>
          <a:p>
            <a:endParaRPr lang="en-IN" b="1" dirty="0"/>
          </a:p>
          <a:p>
            <a:r>
              <a:rPr lang="en-IN" b="1" dirty="0"/>
              <a:t>In the training phase.., we will be </a:t>
            </a:r>
            <a:r>
              <a:rPr lang="en-IN" b="1" dirty="0" err="1"/>
              <a:t>preprocessing</a:t>
            </a:r>
            <a:r>
              <a:rPr lang="en-IN" b="1" dirty="0"/>
              <a:t> the collected datasets and then different features are extracted for the resultant datasets(generated after </a:t>
            </a:r>
            <a:r>
              <a:rPr lang="en-IN" b="1" dirty="0" err="1"/>
              <a:t>preprocessing</a:t>
            </a:r>
            <a:r>
              <a:rPr lang="en-IN" b="1" dirty="0"/>
              <a:t>)…, then the new dataset containing the features is split into training and testing </a:t>
            </a:r>
            <a:r>
              <a:rPr lang="en-IN" b="1" dirty="0" err="1"/>
              <a:t>datas</a:t>
            </a:r>
            <a:r>
              <a:rPr lang="en-IN" b="1" dirty="0"/>
              <a:t> and using this </a:t>
            </a:r>
            <a:r>
              <a:rPr lang="en-IN" b="1" dirty="0" err="1"/>
              <a:t>datas</a:t>
            </a:r>
            <a:r>
              <a:rPr lang="en-IN" b="1" dirty="0"/>
              <a:t> the model is evaluated using the appropriate machine learning algorithm.</a:t>
            </a:r>
          </a:p>
          <a:p>
            <a:endParaRPr lang="en-IN" b="1" dirty="0"/>
          </a:p>
          <a:p>
            <a:r>
              <a:rPr lang="en-IN" b="1" dirty="0"/>
              <a:t>And In the detection phase…, the website URL (which is the user Input) , is received from the user using our User Interface . Then the features are extracted for the input string(URL),  Based on the model evaluated at the training phase, we will be predicting this extracted features of input URL…. And then lastly we could determine whether the </a:t>
            </a:r>
            <a:r>
              <a:rPr lang="en-IN" b="1" dirty="0" err="1"/>
              <a:t>url</a:t>
            </a:r>
            <a:r>
              <a:rPr lang="en-IN" b="1" dirty="0"/>
              <a:t> is phishing or Non-phishing</a:t>
            </a:r>
          </a:p>
        </p:txBody>
      </p:sp>
      <p:sp>
        <p:nvSpPr>
          <p:cNvPr id="4" name="Slide Number Placeholder 3"/>
          <p:cNvSpPr>
            <a:spLocks noGrp="1"/>
          </p:cNvSpPr>
          <p:nvPr>
            <p:ph type="sldNum" sz="quarter" idx="5"/>
          </p:nvPr>
        </p:nvSpPr>
        <p:spPr/>
        <p:txBody>
          <a:bodyPr/>
          <a:lstStyle/>
          <a:p>
            <a:fld id="{99AE8287-2753-4958-A56C-B77700D7760B}" type="slidenum">
              <a:rPr lang="en-IN" smtClean="0"/>
              <a:t>12</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the training phase , first is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 are initially using 2 different datasets containing </a:t>
            </a:r>
            <a:r>
              <a:rPr lang="en-US" sz="1200" b="0" kern="1200" dirty="0" err="1">
                <a:solidFill>
                  <a:schemeClr val="tx1"/>
                </a:solidFill>
                <a:effectLst/>
                <a:latin typeface="+mn-lt"/>
                <a:ea typeface="+mn-ea"/>
                <a:cs typeface="+mn-cs"/>
              </a:rPr>
              <a:t>url</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datas</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Dataset – I =&gt;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it is collected from phishtank.com, It contains 96020 </a:t>
            </a:r>
            <a:r>
              <a:rPr lang="en-US" sz="1200" b="0" kern="1200" dirty="0" err="1">
                <a:solidFill>
                  <a:schemeClr val="tx1"/>
                </a:solidFill>
                <a:effectLst/>
                <a:latin typeface="+mn-lt"/>
                <a:ea typeface="+mn-ea"/>
                <a:cs typeface="+mn-cs"/>
              </a:rPr>
              <a:t>datas</a:t>
            </a:r>
            <a:r>
              <a:rPr lang="en-US" sz="1200" b="0" kern="1200" dirty="0">
                <a:solidFill>
                  <a:schemeClr val="tx1"/>
                </a:solidFill>
                <a:effectLst/>
                <a:latin typeface="+mn-lt"/>
                <a:ea typeface="+mn-ea"/>
                <a:cs typeface="+mn-cs"/>
              </a:rPr>
              <a:t>. It contains the columns… domain and label. It consist of 50% phishing and 50% non-phishing </a:t>
            </a:r>
            <a:r>
              <a:rPr lang="en-US" sz="1200" b="0" kern="1200" dirty="0" err="1">
                <a:solidFill>
                  <a:schemeClr val="tx1"/>
                </a:solidFill>
                <a:effectLst/>
                <a:latin typeface="+mn-lt"/>
                <a:ea typeface="+mn-ea"/>
                <a:cs typeface="+mn-cs"/>
              </a:rPr>
              <a:t>urls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Dataset – II =&gt;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it is collected from Kaggle.com, It contains 450176 </a:t>
            </a:r>
            <a:r>
              <a:rPr lang="en-US" sz="1200" b="0" kern="1200" dirty="0" err="1">
                <a:solidFill>
                  <a:schemeClr val="tx1"/>
                </a:solidFill>
                <a:effectLst/>
                <a:latin typeface="+mn-lt"/>
                <a:ea typeface="+mn-ea"/>
                <a:cs typeface="+mn-cs"/>
              </a:rPr>
              <a:t>datas</a:t>
            </a:r>
            <a:r>
              <a:rPr lang="en-US" sz="1200" b="0" kern="1200" dirty="0">
                <a:solidFill>
                  <a:schemeClr val="tx1"/>
                </a:solidFill>
                <a:effectLst/>
                <a:latin typeface="+mn-lt"/>
                <a:ea typeface="+mn-ea"/>
                <a:cs typeface="+mn-cs"/>
              </a:rPr>
              <a:t>. It contains the columns… </a:t>
            </a:r>
            <a:r>
              <a:rPr lang="en-US" sz="1200" b="0" kern="1200" dirty="0" err="1">
                <a:solidFill>
                  <a:schemeClr val="tx1"/>
                </a:solidFill>
                <a:effectLst/>
                <a:latin typeface="+mn-lt"/>
                <a:ea typeface="+mn-ea"/>
                <a:cs typeface="+mn-cs"/>
              </a:rPr>
              <a:t>urls</a:t>
            </a:r>
            <a:r>
              <a:rPr lang="en-US" sz="1200" b="0" kern="1200" dirty="0">
                <a:solidFill>
                  <a:schemeClr val="tx1"/>
                </a:solidFill>
                <a:effectLst/>
                <a:latin typeface="+mn-lt"/>
                <a:ea typeface="+mn-ea"/>
                <a:cs typeface="+mn-cs"/>
              </a:rPr>
              <a:t>, label and result. This additional dataset is used to improve our model upon deployment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Data Preprocessing…</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Data pre-processing is an essential step in preparing raw data for feature extraction</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The preprocessing steps involved in our projects are : Data Cleaning, Data Reduction, Data Integration.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9AE8287-2753-4958-A56C-B77700D7760B}" type="slidenum">
              <a:rPr lang="en-IN" smtClean="0"/>
              <a:t>13</a:t>
            </a:fld>
            <a:endParaRPr lang="en-IN"/>
          </a:p>
        </p:txBody>
      </p:sp>
    </p:spTree>
    <p:extLst>
      <p:ext uri="{BB962C8B-B14F-4D97-AF65-F5344CB8AC3E}">
        <p14:creationId xmlns:p14="http://schemas.microsoft.com/office/powerpoint/2010/main" val="133124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Feature Extraction….</a:t>
            </a:r>
          </a:p>
          <a:p>
            <a:pPr lvl="1"/>
            <a:r>
              <a:rPr lang="en-US" dirty="0"/>
              <a:t>Feature extraction is a technique used to reduce the dimensionality of data by transforming the raw input into a set of derived features that capture the essential information. It aims to highlight the most relevant aspects of the data and discard irrelevant or redundant information.</a:t>
            </a:r>
          </a:p>
          <a:p>
            <a:pPr lvl="1"/>
            <a:r>
              <a:rPr lang="en-US" sz="1200" i="1" kern="1200" dirty="0">
                <a:solidFill>
                  <a:schemeClr val="tx1"/>
                </a:solidFill>
                <a:effectLst/>
                <a:latin typeface="+mn-lt"/>
                <a:ea typeface="+mn-ea"/>
                <a:cs typeface="+mn-cs"/>
              </a:rPr>
              <a:t>In our Pro</a:t>
            </a:r>
            <a:r>
              <a:rPr lang="en-US" sz="1200" i="0" kern="1200" dirty="0">
                <a:solidFill>
                  <a:schemeClr val="tx1"/>
                </a:solidFill>
                <a:effectLst/>
                <a:latin typeface="+mn-lt"/>
                <a:ea typeface="+mn-ea"/>
                <a:cs typeface="+mn-cs"/>
              </a:rPr>
              <a:t>ject , the features are generally classified into two…. </a:t>
            </a:r>
            <a:r>
              <a:rPr lang="en-US" sz="1200" i="0" kern="1200" dirty="0" err="1">
                <a:solidFill>
                  <a:schemeClr val="tx1"/>
                </a:solidFill>
                <a:effectLst/>
                <a:latin typeface="+mn-lt"/>
                <a:ea typeface="+mn-ea"/>
                <a:cs typeface="+mn-cs"/>
              </a:rPr>
              <a:t>Lexiacal</a:t>
            </a:r>
            <a:r>
              <a:rPr lang="en-US" sz="1200" i="0" kern="1200" dirty="0">
                <a:solidFill>
                  <a:schemeClr val="tx1"/>
                </a:solidFill>
                <a:effectLst/>
                <a:latin typeface="+mn-lt"/>
                <a:ea typeface="+mn-ea"/>
                <a:cs typeface="+mn-cs"/>
              </a:rPr>
              <a:t> and Numerical Features</a:t>
            </a:r>
          </a:p>
          <a:p>
            <a:pPr lvl="1"/>
            <a:endParaRPr lang="en-US" sz="1200" i="0"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Model Evaluation…</a:t>
            </a:r>
          </a:p>
          <a:p>
            <a:pPr lvl="1"/>
            <a:r>
              <a:rPr lang="en-US" sz="1200" i="0" kern="1200" dirty="0">
                <a:solidFill>
                  <a:schemeClr val="tx1"/>
                </a:solidFill>
                <a:effectLst/>
                <a:latin typeface="+mn-lt"/>
                <a:ea typeface="+mn-ea"/>
                <a:cs typeface="+mn-cs"/>
              </a:rPr>
              <a:t>Logistic Regression Algorithm is used to evaluate our model…</a:t>
            </a:r>
          </a:p>
          <a:p>
            <a:pPr lvl="1"/>
            <a:r>
              <a:rPr lang="en-US" sz="1200" b="1" i="1" kern="1200" dirty="0">
                <a:solidFill>
                  <a:schemeClr val="tx1"/>
                </a:solidFill>
                <a:effectLst/>
                <a:latin typeface="+mn-lt"/>
                <a:ea typeface="+mn-ea"/>
                <a:cs typeface="+mn-cs"/>
              </a:rPr>
              <a:t>Logistic Regression: </a:t>
            </a:r>
            <a:r>
              <a:rPr lang="en-IN" sz="1200" dirty="0">
                <a:solidFill>
                  <a:schemeClr val="tx1"/>
                </a:solidFill>
              </a:rPr>
              <a:t>it is a classification algorithm, </a:t>
            </a:r>
            <a:r>
              <a:rPr lang="en-US" sz="1200" dirty="0"/>
              <a:t>It is based on the assumption that the relationship between the input variables and the log- odds of the binary outcome. And there is threshold value, so the goal is to predict the probability of an event or the likelihood of an outcome falling into one of two classes. </a:t>
            </a:r>
            <a:r>
              <a:rPr lang="en-US" sz="1200" kern="1200" dirty="0">
                <a:solidFill>
                  <a:schemeClr val="tx1"/>
                </a:solidFill>
                <a:effectLst/>
                <a:latin typeface="+mn-lt"/>
                <a:ea typeface="+mn-ea"/>
                <a:cs typeface="+mn-cs"/>
              </a:rPr>
              <a:t>can be approximated by a linear relationship.</a:t>
            </a:r>
            <a:endParaRPr lang="en-US" sz="1200" i="0" kern="1200" dirty="0">
              <a:solidFill>
                <a:schemeClr val="tx1"/>
              </a:solidFill>
              <a:effectLst/>
              <a:latin typeface="+mn-lt"/>
              <a:ea typeface="+mn-ea"/>
              <a:cs typeface="+mn-cs"/>
            </a:endParaRPr>
          </a:p>
          <a:p>
            <a:pPr lvl="1"/>
            <a:endParaRPr lang="en-US" sz="1200" i="1"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Next phase Is the detection…</a:t>
            </a:r>
          </a:p>
          <a:p>
            <a:pPr lvl="0"/>
            <a:r>
              <a:rPr lang="en-US" sz="1200" i="0" kern="1200" dirty="0">
                <a:solidFill>
                  <a:schemeClr val="tx1"/>
                </a:solidFill>
                <a:effectLst/>
                <a:latin typeface="+mn-lt"/>
                <a:ea typeface="+mn-ea"/>
                <a:cs typeface="+mn-cs"/>
              </a:rPr>
              <a:t>User Interface….</a:t>
            </a:r>
          </a:p>
          <a:p>
            <a:pPr lvl="1"/>
            <a:r>
              <a:rPr lang="en-US" dirty="0"/>
              <a:t>The UI of the application is developed using </a:t>
            </a:r>
            <a:r>
              <a:rPr lang="en-US" dirty="0" err="1"/>
              <a:t>Reactjs</a:t>
            </a:r>
            <a:r>
              <a:rPr lang="en-US" dirty="0"/>
              <a:t> and the API setup for the application is implemented using Nodejs.</a:t>
            </a:r>
          </a:p>
          <a:p>
            <a:pPr lvl="0"/>
            <a:r>
              <a:rPr lang="en-US" sz="1200" i="1" kern="1200" dirty="0">
                <a:solidFill>
                  <a:schemeClr val="tx1"/>
                </a:solidFill>
                <a:effectLst/>
                <a:latin typeface="+mn-lt"/>
                <a:ea typeface="+mn-ea"/>
                <a:cs typeface="+mn-cs"/>
              </a:rPr>
              <a:t>Website </a:t>
            </a:r>
            <a:r>
              <a:rPr lang="en-US" sz="1200" i="0" kern="1200" dirty="0">
                <a:solidFill>
                  <a:schemeClr val="tx1"/>
                </a:solidFill>
                <a:effectLst/>
                <a:latin typeface="+mn-lt"/>
                <a:ea typeface="+mn-ea"/>
                <a:cs typeface="+mn-cs"/>
              </a:rPr>
              <a:t>URL…</a:t>
            </a:r>
          </a:p>
          <a:p>
            <a:pPr lvl="1"/>
            <a:r>
              <a:rPr lang="en-US" sz="1200" i="0" kern="1200" dirty="0">
                <a:solidFill>
                  <a:schemeClr val="tx1"/>
                </a:solidFill>
                <a:effectLst/>
                <a:latin typeface="+mn-lt"/>
                <a:ea typeface="+mn-ea"/>
                <a:cs typeface="+mn-cs"/>
              </a:rPr>
              <a:t>This is the input URL from the user to predict whether it is phishing or not</a:t>
            </a:r>
          </a:p>
          <a:p>
            <a:pPr lvl="0"/>
            <a:r>
              <a:rPr lang="en-US" sz="1200" i="0" kern="1200" dirty="0">
                <a:solidFill>
                  <a:schemeClr val="tx1"/>
                </a:solidFill>
                <a:effectLst/>
                <a:latin typeface="+mn-lt"/>
                <a:ea typeface="+mn-ea"/>
                <a:cs typeface="+mn-cs"/>
              </a:rPr>
              <a:t>Detection…..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Phishing:  </a:t>
            </a:r>
            <a:r>
              <a:rPr lang="en-US" dirty="0"/>
              <a:t>Type of URLs that are specifically designed to deceive users by impersonating legitimate websites or services</a:t>
            </a:r>
          </a:p>
          <a:p>
            <a:pPr marL="628650" lvl="1" indent="-171450">
              <a:buFont typeface="Arial" panose="020B0604020202020204" pitchFamily="34" charset="0"/>
              <a:buChar char="•"/>
            </a:pPr>
            <a:r>
              <a:rPr lang="en-US" sz="1200" b="1" i="1" kern="1200" dirty="0">
                <a:solidFill>
                  <a:schemeClr val="tx1"/>
                </a:solidFill>
                <a:effectLst/>
                <a:latin typeface="+mn-lt"/>
                <a:ea typeface="+mn-ea"/>
                <a:cs typeface="+mn-cs"/>
              </a:rPr>
              <a:t>Non-P</a:t>
            </a:r>
            <a:r>
              <a:rPr lang="en-US" sz="1200" b="1" i="0" kern="1200" dirty="0">
                <a:solidFill>
                  <a:schemeClr val="tx1"/>
                </a:solidFill>
                <a:effectLst/>
                <a:latin typeface="+mn-lt"/>
                <a:ea typeface="+mn-ea"/>
                <a:cs typeface="+mn-cs"/>
              </a:rPr>
              <a:t>hishing: </a:t>
            </a:r>
            <a:r>
              <a:rPr lang="en-US" dirty="0"/>
              <a:t>Type of URLs that are the genuine URLs of legitimate websites or services. </a:t>
            </a:r>
            <a:endParaRPr lang="en-US" sz="1200" b="1"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14</a:t>
            </a:fld>
            <a:endParaRPr lang="en-IN"/>
          </a:p>
        </p:txBody>
      </p:sp>
    </p:spTree>
    <p:extLst>
      <p:ext uri="{BB962C8B-B14F-4D97-AF65-F5344CB8AC3E}">
        <p14:creationId xmlns:p14="http://schemas.microsoft.com/office/powerpoint/2010/main" val="2375897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System implementation is divided into five parts…. Data </a:t>
            </a:r>
            <a:r>
              <a:rPr lang="en-IN" dirty="0" err="1"/>
              <a:t>preprocessing,feature</a:t>
            </a:r>
            <a:r>
              <a:rPr lang="en-IN" dirty="0"/>
              <a:t> extraction, model comparison, model evaluation, model implementation:)</a:t>
            </a:r>
          </a:p>
          <a:p>
            <a:endParaRPr lang="en-IN" dirty="0"/>
          </a:p>
          <a:p>
            <a:pPr marL="228600" indent="-228600">
              <a:buAutoNum type="arabicPeriod"/>
            </a:pPr>
            <a:r>
              <a:rPr lang="en-IN" dirty="0"/>
              <a:t>Data </a:t>
            </a:r>
            <a:r>
              <a:rPr lang="en-IN" dirty="0" err="1"/>
              <a:t>PreProcessing</a:t>
            </a:r>
            <a:r>
              <a:rPr lang="en-IN" dirty="0"/>
              <a: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Dropping Null Values =&gt; </a:t>
            </a:r>
            <a:r>
              <a:rPr lang="en-IN" sz="1200" dirty="0"/>
              <a:t>In both the datasets, we can see that there were certain URLs without label </a:t>
            </a:r>
            <a:r>
              <a:rPr lang="en-IN" sz="1200" dirty="0" err="1"/>
              <a:t>i.e</a:t>
            </a:r>
            <a:r>
              <a:rPr lang="en-IN" sz="1200" dirty="0"/>
              <a:t>, having null values. We will simply drop these rows.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dirty="0"/>
              <a:t>Dropping Unwanted Columns =&gt; Dataset- II,  which is the </a:t>
            </a:r>
            <a:r>
              <a:rPr lang="en-IN" sz="1200" dirty="0" err="1"/>
              <a:t>additional_urls</a:t>
            </a:r>
            <a:r>
              <a:rPr lang="en-IN" sz="1200" dirty="0"/>
              <a:t>, contains unwanted columns.. Like results, We will be also dropping these columns.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20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200" dirty="0"/>
          </a:p>
          <a:p>
            <a:pPr marL="685800" lvl="1" indent="-228600">
              <a:buFont typeface="Arial" panose="020B0604020202020204" pitchFamily="34" charset="0"/>
              <a:buChar char="•"/>
            </a:pPr>
            <a:endParaRPr lang="en-IN" dirty="0"/>
          </a:p>
          <a:p>
            <a:pPr marL="0" indent="0">
              <a:buNone/>
            </a:pPr>
            <a:endParaRPr lang="en-IN" dirty="0"/>
          </a:p>
          <a:p>
            <a:pPr marL="457200" lvl="1" indent="0">
              <a:buNone/>
            </a:pP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16</a:t>
            </a:fld>
            <a:endParaRPr lang="en-IN"/>
          </a:p>
        </p:txBody>
      </p:sp>
    </p:spTree>
    <p:extLst>
      <p:ext uri="{BB962C8B-B14F-4D97-AF65-F5344CB8AC3E}">
        <p14:creationId xmlns:p14="http://schemas.microsoft.com/office/powerpoint/2010/main" val="160668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001370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26003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008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510289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8378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307993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52747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527414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3283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75792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250497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082465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643951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68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91233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
        <p:nvSpPr>
          <p:cNvPr id="5" name="Date Placeholder 4"/>
          <p:cNvSpPr>
            <a:spLocks noGrp="1"/>
          </p:cNvSpPr>
          <p:nvPr>
            <p:ph type="dt" sz="half" idx="10"/>
          </p:nvPr>
        </p:nvSpPr>
        <p:spPr/>
        <p:txBody>
          <a:bodyPr/>
          <a:lstStyle/>
          <a:p>
            <a:fld id="{7FA025A1-984E-4B5B-BCCE-8DF38927D2FD}" type="datetimeFigureOut">
              <a:rPr lang="en-IN" smtClean="0"/>
              <a:t>22-06-2023</a:t>
            </a:fld>
            <a:endParaRPr lang="en-IN"/>
          </a:p>
        </p:txBody>
      </p:sp>
    </p:spTree>
    <p:extLst>
      <p:ext uri="{BB962C8B-B14F-4D97-AF65-F5344CB8AC3E}">
        <p14:creationId xmlns:p14="http://schemas.microsoft.com/office/powerpoint/2010/main" val="578308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22-06-2023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00062746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1365-2C20-40D6-9A29-25B5A5F7EA4D}"/>
              </a:ext>
            </a:extLst>
          </p:cNvPr>
          <p:cNvSpPr txBox="1">
            <a:spLocks/>
          </p:cNvSpPr>
          <p:nvPr/>
        </p:nvSpPr>
        <p:spPr>
          <a:xfrm>
            <a:off x="1410840" y="775908"/>
            <a:ext cx="9370320" cy="4092605"/>
          </a:xfrm>
          <a:prstGeom prst="rect">
            <a:avLst/>
          </a:prstGeom>
        </p:spPr>
        <p:txBody>
          <a:bodyPr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t>A PROJECT</a:t>
            </a:r>
            <a:br>
              <a:rPr lang="en-US" sz="1800" dirty="0"/>
            </a:br>
            <a:r>
              <a:rPr lang="en-US" sz="1800" dirty="0"/>
              <a:t>ON</a:t>
            </a:r>
            <a:br>
              <a:rPr lang="en-US" sz="1600"/>
            </a:br>
            <a:r>
              <a:rPr lang="en-US" sz="3200" b="1"/>
              <a:t>WHALING GUARD : PHISHING DETECTION USING MACHINE LEARNING</a:t>
            </a:r>
            <a:br>
              <a:rPr lang="en-US" sz="4000" dirty="0"/>
            </a:br>
            <a:br>
              <a:rPr lang="en-US" sz="1600"/>
            </a:br>
            <a:r>
              <a:rPr lang="en-US" sz="1600"/>
              <a:t>BACHELOR OF TECHNOLOGY</a:t>
            </a:r>
            <a:br>
              <a:rPr lang="en-US" sz="1600" dirty="0"/>
            </a:br>
            <a:r>
              <a:rPr lang="en-US" sz="1600" dirty="0"/>
              <a:t>IN</a:t>
            </a:r>
            <a:br>
              <a:rPr lang="en-US" sz="1600"/>
            </a:br>
            <a:r>
              <a:rPr lang="en-US" sz="1600"/>
              <a:t>COMPUTER SCIENCE AND ENGINEERING</a:t>
            </a:r>
            <a:br>
              <a:rPr lang="en-US" sz="1600" dirty="0"/>
            </a:br>
            <a:r>
              <a:rPr lang="en-US" sz="1600" dirty="0"/>
              <a:t>BY</a:t>
            </a:r>
            <a:br>
              <a:rPr lang="en-US" sz="1600" dirty="0"/>
            </a:br>
            <a:br>
              <a:rPr lang="en-US" sz="1900"/>
            </a:br>
            <a:r>
              <a:rPr lang="en-US" sz="1900" b="1"/>
              <a:t>ADITHYAN M S  (</a:t>
            </a:r>
            <a:r>
              <a:rPr lang="en-US" sz="1900" b="1" dirty="0"/>
              <a:t>PRP19CS006)</a:t>
            </a:r>
          </a:p>
          <a:p>
            <a:pPr algn="ctr"/>
            <a:r>
              <a:rPr lang="en-IN" sz="1900" b="1"/>
              <a:t>ASWANI N K  (</a:t>
            </a:r>
            <a:r>
              <a:rPr lang="en-IN" sz="1900" b="1" dirty="0"/>
              <a:t>LPRP19CS056)</a:t>
            </a:r>
          </a:p>
          <a:p>
            <a:pPr algn="ctr"/>
            <a:r>
              <a:rPr lang="en-IN" sz="1900" b="1"/>
              <a:t>AMAL SOMAN  (</a:t>
            </a:r>
            <a:r>
              <a:rPr lang="en-IN" sz="1900" b="1" dirty="0"/>
              <a:t>PRP19CS012)</a:t>
            </a:r>
          </a:p>
          <a:p>
            <a:pPr algn="ctr"/>
            <a:r>
              <a:rPr lang="en-IN" sz="1900" b="1"/>
              <a:t>HARIKRISHNAN K B  (</a:t>
            </a:r>
            <a:r>
              <a:rPr lang="en-IN" sz="1900" b="1" dirty="0"/>
              <a:t>PRP19CS029)</a:t>
            </a:r>
          </a:p>
        </p:txBody>
      </p:sp>
      <p:sp>
        <p:nvSpPr>
          <p:cNvPr id="3" name="Subtitle 2">
            <a:extLst>
              <a:ext uri="{FF2B5EF4-FFF2-40B4-BE49-F238E27FC236}">
                <a16:creationId xmlns:a16="http://schemas.microsoft.com/office/drawing/2014/main" id="{84E6CF5E-26A4-4B94-8DBF-6D90245D49F7}"/>
              </a:ext>
            </a:extLst>
          </p:cNvPr>
          <p:cNvSpPr txBox="1">
            <a:spLocks/>
          </p:cNvSpPr>
          <p:nvPr/>
        </p:nvSpPr>
        <p:spPr>
          <a:xfrm>
            <a:off x="810000" y="5221218"/>
            <a:ext cx="10572000" cy="977911"/>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Under the Guidance of</a:t>
            </a:r>
          </a:p>
          <a:p>
            <a:pPr marL="0" indent="0" algn="ctr">
              <a:buNone/>
            </a:pPr>
            <a:r>
              <a:rPr lang="en-US" sz="2300" b="1" dirty="0"/>
              <a:t>Mrs. KRISHNAPRIYA V J</a:t>
            </a:r>
          </a:p>
          <a:p>
            <a:pPr marL="0" indent="0" algn="ctr">
              <a:buNone/>
            </a:pPr>
            <a:r>
              <a:rPr lang="en-US" sz="2300" b="1" dirty="0"/>
              <a:t>ACADEMIC BATCH: 2019-2023</a:t>
            </a:r>
          </a:p>
          <a:p>
            <a:pPr algn="ctr"/>
            <a:endParaRPr lang="en-US" dirty="0"/>
          </a:p>
          <a:p>
            <a:pPr algn="ctr"/>
            <a:endParaRPr lang="en-US" dirty="0"/>
          </a:p>
          <a:p>
            <a:pPr algn="ctr"/>
            <a:endParaRPr lang="en-IN" dirty="0"/>
          </a:p>
        </p:txBody>
      </p:sp>
    </p:spTree>
    <p:extLst>
      <p:ext uri="{BB962C8B-B14F-4D97-AF65-F5344CB8AC3E}">
        <p14:creationId xmlns:p14="http://schemas.microsoft.com/office/powerpoint/2010/main" val="947961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382E-D0AC-4E3C-96DA-4742AB156378}"/>
              </a:ext>
            </a:extLst>
          </p:cNvPr>
          <p:cNvSpPr>
            <a:spLocks noGrp="1"/>
          </p:cNvSpPr>
          <p:nvPr>
            <p:ph type="title"/>
          </p:nvPr>
        </p:nvSpPr>
        <p:spPr>
          <a:xfrm>
            <a:off x="1439334" y="620107"/>
            <a:ext cx="8596668" cy="929640"/>
          </a:xfrm>
        </p:spPr>
        <p:txBody>
          <a:bodyPr/>
          <a:lstStyle/>
          <a:p>
            <a:pPr algn="ctr"/>
            <a:r>
              <a:rPr lang="en-IN" dirty="0"/>
              <a:t>Objectives</a:t>
            </a:r>
          </a:p>
        </p:txBody>
      </p:sp>
      <p:sp>
        <p:nvSpPr>
          <p:cNvPr id="5" name="Content Placeholder 2">
            <a:extLst>
              <a:ext uri="{FF2B5EF4-FFF2-40B4-BE49-F238E27FC236}">
                <a16:creationId xmlns:a16="http://schemas.microsoft.com/office/drawing/2014/main" id="{D9D7AB01-A5F9-4634-9FB5-2FE027EE025E}"/>
              </a:ext>
            </a:extLst>
          </p:cNvPr>
          <p:cNvSpPr txBox="1">
            <a:spLocks/>
          </p:cNvSpPr>
          <p:nvPr/>
        </p:nvSpPr>
        <p:spPr>
          <a:xfrm>
            <a:off x="1439334" y="2357120"/>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To extract features that can produce effective accuracy in model evaluation</a:t>
            </a:r>
          </a:p>
          <a:p>
            <a:pPr>
              <a:buFont typeface="Wingdings" panose="05000000000000000000" pitchFamily="2" charset="2"/>
              <a:buChar char="Ø"/>
            </a:pPr>
            <a:r>
              <a:rPr lang="en-US" dirty="0"/>
              <a:t> To analyze the accuracy level for different machine learning algorithms and implementing the best among them </a:t>
            </a:r>
          </a:p>
          <a:p>
            <a:pPr>
              <a:buFont typeface="Wingdings" panose="05000000000000000000" pitchFamily="2" charset="2"/>
              <a:buChar char="Ø"/>
            </a:pPr>
            <a:r>
              <a:rPr lang="en-US" dirty="0"/>
              <a:t>To design and Implement a Web Application to search and detect whether it is phishing or not.</a:t>
            </a:r>
          </a:p>
          <a:p>
            <a:pPr>
              <a:buFont typeface="Wingdings" panose="05000000000000000000" pitchFamily="2" charset="2"/>
              <a:buChar char="Ø"/>
            </a:pPr>
            <a:r>
              <a:rPr lang="en-US" dirty="0"/>
              <a:t>To store URLs, which are detected as either phishing or non-phishing</a:t>
            </a:r>
            <a:endParaRPr lang="en-IN" dirty="0"/>
          </a:p>
        </p:txBody>
      </p:sp>
    </p:spTree>
    <p:extLst>
      <p:ext uri="{BB962C8B-B14F-4D97-AF65-F5344CB8AC3E}">
        <p14:creationId xmlns:p14="http://schemas.microsoft.com/office/powerpoint/2010/main" val="1734149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E17B-7194-40B9-8B1A-5B8BEF66682E}"/>
              </a:ext>
            </a:extLst>
          </p:cNvPr>
          <p:cNvSpPr>
            <a:spLocks noGrp="1"/>
          </p:cNvSpPr>
          <p:nvPr>
            <p:ph type="title"/>
          </p:nvPr>
        </p:nvSpPr>
        <p:spPr>
          <a:xfrm>
            <a:off x="1215953" y="709809"/>
            <a:ext cx="8596668" cy="1320800"/>
          </a:xfrm>
        </p:spPr>
        <p:txBody>
          <a:bodyPr/>
          <a:lstStyle/>
          <a:p>
            <a:pPr algn="ctr"/>
            <a:r>
              <a:rPr lang="en-IN" dirty="0"/>
              <a:t>Scope</a:t>
            </a:r>
          </a:p>
        </p:txBody>
      </p:sp>
      <p:sp>
        <p:nvSpPr>
          <p:cNvPr id="3" name="Content Placeholder 2">
            <a:extLst>
              <a:ext uri="{FF2B5EF4-FFF2-40B4-BE49-F238E27FC236}">
                <a16:creationId xmlns:a16="http://schemas.microsoft.com/office/drawing/2014/main" id="{F068C418-99B3-47ED-8A97-3507B43439C5}"/>
              </a:ext>
            </a:extLst>
          </p:cNvPr>
          <p:cNvSpPr>
            <a:spLocks noGrp="1"/>
          </p:cNvSpPr>
          <p:nvPr>
            <p:ph idx="1"/>
          </p:nvPr>
        </p:nvSpPr>
        <p:spPr>
          <a:xfrm>
            <a:off x="1215953" y="2367627"/>
            <a:ext cx="8596668" cy="3880773"/>
          </a:xfrm>
        </p:spPr>
        <p:txBody>
          <a:bodyPr/>
          <a:lstStyle/>
          <a:p>
            <a:r>
              <a:rPr lang="en-US" dirty="0"/>
              <a:t>Algorithm will analyze various blacklisted and legitimate URL features to accurately detect the phishing websites including </a:t>
            </a:r>
            <a:r>
              <a:rPr lang="en-US" dirty="0" err="1"/>
              <a:t>zero-hour</a:t>
            </a:r>
            <a:r>
              <a:rPr lang="en-US" dirty="0"/>
              <a:t> phishing websites. </a:t>
            </a:r>
          </a:p>
          <a:p>
            <a:r>
              <a:rPr lang="en-IN" dirty="0"/>
              <a:t>A total of 5,45,895 samples are used as dataset.</a:t>
            </a:r>
          </a:p>
          <a:p>
            <a:r>
              <a:rPr lang="en-IN" dirty="0"/>
              <a:t>And 74 different features are extracted from this large dataset for evaluating the model </a:t>
            </a:r>
          </a:p>
        </p:txBody>
      </p:sp>
    </p:spTree>
    <p:extLst>
      <p:ext uri="{BB962C8B-B14F-4D97-AF65-F5344CB8AC3E}">
        <p14:creationId xmlns:p14="http://schemas.microsoft.com/office/powerpoint/2010/main" val="3925827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a:xfrm>
            <a:off x="1688006" y="462953"/>
            <a:ext cx="8596668" cy="1320800"/>
          </a:xfrm>
        </p:spPr>
        <p:txBody>
          <a:bodyPr/>
          <a:lstStyle/>
          <a:p>
            <a:pPr algn="ctr"/>
            <a:r>
              <a:rPr lang="en-IN" dirty="0"/>
              <a:t>Methodology</a:t>
            </a:r>
          </a:p>
        </p:txBody>
      </p:sp>
      <p:pic>
        <p:nvPicPr>
          <p:cNvPr id="4" name="Picture 3">
            <a:extLst>
              <a:ext uri="{FF2B5EF4-FFF2-40B4-BE49-F238E27FC236}">
                <a16:creationId xmlns:a16="http://schemas.microsoft.com/office/drawing/2014/main" id="{066A38C7-5BBD-4432-B54B-A3B1FEF6E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89" y="1783753"/>
            <a:ext cx="5905146" cy="4225639"/>
          </a:xfrm>
          <a:prstGeom prst="rect">
            <a:avLst/>
          </a:prstGeom>
        </p:spPr>
      </p:pic>
      <p:sp>
        <p:nvSpPr>
          <p:cNvPr id="5" name="TextBox 4">
            <a:extLst>
              <a:ext uri="{FF2B5EF4-FFF2-40B4-BE49-F238E27FC236}">
                <a16:creationId xmlns:a16="http://schemas.microsoft.com/office/drawing/2014/main" id="{EE999E46-AED8-408E-A010-6BD45AD3D1A6}"/>
              </a:ext>
            </a:extLst>
          </p:cNvPr>
          <p:cNvSpPr txBox="1"/>
          <p:nvPr/>
        </p:nvSpPr>
        <p:spPr>
          <a:xfrm>
            <a:off x="1102928" y="1783753"/>
            <a:ext cx="3276600" cy="4062651"/>
          </a:xfrm>
          <a:prstGeom prst="rect">
            <a:avLst/>
          </a:prstGeom>
          <a:noFill/>
        </p:spPr>
        <p:txBody>
          <a:bodyPr wrap="square" rtlCol="0">
            <a:spAutoFit/>
          </a:bodyPr>
          <a:lstStyle/>
          <a:p>
            <a:r>
              <a:rPr lang="en-IN" sz="3200" dirty="0"/>
              <a:t>System Architecture Design :</a:t>
            </a:r>
          </a:p>
          <a:p>
            <a:endParaRPr lang="en-IN" sz="3200" dirty="0"/>
          </a:p>
          <a:p>
            <a:r>
              <a:rPr lang="en-IN" sz="2200" b="1" dirty="0"/>
              <a:t>2 PHASES : </a:t>
            </a:r>
          </a:p>
          <a:p>
            <a:pPr marL="800100" lvl="1" indent="-342900">
              <a:buFont typeface="+mj-lt"/>
              <a:buAutoNum type="arabicPeriod"/>
            </a:pPr>
            <a:r>
              <a:rPr lang="en-IN" sz="2200" b="1" dirty="0"/>
              <a:t>Training Phase</a:t>
            </a:r>
          </a:p>
          <a:p>
            <a:pPr marL="800100" lvl="1" indent="-342900">
              <a:buFont typeface="+mj-lt"/>
              <a:buAutoNum type="arabicPeriod"/>
            </a:pPr>
            <a:r>
              <a:rPr lang="en-IN" sz="2200" b="1" dirty="0"/>
              <a:t>Detection Phase</a:t>
            </a:r>
          </a:p>
          <a:p>
            <a:endParaRPr lang="en-IN" sz="3200" dirty="0"/>
          </a:p>
          <a:p>
            <a:endParaRPr lang="en-IN" sz="3200" dirty="0"/>
          </a:p>
        </p:txBody>
      </p:sp>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E4BF1-78EF-42D4-9252-3E65F80B8C0C}"/>
              </a:ext>
            </a:extLst>
          </p:cNvPr>
          <p:cNvSpPr txBox="1"/>
          <p:nvPr/>
        </p:nvSpPr>
        <p:spPr>
          <a:xfrm>
            <a:off x="1024060" y="936010"/>
            <a:ext cx="5071940" cy="4985980"/>
          </a:xfrm>
          <a:prstGeom prst="rect">
            <a:avLst/>
          </a:prstGeom>
          <a:noFill/>
        </p:spPr>
        <p:txBody>
          <a:bodyPr wrap="square" rtlCol="0">
            <a:spAutoFit/>
          </a:bodyPr>
          <a:lstStyle/>
          <a:p>
            <a:pPr marL="800100" lvl="1" indent="-342900">
              <a:buFont typeface="+mj-lt"/>
              <a:buAutoNum type="arabicPeriod"/>
            </a:pPr>
            <a:endParaRPr lang="en-IN" dirty="0"/>
          </a:p>
          <a:p>
            <a:pPr marL="342900" indent="-342900">
              <a:buFont typeface="+mj-lt"/>
              <a:buAutoNum type="arabicPeriod"/>
            </a:pPr>
            <a:r>
              <a:rPr lang="en-IN" b="1" dirty="0"/>
              <a:t>TRAINING PHASE</a:t>
            </a:r>
            <a:endParaRPr lang="en-IN" dirty="0"/>
          </a:p>
          <a:p>
            <a:pPr marL="742950" lvl="1" indent="-285750">
              <a:lnSpc>
                <a:spcPct val="150000"/>
              </a:lnSpc>
              <a:buFont typeface="Courier New" panose="02070309020205020404" pitchFamily="49" charset="0"/>
              <a:buChar char="o"/>
            </a:pPr>
            <a:r>
              <a:rPr lang="en-IN" sz="1600" dirty="0"/>
              <a:t>Datasets: </a:t>
            </a:r>
          </a:p>
          <a:p>
            <a:pPr marL="1200150" lvl="2" indent="-285750">
              <a:lnSpc>
                <a:spcPct val="150000"/>
              </a:lnSpc>
              <a:buFont typeface="Arial" panose="020B0604020202020204" pitchFamily="34" charset="0"/>
              <a:buChar char="•"/>
            </a:pPr>
            <a:r>
              <a:rPr lang="en-IN" sz="1600" dirty="0"/>
              <a:t>Dataset-I : from phishtank.com, contains 96,020 data, columns- domain &amp; label</a:t>
            </a:r>
          </a:p>
          <a:p>
            <a:pPr marL="1200150" lvl="2" indent="-285750">
              <a:lnSpc>
                <a:spcPct val="150000"/>
              </a:lnSpc>
              <a:buFont typeface="Arial" panose="020B0604020202020204" pitchFamily="34" charset="0"/>
              <a:buChar char="•"/>
            </a:pPr>
            <a:r>
              <a:rPr lang="en-IN" sz="1600" dirty="0"/>
              <a:t>Dataset –II : from Kaggle.com, contains 450,176 data, columns – Unnamed, </a:t>
            </a:r>
            <a:r>
              <a:rPr lang="en-IN" sz="1600" dirty="0" err="1"/>
              <a:t>urls</a:t>
            </a:r>
            <a:r>
              <a:rPr lang="en-IN" sz="1600" dirty="0"/>
              <a:t>, label &amp; result</a:t>
            </a:r>
          </a:p>
          <a:p>
            <a:pPr marL="742950" lvl="1" indent="-285750">
              <a:lnSpc>
                <a:spcPct val="150000"/>
              </a:lnSpc>
              <a:buFont typeface="Courier New" panose="02070309020205020404" pitchFamily="49" charset="0"/>
              <a:buChar char="o"/>
            </a:pPr>
            <a:r>
              <a:rPr lang="en-IN" sz="1600" dirty="0"/>
              <a:t>Data pre-processing:</a:t>
            </a:r>
          </a:p>
          <a:p>
            <a:pPr marL="1200150" lvl="2" indent="-285750">
              <a:lnSpc>
                <a:spcPct val="150000"/>
              </a:lnSpc>
              <a:buFont typeface="Arial" panose="020B0604020202020204" pitchFamily="34" charset="0"/>
              <a:buChar char="•"/>
            </a:pPr>
            <a:r>
              <a:rPr lang="en-IN" sz="1600" dirty="0"/>
              <a:t>Data Cleaning</a:t>
            </a:r>
          </a:p>
          <a:p>
            <a:pPr marL="1200150" lvl="2" indent="-285750">
              <a:lnSpc>
                <a:spcPct val="150000"/>
              </a:lnSpc>
              <a:buFont typeface="Arial" panose="020B0604020202020204" pitchFamily="34" charset="0"/>
              <a:buChar char="•"/>
            </a:pPr>
            <a:r>
              <a:rPr lang="en-IN" sz="1600" dirty="0"/>
              <a:t>Data Reduction</a:t>
            </a:r>
          </a:p>
          <a:p>
            <a:pPr marL="1200150" lvl="2" indent="-285750">
              <a:lnSpc>
                <a:spcPct val="150000"/>
              </a:lnSpc>
              <a:buFont typeface="Arial" panose="020B0604020202020204" pitchFamily="34" charset="0"/>
              <a:buChar char="•"/>
            </a:pPr>
            <a:r>
              <a:rPr lang="en-IN" sz="1600" dirty="0"/>
              <a:t>Data Integration</a:t>
            </a:r>
          </a:p>
          <a:p>
            <a:pPr marL="1200150" lvl="2"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075F383E-CA28-4C47-B754-D14349A03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820" y="1607772"/>
            <a:ext cx="4618120" cy="1112616"/>
          </a:xfrm>
          <a:prstGeom prst="rect">
            <a:avLst/>
          </a:prstGeom>
        </p:spPr>
      </p:pic>
      <p:pic>
        <p:nvPicPr>
          <p:cNvPr id="10" name="Picture 9">
            <a:extLst>
              <a:ext uri="{FF2B5EF4-FFF2-40B4-BE49-F238E27FC236}">
                <a16:creationId xmlns:a16="http://schemas.microsoft.com/office/drawing/2014/main" id="{CFCF8B7B-5778-4A2F-98E0-C68FA8D06E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820" y="3078337"/>
            <a:ext cx="4381880" cy="1104996"/>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3558A2-488E-4767-9D31-2EC71CA4B51C}"/>
              </a:ext>
            </a:extLst>
          </p:cNvPr>
          <p:cNvSpPr>
            <a:spLocks noGrp="1"/>
          </p:cNvSpPr>
          <p:nvPr>
            <p:ph sz="half" idx="1"/>
          </p:nvPr>
        </p:nvSpPr>
        <p:spPr>
          <a:xfrm>
            <a:off x="601663" y="849948"/>
            <a:ext cx="5098098" cy="5459412"/>
          </a:xfrm>
        </p:spPr>
        <p:txBody>
          <a:bodyPr>
            <a:noAutofit/>
          </a:bodyPr>
          <a:lstStyle/>
          <a:p>
            <a:pPr lvl="3">
              <a:buFont typeface="Courier New" panose="02070309020205020404" pitchFamily="49" charset="0"/>
              <a:buChar char="o"/>
            </a:pPr>
            <a:r>
              <a:rPr lang="en-IN" sz="1600" dirty="0">
                <a:solidFill>
                  <a:schemeClr val="tx1"/>
                </a:solidFill>
              </a:rPr>
              <a:t>Feature Extraction:</a:t>
            </a:r>
          </a:p>
          <a:p>
            <a:pPr lvl="4">
              <a:buFont typeface="Arial" panose="020B0604020202020204" pitchFamily="34" charset="0"/>
              <a:buChar char="•"/>
            </a:pPr>
            <a:r>
              <a:rPr lang="en-IN" sz="1600" dirty="0">
                <a:solidFill>
                  <a:schemeClr val="tx1"/>
                </a:solidFill>
              </a:rPr>
              <a:t>Lexical Features</a:t>
            </a:r>
          </a:p>
          <a:p>
            <a:pPr lvl="4">
              <a:buFont typeface="Arial" panose="020B0604020202020204" pitchFamily="34" charset="0"/>
              <a:buChar char="•"/>
            </a:pPr>
            <a:r>
              <a:rPr lang="en-IN" sz="1600" dirty="0">
                <a:solidFill>
                  <a:schemeClr val="tx1"/>
                </a:solidFill>
              </a:rPr>
              <a:t>Numerical Features</a:t>
            </a:r>
          </a:p>
          <a:p>
            <a:pPr lvl="3">
              <a:buFont typeface="Courier New" panose="02070309020205020404" pitchFamily="49" charset="0"/>
              <a:buChar char="o"/>
            </a:pPr>
            <a:r>
              <a:rPr lang="en-IN" sz="1600" dirty="0">
                <a:solidFill>
                  <a:schemeClr val="tx1"/>
                </a:solidFill>
              </a:rPr>
              <a:t>Model Evaluation:</a:t>
            </a:r>
          </a:p>
          <a:p>
            <a:pPr lvl="4">
              <a:buFont typeface="Arial" panose="020B0604020202020204" pitchFamily="34" charset="0"/>
              <a:buChar char="•"/>
            </a:pPr>
            <a:r>
              <a:rPr lang="en-IN" sz="1600" dirty="0">
                <a:solidFill>
                  <a:schemeClr val="tx1"/>
                </a:solidFill>
              </a:rPr>
              <a:t>Logistic Regression Algorithm</a:t>
            </a:r>
          </a:p>
          <a:p>
            <a:pPr marL="914400" lvl="1" indent="-457200">
              <a:buFont typeface="+mj-lt"/>
              <a:buAutoNum type="arabicPeriod" startAt="2"/>
            </a:pPr>
            <a:r>
              <a:rPr lang="en-IN" sz="1800" b="1" dirty="0">
                <a:solidFill>
                  <a:schemeClr val="tx1"/>
                </a:solidFill>
              </a:rPr>
              <a:t>DETECTION PHASE</a:t>
            </a:r>
          </a:p>
          <a:p>
            <a:pPr lvl="3">
              <a:buFont typeface="Courier New" panose="02070309020205020404" pitchFamily="49" charset="0"/>
              <a:buChar char="o"/>
            </a:pPr>
            <a:r>
              <a:rPr lang="en-IN" sz="1600" dirty="0">
                <a:solidFill>
                  <a:schemeClr val="tx1"/>
                </a:solidFill>
              </a:rPr>
              <a:t>User Interface:</a:t>
            </a:r>
          </a:p>
          <a:p>
            <a:pPr lvl="4">
              <a:buFont typeface="Arial" panose="020B0604020202020204" pitchFamily="34" charset="0"/>
              <a:buChar char="•"/>
            </a:pPr>
            <a:r>
              <a:rPr lang="en-IN" sz="1600" dirty="0">
                <a:solidFill>
                  <a:schemeClr val="tx1"/>
                </a:solidFill>
              </a:rPr>
              <a:t>React Web Application</a:t>
            </a:r>
          </a:p>
          <a:p>
            <a:pPr lvl="4">
              <a:buFont typeface="Arial" panose="020B0604020202020204" pitchFamily="34" charset="0"/>
              <a:buChar char="•"/>
            </a:pPr>
            <a:r>
              <a:rPr lang="en-IN" sz="1600" dirty="0">
                <a:solidFill>
                  <a:schemeClr val="tx1"/>
                </a:solidFill>
              </a:rPr>
              <a:t>Nodejs API server</a:t>
            </a:r>
          </a:p>
          <a:p>
            <a:pPr lvl="3">
              <a:buFont typeface="Courier New" panose="02070309020205020404" pitchFamily="49" charset="0"/>
              <a:buChar char="o"/>
            </a:pPr>
            <a:r>
              <a:rPr lang="en-IN" sz="1600" dirty="0">
                <a:solidFill>
                  <a:schemeClr val="tx1"/>
                </a:solidFill>
              </a:rPr>
              <a:t>Website URL: Input URL </a:t>
            </a:r>
          </a:p>
          <a:p>
            <a:pPr lvl="3">
              <a:buFont typeface="Courier New" panose="02070309020205020404" pitchFamily="49" charset="0"/>
              <a:buChar char="o"/>
            </a:pPr>
            <a:r>
              <a:rPr lang="en-IN" sz="1600" dirty="0">
                <a:solidFill>
                  <a:schemeClr val="tx1"/>
                </a:solidFill>
              </a:rPr>
              <a:t>Detection:</a:t>
            </a:r>
          </a:p>
          <a:p>
            <a:pPr lvl="4">
              <a:buFont typeface="Arial" panose="020B0604020202020204" pitchFamily="34" charset="0"/>
              <a:buChar char="•"/>
            </a:pPr>
            <a:r>
              <a:rPr lang="en-IN" sz="1600" dirty="0">
                <a:solidFill>
                  <a:schemeClr val="tx1"/>
                </a:solidFill>
              </a:rPr>
              <a:t>Phishing</a:t>
            </a:r>
          </a:p>
          <a:p>
            <a:pPr lvl="4">
              <a:buFont typeface="Arial" panose="020B0604020202020204" pitchFamily="34" charset="0"/>
              <a:buChar char="•"/>
            </a:pPr>
            <a:r>
              <a:rPr lang="en-IN" sz="1600" dirty="0">
                <a:solidFill>
                  <a:schemeClr val="tx1"/>
                </a:solidFill>
              </a:rPr>
              <a:t>Non-Phishing</a:t>
            </a:r>
          </a:p>
        </p:txBody>
      </p:sp>
      <p:pic>
        <p:nvPicPr>
          <p:cNvPr id="6" name="Picture 5">
            <a:extLst>
              <a:ext uri="{FF2B5EF4-FFF2-40B4-BE49-F238E27FC236}">
                <a16:creationId xmlns:a16="http://schemas.microsoft.com/office/drawing/2014/main" id="{71AF3337-DF0F-4C4A-B573-A1C382C3F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0" y="1489766"/>
            <a:ext cx="4205050" cy="2827165"/>
          </a:xfrm>
          <a:prstGeom prst="rect">
            <a:avLst/>
          </a:prstGeom>
        </p:spPr>
      </p:pic>
    </p:spTree>
    <p:extLst>
      <p:ext uri="{BB962C8B-B14F-4D97-AF65-F5344CB8AC3E}">
        <p14:creationId xmlns:p14="http://schemas.microsoft.com/office/powerpoint/2010/main" val="1667103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01D5-1014-4A92-B308-D7CD0D0BE686}"/>
              </a:ext>
            </a:extLst>
          </p:cNvPr>
          <p:cNvSpPr>
            <a:spLocks noGrp="1"/>
          </p:cNvSpPr>
          <p:nvPr>
            <p:ph type="title"/>
          </p:nvPr>
        </p:nvSpPr>
        <p:spPr>
          <a:xfrm>
            <a:off x="1347894" y="716280"/>
            <a:ext cx="8596668" cy="1320800"/>
          </a:xfrm>
        </p:spPr>
        <p:txBody>
          <a:bodyPr/>
          <a:lstStyle/>
          <a:p>
            <a:pPr algn="ctr"/>
            <a:r>
              <a:rPr lang="en-IN" dirty="0"/>
              <a:t>System Requirements</a:t>
            </a:r>
          </a:p>
        </p:txBody>
      </p:sp>
      <p:sp>
        <p:nvSpPr>
          <p:cNvPr id="3" name="TextBox 2">
            <a:extLst>
              <a:ext uri="{FF2B5EF4-FFF2-40B4-BE49-F238E27FC236}">
                <a16:creationId xmlns:a16="http://schemas.microsoft.com/office/drawing/2014/main" id="{F80BF8BE-A7F8-4914-9C70-06C0E7755C6D}"/>
              </a:ext>
            </a:extLst>
          </p:cNvPr>
          <p:cNvSpPr txBox="1"/>
          <p:nvPr/>
        </p:nvSpPr>
        <p:spPr>
          <a:xfrm>
            <a:off x="1097280" y="2225040"/>
            <a:ext cx="9448800" cy="3693319"/>
          </a:xfrm>
          <a:prstGeom prst="rect">
            <a:avLst/>
          </a:prstGeom>
          <a:noFill/>
        </p:spPr>
        <p:txBody>
          <a:bodyPr wrap="square" rtlCol="0">
            <a:spAutoFit/>
          </a:bodyPr>
          <a:lstStyle/>
          <a:p>
            <a:pPr marL="400050" indent="-400050">
              <a:lnSpc>
                <a:spcPct val="150000"/>
              </a:lnSpc>
              <a:buFont typeface="+mj-lt"/>
              <a:buAutoNum type="romanUcPeriod"/>
            </a:pPr>
            <a:r>
              <a:rPr lang="en-IN" sz="2400" dirty="0"/>
              <a:t>Software Requirements</a:t>
            </a:r>
          </a:p>
          <a:p>
            <a:pPr marL="857250" lvl="1" indent="-400050">
              <a:buFont typeface="Arial" panose="020B0604020202020204" pitchFamily="34" charset="0"/>
              <a:buChar char="•"/>
            </a:pPr>
            <a:r>
              <a:rPr lang="en-IN" b="1" dirty="0"/>
              <a:t>Programming Languages:</a:t>
            </a:r>
            <a:r>
              <a:rPr lang="en-IN" dirty="0"/>
              <a:t> Python, JavaScript </a:t>
            </a:r>
          </a:p>
          <a:p>
            <a:pPr marL="857250" lvl="1" indent="-400050">
              <a:buFont typeface="Arial" panose="020B0604020202020204" pitchFamily="34" charset="0"/>
              <a:buChar char="•"/>
            </a:pPr>
            <a:r>
              <a:rPr lang="en-IN" b="1" dirty="0"/>
              <a:t>Integrated Development Environment (IDE): </a:t>
            </a:r>
            <a:r>
              <a:rPr lang="en-IN" dirty="0" err="1"/>
              <a:t>VisualStudioCode</a:t>
            </a:r>
            <a:r>
              <a:rPr lang="en-IN" dirty="0"/>
              <a:t>, Google-</a:t>
            </a:r>
            <a:r>
              <a:rPr lang="en-IN" dirty="0" err="1"/>
              <a:t>Colab</a:t>
            </a:r>
            <a:r>
              <a:rPr lang="en-IN" dirty="0"/>
              <a:t> </a:t>
            </a:r>
          </a:p>
          <a:p>
            <a:pPr marL="857250" lvl="1" indent="-400050">
              <a:buFont typeface="Arial" panose="020B0604020202020204" pitchFamily="34" charset="0"/>
              <a:buChar char="•"/>
            </a:pPr>
            <a:r>
              <a:rPr lang="en-IN" b="1" dirty="0"/>
              <a:t>Libraries: </a:t>
            </a:r>
            <a:r>
              <a:rPr lang="en-IN" dirty="0" err="1"/>
              <a:t>numpy</a:t>
            </a:r>
            <a:r>
              <a:rPr lang="en-IN" dirty="0"/>
              <a:t>, panda, </a:t>
            </a:r>
            <a:r>
              <a:rPr lang="en-IN" dirty="0" err="1"/>
              <a:t>scikit</a:t>
            </a:r>
            <a:r>
              <a:rPr lang="en-IN" dirty="0"/>
              <a:t>-learn, Matplotlib/Seaborn, </a:t>
            </a:r>
            <a:r>
              <a:rPr lang="en-IN" dirty="0" err="1"/>
              <a:t>pycaret</a:t>
            </a:r>
            <a:r>
              <a:rPr lang="en-IN" dirty="0"/>
              <a:t>, pickle, React </a:t>
            </a:r>
          </a:p>
          <a:p>
            <a:pPr marL="857250" lvl="1" indent="-400050">
              <a:buFont typeface="Arial" panose="020B0604020202020204" pitchFamily="34" charset="0"/>
              <a:buChar char="•"/>
            </a:pPr>
            <a:r>
              <a:rPr lang="en-IN" b="1" dirty="0"/>
              <a:t>Frameworks:</a:t>
            </a:r>
            <a:r>
              <a:rPr lang="en-IN" dirty="0"/>
              <a:t> Express.js </a:t>
            </a:r>
          </a:p>
          <a:p>
            <a:pPr marL="857250" lvl="1" indent="-400050">
              <a:buFont typeface="Arial" panose="020B0604020202020204" pitchFamily="34" charset="0"/>
              <a:buChar char="•"/>
            </a:pPr>
            <a:r>
              <a:rPr lang="en-IN" b="1" dirty="0"/>
              <a:t>Web Browsers: </a:t>
            </a:r>
            <a:r>
              <a:rPr lang="en-IN" dirty="0"/>
              <a:t>Google Chrome, Mozilla Firefox, Microsoft Edge </a:t>
            </a:r>
          </a:p>
          <a:p>
            <a:pPr marL="857250" lvl="1" indent="-400050">
              <a:buFont typeface="Arial" panose="020B0604020202020204" pitchFamily="34" charset="0"/>
              <a:buChar char="•"/>
            </a:pPr>
            <a:r>
              <a:rPr lang="en-IN" b="1" dirty="0"/>
              <a:t>Package Managers: </a:t>
            </a:r>
            <a:r>
              <a:rPr lang="en-IN" dirty="0"/>
              <a:t>pip, </a:t>
            </a:r>
            <a:r>
              <a:rPr lang="en-IN" dirty="0" err="1"/>
              <a:t>npm</a:t>
            </a:r>
            <a:endParaRPr lang="en-IN" dirty="0"/>
          </a:p>
          <a:p>
            <a:pPr marL="857250" lvl="1" indent="-400050">
              <a:buFont typeface="Arial" panose="020B0604020202020204" pitchFamily="34" charset="0"/>
              <a:buChar char="•"/>
            </a:pPr>
            <a:r>
              <a:rPr lang="en-IN" b="1" dirty="0"/>
              <a:t>Version Control:</a:t>
            </a:r>
            <a:r>
              <a:rPr lang="en-IN" dirty="0"/>
              <a:t> Git, </a:t>
            </a:r>
            <a:r>
              <a:rPr lang="en-IN" dirty="0" err="1"/>
              <a:t>Github</a:t>
            </a:r>
            <a:endParaRPr lang="en-IN" dirty="0"/>
          </a:p>
          <a:p>
            <a:pPr marL="400050" indent="-400050">
              <a:lnSpc>
                <a:spcPct val="150000"/>
              </a:lnSpc>
              <a:buFont typeface="+mj-lt"/>
              <a:buAutoNum type="romanUcPeriod"/>
            </a:pPr>
            <a:r>
              <a:rPr lang="en-IN" sz="2400" dirty="0"/>
              <a:t>Hardware Requirements</a:t>
            </a:r>
          </a:p>
          <a:p>
            <a:pPr marL="857250" lvl="1" indent="-400050">
              <a:buFont typeface="Arial" panose="020B0604020202020204" pitchFamily="34" charset="0"/>
              <a:buChar char="•"/>
            </a:pPr>
            <a:r>
              <a:rPr lang="en-US" b="1" dirty="0"/>
              <a:t>Processor: </a:t>
            </a:r>
            <a:r>
              <a:rPr lang="en-US" dirty="0"/>
              <a:t>Intel i5 and above </a:t>
            </a:r>
          </a:p>
          <a:p>
            <a:pPr marL="857250" lvl="1" indent="-400050">
              <a:buFont typeface="Arial" panose="020B0604020202020204" pitchFamily="34" charset="0"/>
              <a:buChar char="•"/>
            </a:pPr>
            <a:r>
              <a:rPr lang="en-US" b="1" dirty="0"/>
              <a:t>RAM:</a:t>
            </a:r>
            <a:r>
              <a:rPr lang="en-US" dirty="0"/>
              <a:t> 8gb and above </a:t>
            </a:r>
            <a:endParaRPr lang="en-IN" dirty="0"/>
          </a:p>
        </p:txBody>
      </p:sp>
    </p:spTree>
    <p:extLst>
      <p:ext uri="{BB962C8B-B14F-4D97-AF65-F5344CB8AC3E}">
        <p14:creationId xmlns:p14="http://schemas.microsoft.com/office/powerpoint/2010/main" val="602300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a:xfrm>
            <a:off x="1416666" y="458361"/>
            <a:ext cx="8596668" cy="753328"/>
          </a:xfrm>
        </p:spPr>
        <p:txBody>
          <a:bodyPr/>
          <a:lstStyle/>
          <a:p>
            <a:pPr algn="ctr"/>
            <a:r>
              <a:rPr lang="en-IN" dirty="0"/>
              <a:t>Implementation</a:t>
            </a:r>
          </a:p>
        </p:txBody>
      </p:sp>
      <p:sp>
        <p:nvSpPr>
          <p:cNvPr id="7" name="Rectangle 6">
            <a:extLst>
              <a:ext uri="{FF2B5EF4-FFF2-40B4-BE49-F238E27FC236}">
                <a16:creationId xmlns:a16="http://schemas.microsoft.com/office/drawing/2014/main" id="{92013534-E3BA-49C6-8A15-2AB934A547B5}"/>
              </a:ext>
            </a:extLst>
          </p:cNvPr>
          <p:cNvSpPr/>
          <p:nvPr/>
        </p:nvSpPr>
        <p:spPr>
          <a:xfrm>
            <a:off x="1235094" y="1690658"/>
            <a:ext cx="8138160" cy="4585871"/>
          </a:xfrm>
          <a:prstGeom prst="rect">
            <a:avLst/>
          </a:prstGeom>
        </p:spPr>
        <p:txBody>
          <a:bodyPr wrap="square">
            <a:spAutoFit/>
          </a:bodyPr>
          <a:lstStyle/>
          <a:p>
            <a:pPr>
              <a:lnSpc>
                <a:spcPct val="150000"/>
              </a:lnSpc>
            </a:pPr>
            <a:r>
              <a:rPr lang="en-IN" sz="2200" dirty="0"/>
              <a:t>S</a:t>
            </a:r>
            <a:r>
              <a:rPr lang="en-IN" sz="2400" dirty="0"/>
              <a:t>ystem Implementation is divided into 5:</a:t>
            </a:r>
          </a:p>
          <a:p>
            <a:pPr marL="914400" lvl="1" indent="-514350">
              <a:buFont typeface="+mj-lt"/>
              <a:buAutoNum type="arabicPeriod"/>
            </a:pPr>
            <a:r>
              <a:rPr lang="en-IN" sz="2000" dirty="0"/>
              <a:t>Data Pre-processing</a:t>
            </a:r>
          </a:p>
          <a:p>
            <a:pPr marL="914400" lvl="1" indent="-514350">
              <a:buFont typeface="+mj-lt"/>
              <a:buAutoNum type="arabicPeriod"/>
            </a:pPr>
            <a:r>
              <a:rPr lang="en-IN" sz="2000" dirty="0"/>
              <a:t>Feature Extraction</a:t>
            </a:r>
          </a:p>
          <a:p>
            <a:pPr marL="914400" lvl="1" indent="-514350">
              <a:buFont typeface="+mj-lt"/>
              <a:buAutoNum type="arabicPeriod"/>
            </a:pPr>
            <a:r>
              <a:rPr lang="en-IN" sz="2000" dirty="0"/>
              <a:t>Model Comparison</a:t>
            </a:r>
          </a:p>
          <a:p>
            <a:pPr marL="914400" lvl="1" indent="-514350">
              <a:buFont typeface="+mj-lt"/>
              <a:buAutoNum type="arabicPeriod"/>
            </a:pPr>
            <a:r>
              <a:rPr lang="en-IN" sz="2000" dirty="0"/>
              <a:t>Model Evaluation</a:t>
            </a:r>
          </a:p>
          <a:p>
            <a:pPr marL="914400" lvl="1" indent="-514350">
              <a:buFont typeface="+mj-lt"/>
              <a:buAutoNum type="arabicPeriod"/>
            </a:pPr>
            <a:r>
              <a:rPr lang="en-US" sz="2000" dirty="0"/>
              <a:t>M</a:t>
            </a:r>
            <a:r>
              <a:rPr lang="en-IN" sz="2000" dirty="0" err="1"/>
              <a:t>odel</a:t>
            </a:r>
            <a:r>
              <a:rPr lang="en-IN" sz="2000" dirty="0"/>
              <a:t> Implementation</a:t>
            </a:r>
          </a:p>
          <a:p>
            <a:pPr marL="457200" indent="-457200">
              <a:lnSpc>
                <a:spcPct val="150000"/>
              </a:lnSpc>
              <a:buFont typeface="+mj-lt"/>
              <a:buAutoNum type="arabicPeriod"/>
            </a:pPr>
            <a:r>
              <a:rPr lang="en-IN" sz="2000" b="1" dirty="0"/>
              <a:t>Data Pre-processing</a:t>
            </a:r>
          </a:p>
          <a:p>
            <a:pPr marL="571500" lvl="2">
              <a:lnSpc>
                <a:spcPct val="150000"/>
              </a:lnSpc>
            </a:pPr>
            <a:r>
              <a:rPr lang="en-IN" b="1" dirty="0"/>
              <a:t>Inputs: </a:t>
            </a:r>
            <a:r>
              <a:rPr lang="en-IN" dirty="0"/>
              <a:t>Dataset I and Dataset II</a:t>
            </a:r>
          </a:p>
          <a:p>
            <a:pPr lvl="2" indent="-342900">
              <a:lnSpc>
                <a:spcPct val="150000"/>
              </a:lnSpc>
              <a:buFont typeface="Wingdings" panose="05000000000000000000" pitchFamily="2" charset="2"/>
              <a:buChar char="Ø"/>
            </a:pPr>
            <a:r>
              <a:rPr lang="en-IN" dirty="0"/>
              <a:t>Data Cleaning</a:t>
            </a:r>
          </a:p>
          <a:p>
            <a:pPr lvl="4" indent="-342900">
              <a:buFont typeface="Wingdings" panose="05000000000000000000" pitchFamily="2" charset="2"/>
              <a:buChar char="§"/>
            </a:pPr>
            <a:r>
              <a:rPr lang="en-IN" dirty="0"/>
              <a:t>Dropping Null Values</a:t>
            </a:r>
          </a:p>
          <a:p>
            <a:pPr lvl="2" indent="-342900">
              <a:buFont typeface="Wingdings" panose="05000000000000000000" pitchFamily="2" charset="2"/>
              <a:buChar char="Ø"/>
            </a:pPr>
            <a:r>
              <a:rPr lang="en-IN" dirty="0"/>
              <a:t>Data Reduction</a:t>
            </a:r>
          </a:p>
          <a:p>
            <a:pPr lvl="4" indent="-342900">
              <a:buFont typeface="Wingdings" panose="05000000000000000000" pitchFamily="2" charset="2"/>
              <a:buChar char="§"/>
            </a:pPr>
            <a:r>
              <a:rPr lang="en-IN" dirty="0"/>
              <a:t>Dropping Unwanted Columns</a:t>
            </a:r>
          </a:p>
          <a:p>
            <a:pPr marL="628650" lvl="1" indent="-285750">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A9701C6C-D34B-46B3-BACE-32CEA751D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126" y="2304717"/>
            <a:ext cx="2133114" cy="3132486"/>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A8169-0F02-4448-9A43-A2438E30A2A1}"/>
              </a:ext>
            </a:extLst>
          </p:cNvPr>
          <p:cNvSpPr/>
          <p:nvPr/>
        </p:nvSpPr>
        <p:spPr>
          <a:xfrm>
            <a:off x="713960" y="883323"/>
            <a:ext cx="5196840" cy="2257477"/>
          </a:xfrm>
          <a:prstGeom prst="rect">
            <a:avLst/>
          </a:prstGeom>
        </p:spPr>
        <p:txBody>
          <a:bodyPr wrap="square">
            <a:spAutoFit/>
          </a:bodyPr>
          <a:lstStyle/>
          <a:p>
            <a:pPr lvl="2" indent="-342900">
              <a:buFont typeface="Wingdings" panose="05000000000000000000" pitchFamily="2" charset="2"/>
              <a:buChar char="Ø"/>
            </a:pPr>
            <a:r>
              <a:rPr lang="en-IN" dirty="0"/>
              <a:t>Data Integration</a:t>
            </a:r>
          </a:p>
          <a:p>
            <a:pPr lvl="4" indent="-342900">
              <a:buFont typeface="Wingdings" panose="05000000000000000000" pitchFamily="2" charset="2"/>
              <a:buChar char="§"/>
            </a:pPr>
            <a:r>
              <a:rPr lang="en-IN" dirty="0"/>
              <a:t>Changing Data Types</a:t>
            </a:r>
          </a:p>
          <a:p>
            <a:pPr lvl="4" indent="-342900">
              <a:buFont typeface="Wingdings" panose="05000000000000000000" pitchFamily="2" charset="2"/>
              <a:buChar char="§"/>
            </a:pPr>
            <a:r>
              <a:rPr lang="en-IN" dirty="0"/>
              <a:t>Changing Column names</a:t>
            </a:r>
          </a:p>
          <a:p>
            <a:pPr lvl="4" indent="-342900">
              <a:buFont typeface="Wingdings" panose="05000000000000000000" pitchFamily="2" charset="2"/>
              <a:buChar char="§"/>
            </a:pPr>
            <a:r>
              <a:rPr lang="en-IN" dirty="0"/>
              <a:t>Merging the 2 Datasets</a:t>
            </a:r>
          </a:p>
          <a:p>
            <a:pPr lvl="4" indent="-342900">
              <a:buFont typeface="Wingdings" panose="05000000000000000000" pitchFamily="2" charset="2"/>
              <a:buChar char="§"/>
            </a:pPr>
            <a:r>
              <a:rPr lang="en-IN" dirty="0"/>
              <a:t>Removing Duplicates</a:t>
            </a:r>
          </a:p>
          <a:p>
            <a:pPr marL="571500" lvl="2">
              <a:lnSpc>
                <a:spcPct val="150000"/>
              </a:lnSpc>
            </a:pPr>
            <a:r>
              <a:rPr lang="en-IN" b="1" dirty="0"/>
              <a:t>Output: </a:t>
            </a:r>
            <a:r>
              <a:rPr lang="en-IN" dirty="0"/>
              <a:t>New Dataset after pre-processing</a:t>
            </a:r>
          </a:p>
          <a:p>
            <a:pPr marL="571500" lvl="2">
              <a:lnSpc>
                <a:spcPct val="150000"/>
              </a:lnSpc>
            </a:pPr>
            <a:endParaRPr lang="en-IN" dirty="0"/>
          </a:p>
        </p:txBody>
      </p:sp>
      <p:pic>
        <p:nvPicPr>
          <p:cNvPr id="4" name="Picture 3">
            <a:extLst>
              <a:ext uri="{FF2B5EF4-FFF2-40B4-BE49-F238E27FC236}">
                <a16:creationId xmlns:a16="http://schemas.microsoft.com/office/drawing/2014/main" id="{8986F664-EC10-449A-8C7E-E2BB2C174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122" y="2942423"/>
            <a:ext cx="2854517" cy="3499409"/>
          </a:xfrm>
          <a:prstGeom prst="rect">
            <a:avLst/>
          </a:prstGeom>
        </p:spPr>
      </p:pic>
      <p:pic>
        <p:nvPicPr>
          <p:cNvPr id="6" name="Picture 5">
            <a:extLst>
              <a:ext uri="{FF2B5EF4-FFF2-40B4-BE49-F238E27FC236}">
                <a16:creationId xmlns:a16="http://schemas.microsoft.com/office/drawing/2014/main" id="{BC077A59-6159-487F-BAF9-7FEEBCBC2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229" y="1298460"/>
            <a:ext cx="4818931" cy="3684680"/>
          </a:xfrm>
          <a:prstGeom prst="rect">
            <a:avLst/>
          </a:prstGeom>
        </p:spPr>
      </p:pic>
    </p:spTree>
    <p:extLst>
      <p:ext uri="{BB962C8B-B14F-4D97-AF65-F5344CB8AC3E}">
        <p14:creationId xmlns:p14="http://schemas.microsoft.com/office/powerpoint/2010/main" val="1782321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7657CD5-D508-48CE-B6F5-2BE183B8BF9D}"/>
              </a:ext>
            </a:extLst>
          </p:cNvPr>
          <p:cNvGraphicFramePr>
            <a:graphicFrameLocks noGrp="1"/>
          </p:cNvGraphicFramePr>
          <p:nvPr>
            <p:extLst>
              <p:ext uri="{D42A27DB-BD31-4B8C-83A1-F6EECF244321}">
                <p14:modId xmlns:p14="http://schemas.microsoft.com/office/powerpoint/2010/main" val="2516667256"/>
              </p:ext>
            </p:extLst>
          </p:nvPr>
        </p:nvGraphicFramePr>
        <p:xfrm>
          <a:off x="5349240" y="1916316"/>
          <a:ext cx="6035040" cy="4023416"/>
        </p:xfrm>
        <a:graphic>
          <a:graphicData uri="http://schemas.openxmlformats.org/drawingml/2006/table">
            <a:tbl>
              <a:tblPr firstRow="1" bandRow="1">
                <a:tableStyleId>{5940675A-B579-460E-94D1-54222C63F5DA}</a:tableStyleId>
              </a:tblPr>
              <a:tblGrid>
                <a:gridCol w="474114">
                  <a:extLst>
                    <a:ext uri="{9D8B030D-6E8A-4147-A177-3AD203B41FA5}">
                      <a16:colId xmlns:a16="http://schemas.microsoft.com/office/drawing/2014/main" val="3014715278"/>
                    </a:ext>
                  </a:extLst>
                </a:gridCol>
                <a:gridCol w="1235368">
                  <a:extLst>
                    <a:ext uri="{9D8B030D-6E8A-4147-A177-3AD203B41FA5}">
                      <a16:colId xmlns:a16="http://schemas.microsoft.com/office/drawing/2014/main" val="318862090"/>
                    </a:ext>
                  </a:extLst>
                </a:gridCol>
                <a:gridCol w="4325558">
                  <a:extLst>
                    <a:ext uri="{9D8B030D-6E8A-4147-A177-3AD203B41FA5}">
                      <a16:colId xmlns:a16="http://schemas.microsoft.com/office/drawing/2014/main" val="2640347302"/>
                    </a:ext>
                  </a:extLst>
                </a:gridCol>
              </a:tblGrid>
              <a:tr h="394416">
                <a:tc>
                  <a:txBody>
                    <a:bodyPr/>
                    <a:lstStyle/>
                    <a:p>
                      <a:pPr algn="ctr"/>
                      <a:r>
                        <a:rPr lang="en-IN" sz="1200" dirty="0" err="1"/>
                        <a:t>Slno</a:t>
                      </a:r>
                      <a:endParaRPr lang="en-IN" sz="1200" dirty="0"/>
                    </a:p>
                  </a:txBody>
                  <a:tcPr/>
                </a:tc>
                <a:tc>
                  <a:txBody>
                    <a:bodyPr/>
                    <a:lstStyle/>
                    <a:p>
                      <a:pPr algn="ctr"/>
                      <a:r>
                        <a:rPr lang="en-IN" sz="1200"/>
                        <a:t>Lexcial Features</a:t>
                      </a:r>
                      <a:endParaRPr lang="en-IN" sz="1200" dirty="0"/>
                    </a:p>
                  </a:txBody>
                  <a:tcPr/>
                </a:tc>
                <a:tc>
                  <a:txBody>
                    <a:bodyPr/>
                    <a:lstStyle/>
                    <a:p>
                      <a:pPr algn="ctr"/>
                      <a:r>
                        <a:rPr lang="en-IN" sz="1200" dirty="0"/>
                        <a:t>Description</a:t>
                      </a:r>
                    </a:p>
                  </a:txBody>
                  <a:tcPr/>
                </a:tc>
                <a:extLst>
                  <a:ext uri="{0D108BD9-81ED-4DB2-BD59-A6C34878D82A}">
                    <a16:rowId xmlns:a16="http://schemas.microsoft.com/office/drawing/2014/main" val="4002257908"/>
                  </a:ext>
                </a:extLst>
              </a:tr>
              <a:tr h="365946">
                <a:tc>
                  <a:txBody>
                    <a:bodyPr/>
                    <a:lstStyle/>
                    <a:p>
                      <a:pPr algn="ctr"/>
                      <a:r>
                        <a:rPr lang="en-IN" sz="1200" dirty="0"/>
                        <a:t>1</a:t>
                      </a:r>
                    </a:p>
                  </a:txBody>
                  <a:tcPr/>
                </a:tc>
                <a:tc>
                  <a:txBody>
                    <a:bodyPr/>
                    <a:lstStyle/>
                    <a:p>
                      <a:pPr algn="ctr"/>
                      <a:r>
                        <a:rPr lang="en-IN" sz="1200" b="1" dirty="0" err="1"/>
                        <a:t>getEntropy</a:t>
                      </a:r>
                      <a:endParaRPr lang="en-IN" sz="12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a:t>Measuring the entropy of URL strings </a:t>
                      </a:r>
                      <a:endParaRPr lang="en-IN" sz="1200" dirty="0"/>
                    </a:p>
                  </a:txBody>
                  <a:tcPr/>
                </a:tc>
                <a:extLst>
                  <a:ext uri="{0D108BD9-81ED-4DB2-BD59-A6C34878D82A}">
                    <a16:rowId xmlns:a16="http://schemas.microsoft.com/office/drawing/2014/main" val="4049019966"/>
                  </a:ext>
                </a:extLst>
              </a:tr>
              <a:tr h="365946">
                <a:tc>
                  <a:txBody>
                    <a:bodyPr/>
                    <a:lstStyle/>
                    <a:p>
                      <a:pPr algn="ctr"/>
                      <a:r>
                        <a:rPr lang="en-IN" sz="1200" dirty="0"/>
                        <a:t>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1" dirty="0" err="1"/>
                        <a:t>hasLogin</a:t>
                      </a:r>
                      <a:endParaRPr lang="en-IN" sz="1200" b="1" dirty="0"/>
                    </a:p>
                  </a:txBody>
                  <a:tcPr/>
                </a:tc>
                <a:tc>
                  <a:txBody>
                    <a:bodyPr/>
                    <a:lstStyle/>
                    <a:p>
                      <a:r>
                        <a:rPr lang="en-US" sz="1200"/>
                        <a:t>Check if the URL contains specific keyword ”</a:t>
                      </a:r>
                      <a:r>
                        <a:rPr lang="en-US" sz="1200" err="1"/>
                        <a:t>login</a:t>
                      </a:r>
                      <a:r>
                        <a:rPr lang="en-US" sz="1200"/>
                        <a:t>” </a:t>
                      </a:r>
                      <a:endParaRPr lang="en-IN" sz="1200" dirty="0"/>
                    </a:p>
                  </a:txBody>
                  <a:tcPr/>
                </a:tc>
                <a:extLst>
                  <a:ext uri="{0D108BD9-81ED-4DB2-BD59-A6C34878D82A}">
                    <a16:rowId xmlns:a16="http://schemas.microsoft.com/office/drawing/2014/main" val="975152500"/>
                  </a:ext>
                </a:extLst>
              </a:tr>
              <a:tr h="365946">
                <a:tc>
                  <a:txBody>
                    <a:bodyPr/>
                    <a:lstStyle/>
                    <a:p>
                      <a:pPr algn="ctr"/>
                      <a:r>
                        <a:rPr lang="en-IN" sz="1200" dirty="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1" dirty="0"/>
                        <a:t>Redirection</a:t>
                      </a:r>
                    </a:p>
                  </a:txBody>
                  <a:tcPr/>
                </a:tc>
                <a:tc>
                  <a:txBody>
                    <a:bodyPr/>
                    <a:lstStyle/>
                    <a:p>
                      <a:r>
                        <a:rPr lang="en-IN" sz="1200"/>
                        <a:t>Check for the presence of redirection in URL string </a:t>
                      </a:r>
                      <a:endParaRPr lang="en-IN" sz="1200" dirty="0"/>
                    </a:p>
                  </a:txBody>
                  <a:tcPr/>
                </a:tc>
                <a:extLst>
                  <a:ext uri="{0D108BD9-81ED-4DB2-BD59-A6C34878D82A}">
                    <a16:rowId xmlns:a16="http://schemas.microsoft.com/office/drawing/2014/main" val="3205831156"/>
                  </a:ext>
                </a:extLst>
              </a:tr>
              <a:tr h="640405">
                <a:tc>
                  <a:txBody>
                    <a:bodyPr/>
                    <a:lstStyle/>
                    <a:p>
                      <a:pPr algn="ctr"/>
                      <a:r>
                        <a:rPr lang="en-IN" sz="1200" dirty="0"/>
                        <a:t>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1" dirty="0" err="1"/>
                        <a:t>lenClassify</a:t>
                      </a:r>
                      <a:endParaRPr lang="en-IN" sz="1200" b="1" dirty="0"/>
                    </a:p>
                  </a:txBody>
                  <a:tcPr/>
                </a:tc>
                <a:tc>
                  <a:txBody>
                    <a:bodyPr/>
                    <a:lstStyle/>
                    <a:p>
                      <a:pPr marL="0" lvl="0" indent="0">
                        <a:buFont typeface="Wingdings" panose="05000000000000000000" pitchFamily="2" charset="2"/>
                        <a:buNone/>
                      </a:pPr>
                      <a:r>
                        <a:rPr lang="en-US" sz="1200" dirty="0"/>
                        <a:t>Check if the length of the URL is greater than or equal to 54 characters </a:t>
                      </a:r>
                      <a:endParaRPr lang="en-IN" sz="1200" dirty="0"/>
                    </a:p>
                  </a:txBody>
                  <a:tcPr/>
                </a:tc>
                <a:extLst>
                  <a:ext uri="{0D108BD9-81ED-4DB2-BD59-A6C34878D82A}">
                    <a16:rowId xmlns:a16="http://schemas.microsoft.com/office/drawing/2014/main" val="2343745637"/>
                  </a:ext>
                </a:extLst>
              </a:tr>
              <a:tr h="365946">
                <a:tc>
                  <a:txBody>
                    <a:bodyPr/>
                    <a:lstStyle/>
                    <a:p>
                      <a:pPr algn="ctr"/>
                      <a:r>
                        <a:rPr lang="en-IN" sz="1200" dirty="0"/>
                        <a:t>5</a:t>
                      </a:r>
                    </a:p>
                  </a:txBody>
                  <a:tcPr/>
                </a:tc>
                <a:tc>
                  <a:txBody>
                    <a:bodyPr/>
                    <a:lstStyle/>
                    <a:p>
                      <a:pPr algn="ctr"/>
                      <a:r>
                        <a:rPr lang="en-IN" sz="1200" b="1" dirty="0" err="1"/>
                        <a:t>haveAtSign</a:t>
                      </a:r>
                      <a:endParaRPr lang="en-IN" sz="12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Checks for the presence of ’@’ symbol in the URL</a:t>
                      </a:r>
                      <a:endParaRPr lang="en-IN" sz="1200" dirty="0"/>
                    </a:p>
                  </a:txBody>
                  <a:tcPr/>
                </a:tc>
                <a:extLst>
                  <a:ext uri="{0D108BD9-81ED-4DB2-BD59-A6C34878D82A}">
                    <a16:rowId xmlns:a16="http://schemas.microsoft.com/office/drawing/2014/main" val="2710079272"/>
                  </a:ext>
                </a:extLst>
              </a:tr>
              <a:tr h="365946">
                <a:tc>
                  <a:txBody>
                    <a:bodyPr/>
                    <a:lstStyle/>
                    <a:p>
                      <a:pPr algn="ctr"/>
                      <a:r>
                        <a:rPr lang="en-IN" sz="1200" dirty="0"/>
                        <a:t>6</a:t>
                      </a:r>
                    </a:p>
                  </a:txBody>
                  <a:tcPr/>
                </a:tc>
                <a:tc>
                  <a:txBody>
                    <a:bodyPr/>
                    <a:lstStyle/>
                    <a:p>
                      <a:pPr algn="ctr"/>
                      <a:r>
                        <a:rPr lang="en-IN" sz="1200" b="1" dirty="0" err="1"/>
                        <a:t>getDepth</a:t>
                      </a:r>
                      <a:endParaRPr lang="en-IN" sz="1200" b="1" dirty="0"/>
                    </a:p>
                  </a:txBody>
                  <a:tcPr/>
                </a:tc>
                <a:tc>
                  <a:txBody>
                    <a:bodyPr/>
                    <a:lstStyle/>
                    <a:p>
                      <a:r>
                        <a:rPr lang="en-US" sz="1200"/>
                        <a:t>Calculate the number of subpages in the given URL </a:t>
                      </a:r>
                      <a:endParaRPr lang="en-IN" sz="1200" dirty="0"/>
                    </a:p>
                  </a:txBody>
                  <a:tcPr/>
                </a:tc>
                <a:extLst>
                  <a:ext uri="{0D108BD9-81ED-4DB2-BD59-A6C34878D82A}">
                    <a16:rowId xmlns:a16="http://schemas.microsoft.com/office/drawing/2014/main" val="4254943638"/>
                  </a:ext>
                </a:extLst>
              </a:tr>
              <a:tr h="365946">
                <a:tc>
                  <a:txBody>
                    <a:bodyPr/>
                    <a:lstStyle/>
                    <a:p>
                      <a:pPr algn="ctr"/>
                      <a:r>
                        <a:rPr lang="en-IN" sz="1200" dirty="0"/>
                        <a:t>7</a:t>
                      </a:r>
                    </a:p>
                  </a:txBody>
                  <a:tcPr/>
                </a:tc>
                <a:tc>
                  <a:txBody>
                    <a:bodyPr/>
                    <a:lstStyle/>
                    <a:p>
                      <a:pPr algn="ctr"/>
                      <a:r>
                        <a:rPr lang="en-IN" sz="1200" b="1" dirty="0" err="1"/>
                        <a:t>tinyURL</a:t>
                      </a:r>
                      <a:endParaRPr lang="en-IN" sz="1200" b="1" dirty="0"/>
                    </a:p>
                  </a:txBody>
                  <a:tcPr/>
                </a:tc>
                <a:tc>
                  <a:txBody>
                    <a:bodyPr/>
                    <a:lstStyle/>
                    <a:p>
                      <a:r>
                        <a:rPr lang="en-IN" sz="1200"/>
                        <a:t>Check if the URL is URL shortened </a:t>
                      </a:r>
                      <a:endParaRPr lang="en-IN" sz="1200" dirty="0"/>
                    </a:p>
                  </a:txBody>
                  <a:tcPr/>
                </a:tc>
                <a:extLst>
                  <a:ext uri="{0D108BD9-81ED-4DB2-BD59-A6C34878D82A}">
                    <a16:rowId xmlns:a16="http://schemas.microsoft.com/office/drawing/2014/main" val="1985870096"/>
                  </a:ext>
                </a:extLst>
              </a:tr>
              <a:tr h="365946">
                <a:tc>
                  <a:txBody>
                    <a:bodyPr/>
                    <a:lstStyle/>
                    <a:p>
                      <a:pPr algn="ctr"/>
                      <a:r>
                        <a:rPr lang="en-IN" sz="1200" dirty="0"/>
                        <a:t>8</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1" dirty="0" err="1"/>
                        <a:t>isDomainIp</a:t>
                      </a:r>
                      <a:endParaRPr lang="en-IN" sz="1200" b="1" dirty="0"/>
                    </a:p>
                  </a:txBody>
                  <a:tcPr/>
                </a:tc>
                <a:tc>
                  <a:txBody>
                    <a:bodyPr/>
                    <a:lstStyle/>
                    <a:p>
                      <a:r>
                        <a:rPr lang="en-IN" sz="1200"/>
                        <a:t>Check if there is IP address instead of hostname </a:t>
                      </a:r>
                      <a:endParaRPr lang="en-IN" sz="1200" dirty="0"/>
                    </a:p>
                  </a:txBody>
                  <a:tcPr/>
                </a:tc>
                <a:extLst>
                  <a:ext uri="{0D108BD9-81ED-4DB2-BD59-A6C34878D82A}">
                    <a16:rowId xmlns:a16="http://schemas.microsoft.com/office/drawing/2014/main" val="2402970530"/>
                  </a:ext>
                </a:extLst>
              </a:tr>
              <a:tr h="364189">
                <a:tc>
                  <a:txBody>
                    <a:bodyPr/>
                    <a:lstStyle/>
                    <a:p>
                      <a:pPr algn="ctr"/>
                      <a:r>
                        <a:rPr lang="en-IN" sz="1200" dirty="0"/>
                        <a:t>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1" dirty="0" err="1"/>
                        <a:t>prefixSufix</a:t>
                      </a:r>
                      <a:endParaRPr lang="en-IN" sz="1200" b="1" dirty="0"/>
                    </a:p>
                  </a:txBody>
                  <a:tcPr/>
                </a:tc>
                <a:tc>
                  <a:txBody>
                    <a:bodyPr/>
                    <a:lstStyle/>
                    <a:p>
                      <a:r>
                        <a:rPr lang="en-US" sz="1200" dirty="0"/>
                        <a:t>Check the presence of ’-’ in the domain of URL </a:t>
                      </a:r>
                      <a:endParaRPr lang="en-IN" sz="1200" dirty="0"/>
                    </a:p>
                  </a:txBody>
                  <a:tcPr/>
                </a:tc>
                <a:extLst>
                  <a:ext uri="{0D108BD9-81ED-4DB2-BD59-A6C34878D82A}">
                    <a16:rowId xmlns:a16="http://schemas.microsoft.com/office/drawing/2014/main" val="2990073871"/>
                  </a:ext>
                </a:extLst>
              </a:tr>
            </a:tbl>
          </a:graphicData>
        </a:graphic>
      </p:graphicFrame>
      <p:sp>
        <p:nvSpPr>
          <p:cNvPr id="8" name="Rectangle 7">
            <a:extLst>
              <a:ext uri="{FF2B5EF4-FFF2-40B4-BE49-F238E27FC236}">
                <a16:creationId xmlns:a16="http://schemas.microsoft.com/office/drawing/2014/main" id="{ADA5E60E-E8DB-46D9-9F81-AEA5497F27FD}"/>
              </a:ext>
            </a:extLst>
          </p:cNvPr>
          <p:cNvSpPr/>
          <p:nvPr/>
        </p:nvSpPr>
        <p:spPr>
          <a:xfrm>
            <a:off x="807720" y="801410"/>
            <a:ext cx="4434840" cy="4985980"/>
          </a:xfrm>
          <a:prstGeom prst="rect">
            <a:avLst/>
          </a:prstGeom>
        </p:spPr>
        <p:txBody>
          <a:bodyPr wrap="square">
            <a:spAutoFit/>
          </a:bodyPr>
          <a:lstStyle/>
          <a:p>
            <a:pPr>
              <a:lnSpc>
                <a:spcPct val="150000"/>
              </a:lnSpc>
              <a:buFont typeface="+mj-lt"/>
              <a:buAutoNum type="arabicPeriod" startAt="2"/>
            </a:pPr>
            <a:r>
              <a:rPr lang="en-IN" sz="2000" b="1" dirty="0"/>
              <a:t> Feature Extraction</a:t>
            </a:r>
          </a:p>
          <a:p>
            <a:pPr marL="1371600" lvl="2" indent="-457200">
              <a:buFont typeface="+mj-lt"/>
              <a:buAutoNum type="arabicPeriod"/>
            </a:pPr>
            <a:r>
              <a:rPr lang="en-IN" dirty="0"/>
              <a:t>Lexical Features</a:t>
            </a:r>
          </a:p>
          <a:p>
            <a:pPr marL="1371600" lvl="2" indent="-457200">
              <a:lnSpc>
                <a:spcPct val="150000"/>
              </a:lnSpc>
              <a:buFont typeface="+mj-lt"/>
              <a:buAutoNum type="arabicPeriod"/>
            </a:pPr>
            <a:r>
              <a:rPr lang="en-IN" dirty="0"/>
              <a:t>Numerical Features</a:t>
            </a:r>
          </a:p>
          <a:p>
            <a:pPr lvl="1">
              <a:lnSpc>
                <a:spcPct val="150000"/>
              </a:lnSpc>
            </a:pPr>
            <a:r>
              <a:rPr lang="en-IN" b="1" dirty="0"/>
              <a:t>Input: </a:t>
            </a:r>
            <a:r>
              <a:rPr lang="en-IN" dirty="0"/>
              <a:t>Dataset generated after pre-processing</a:t>
            </a:r>
          </a:p>
          <a:p>
            <a:pPr marL="971550" lvl="1" indent="-514350">
              <a:lnSpc>
                <a:spcPct val="150000"/>
              </a:lnSpc>
              <a:buFont typeface="+mj-lt"/>
              <a:buAutoNum type="romanLcPeriod"/>
            </a:pPr>
            <a:r>
              <a:rPr lang="en-IN" b="1" dirty="0"/>
              <a:t>Lexical Features</a:t>
            </a:r>
          </a:p>
          <a:p>
            <a:pPr marL="1657350" lvl="3" indent="-285750">
              <a:buFont typeface="Arial" panose="020B0604020202020204" pitchFamily="34" charset="0"/>
              <a:buChar char="•"/>
            </a:pPr>
            <a:r>
              <a:rPr lang="en-US" dirty="0"/>
              <a:t>Involve analyzing the textual components and patterns within a URL. </a:t>
            </a:r>
          </a:p>
          <a:p>
            <a:pPr marL="1657350" lvl="3" indent="-285750">
              <a:buFont typeface="Arial" panose="020B0604020202020204" pitchFamily="34" charset="0"/>
              <a:buChar char="•"/>
            </a:pPr>
            <a:r>
              <a:rPr lang="en-US" dirty="0"/>
              <a:t>These features capture characteristics related to the structure, keywords, and other textual elements of a URL.</a:t>
            </a:r>
            <a:endParaRPr lang="en-IN" b="1"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636F89-0012-47C2-8AD4-16241B2E0919}"/>
              </a:ext>
            </a:extLst>
          </p:cNvPr>
          <p:cNvSpPr/>
          <p:nvPr/>
        </p:nvSpPr>
        <p:spPr>
          <a:xfrm>
            <a:off x="487680" y="750944"/>
            <a:ext cx="10316980" cy="5355312"/>
          </a:xfrm>
          <a:prstGeom prst="rect">
            <a:avLst/>
          </a:prstGeom>
        </p:spPr>
        <p:txBody>
          <a:bodyPr wrap="square">
            <a:spAutoFit/>
          </a:bodyPr>
          <a:lstStyle/>
          <a:p>
            <a:pPr lvl="4"/>
            <a:endParaRPr lang="en-US" dirty="0"/>
          </a:p>
          <a:p>
            <a:pPr marL="1428750" lvl="2" indent="-514350">
              <a:buFont typeface="+mj-lt"/>
              <a:buAutoNum type="romanLcPeriod" startAt="2"/>
            </a:pPr>
            <a:r>
              <a:rPr lang="en-IN" b="1" dirty="0"/>
              <a:t>Numerical Features</a:t>
            </a:r>
          </a:p>
          <a:p>
            <a:pPr marL="2114550" lvl="4" indent="-285750">
              <a:buFont typeface="Arial" panose="020B0604020202020204" pitchFamily="34" charset="0"/>
              <a:buChar char="•"/>
            </a:pPr>
            <a:r>
              <a:rPr lang="en-US" dirty="0"/>
              <a:t>Features that represent quantitative or continuous values.</a:t>
            </a:r>
          </a:p>
          <a:p>
            <a:pPr marL="2114550" lvl="4" indent="-285750">
              <a:buFont typeface="Arial" panose="020B0604020202020204" pitchFamily="34" charset="0"/>
              <a:buChar char="•"/>
            </a:pPr>
            <a:r>
              <a:rPr lang="en-US" dirty="0"/>
              <a:t>These features can take on a wide range of numeric values</a:t>
            </a:r>
          </a:p>
          <a:p>
            <a:pPr lvl="4"/>
            <a:endParaRPr lang="en-US" dirty="0"/>
          </a:p>
          <a:p>
            <a:pPr lvl="4"/>
            <a:endParaRPr lang="en-US" dirty="0"/>
          </a:p>
          <a:p>
            <a:pPr lvl="4"/>
            <a:endParaRPr lang="en-US" dirty="0"/>
          </a:p>
          <a:p>
            <a:pPr lvl="4"/>
            <a:endParaRPr lang="en-IN" dirty="0"/>
          </a:p>
          <a:p>
            <a:pPr lvl="4"/>
            <a:endParaRPr lang="en-IN" dirty="0"/>
          </a:p>
          <a:p>
            <a:pPr lvl="5" indent="-342900">
              <a:buFont typeface="Wingdings" panose="05000000000000000000" pitchFamily="2" charset="2"/>
              <a:buChar char="Ø"/>
            </a:pPr>
            <a:r>
              <a:rPr lang="en-US" dirty="0"/>
              <a:t>URL text features are basically classified into - protocol, domain, path, query, fragment. </a:t>
            </a:r>
          </a:p>
          <a:p>
            <a:pPr lvl="5" indent="-342900">
              <a:buFont typeface="Wingdings" panose="05000000000000000000" pitchFamily="2" charset="2"/>
              <a:buChar char="Ø"/>
            </a:pPr>
            <a:r>
              <a:rPr lang="en-US" dirty="0"/>
              <a:t>The length of this each feature (excluding protocol) and the count of the different special characters in that feature are extracted</a:t>
            </a:r>
            <a:endParaRPr lang="en-IN" dirty="0"/>
          </a:p>
          <a:p>
            <a:pPr lvl="5" indent="-342900">
              <a:buFont typeface="Wingdings" panose="05000000000000000000" pitchFamily="2" charset="2"/>
              <a:buChar char="Ø"/>
            </a:pPr>
            <a:r>
              <a:rPr lang="en-US" dirty="0"/>
              <a:t>The special characters like ‘.’ ‘-’ ‘/’ ‘?’ ‘=’ ‘@’ ‘&amp;’ ‘!’ ‘ ’ ‘˜’ ‘,’ ‘+’ ‘*’ ‘#’ ‘$’ ‘%’ .</a:t>
            </a:r>
          </a:p>
          <a:p>
            <a:pPr lvl="5" indent="-342900">
              <a:buFont typeface="Wingdings" panose="05000000000000000000" pitchFamily="2" charset="2"/>
              <a:buChar char="Ø"/>
            </a:pPr>
            <a:r>
              <a:rPr lang="en-US" dirty="0"/>
              <a:t>Number of features = 65</a:t>
            </a:r>
          </a:p>
          <a:p>
            <a:pPr marL="1028700" lvl="3"/>
            <a:r>
              <a:rPr lang="en-US" dirty="0"/>
              <a:t>Finally, a total of 74 features are extracted.</a:t>
            </a:r>
          </a:p>
          <a:p>
            <a:pPr marL="1028700" lvl="3"/>
            <a:r>
              <a:rPr lang="en-US" b="1" dirty="0"/>
              <a:t>Output: </a:t>
            </a:r>
            <a:r>
              <a:rPr lang="en-US" dirty="0"/>
              <a:t>New Dataset with extracted Features</a:t>
            </a:r>
            <a:endParaRPr lang="en-IN" dirty="0"/>
          </a:p>
          <a:p>
            <a:pPr marL="628650" lvl="1"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212DBC57-4D43-49E0-A925-885FB8E2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679" y="1955502"/>
            <a:ext cx="4021244" cy="1334599"/>
          </a:xfrm>
          <a:prstGeom prst="rect">
            <a:avLst/>
          </a:prstGeom>
        </p:spPr>
      </p:pic>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8BCD4-5CFF-40C0-AD9A-48788E23644A}"/>
              </a:ext>
            </a:extLst>
          </p:cNvPr>
          <p:cNvSpPr txBox="1">
            <a:spLocks/>
          </p:cNvSpPr>
          <p:nvPr/>
        </p:nvSpPr>
        <p:spPr>
          <a:xfrm>
            <a:off x="1054655" y="1747132"/>
            <a:ext cx="10234936" cy="36365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b="1" dirty="0"/>
              <a:t>Introduction</a:t>
            </a:r>
          </a:p>
          <a:p>
            <a:r>
              <a:rPr lang="en-IN" sz="1600" b="1" dirty="0"/>
              <a:t>Abstract</a:t>
            </a:r>
          </a:p>
          <a:p>
            <a:r>
              <a:rPr lang="en-IN" sz="1600" b="1" dirty="0"/>
              <a:t>Literature Survey</a:t>
            </a:r>
          </a:p>
          <a:p>
            <a:r>
              <a:rPr lang="en-IN" sz="1600" b="1" dirty="0"/>
              <a:t>Problem Statement</a:t>
            </a:r>
          </a:p>
          <a:p>
            <a:r>
              <a:rPr lang="en-IN" sz="1600" b="1" dirty="0"/>
              <a:t>Objectives</a:t>
            </a:r>
          </a:p>
          <a:p>
            <a:r>
              <a:rPr lang="en-IN" sz="1600" b="1" dirty="0"/>
              <a:t>Scope</a:t>
            </a:r>
          </a:p>
          <a:p>
            <a:r>
              <a:rPr lang="en-IN" sz="1600" b="1" dirty="0"/>
              <a:t>Methodology</a:t>
            </a:r>
          </a:p>
          <a:p>
            <a:r>
              <a:rPr lang="en-IN" sz="1600" b="1" dirty="0"/>
              <a:t>System Requirements</a:t>
            </a:r>
          </a:p>
          <a:p>
            <a:r>
              <a:rPr lang="en-IN" sz="1600" b="1" dirty="0"/>
              <a:t>System Implementation</a:t>
            </a:r>
          </a:p>
          <a:p>
            <a:r>
              <a:rPr lang="en-IN" sz="1600" b="1" dirty="0"/>
              <a:t>Results and Discussion</a:t>
            </a:r>
          </a:p>
          <a:p>
            <a:r>
              <a:rPr lang="en-IN" sz="1600" b="1" dirty="0"/>
              <a:t>Conclusion</a:t>
            </a:r>
          </a:p>
          <a:p>
            <a:r>
              <a:rPr lang="en-IN" sz="1600" b="1" dirty="0"/>
              <a:t>References</a:t>
            </a:r>
          </a:p>
        </p:txBody>
      </p:sp>
      <p:sp>
        <p:nvSpPr>
          <p:cNvPr id="5" name="Title 1">
            <a:extLst>
              <a:ext uri="{FF2B5EF4-FFF2-40B4-BE49-F238E27FC236}">
                <a16:creationId xmlns:a16="http://schemas.microsoft.com/office/drawing/2014/main" id="{EAB6F853-682F-4ACD-8091-A242AD49946A}"/>
              </a:ext>
            </a:extLst>
          </p:cNvPr>
          <p:cNvSpPr txBox="1">
            <a:spLocks/>
          </p:cNvSpPr>
          <p:nvPr/>
        </p:nvSpPr>
        <p:spPr>
          <a:xfrm>
            <a:off x="773991" y="633442"/>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CONTENTS</a:t>
            </a:r>
          </a:p>
        </p:txBody>
      </p:sp>
    </p:spTree>
    <p:extLst>
      <p:ext uri="{BB962C8B-B14F-4D97-AF65-F5344CB8AC3E}">
        <p14:creationId xmlns:p14="http://schemas.microsoft.com/office/powerpoint/2010/main" val="3302332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6A13BBD-E14B-458B-AAC2-530E66AF4558}"/>
              </a:ext>
            </a:extLst>
          </p:cNvPr>
          <p:cNvGraphicFramePr>
            <a:graphicFrameLocks noGrp="1"/>
          </p:cNvGraphicFramePr>
          <p:nvPr>
            <p:extLst>
              <p:ext uri="{D42A27DB-BD31-4B8C-83A1-F6EECF244321}">
                <p14:modId xmlns:p14="http://schemas.microsoft.com/office/powerpoint/2010/main" val="3136981897"/>
              </p:ext>
            </p:extLst>
          </p:nvPr>
        </p:nvGraphicFramePr>
        <p:xfrm>
          <a:off x="825065" y="650262"/>
          <a:ext cx="9958165" cy="5432682"/>
        </p:xfrm>
        <a:graphic>
          <a:graphicData uri="http://schemas.openxmlformats.org/drawingml/2006/table">
            <a:tbl>
              <a:tblPr firstRow="1" bandRow="1">
                <a:tableStyleId>{5940675A-B579-460E-94D1-54222C63F5DA}</a:tableStyleId>
              </a:tblPr>
              <a:tblGrid>
                <a:gridCol w="1840076">
                  <a:extLst>
                    <a:ext uri="{9D8B030D-6E8A-4147-A177-3AD203B41FA5}">
                      <a16:colId xmlns:a16="http://schemas.microsoft.com/office/drawing/2014/main" val="1579089713"/>
                    </a:ext>
                  </a:extLst>
                </a:gridCol>
                <a:gridCol w="1828800">
                  <a:extLst>
                    <a:ext uri="{9D8B030D-6E8A-4147-A177-3AD203B41FA5}">
                      <a16:colId xmlns:a16="http://schemas.microsoft.com/office/drawing/2014/main" val="3607066144"/>
                    </a:ext>
                  </a:extLst>
                </a:gridCol>
                <a:gridCol w="1918010">
                  <a:extLst>
                    <a:ext uri="{9D8B030D-6E8A-4147-A177-3AD203B41FA5}">
                      <a16:colId xmlns:a16="http://schemas.microsoft.com/office/drawing/2014/main" val="2110982260"/>
                    </a:ext>
                  </a:extLst>
                </a:gridCol>
                <a:gridCol w="2062975">
                  <a:extLst>
                    <a:ext uri="{9D8B030D-6E8A-4147-A177-3AD203B41FA5}">
                      <a16:colId xmlns:a16="http://schemas.microsoft.com/office/drawing/2014/main" val="3967928617"/>
                    </a:ext>
                  </a:extLst>
                </a:gridCol>
                <a:gridCol w="2308304">
                  <a:extLst>
                    <a:ext uri="{9D8B030D-6E8A-4147-A177-3AD203B41FA5}">
                      <a16:colId xmlns:a16="http://schemas.microsoft.com/office/drawing/2014/main" val="2632004753"/>
                    </a:ext>
                  </a:extLst>
                </a:gridCol>
              </a:tblGrid>
              <a:tr h="454326">
                <a:tc>
                  <a:txBody>
                    <a:bodyPr/>
                    <a:lstStyle/>
                    <a:p>
                      <a:endParaRPr lang="en-IN" sz="1300" dirty="0"/>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Numerical Features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3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3983208"/>
                  </a:ext>
                </a:extLst>
              </a:tr>
              <a:tr h="454326">
                <a:tc>
                  <a:txBody>
                    <a:bodyPr/>
                    <a:lstStyle/>
                    <a:p>
                      <a:r>
                        <a:rPr lang="en-IN" sz="1300" dirty="0" err="1"/>
                        <a:t>url_length</a:t>
                      </a:r>
                      <a:endParaRPr lang="en-IN" sz="1300" dirty="0"/>
                    </a:p>
                  </a:txBody>
                  <a:tcPr>
                    <a:lnT w="12700" cap="flat" cmpd="sng" algn="ctr">
                      <a:solidFill>
                        <a:schemeClr val="tx1"/>
                      </a:solid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300" dirty="0" err="1"/>
                        <a:t>qty_asterisk_url</a:t>
                      </a:r>
                      <a:endParaRPr lang="en-IN" sz="1300" dirty="0"/>
                    </a:p>
                    <a:p>
                      <a:endParaRPr lang="en-IN" sz="1300" dirty="0"/>
                    </a:p>
                  </a:txBody>
                  <a:tcPr>
                    <a:lnT w="12700" cap="flat" cmpd="sng" algn="ctr">
                      <a:solidFill>
                        <a:schemeClr val="tx1"/>
                      </a:solidFill>
                      <a:prstDash val="solid"/>
                      <a:round/>
                      <a:headEnd type="none" w="med" len="med"/>
                      <a:tailEnd type="none" w="med" len="med"/>
                    </a:lnT>
                  </a:tcPr>
                </a:tc>
                <a:tc>
                  <a:txBody>
                    <a:bodyPr/>
                    <a:lstStyle/>
                    <a:p>
                      <a:r>
                        <a:rPr lang="en-IN" sz="1300" dirty="0" err="1"/>
                        <a:t>qty_and_path</a:t>
                      </a:r>
                      <a:endParaRPr lang="en-IN" sz="1300" dirty="0"/>
                    </a:p>
                  </a:txBody>
                  <a:tcPr>
                    <a:lnT w="12700" cap="flat" cmpd="sng" algn="ctr">
                      <a:solidFill>
                        <a:schemeClr val="tx1"/>
                      </a:solidFill>
                      <a:prstDash val="solid"/>
                      <a:round/>
                      <a:headEnd type="none" w="med" len="med"/>
                      <a:tailEnd type="none" w="med" len="med"/>
                    </a:lnT>
                  </a:tcPr>
                </a:tc>
                <a:tc>
                  <a:txBody>
                    <a:bodyPr/>
                    <a:lstStyle/>
                    <a:p>
                      <a:r>
                        <a:rPr lang="en-IN" sz="1300" dirty="0" err="1"/>
                        <a:t>qty_questionmark_query</a:t>
                      </a:r>
                      <a:endParaRPr lang="en-IN" sz="1300" dirty="0"/>
                    </a:p>
                  </a:txBody>
                  <a:tcPr>
                    <a:lnT w="12700" cap="flat" cmpd="sng" algn="ctr">
                      <a:solidFill>
                        <a:schemeClr val="tx1"/>
                      </a:solidFill>
                      <a:prstDash val="solid"/>
                      <a:round/>
                      <a:headEnd type="none" w="med" len="med"/>
                      <a:tailEnd type="none" w="med" len="med"/>
                    </a:lnT>
                  </a:tcPr>
                </a:tc>
                <a:tc>
                  <a:txBody>
                    <a:bodyPr/>
                    <a:lstStyle/>
                    <a:p>
                      <a:r>
                        <a:rPr lang="en-IN" sz="1300" dirty="0" err="1"/>
                        <a:t>qty_dot_fragment</a:t>
                      </a:r>
                      <a:endParaRPr lang="en-IN" sz="13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04095151"/>
                  </a:ext>
                </a:extLst>
              </a:tr>
              <a:tr h="454326">
                <a:tc>
                  <a:txBody>
                    <a:bodyPr/>
                    <a:lstStyle/>
                    <a:p>
                      <a:r>
                        <a:rPr lang="en-IN" sz="1300" dirty="0" err="1"/>
                        <a:t>qty_dot_url</a:t>
                      </a:r>
                      <a:endParaRPr lang="en-IN" sz="13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300" dirty="0" err="1"/>
                        <a:t>qty_hashtag_url</a:t>
                      </a:r>
                      <a:endParaRPr lang="en-IN" sz="1300" dirty="0"/>
                    </a:p>
                    <a:p>
                      <a:endParaRPr lang="en-IN" sz="1300" dirty="0"/>
                    </a:p>
                  </a:txBody>
                  <a:tcPr/>
                </a:tc>
                <a:tc>
                  <a:txBody>
                    <a:bodyPr/>
                    <a:lstStyle/>
                    <a:p>
                      <a:r>
                        <a:rPr lang="en-IN" sz="1300" dirty="0" err="1"/>
                        <a:t>qty_exclamation_path</a:t>
                      </a:r>
                      <a:endParaRPr lang="en-IN" sz="1300" dirty="0"/>
                    </a:p>
                  </a:txBody>
                  <a:tcPr/>
                </a:tc>
                <a:tc>
                  <a:txBody>
                    <a:bodyPr/>
                    <a:lstStyle/>
                    <a:p>
                      <a:r>
                        <a:rPr lang="en-IN" sz="1300" dirty="0" err="1"/>
                        <a:t>qty_equal_query</a:t>
                      </a:r>
                      <a:endParaRPr lang="en-IN" sz="1300" dirty="0"/>
                    </a:p>
                  </a:txBody>
                  <a:tcPr/>
                </a:tc>
                <a:tc>
                  <a:txBody>
                    <a:bodyPr/>
                    <a:lstStyle/>
                    <a:p>
                      <a:r>
                        <a:rPr lang="en-IN" sz="1300" dirty="0" err="1"/>
                        <a:t>qty_hyphen_fragment</a:t>
                      </a:r>
                      <a:endParaRPr lang="en-IN" sz="1300" dirty="0"/>
                    </a:p>
                  </a:txBody>
                  <a:tcPr/>
                </a:tc>
                <a:extLst>
                  <a:ext uri="{0D108BD9-81ED-4DB2-BD59-A6C34878D82A}">
                    <a16:rowId xmlns:a16="http://schemas.microsoft.com/office/drawing/2014/main" val="1913466040"/>
                  </a:ext>
                </a:extLst>
              </a:tr>
              <a:tr h="454326">
                <a:tc>
                  <a:txBody>
                    <a:bodyPr/>
                    <a:lstStyle/>
                    <a:p>
                      <a:r>
                        <a:rPr lang="en-IN" sz="1300" dirty="0" err="1"/>
                        <a:t>qty_hyphen_url</a:t>
                      </a:r>
                      <a:endParaRPr lang="en-IN" sz="13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300" dirty="0" err="1"/>
                        <a:t>qty_dollar_url</a:t>
                      </a:r>
                      <a:endParaRPr lang="en-IN" sz="1300" dirty="0"/>
                    </a:p>
                    <a:p>
                      <a:endParaRPr lang="en-IN" sz="1300" dirty="0"/>
                    </a:p>
                  </a:txBody>
                  <a:tcPr/>
                </a:tc>
                <a:tc>
                  <a:txBody>
                    <a:bodyPr/>
                    <a:lstStyle/>
                    <a:p>
                      <a:r>
                        <a:rPr lang="en-IN" sz="1300" dirty="0" err="1"/>
                        <a:t>qty_space_path</a:t>
                      </a:r>
                      <a:endParaRPr lang="en-IN" sz="1300" dirty="0"/>
                    </a:p>
                  </a:txBody>
                  <a:tcPr/>
                </a:tc>
                <a:tc>
                  <a:txBody>
                    <a:bodyPr/>
                    <a:lstStyle/>
                    <a:p>
                      <a:r>
                        <a:rPr lang="en-IN" sz="1300" dirty="0" err="1"/>
                        <a:t>qty_at_query</a:t>
                      </a:r>
                      <a:endParaRPr lang="en-IN" sz="1300" dirty="0"/>
                    </a:p>
                  </a:txBody>
                  <a:tcPr/>
                </a:tc>
                <a:tc>
                  <a:txBody>
                    <a:bodyPr/>
                    <a:lstStyle/>
                    <a:p>
                      <a:r>
                        <a:rPr lang="en-IN" sz="1300" dirty="0" err="1"/>
                        <a:t>qty_slash_fragment</a:t>
                      </a:r>
                      <a:endParaRPr lang="en-IN" sz="1300" dirty="0"/>
                    </a:p>
                  </a:txBody>
                  <a:tcPr/>
                </a:tc>
                <a:extLst>
                  <a:ext uri="{0D108BD9-81ED-4DB2-BD59-A6C34878D82A}">
                    <a16:rowId xmlns:a16="http://schemas.microsoft.com/office/drawing/2014/main" val="3750890665"/>
                  </a:ext>
                </a:extLst>
              </a:tr>
              <a:tr h="454326">
                <a:tc>
                  <a:txBody>
                    <a:bodyPr/>
                    <a:lstStyle/>
                    <a:p>
                      <a:r>
                        <a:rPr lang="en-IN" sz="1300" dirty="0" err="1"/>
                        <a:t>qty_slash_url</a:t>
                      </a:r>
                      <a:endParaRPr lang="en-IN" sz="1300" dirty="0"/>
                    </a:p>
                  </a:txBody>
                  <a:tcPr/>
                </a:tc>
                <a:tc>
                  <a:txBody>
                    <a:bodyPr/>
                    <a:lstStyle/>
                    <a:p>
                      <a:r>
                        <a:rPr lang="en-IN" sz="1300" dirty="0" err="1"/>
                        <a:t>qty_percent_url</a:t>
                      </a:r>
                      <a:endParaRPr lang="en-IN" sz="1300" dirty="0"/>
                    </a:p>
                  </a:txBody>
                  <a:tcPr/>
                </a:tc>
                <a:tc>
                  <a:txBody>
                    <a:bodyPr/>
                    <a:lstStyle/>
                    <a:p>
                      <a:r>
                        <a:rPr lang="en-IN" sz="1300" dirty="0" err="1"/>
                        <a:t>qty_tilde_path</a:t>
                      </a:r>
                      <a:endParaRPr lang="en-IN" sz="1300" dirty="0"/>
                    </a:p>
                  </a:txBody>
                  <a:tcPr/>
                </a:tc>
                <a:tc>
                  <a:txBody>
                    <a:bodyPr/>
                    <a:lstStyle/>
                    <a:p>
                      <a:r>
                        <a:rPr lang="en-IN" sz="1300" dirty="0" err="1"/>
                        <a:t>qty_and_query</a:t>
                      </a:r>
                      <a:endParaRPr lang="en-IN" sz="1300" dirty="0"/>
                    </a:p>
                  </a:txBody>
                  <a:tcPr/>
                </a:tc>
                <a:tc>
                  <a:txBody>
                    <a:bodyPr/>
                    <a:lstStyle/>
                    <a:p>
                      <a:r>
                        <a:rPr lang="en-IN" sz="1300" dirty="0" err="1"/>
                        <a:t>qty_questionmark_fragment</a:t>
                      </a:r>
                      <a:endParaRPr lang="en-IN" sz="1300" dirty="0"/>
                    </a:p>
                  </a:txBody>
                  <a:tcPr/>
                </a:tc>
                <a:extLst>
                  <a:ext uri="{0D108BD9-81ED-4DB2-BD59-A6C34878D82A}">
                    <a16:rowId xmlns:a16="http://schemas.microsoft.com/office/drawing/2014/main" val="2444228622"/>
                  </a:ext>
                </a:extLst>
              </a:tr>
              <a:tr h="325833">
                <a:tc>
                  <a:txBody>
                    <a:bodyPr/>
                    <a:lstStyle/>
                    <a:p>
                      <a:r>
                        <a:rPr lang="en-IN" sz="1300" dirty="0" err="1"/>
                        <a:t>qty_questionmark_url</a:t>
                      </a:r>
                      <a:endParaRPr lang="en-IN" sz="1300" dirty="0"/>
                    </a:p>
                  </a:txBody>
                  <a:tcPr/>
                </a:tc>
                <a:tc>
                  <a:txBody>
                    <a:bodyPr/>
                    <a:lstStyle/>
                    <a:p>
                      <a:r>
                        <a:rPr lang="en-IN" sz="1300" dirty="0" err="1"/>
                        <a:t>domain_length</a:t>
                      </a:r>
                      <a:endParaRPr lang="en-IN" sz="1300" dirty="0"/>
                    </a:p>
                  </a:txBody>
                  <a:tcPr/>
                </a:tc>
                <a:tc>
                  <a:txBody>
                    <a:bodyPr/>
                    <a:lstStyle/>
                    <a:p>
                      <a:r>
                        <a:rPr lang="en-IN" sz="1300" dirty="0" err="1"/>
                        <a:t>qty_comma_path</a:t>
                      </a:r>
                      <a:endParaRPr lang="en-IN" sz="1300" dirty="0"/>
                    </a:p>
                  </a:txBody>
                  <a:tcPr/>
                </a:tc>
                <a:tc>
                  <a:txBody>
                    <a:bodyPr/>
                    <a:lstStyle/>
                    <a:p>
                      <a:r>
                        <a:rPr lang="en-IN" sz="1300" dirty="0" err="1"/>
                        <a:t>qty_exclamation_query</a:t>
                      </a:r>
                      <a:endParaRPr lang="en-IN" sz="1300" dirty="0"/>
                    </a:p>
                  </a:txBody>
                  <a:tcPr/>
                </a:tc>
                <a:tc>
                  <a:txBody>
                    <a:bodyPr/>
                    <a:lstStyle/>
                    <a:p>
                      <a:r>
                        <a:rPr lang="en-IN" sz="1300" dirty="0" err="1"/>
                        <a:t>qty_equal_fragment</a:t>
                      </a:r>
                      <a:endParaRPr lang="en-IN" sz="1300" dirty="0"/>
                    </a:p>
                  </a:txBody>
                  <a:tcPr/>
                </a:tc>
                <a:extLst>
                  <a:ext uri="{0D108BD9-81ED-4DB2-BD59-A6C34878D82A}">
                    <a16:rowId xmlns:a16="http://schemas.microsoft.com/office/drawing/2014/main" val="1784531654"/>
                  </a:ext>
                </a:extLst>
              </a:tr>
              <a:tr h="325833">
                <a:tc>
                  <a:txBody>
                    <a:bodyPr/>
                    <a:lstStyle/>
                    <a:p>
                      <a:r>
                        <a:rPr lang="en-IN" sz="1300" dirty="0" err="1"/>
                        <a:t>qty_equal_url</a:t>
                      </a:r>
                      <a:endParaRPr lang="en-IN" sz="1300" dirty="0"/>
                    </a:p>
                  </a:txBody>
                  <a:tcPr/>
                </a:tc>
                <a:tc>
                  <a:txBody>
                    <a:bodyPr/>
                    <a:lstStyle/>
                    <a:p>
                      <a:r>
                        <a:rPr lang="en-IN" sz="1300" dirty="0" err="1"/>
                        <a:t>qty_dot_domain</a:t>
                      </a:r>
                      <a:endParaRPr lang="en-IN" sz="1300" dirty="0"/>
                    </a:p>
                  </a:txBody>
                  <a:tcPr/>
                </a:tc>
                <a:tc>
                  <a:txBody>
                    <a:bodyPr/>
                    <a:lstStyle/>
                    <a:p>
                      <a:r>
                        <a:rPr lang="en-IN" sz="1300" dirty="0" err="1"/>
                        <a:t>qty_plus_path</a:t>
                      </a:r>
                      <a:endParaRPr lang="en-IN" sz="1300" dirty="0"/>
                    </a:p>
                  </a:txBody>
                  <a:tcPr/>
                </a:tc>
                <a:tc>
                  <a:txBody>
                    <a:bodyPr/>
                    <a:lstStyle/>
                    <a:p>
                      <a:r>
                        <a:rPr lang="en-IN" sz="1300" dirty="0" err="1"/>
                        <a:t>qty_space_query</a:t>
                      </a:r>
                      <a:endParaRPr lang="en-IN" sz="1300" dirty="0"/>
                    </a:p>
                  </a:txBody>
                  <a:tcPr/>
                </a:tc>
                <a:tc>
                  <a:txBody>
                    <a:bodyPr/>
                    <a:lstStyle/>
                    <a:p>
                      <a:r>
                        <a:rPr lang="en-IN" sz="1300" dirty="0" err="1"/>
                        <a:t>qty_and_fragment</a:t>
                      </a:r>
                      <a:endParaRPr lang="en-IN" sz="1300" dirty="0"/>
                    </a:p>
                  </a:txBody>
                  <a:tcPr/>
                </a:tc>
                <a:extLst>
                  <a:ext uri="{0D108BD9-81ED-4DB2-BD59-A6C34878D82A}">
                    <a16:rowId xmlns:a16="http://schemas.microsoft.com/office/drawing/2014/main" val="34658451"/>
                  </a:ext>
                </a:extLst>
              </a:tr>
              <a:tr h="454326">
                <a:tc>
                  <a:txBody>
                    <a:bodyPr/>
                    <a:lstStyle/>
                    <a:p>
                      <a:r>
                        <a:rPr lang="en-IN" sz="1300" dirty="0" err="1"/>
                        <a:t>qty_at_url</a:t>
                      </a:r>
                      <a:r>
                        <a:rPr lang="en-IN" sz="1300" dirty="0"/>
                        <a:t>_</a:t>
                      </a:r>
                    </a:p>
                  </a:txBody>
                  <a:tcPr/>
                </a:tc>
                <a:tc>
                  <a:txBody>
                    <a:bodyPr/>
                    <a:lstStyle/>
                    <a:p>
                      <a:r>
                        <a:rPr lang="en-IN" sz="1300" dirty="0" err="1"/>
                        <a:t>qty_hyphen_domain</a:t>
                      </a:r>
                      <a:endParaRPr lang="en-IN" sz="1300" dirty="0"/>
                    </a:p>
                  </a:txBody>
                  <a:tcPr/>
                </a:tc>
                <a:tc>
                  <a:txBody>
                    <a:bodyPr/>
                    <a:lstStyle/>
                    <a:p>
                      <a:r>
                        <a:rPr lang="en-IN" sz="1300" dirty="0" err="1"/>
                        <a:t>qty_asterisk_path</a:t>
                      </a:r>
                      <a:endParaRPr lang="en-IN" sz="1300" dirty="0"/>
                    </a:p>
                  </a:txBody>
                  <a:tcPr/>
                </a:tc>
                <a:tc>
                  <a:txBody>
                    <a:bodyPr/>
                    <a:lstStyle/>
                    <a:p>
                      <a:r>
                        <a:rPr lang="en-IN" sz="1300" dirty="0" err="1"/>
                        <a:t>qty_tilde_query</a:t>
                      </a:r>
                      <a:endParaRPr lang="en-IN" sz="1300" dirty="0"/>
                    </a:p>
                  </a:txBody>
                  <a:tcPr/>
                </a:tc>
                <a:tc>
                  <a:txBody>
                    <a:bodyPr/>
                    <a:lstStyle/>
                    <a:p>
                      <a:r>
                        <a:rPr lang="en-IN" sz="1300" dirty="0" err="1"/>
                        <a:t>qty_exclamation_fragment</a:t>
                      </a:r>
                      <a:endParaRPr lang="en-IN" sz="1300" dirty="0"/>
                    </a:p>
                  </a:txBody>
                  <a:tcPr/>
                </a:tc>
                <a:extLst>
                  <a:ext uri="{0D108BD9-81ED-4DB2-BD59-A6C34878D82A}">
                    <a16:rowId xmlns:a16="http://schemas.microsoft.com/office/drawing/2014/main" val="1893237292"/>
                  </a:ext>
                </a:extLst>
              </a:tr>
              <a:tr h="325833">
                <a:tc>
                  <a:txBody>
                    <a:bodyPr/>
                    <a:lstStyle/>
                    <a:p>
                      <a:r>
                        <a:rPr lang="en-IN" sz="1300" dirty="0" err="1"/>
                        <a:t>qty_and_url</a:t>
                      </a:r>
                      <a:endParaRPr lang="en-IN" sz="1300" dirty="0"/>
                    </a:p>
                  </a:txBody>
                  <a:tcPr/>
                </a:tc>
                <a:tc>
                  <a:txBody>
                    <a:bodyPr/>
                    <a:lstStyle/>
                    <a:p>
                      <a:r>
                        <a:rPr lang="en-IN" sz="1300" dirty="0" err="1"/>
                        <a:t>path_length</a:t>
                      </a:r>
                      <a:endParaRPr lang="en-IN" sz="1300" dirty="0"/>
                    </a:p>
                  </a:txBody>
                  <a:tcPr/>
                </a:tc>
                <a:tc>
                  <a:txBody>
                    <a:bodyPr/>
                    <a:lstStyle/>
                    <a:p>
                      <a:r>
                        <a:rPr lang="en-IN" sz="1300" dirty="0" err="1"/>
                        <a:t>qty_dollar_path</a:t>
                      </a:r>
                      <a:endParaRPr lang="en-IN" sz="1300" dirty="0"/>
                    </a:p>
                  </a:txBody>
                  <a:tcPr/>
                </a:tc>
                <a:tc>
                  <a:txBody>
                    <a:bodyPr/>
                    <a:lstStyle/>
                    <a:p>
                      <a:r>
                        <a:rPr lang="en-IN" sz="1300" dirty="0" err="1"/>
                        <a:t>qty_comma_query</a:t>
                      </a:r>
                      <a:endParaRPr lang="en-IN" sz="1300" dirty="0"/>
                    </a:p>
                  </a:txBody>
                  <a:tcPr/>
                </a:tc>
                <a:tc>
                  <a:txBody>
                    <a:bodyPr/>
                    <a:lstStyle/>
                    <a:p>
                      <a:r>
                        <a:rPr lang="en-IN" sz="1300" dirty="0" err="1"/>
                        <a:t>qty_space_fragment</a:t>
                      </a:r>
                      <a:endParaRPr lang="en-IN" sz="1300" dirty="0"/>
                    </a:p>
                  </a:txBody>
                  <a:tcPr/>
                </a:tc>
                <a:extLst>
                  <a:ext uri="{0D108BD9-81ED-4DB2-BD59-A6C34878D82A}">
                    <a16:rowId xmlns:a16="http://schemas.microsoft.com/office/drawing/2014/main" val="2266439705"/>
                  </a:ext>
                </a:extLst>
              </a:tr>
              <a:tr h="325833">
                <a:tc>
                  <a:txBody>
                    <a:bodyPr/>
                    <a:lstStyle/>
                    <a:p>
                      <a:r>
                        <a:rPr lang="en-IN" sz="1300" dirty="0" err="1"/>
                        <a:t>qty_exclamation_url</a:t>
                      </a:r>
                      <a:endParaRPr lang="en-IN" sz="1300" dirty="0"/>
                    </a:p>
                  </a:txBody>
                  <a:tcPr/>
                </a:tc>
                <a:tc>
                  <a:txBody>
                    <a:bodyPr/>
                    <a:lstStyle/>
                    <a:p>
                      <a:r>
                        <a:rPr lang="en-IN" sz="1300" dirty="0" err="1"/>
                        <a:t>qty_dot_path</a:t>
                      </a:r>
                      <a:endParaRPr lang="en-IN" sz="1300" dirty="0"/>
                    </a:p>
                  </a:txBody>
                  <a:tcPr/>
                </a:tc>
                <a:tc>
                  <a:txBody>
                    <a:bodyPr/>
                    <a:lstStyle/>
                    <a:p>
                      <a:r>
                        <a:rPr lang="en-IN" sz="1300" dirty="0" err="1"/>
                        <a:t>qty_percent_path</a:t>
                      </a:r>
                      <a:endParaRPr lang="en-IN" sz="1300" dirty="0"/>
                    </a:p>
                  </a:txBody>
                  <a:tcPr/>
                </a:tc>
                <a:tc>
                  <a:txBody>
                    <a:bodyPr/>
                    <a:lstStyle/>
                    <a:p>
                      <a:r>
                        <a:rPr lang="en-IN" sz="1300" dirty="0" err="1"/>
                        <a:t>qty_plus_query</a:t>
                      </a:r>
                      <a:endParaRPr lang="en-IN" sz="1300" dirty="0"/>
                    </a:p>
                  </a:txBody>
                  <a:tcPr/>
                </a:tc>
                <a:tc>
                  <a:txBody>
                    <a:bodyPr/>
                    <a:lstStyle/>
                    <a:p>
                      <a:r>
                        <a:rPr lang="en-IN" sz="1300" dirty="0" err="1"/>
                        <a:t>qty_comma_fragment</a:t>
                      </a:r>
                      <a:endParaRPr lang="en-IN" sz="1300" dirty="0"/>
                    </a:p>
                  </a:txBody>
                  <a:tcPr/>
                </a:tc>
                <a:extLst>
                  <a:ext uri="{0D108BD9-81ED-4DB2-BD59-A6C34878D82A}">
                    <a16:rowId xmlns:a16="http://schemas.microsoft.com/office/drawing/2014/main" val="1854631829"/>
                  </a:ext>
                </a:extLst>
              </a:tr>
              <a:tr h="325833">
                <a:tc>
                  <a:txBody>
                    <a:bodyPr/>
                    <a:lstStyle/>
                    <a:p>
                      <a:r>
                        <a:rPr lang="en-IN" sz="1300" dirty="0" err="1"/>
                        <a:t>qty_space_url</a:t>
                      </a:r>
                      <a:endParaRPr lang="en-IN" sz="1300" dirty="0"/>
                    </a:p>
                  </a:txBody>
                  <a:tcPr/>
                </a:tc>
                <a:tc>
                  <a:txBody>
                    <a:bodyPr/>
                    <a:lstStyle/>
                    <a:p>
                      <a:r>
                        <a:rPr lang="en-IN" sz="1300" dirty="0" err="1"/>
                        <a:t>qty_hyphen_path</a:t>
                      </a:r>
                      <a:endParaRPr lang="en-IN" sz="1300" dirty="0"/>
                    </a:p>
                  </a:txBody>
                  <a:tcPr/>
                </a:tc>
                <a:tc>
                  <a:txBody>
                    <a:bodyPr/>
                    <a:lstStyle/>
                    <a:p>
                      <a:r>
                        <a:rPr lang="en-IN" sz="1300" dirty="0" err="1"/>
                        <a:t>query_length</a:t>
                      </a:r>
                      <a:endParaRPr lang="en-IN" sz="1300" dirty="0"/>
                    </a:p>
                  </a:txBody>
                  <a:tcPr/>
                </a:tc>
                <a:tc>
                  <a:txBody>
                    <a:bodyPr/>
                    <a:lstStyle/>
                    <a:p>
                      <a:r>
                        <a:rPr lang="en-IN" sz="1300" dirty="0" err="1"/>
                        <a:t>qty_asterisk_query</a:t>
                      </a:r>
                      <a:endParaRPr lang="en-IN" sz="1300" dirty="0"/>
                    </a:p>
                  </a:txBody>
                  <a:tcPr/>
                </a:tc>
                <a:tc>
                  <a:txBody>
                    <a:bodyPr/>
                    <a:lstStyle/>
                    <a:p>
                      <a:r>
                        <a:rPr lang="en-IN" sz="1300" dirty="0" err="1"/>
                        <a:t>qty_asterisk_fragment</a:t>
                      </a:r>
                      <a:endParaRPr lang="en-IN" sz="1300" dirty="0"/>
                    </a:p>
                  </a:txBody>
                  <a:tcPr/>
                </a:tc>
                <a:extLst>
                  <a:ext uri="{0D108BD9-81ED-4DB2-BD59-A6C34878D82A}">
                    <a16:rowId xmlns:a16="http://schemas.microsoft.com/office/drawing/2014/main" val="3869604394"/>
                  </a:ext>
                </a:extLst>
              </a:tr>
              <a:tr h="325833">
                <a:tc>
                  <a:txBody>
                    <a:bodyPr/>
                    <a:lstStyle/>
                    <a:p>
                      <a:r>
                        <a:rPr lang="en-IN" sz="1300" dirty="0" err="1"/>
                        <a:t>qty_tilde_url</a:t>
                      </a:r>
                      <a:endParaRPr lang="en-IN" sz="1300" dirty="0"/>
                    </a:p>
                  </a:txBody>
                  <a:tcPr/>
                </a:tc>
                <a:tc>
                  <a:txBody>
                    <a:bodyPr/>
                    <a:lstStyle/>
                    <a:p>
                      <a:r>
                        <a:rPr lang="en-IN" sz="1300" dirty="0" err="1"/>
                        <a:t>qty_slash_path</a:t>
                      </a:r>
                      <a:endParaRPr lang="en-IN" sz="1300" dirty="0"/>
                    </a:p>
                  </a:txBody>
                  <a:tcPr/>
                </a:tc>
                <a:tc>
                  <a:txBody>
                    <a:bodyPr/>
                    <a:lstStyle/>
                    <a:p>
                      <a:r>
                        <a:rPr lang="en-IN" sz="1300" dirty="0" err="1"/>
                        <a:t>qty_dot_query</a:t>
                      </a:r>
                      <a:endParaRPr lang="en-IN" sz="1300" dirty="0"/>
                    </a:p>
                  </a:txBody>
                  <a:tcPr/>
                </a:tc>
                <a:tc>
                  <a:txBody>
                    <a:bodyPr/>
                    <a:lstStyle/>
                    <a:p>
                      <a:r>
                        <a:rPr lang="en-IN" sz="1300" dirty="0" err="1"/>
                        <a:t>qty_dollar_query</a:t>
                      </a:r>
                      <a:endParaRPr lang="en-IN" sz="1300" dirty="0"/>
                    </a:p>
                  </a:txBody>
                  <a:tcPr/>
                </a:tc>
                <a:tc>
                  <a:txBody>
                    <a:bodyPr/>
                    <a:lstStyle/>
                    <a:p>
                      <a:r>
                        <a:rPr lang="en-IN" sz="1300" dirty="0" err="1"/>
                        <a:t>qty_hashtag_fragment</a:t>
                      </a:r>
                      <a:endParaRPr lang="en-IN" sz="1300" dirty="0"/>
                    </a:p>
                  </a:txBody>
                  <a:tcPr/>
                </a:tc>
                <a:extLst>
                  <a:ext uri="{0D108BD9-81ED-4DB2-BD59-A6C34878D82A}">
                    <a16:rowId xmlns:a16="http://schemas.microsoft.com/office/drawing/2014/main" val="1449945629"/>
                  </a:ext>
                </a:extLst>
              </a:tr>
              <a:tr h="325833">
                <a:tc>
                  <a:txBody>
                    <a:bodyPr/>
                    <a:lstStyle/>
                    <a:p>
                      <a:r>
                        <a:rPr lang="en-IN" sz="1300" dirty="0" err="1"/>
                        <a:t>qty_comma_url</a:t>
                      </a:r>
                      <a:endParaRPr lang="en-IN" sz="1300" dirty="0"/>
                    </a:p>
                  </a:txBody>
                  <a:tcPr/>
                </a:tc>
                <a:tc>
                  <a:txBody>
                    <a:bodyPr/>
                    <a:lstStyle/>
                    <a:p>
                      <a:r>
                        <a:rPr lang="en-IN" sz="1300" dirty="0" err="1"/>
                        <a:t>qty_equal_path</a:t>
                      </a:r>
                      <a:endParaRPr lang="en-IN" sz="1300" dirty="0"/>
                    </a:p>
                  </a:txBody>
                  <a:tcPr/>
                </a:tc>
                <a:tc>
                  <a:txBody>
                    <a:bodyPr/>
                    <a:lstStyle/>
                    <a:p>
                      <a:r>
                        <a:rPr lang="en-IN" sz="1300" dirty="0" err="1"/>
                        <a:t>qty_hyphen_query</a:t>
                      </a:r>
                      <a:endParaRPr lang="en-IN" sz="1300" dirty="0"/>
                    </a:p>
                  </a:txBody>
                  <a:tcPr/>
                </a:tc>
                <a:tc>
                  <a:txBody>
                    <a:bodyPr/>
                    <a:lstStyle/>
                    <a:p>
                      <a:r>
                        <a:rPr lang="en-IN" sz="1300" dirty="0" err="1"/>
                        <a:t>qty_percent_query</a:t>
                      </a:r>
                      <a:endParaRPr lang="en-IN" sz="1300" dirty="0"/>
                    </a:p>
                  </a:txBody>
                  <a:tcPr/>
                </a:tc>
                <a:tc>
                  <a:txBody>
                    <a:bodyPr/>
                    <a:lstStyle/>
                    <a:p>
                      <a:r>
                        <a:rPr lang="en-IN" sz="1300" dirty="0" err="1"/>
                        <a:t>qty_dollar_fragment</a:t>
                      </a:r>
                      <a:endParaRPr lang="en-IN" sz="1300" dirty="0"/>
                    </a:p>
                  </a:txBody>
                  <a:tcPr/>
                </a:tc>
                <a:extLst>
                  <a:ext uri="{0D108BD9-81ED-4DB2-BD59-A6C34878D82A}">
                    <a16:rowId xmlns:a16="http://schemas.microsoft.com/office/drawing/2014/main" val="3778694358"/>
                  </a:ext>
                </a:extLst>
              </a:tr>
              <a:tr h="325833">
                <a:tc>
                  <a:txBody>
                    <a:bodyPr/>
                    <a:lstStyle/>
                    <a:p>
                      <a:r>
                        <a:rPr lang="en-IN" sz="1300" dirty="0" err="1"/>
                        <a:t>qty_plus_url</a:t>
                      </a:r>
                      <a:endParaRPr lang="en-IN" sz="1300" dirty="0"/>
                    </a:p>
                  </a:txBody>
                  <a:tcPr/>
                </a:tc>
                <a:tc>
                  <a:txBody>
                    <a:bodyPr/>
                    <a:lstStyle/>
                    <a:p>
                      <a:r>
                        <a:rPr lang="en-IN" sz="1300" dirty="0" err="1"/>
                        <a:t>qty_at_path</a:t>
                      </a:r>
                      <a:endParaRPr lang="en-IN" sz="1300" dirty="0"/>
                    </a:p>
                  </a:txBody>
                  <a:tcPr/>
                </a:tc>
                <a:tc>
                  <a:txBody>
                    <a:bodyPr/>
                    <a:lstStyle/>
                    <a:p>
                      <a:r>
                        <a:rPr lang="en-IN" sz="1300" dirty="0" err="1"/>
                        <a:t>qty_slash_query</a:t>
                      </a:r>
                      <a:endParaRPr lang="en-IN" sz="1300" dirty="0"/>
                    </a:p>
                  </a:txBody>
                  <a:tcPr/>
                </a:tc>
                <a:tc>
                  <a:txBody>
                    <a:bodyPr/>
                    <a:lstStyle/>
                    <a:p>
                      <a:r>
                        <a:rPr lang="en-IN" sz="1300" dirty="0" err="1"/>
                        <a:t>fragment_length</a:t>
                      </a:r>
                      <a:endParaRPr lang="en-IN" sz="1300" dirty="0"/>
                    </a:p>
                  </a:txBody>
                  <a:tcPr/>
                </a:tc>
                <a:tc>
                  <a:txBody>
                    <a:bodyPr/>
                    <a:lstStyle/>
                    <a:p>
                      <a:r>
                        <a:rPr lang="en-IN" sz="1300" dirty="0" err="1"/>
                        <a:t>qty_percent_fragment</a:t>
                      </a:r>
                      <a:endParaRPr lang="en-IN" sz="1300" dirty="0"/>
                    </a:p>
                  </a:txBody>
                  <a:tcPr/>
                </a:tc>
                <a:extLst>
                  <a:ext uri="{0D108BD9-81ED-4DB2-BD59-A6C34878D82A}">
                    <a16:rowId xmlns:a16="http://schemas.microsoft.com/office/drawing/2014/main" val="2736490966"/>
                  </a:ext>
                </a:extLst>
              </a:tr>
            </a:tbl>
          </a:graphicData>
        </a:graphic>
      </p:graphicFrame>
    </p:spTree>
    <p:extLst>
      <p:ext uri="{BB962C8B-B14F-4D97-AF65-F5344CB8AC3E}">
        <p14:creationId xmlns:p14="http://schemas.microsoft.com/office/powerpoint/2010/main" val="2677078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E2DDF4-3367-43C8-B919-3E1DB16ED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901" y="1039191"/>
            <a:ext cx="2961198" cy="3741480"/>
          </a:xfrm>
          <a:prstGeom prst="rect">
            <a:avLst/>
          </a:prstGeom>
        </p:spPr>
      </p:pic>
      <p:pic>
        <p:nvPicPr>
          <p:cNvPr id="5" name="Picture 4">
            <a:extLst>
              <a:ext uri="{FF2B5EF4-FFF2-40B4-BE49-F238E27FC236}">
                <a16:creationId xmlns:a16="http://schemas.microsoft.com/office/drawing/2014/main" id="{DEF82042-13EA-4C23-A413-17CBD95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26" y="1039191"/>
            <a:ext cx="2961198" cy="3718004"/>
          </a:xfrm>
          <a:prstGeom prst="rect">
            <a:avLst/>
          </a:prstGeom>
        </p:spPr>
      </p:pic>
      <p:sp>
        <p:nvSpPr>
          <p:cNvPr id="6" name="TextBox 5">
            <a:extLst>
              <a:ext uri="{FF2B5EF4-FFF2-40B4-BE49-F238E27FC236}">
                <a16:creationId xmlns:a16="http://schemas.microsoft.com/office/drawing/2014/main" id="{D4D59193-E63F-4BCF-84C4-B9D83CAAF03D}"/>
              </a:ext>
            </a:extLst>
          </p:cNvPr>
          <p:cNvSpPr txBox="1"/>
          <p:nvPr/>
        </p:nvSpPr>
        <p:spPr>
          <a:xfrm>
            <a:off x="1407492" y="565686"/>
            <a:ext cx="3425392" cy="369332"/>
          </a:xfrm>
          <a:prstGeom prst="rect">
            <a:avLst/>
          </a:prstGeom>
          <a:noFill/>
        </p:spPr>
        <p:txBody>
          <a:bodyPr wrap="square" rtlCol="0">
            <a:spAutoFit/>
          </a:bodyPr>
          <a:lstStyle/>
          <a:p>
            <a:pPr marL="342900" indent="-342900" algn="ctr">
              <a:buFont typeface="+mj-lt"/>
              <a:buAutoNum type="alphaLcParenR"/>
            </a:pPr>
            <a:r>
              <a:rPr lang="en-IN" dirty="0"/>
              <a:t>Lexical Feature Extraction</a:t>
            </a:r>
          </a:p>
        </p:txBody>
      </p:sp>
      <p:sp>
        <p:nvSpPr>
          <p:cNvPr id="7" name="TextBox 6">
            <a:extLst>
              <a:ext uri="{FF2B5EF4-FFF2-40B4-BE49-F238E27FC236}">
                <a16:creationId xmlns:a16="http://schemas.microsoft.com/office/drawing/2014/main" id="{4C54CB52-7D48-45D5-BA09-CC93C6CB693E}"/>
              </a:ext>
            </a:extLst>
          </p:cNvPr>
          <p:cNvSpPr txBox="1"/>
          <p:nvPr/>
        </p:nvSpPr>
        <p:spPr>
          <a:xfrm>
            <a:off x="7765738" y="3106109"/>
            <a:ext cx="3612176" cy="369332"/>
          </a:xfrm>
          <a:prstGeom prst="rect">
            <a:avLst/>
          </a:prstGeom>
          <a:noFill/>
        </p:spPr>
        <p:txBody>
          <a:bodyPr wrap="square" rtlCol="0">
            <a:spAutoFit/>
          </a:bodyPr>
          <a:lstStyle/>
          <a:p>
            <a:pPr marL="342900" indent="-342900" algn="ctr">
              <a:buFont typeface="+mj-lt"/>
              <a:buAutoNum type="alphaLcParenR" startAt="2"/>
            </a:pPr>
            <a:r>
              <a:rPr lang="en-IN" dirty="0"/>
              <a:t>Numerical Feature Extraction</a:t>
            </a:r>
          </a:p>
        </p:txBody>
      </p:sp>
      <p:pic>
        <p:nvPicPr>
          <p:cNvPr id="9" name="Picture 8">
            <a:extLst>
              <a:ext uri="{FF2B5EF4-FFF2-40B4-BE49-F238E27FC236}">
                <a16:creationId xmlns:a16="http://schemas.microsoft.com/office/drawing/2014/main" id="{C6FDAA11-5C03-4066-8C50-07416D948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576" y="3601949"/>
            <a:ext cx="5333314" cy="2868299"/>
          </a:xfrm>
          <a:prstGeom prst="rect">
            <a:avLst/>
          </a:prstGeom>
        </p:spPr>
      </p:pic>
    </p:spTree>
    <p:extLst>
      <p:ext uri="{BB962C8B-B14F-4D97-AF65-F5344CB8AC3E}">
        <p14:creationId xmlns:p14="http://schemas.microsoft.com/office/powerpoint/2010/main" val="1433644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26029F-7705-45AB-9C07-D09815C12A0A}"/>
              </a:ext>
            </a:extLst>
          </p:cNvPr>
          <p:cNvSpPr/>
          <p:nvPr/>
        </p:nvSpPr>
        <p:spPr>
          <a:xfrm>
            <a:off x="827565" y="1070608"/>
            <a:ext cx="9773587" cy="3200876"/>
          </a:xfrm>
          <a:prstGeom prst="rect">
            <a:avLst/>
          </a:prstGeom>
        </p:spPr>
        <p:txBody>
          <a:bodyPr wrap="square">
            <a:spAutoFit/>
          </a:bodyPr>
          <a:lstStyle/>
          <a:p>
            <a:pPr marL="457200" indent="-457200">
              <a:buFont typeface="+mj-lt"/>
              <a:buAutoNum type="arabicPeriod" startAt="3"/>
            </a:pPr>
            <a:r>
              <a:rPr lang="en-IN" sz="2000" b="1" dirty="0"/>
              <a:t> Model Comparison</a:t>
            </a:r>
          </a:p>
          <a:p>
            <a:pPr lvl="2"/>
            <a:r>
              <a:rPr lang="en-IN" b="1" dirty="0" err="1"/>
              <a:t>Pycaret</a:t>
            </a:r>
            <a:endParaRPr lang="en-IN" b="1" dirty="0"/>
          </a:p>
          <a:p>
            <a:pPr marL="1657350" lvl="3" indent="-285750">
              <a:buFont typeface="Arial" panose="020B0604020202020204" pitchFamily="34" charset="0"/>
              <a:buChar char="•"/>
            </a:pPr>
            <a:r>
              <a:rPr lang="en-US" dirty="0" err="1"/>
              <a:t>PyCaret</a:t>
            </a:r>
            <a:r>
              <a:rPr lang="en-US" dirty="0"/>
              <a:t>, machine learning library in Python is used to compare 15 different machine learning models.</a:t>
            </a:r>
          </a:p>
          <a:p>
            <a:pPr marL="1657350" lvl="3" indent="-285750">
              <a:buFont typeface="Arial" panose="020B0604020202020204" pitchFamily="34" charset="0"/>
              <a:buChar char="•"/>
            </a:pPr>
            <a:r>
              <a:rPr lang="en-US" altLang="en-US" b="1" dirty="0" err="1"/>
              <a:t>compare_models</a:t>
            </a:r>
            <a:r>
              <a:rPr lang="en-US" altLang="en-US" b="1" dirty="0"/>
              <a:t>() </a:t>
            </a:r>
            <a:r>
              <a:rPr lang="en-US" altLang="en-US" dirty="0"/>
              <a:t>function of </a:t>
            </a:r>
            <a:r>
              <a:rPr lang="en-US" altLang="en-US" dirty="0" err="1"/>
              <a:t>pycaret</a:t>
            </a:r>
            <a:r>
              <a:rPr lang="en-US" altLang="en-US" dirty="0"/>
              <a:t> </a:t>
            </a:r>
            <a:r>
              <a:rPr lang="en-US" altLang="en-US" dirty="0" err="1"/>
              <a:t>intiates</a:t>
            </a:r>
            <a:r>
              <a:rPr lang="en-US" altLang="en-US" dirty="0"/>
              <a:t> the comparison and returns a table of model performance metrics sorted by a specified evaluation metric.</a:t>
            </a:r>
          </a:p>
          <a:p>
            <a:pPr lvl="3"/>
            <a:endParaRPr lang="en-US" dirty="0"/>
          </a:p>
          <a:p>
            <a:pPr lvl="2"/>
            <a:r>
              <a:rPr lang="en-US" sz="2000" dirty="0"/>
              <a:t>Result: Logistic Regression shows highest Accuracy</a:t>
            </a:r>
          </a:p>
          <a:p>
            <a:pPr lvl="4" indent="-342900">
              <a:buFont typeface="Wingdings" panose="05000000000000000000" pitchFamily="2" charset="2"/>
              <a:buChar char="Ø"/>
            </a:pPr>
            <a:endParaRPr lang="en-IN" dirty="0"/>
          </a:p>
          <a:p>
            <a:pPr marL="628650" lvl="1" indent="-285750">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8AF0E688-22E9-4845-9E23-EE3D8F0F1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150" y="3860075"/>
            <a:ext cx="6301396" cy="2175239"/>
          </a:xfrm>
          <a:prstGeom prst="rect">
            <a:avLst/>
          </a:prstGeom>
        </p:spPr>
      </p:pic>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223C3-80E8-458C-864A-449762197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356" y="1205824"/>
            <a:ext cx="4697652" cy="3589816"/>
          </a:xfrm>
          <a:prstGeom prst="rect">
            <a:avLst/>
          </a:prstGeom>
        </p:spPr>
      </p:pic>
      <p:sp>
        <p:nvSpPr>
          <p:cNvPr id="4" name="Rectangle 3">
            <a:extLst>
              <a:ext uri="{FF2B5EF4-FFF2-40B4-BE49-F238E27FC236}">
                <a16:creationId xmlns:a16="http://schemas.microsoft.com/office/drawing/2014/main" id="{0DA35878-D985-450C-AAF5-AA7B1F1FF5EF}"/>
              </a:ext>
            </a:extLst>
          </p:cNvPr>
          <p:cNvSpPr/>
          <p:nvPr/>
        </p:nvSpPr>
        <p:spPr>
          <a:xfrm>
            <a:off x="968944" y="867894"/>
            <a:ext cx="4493942" cy="3170099"/>
          </a:xfrm>
          <a:prstGeom prst="rect">
            <a:avLst/>
          </a:prstGeom>
        </p:spPr>
        <p:txBody>
          <a:bodyPr wrap="square">
            <a:spAutoFit/>
          </a:bodyPr>
          <a:lstStyle/>
          <a:p>
            <a:pPr marL="457200" indent="-457200">
              <a:buFont typeface="+mj-lt"/>
              <a:buAutoNum type="arabicPeriod" startAt="4"/>
            </a:pPr>
            <a:r>
              <a:rPr lang="en-US" sz="2000" b="1" dirty="0"/>
              <a:t>Model Evaluation</a:t>
            </a:r>
          </a:p>
          <a:p>
            <a:pPr lvl="2"/>
            <a:r>
              <a:rPr lang="en-US" dirty="0"/>
              <a:t>Evaluating the LR model includes the following steps:</a:t>
            </a:r>
            <a:endParaRPr lang="en-IN" dirty="0"/>
          </a:p>
          <a:p>
            <a:pPr marL="1257300" lvl="2" indent="-342900">
              <a:buFont typeface="+mj-lt"/>
              <a:buAutoNum type="arabicParenR"/>
            </a:pPr>
            <a:r>
              <a:rPr lang="en-US" dirty="0"/>
              <a:t>Splitting the dataset into training and testing sets</a:t>
            </a:r>
          </a:p>
          <a:p>
            <a:pPr marL="1257300" lvl="2" indent="-342900">
              <a:buFont typeface="+mj-lt"/>
              <a:buAutoNum type="arabicParenR"/>
            </a:pPr>
            <a:r>
              <a:rPr lang="en-US" dirty="0"/>
              <a:t>Fitting the logistic regression model to the training data</a:t>
            </a:r>
          </a:p>
          <a:p>
            <a:pPr marL="1257300" lvl="2" indent="-342900">
              <a:buFont typeface="+mj-lt"/>
              <a:buAutoNum type="arabicParenR"/>
            </a:pPr>
            <a:r>
              <a:rPr lang="en-US" dirty="0"/>
              <a:t>Use the trained model to predict testing set.</a:t>
            </a:r>
            <a:endParaRPr lang="en-IN" dirty="0"/>
          </a:p>
          <a:p>
            <a:pPr marL="1257300" lvl="2" indent="-342900">
              <a:buFont typeface="+mj-lt"/>
              <a:buAutoNum type="arabicParenR"/>
            </a:pPr>
            <a:r>
              <a:rPr lang="en-US" dirty="0"/>
              <a:t>Calculating evaluation metrics(accuracy)</a:t>
            </a:r>
            <a:endParaRPr lang="en-IN" sz="2000" dirty="0"/>
          </a:p>
        </p:txBody>
      </p:sp>
      <p:sp>
        <p:nvSpPr>
          <p:cNvPr id="2" name="Rectangle 1">
            <a:extLst>
              <a:ext uri="{FF2B5EF4-FFF2-40B4-BE49-F238E27FC236}">
                <a16:creationId xmlns:a16="http://schemas.microsoft.com/office/drawing/2014/main" id="{A0E00FFA-5351-418D-BD03-B8D0969DFDD0}"/>
              </a:ext>
            </a:extLst>
          </p:cNvPr>
          <p:cNvSpPr/>
          <p:nvPr/>
        </p:nvSpPr>
        <p:spPr>
          <a:xfrm>
            <a:off x="2662030" y="4436165"/>
            <a:ext cx="1898373" cy="278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Extracted Features</a:t>
            </a:r>
          </a:p>
        </p:txBody>
      </p:sp>
      <p:sp>
        <p:nvSpPr>
          <p:cNvPr id="5" name="Rectangle 4">
            <a:extLst>
              <a:ext uri="{FF2B5EF4-FFF2-40B4-BE49-F238E27FC236}">
                <a16:creationId xmlns:a16="http://schemas.microsoft.com/office/drawing/2014/main" id="{47978822-98D5-4A11-A2F8-96F0290AA44A}"/>
              </a:ext>
            </a:extLst>
          </p:cNvPr>
          <p:cNvSpPr/>
          <p:nvPr/>
        </p:nvSpPr>
        <p:spPr>
          <a:xfrm>
            <a:off x="4227444" y="5020917"/>
            <a:ext cx="1580321" cy="278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a:t>
            </a:r>
          </a:p>
        </p:txBody>
      </p:sp>
      <p:sp>
        <p:nvSpPr>
          <p:cNvPr id="6" name="Rectangle 5">
            <a:extLst>
              <a:ext uri="{FF2B5EF4-FFF2-40B4-BE49-F238E27FC236}">
                <a16:creationId xmlns:a16="http://schemas.microsoft.com/office/drawing/2014/main" id="{226C7D29-E7D6-432E-B2DC-1B4A5F87013F}"/>
              </a:ext>
            </a:extLst>
          </p:cNvPr>
          <p:cNvSpPr/>
          <p:nvPr/>
        </p:nvSpPr>
        <p:spPr>
          <a:xfrm>
            <a:off x="1414666" y="5010978"/>
            <a:ext cx="1580321" cy="278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a:t>
            </a:r>
          </a:p>
        </p:txBody>
      </p:sp>
      <p:sp>
        <p:nvSpPr>
          <p:cNvPr id="7" name="Arrow: Left-Right-Up 6">
            <a:extLst>
              <a:ext uri="{FF2B5EF4-FFF2-40B4-BE49-F238E27FC236}">
                <a16:creationId xmlns:a16="http://schemas.microsoft.com/office/drawing/2014/main" id="{D01D25BC-606D-46DA-A92C-BC0E52A36D22}"/>
              </a:ext>
            </a:extLst>
          </p:cNvPr>
          <p:cNvSpPr/>
          <p:nvPr/>
        </p:nvSpPr>
        <p:spPr>
          <a:xfrm>
            <a:off x="3148217" y="4714461"/>
            <a:ext cx="925997" cy="59303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008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13882-EDC1-486A-941E-1BB115142968}"/>
              </a:ext>
            </a:extLst>
          </p:cNvPr>
          <p:cNvSpPr/>
          <p:nvPr/>
        </p:nvSpPr>
        <p:spPr>
          <a:xfrm>
            <a:off x="777113" y="612631"/>
            <a:ext cx="4397053" cy="5940088"/>
          </a:xfrm>
          <a:prstGeom prst="rect">
            <a:avLst/>
          </a:prstGeom>
        </p:spPr>
        <p:txBody>
          <a:bodyPr wrap="square">
            <a:spAutoFit/>
          </a:bodyPr>
          <a:lstStyle/>
          <a:p>
            <a:pPr marL="457200" indent="-457200">
              <a:buFont typeface="+mj-lt"/>
              <a:buAutoNum type="arabicPeriod" startAt="5"/>
            </a:pPr>
            <a:r>
              <a:rPr lang="en-US" sz="2000" b="1" dirty="0"/>
              <a:t>Model Implementation</a:t>
            </a:r>
          </a:p>
          <a:p>
            <a:pPr lvl="2"/>
            <a:r>
              <a:rPr lang="en-US" dirty="0"/>
              <a:t>This include the following processes:</a:t>
            </a:r>
            <a:endParaRPr lang="en-IN" dirty="0"/>
          </a:p>
          <a:p>
            <a:pPr marL="1257300" lvl="2" indent="-342900">
              <a:buFont typeface="+mj-lt"/>
              <a:buAutoNum type="arabicParenR"/>
            </a:pPr>
            <a:r>
              <a:rPr lang="en-US" dirty="0"/>
              <a:t>Saving the trained model in a serialized format </a:t>
            </a:r>
          </a:p>
          <a:p>
            <a:pPr marL="1257300" lvl="2" indent="-342900">
              <a:buFont typeface="+mj-lt"/>
              <a:buAutoNum type="arabicParenR"/>
            </a:pPr>
            <a:r>
              <a:rPr lang="en-US" dirty="0"/>
              <a:t>Integrating the model into the target Web Application </a:t>
            </a:r>
          </a:p>
          <a:p>
            <a:pPr marL="1257300" lvl="2" indent="-342900">
              <a:buFont typeface="+mj-lt"/>
              <a:buAutoNum type="arabicParenR"/>
            </a:pPr>
            <a:r>
              <a:rPr lang="en-US" dirty="0"/>
              <a:t>Get the input URL from the user</a:t>
            </a:r>
          </a:p>
          <a:p>
            <a:pPr marL="1257300" lvl="2" indent="-342900">
              <a:buFont typeface="+mj-lt"/>
              <a:buAutoNum type="arabicParenR"/>
            </a:pPr>
            <a:r>
              <a:rPr lang="en-US" dirty="0"/>
              <a:t>Extract the 74 different features from the input URL</a:t>
            </a:r>
          </a:p>
          <a:p>
            <a:pPr marL="1257300" lvl="2" indent="-342900">
              <a:buFont typeface="+mj-lt"/>
              <a:buAutoNum type="arabicParenR"/>
            </a:pPr>
            <a:r>
              <a:rPr lang="en-US" dirty="0"/>
              <a:t>Loading the serialized model into the implementation environment </a:t>
            </a:r>
          </a:p>
          <a:p>
            <a:pPr marL="1257300" lvl="2" indent="-342900">
              <a:buFont typeface="+mj-lt"/>
              <a:buAutoNum type="arabicParenR"/>
            </a:pPr>
            <a:r>
              <a:rPr lang="en-US" dirty="0"/>
              <a:t>Utilize the loaded model to generate predictions on the extracted features. </a:t>
            </a:r>
          </a:p>
          <a:p>
            <a:pPr marL="1257300" lvl="2" indent="-342900">
              <a:buFont typeface="+mj-lt"/>
              <a:buAutoNum type="arabicParenR"/>
            </a:pPr>
            <a:r>
              <a:rPr lang="en-US" dirty="0"/>
              <a:t>Output Delivery : The prediction result is then passed.</a:t>
            </a:r>
            <a:endParaRPr lang="en-IN" dirty="0"/>
          </a:p>
          <a:p>
            <a:pPr marL="628650" lvl="1" indent="-285750">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328AC10E-6A31-4FA0-BF1F-C3BB67AA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553" y="852032"/>
            <a:ext cx="2559550" cy="2730643"/>
          </a:xfrm>
          <a:prstGeom prst="rect">
            <a:avLst/>
          </a:prstGeom>
        </p:spPr>
      </p:pic>
      <p:pic>
        <p:nvPicPr>
          <p:cNvPr id="6" name="Picture 5">
            <a:extLst>
              <a:ext uri="{FF2B5EF4-FFF2-40B4-BE49-F238E27FC236}">
                <a16:creationId xmlns:a16="http://schemas.microsoft.com/office/drawing/2014/main" id="{559BD6B9-C395-489C-928A-EB09B4F7B4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569" y="3822076"/>
            <a:ext cx="2905637" cy="2730643"/>
          </a:xfrm>
          <a:prstGeom prst="rect">
            <a:avLst/>
          </a:prstGeom>
        </p:spPr>
      </p:pic>
      <p:sp>
        <p:nvSpPr>
          <p:cNvPr id="7" name="TextBox 6">
            <a:extLst>
              <a:ext uri="{FF2B5EF4-FFF2-40B4-BE49-F238E27FC236}">
                <a16:creationId xmlns:a16="http://schemas.microsoft.com/office/drawing/2014/main" id="{16AD76C4-E874-48F8-BDDA-E90C16B0EB49}"/>
              </a:ext>
            </a:extLst>
          </p:cNvPr>
          <p:cNvSpPr txBox="1"/>
          <p:nvPr/>
        </p:nvSpPr>
        <p:spPr>
          <a:xfrm>
            <a:off x="6701114" y="612631"/>
            <a:ext cx="1895707" cy="253916"/>
          </a:xfrm>
          <a:prstGeom prst="rect">
            <a:avLst/>
          </a:prstGeom>
          <a:noFill/>
        </p:spPr>
        <p:txBody>
          <a:bodyPr wrap="square" rtlCol="0">
            <a:spAutoFit/>
          </a:bodyPr>
          <a:lstStyle/>
          <a:p>
            <a:pPr marL="228600" indent="-228600" algn="ctr">
              <a:buFont typeface="+mj-lt"/>
              <a:buAutoNum type="alphaLcParenR"/>
            </a:pPr>
            <a:r>
              <a:rPr lang="en-IN" sz="1050" dirty="0"/>
              <a:t>api.js</a:t>
            </a:r>
          </a:p>
        </p:txBody>
      </p:sp>
      <p:sp>
        <p:nvSpPr>
          <p:cNvPr id="8" name="TextBox 7">
            <a:extLst>
              <a:ext uri="{FF2B5EF4-FFF2-40B4-BE49-F238E27FC236}">
                <a16:creationId xmlns:a16="http://schemas.microsoft.com/office/drawing/2014/main" id="{FB60C7DA-68E9-449F-A656-3C8F0A733A33}"/>
              </a:ext>
            </a:extLst>
          </p:cNvPr>
          <p:cNvSpPr txBox="1"/>
          <p:nvPr/>
        </p:nvSpPr>
        <p:spPr>
          <a:xfrm>
            <a:off x="6701113" y="3575418"/>
            <a:ext cx="1895707" cy="253916"/>
          </a:xfrm>
          <a:prstGeom prst="rect">
            <a:avLst/>
          </a:prstGeom>
          <a:noFill/>
        </p:spPr>
        <p:txBody>
          <a:bodyPr wrap="square" rtlCol="0">
            <a:spAutoFit/>
          </a:bodyPr>
          <a:lstStyle/>
          <a:p>
            <a:pPr marL="228600" indent="-228600" algn="ctr">
              <a:buFont typeface="+mj-lt"/>
              <a:buAutoNum type="alphaLcParenR" startAt="2"/>
            </a:pPr>
            <a:r>
              <a:rPr lang="en-IN" sz="1050" dirty="0"/>
              <a:t>predictor.py</a:t>
            </a:r>
          </a:p>
        </p:txBody>
      </p:sp>
    </p:spTree>
    <p:extLst>
      <p:ext uri="{BB962C8B-B14F-4D97-AF65-F5344CB8AC3E}">
        <p14:creationId xmlns:p14="http://schemas.microsoft.com/office/powerpoint/2010/main" val="178989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081265-8E91-4553-B800-AEDB3A689D63}"/>
              </a:ext>
            </a:extLst>
          </p:cNvPr>
          <p:cNvSpPr>
            <a:spLocks noGrp="1"/>
          </p:cNvSpPr>
          <p:nvPr>
            <p:ph type="title"/>
          </p:nvPr>
        </p:nvSpPr>
        <p:spPr/>
        <p:txBody>
          <a:bodyPr/>
          <a:lstStyle/>
          <a:p>
            <a:pPr algn="ctr"/>
            <a:r>
              <a:rPr lang="en-US"/>
              <a:t>Results and Discussion</a:t>
            </a:r>
            <a:endParaRPr lang="en-IN" dirty="0"/>
          </a:p>
        </p:txBody>
      </p:sp>
      <p:sp>
        <p:nvSpPr>
          <p:cNvPr id="2" name="TextBox 1">
            <a:extLst>
              <a:ext uri="{FF2B5EF4-FFF2-40B4-BE49-F238E27FC236}">
                <a16:creationId xmlns:a16="http://schemas.microsoft.com/office/drawing/2014/main" id="{D08B1F48-69EF-464F-9F1D-B7D39F90F8E4}"/>
              </a:ext>
            </a:extLst>
          </p:cNvPr>
          <p:cNvSpPr txBox="1"/>
          <p:nvPr/>
        </p:nvSpPr>
        <p:spPr>
          <a:xfrm>
            <a:off x="899410" y="1768839"/>
            <a:ext cx="9803567" cy="1508105"/>
          </a:xfrm>
          <a:prstGeom prst="rect">
            <a:avLst/>
          </a:prstGeom>
          <a:noFill/>
        </p:spPr>
        <p:txBody>
          <a:bodyPr wrap="square" rtlCol="0">
            <a:spAutoFit/>
          </a:bodyPr>
          <a:lstStyle/>
          <a:p>
            <a:pPr marL="342900" indent="-342900">
              <a:buFont typeface="+mj-lt"/>
              <a:buAutoNum type="alphaUcPeriod"/>
            </a:pPr>
            <a:r>
              <a:rPr lang="en-IN" sz="2000" dirty="0"/>
              <a:t>Feature Analysis</a:t>
            </a:r>
          </a:p>
          <a:p>
            <a:pPr lvl="2"/>
            <a:r>
              <a:rPr lang="en-US" b="1" i="1" u="sng" dirty="0"/>
              <a:t>Boxplot Graph: </a:t>
            </a:r>
            <a:r>
              <a:rPr lang="en-US" dirty="0"/>
              <a:t>It is employed to explore and understand the distribution of feature values during the analysis of the dataset and provides insights including measures of central tendency, dispersion, mean and identification of outliers. Visualization of some features are shown below:</a:t>
            </a:r>
            <a:endParaRPr lang="en-IN" dirty="0"/>
          </a:p>
        </p:txBody>
      </p:sp>
      <p:pic>
        <p:nvPicPr>
          <p:cNvPr id="7" name="Picture 6">
            <a:extLst>
              <a:ext uri="{FF2B5EF4-FFF2-40B4-BE49-F238E27FC236}">
                <a16:creationId xmlns:a16="http://schemas.microsoft.com/office/drawing/2014/main" id="{C8816E9D-70BE-4AAD-96A7-B80C4863A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200" y="3958192"/>
            <a:ext cx="3129727" cy="2290208"/>
          </a:xfrm>
          <a:prstGeom prst="rect">
            <a:avLst/>
          </a:prstGeom>
        </p:spPr>
      </p:pic>
      <p:pic>
        <p:nvPicPr>
          <p:cNvPr id="9" name="Picture 8">
            <a:extLst>
              <a:ext uri="{FF2B5EF4-FFF2-40B4-BE49-F238E27FC236}">
                <a16:creationId xmlns:a16="http://schemas.microsoft.com/office/drawing/2014/main" id="{BE8870BA-45CA-46BF-B5F5-3C2273CE4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341" y="4021872"/>
            <a:ext cx="2930390" cy="2130624"/>
          </a:xfrm>
          <a:prstGeom prst="rect">
            <a:avLst/>
          </a:prstGeom>
        </p:spPr>
      </p:pic>
      <p:pic>
        <p:nvPicPr>
          <p:cNvPr id="11" name="Picture 10">
            <a:extLst>
              <a:ext uri="{FF2B5EF4-FFF2-40B4-BE49-F238E27FC236}">
                <a16:creationId xmlns:a16="http://schemas.microsoft.com/office/drawing/2014/main" id="{F6E09B30-AD41-4230-BF48-5387B4CB8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0396" y="3942080"/>
            <a:ext cx="3152403" cy="2290208"/>
          </a:xfrm>
          <a:prstGeom prst="rect">
            <a:avLst/>
          </a:prstGeom>
        </p:spPr>
      </p:pic>
    </p:spTree>
    <p:extLst>
      <p:ext uri="{BB962C8B-B14F-4D97-AF65-F5344CB8AC3E}">
        <p14:creationId xmlns:p14="http://schemas.microsoft.com/office/powerpoint/2010/main" val="3325086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36212E-80CD-45EB-9293-83812A4648C8}"/>
              </a:ext>
            </a:extLst>
          </p:cNvPr>
          <p:cNvSpPr txBox="1"/>
          <p:nvPr/>
        </p:nvSpPr>
        <p:spPr>
          <a:xfrm>
            <a:off x="1158240" y="1249680"/>
            <a:ext cx="3657917" cy="3139321"/>
          </a:xfrm>
          <a:prstGeom prst="rect">
            <a:avLst/>
          </a:prstGeom>
          <a:noFill/>
        </p:spPr>
        <p:txBody>
          <a:bodyPr wrap="square" rtlCol="0">
            <a:spAutoFit/>
          </a:bodyPr>
          <a:lstStyle/>
          <a:p>
            <a:r>
              <a:rPr lang="en-IN" b="1" dirty="0"/>
              <a:t>Feature Importance:</a:t>
            </a:r>
          </a:p>
          <a:p>
            <a:endParaRPr lang="en-IN" b="1" dirty="0"/>
          </a:p>
          <a:p>
            <a:pPr marL="742950" lvl="1" indent="-285750">
              <a:buFont typeface="Arial" panose="020B0604020202020204" pitchFamily="34" charset="0"/>
              <a:buChar char="•"/>
            </a:pPr>
            <a:r>
              <a:rPr lang="en-US" dirty="0"/>
              <a:t>Based on the Logistic Regression Model, it has assigned feature importance score to each extracted features. </a:t>
            </a:r>
          </a:p>
          <a:p>
            <a:pPr marL="742950" lvl="1" indent="-285750">
              <a:buFont typeface="Arial" panose="020B0604020202020204" pitchFamily="34" charset="0"/>
              <a:buChar char="•"/>
            </a:pPr>
            <a:r>
              <a:rPr lang="en-US" dirty="0"/>
              <a:t>It helps to provide insights into which features have the most influence on the model’s predictions</a:t>
            </a:r>
            <a:endParaRPr lang="en-IN" b="1" dirty="0"/>
          </a:p>
        </p:txBody>
      </p:sp>
      <p:pic>
        <p:nvPicPr>
          <p:cNvPr id="6" name="Picture 5">
            <a:extLst>
              <a:ext uri="{FF2B5EF4-FFF2-40B4-BE49-F238E27FC236}">
                <a16:creationId xmlns:a16="http://schemas.microsoft.com/office/drawing/2014/main" id="{45F51992-F4EF-425D-B93F-714927D0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09" y="1249680"/>
            <a:ext cx="2392836" cy="4309132"/>
          </a:xfrm>
          <a:prstGeom prst="rect">
            <a:avLst/>
          </a:prstGeom>
        </p:spPr>
      </p:pic>
      <p:pic>
        <p:nvPicPr>
          <p:cNvPr id="8" name="Picture 7">
            <a:extLst>
              <a:ext uri="{FF2B5EF4-FFF2-40B4-BE49-F238E27FC236}">
                <a16:creationId xmlns:a16="http://schemas.microsoft.com/office/drawing/2014/main" id="{1E6E4591-2190-4288-87E7-95C2AB59E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100" y="1590445"/>
            <a:ext cx="2392837" cy="3968367"/>
          </a:xfrm>
          <a:prstGeom prst="rect">
            <a:avLst/>
          </a:prstGeom>
        </p:spPr>
      </p:pic>
    </p:spTree>
    <p:extLst>
      <p:ext uri="{BB962C8B-B14F-4D97-AF65-F5344CB8AC3E}">
        <p14:creationId xmlns:p14="http://schemas.microsoft.com/office/powerpoint/2010/main" val="250199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AABE52-565C-49FE-8D3E-F05975D66560}"/>
              </a:ext>
            </a:extLst>
          </p:cNvPr>
          <p:cNvSpPr/>
          <p:nvPr/>
        </p:nvSpPr>
        <p:spPr>
          <a:xfrm>
            <a:off x="934387" y="428815"/>
            <a:ext cx="9363856" cy="2123658"/>
          </a:xfrm>
          <a:prstGeom prst="rect">
            <a:avLst/>
          </a:prstGeom>
        </p:spPr>
        <p:txBody>
          <a:bodyPr wrap="square">
            <a:spAutoFit/>
          </a:bodyPr>
          <a:lstStyle/>
          <a:p>
            <a:pPr lvl="2"/>
            <a:endParaRPr lang="en-IN" sz="2000" dirty="0"/>
          </a:p>
          <a:p>
            <a:pPr marL="457200" indent="-457200">
              <a:buFont typeface="+mj-lt"/>
              <a:buAutoNum type="alphaUcPeriod" startAt="2"/>
            </a:pPr>
            <a:r>
              <a:rPr lang="en-IN" sz="2000" dirty="0" err="1"/>
              <a:t>Pycaret</a:t>
            </a:r>
            <a:r>
              <a:rPr lang="en-IN" sz="2000" dirty="0"/>
              <a:t> Analysis</a:t>
            </a:r>
          </a:p>
          <a:p>
            <a:pPr lvl="2"/>
            <a:r>
              <a:rPr lang="en-US" dirty="0"/>
              <a:t>Comparison results obtained using </a:t>
            </a:r>
            <a:r>
              <a:rPr lang="en-US" dirty="0" err="1"/>
              <a:t>PyCaret</a:t>
            </a:r>
            <a:r>
              <a:rPr lang="en-US" dirty="0"/>
              <a:t>, guide in selecting the most suitable machine learning model(s) for this project, taking into account performance metrics, statistical significance, feature importance, and other relevant </a:t>
            </a:r>
            <a:r>
              <a:rPr lang="en-US" dirty="0" err="1"/>
              <a:t>factors.Below</a:t>
            </a:r>
            <a:r>
              <a:rPr lang="en-US" dirty="0"/>
              <a:t> Fig shows the comparison result.</a:t>
            </a:r>
            <a:endParaRPr lang="en-IN" dirty="0"/>
          </a:p>
          <a:p>
            <a:pPr lvl="2"/>
            <a:endParaRPr lang="en-IN" sz="2000" dirty="0"/>
          </a:p>
        </p:txBody>
      </p:sp>
      <p:pic>
        <p:nvPicPr>
          <p:cNvPr id="6" name="Picture 5">
            <a:extLst>
              <a:ext uri="{FF2B5EF4-FFF2-40B4-BE49-F238E27FC236}">
                <a16:creationId xmlns:a16="http://schemas.microsoft.com/office/drawing/2014/main" id="{826DF70E-0876-434B-88F8-4647AC7D6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336" y="2552473"/>
            <a:ext cx="5711958" cy="3645206"/>
          </a:xfrm>
          <a:prstGeom prst="rect">
            <a:avLst/>
          </a:prstGeom>
        </p:spPr>
      </p:pic>
    </p:spTree>
    <p:extLst>
      <p:ext uri="{BB962C8B-B14F-4D97-AF65-F5344CB8AC3E}">
        <p14:creationId xmlns:p14="http://schemas.microsoft.com/office/powerpoint/2010/main" val="2772627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5EF0EE-CE9A-4E17-8CBC-45104B087E4B}"/>
              </a:ext>
            </a:extLst>
          </p:cNvPr>
          <p:cNvSpPr/>
          <p:nvPr/>
        </p:nvSpPr>
        <p:spPr>
          <a:xfrm>
            <a:off x="649574" y="917271"/>
            <a:ext cx="3802505" cy="2339102"/>
          </a:xfrm>
          <a:prstGeom prst="rect">
            <a:avLst/>
          </a:prstGeom>
        </p:spPr>
        <p:txBody>
          <a:bodyPr wrap="square">
            <a:spAutoFit/>
          </a:bodyPr>
          <a:lstStyle/>
          <a:p>
            <a:pPr marL="342900" indent="-342900">
              <a:buFont typeface="+mj-lt"/>
              <a:buAutoNum type="alphaUcPeriod" startAt="3"/>
            </a:pPr>
            <a:r>
              <a:rPr lang="en-IN" sz="2000"/>
              <a:t>Model Analysis</a:t>
            </a:r>
            <a:endParaRPr lang="en-IN" sz="2000" dirty="0"/>
          </a:p>
          <a:p>
            <a:pPr marL="342900" indent="-342900">
              <a:buFont typeface="+mj-lt"/>
              <a:buAutoNum type="alphaUcPeriod" startAt="3"/>
            </a:pPr>
            <a:endParaRPr lang="en-IN" dirty="0"/>
          </a:p>
          <a:p>
            <a:pPr lvl="1"/>
            <a:r>
              <a:rPr lang="en-US"/>
              <a:t>The confusion matrix provides a more detailed understanding of the model’s performance beyond simple accuracy</a:t>
            </a:r>
            <a:r>
              <a:rPr lang="en-US" dirty="0"/>
              <a:t>.</a:t>
            </a:r>
          </a:p>
          <a:p>
            <a:pPr lvl="1"/>
            <a:endParaRPr lang="en-US" dirty="0"/>
          </a:p>
          <a:p>
            <a:pPr lvl="1"/>
            <a:r>
              <a:rPr lang="en-US" b="1"/>
              <a:t>Evaluation Metrics</a:t>
            </a:r>
            <a:r>
              <a:rPr lang="en-US" b="1" dirty="0"/>
              <a:t>:</a:t>
            </a:r>
            <a:endParaRPr lang="en-IN" b="1" dirty="0"/>
          </a:p>
        </p:txBody>
      </p:sp>
      <p:pic>
        <p:nvPicPr>
          <p:cNvPr id="4" name="Picture 3">
            <a:extLst>
              <a:ext uri="{FF2B5EF4-FFF2-40B4-BE49-F238E27FC236}">
                <a16:creationId xmlns:a16="http://schemas.microsoft.com/office/drawing/2014/main" id="{E20A9C39-BB83-4DA5-A65E-F155A347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0" y="3429000"/>
            <a:ext cx="3802505" cy="1126625"/>
          </a:xfrm>
          <a:prstGeom prst="rect">
            <a:avLst/>
          </a:prstGeom>
        </p:spPr>
      </p:pic>
      <p:pic>
        <p:nvPicPr>
          <p:cNvPr id="6" name="Picture 5">
            <a:extLst>
              <a:ext uri="{FF2B5EF4-FFF2-40B4-BE49-F238E27FC236}">
                <a16:creationId xmlns:a16="http://schemas.microsoft.com/office/drawing/2014/main" id="{BD10BE63-89EA-4F3C-AABC-3EBD8E358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910" y="1466875"/>
            <a:ext cx="5098222" cy="4482451"/>
          </a:xfrm>
          <a:prstGeom prst="rect">
            <a:avLst/>
          </a:prstGeom>
        </p:spPr>
      </p:pic>
      <p:sp>
        <p:nvSpPr>
          <p:cNvPr id="3" name="Rectangle 2">
            <a:extLst>
              <a:ext uri="{FF2B5EF4-FFF2-40B4-BE49-F238E27FC236}">
                <a16:creationId xmlns:a16="http://schemas.microsoft.com/office/drawing/2014/main" id="{6557CADC-B8CF-461E-9D90-D2CE0ABC7BB4}"/>
              </a:ext>
            </a:extLst>
          </p:cNvPr>
          <p:cNvSpPr/>
          <p:nvPr/>
        </p:nvSpPr>
        <p:spPr>
          <a:xfrm>
            <a:off x="7932340" y="3017726"/>
            <a:ext cx="1483473" cy="523220"/>
          </a:xfrm>
          <a:prstGeom prst="rect">
            <a:avLst/>
          </a:prstGeom>
          <a:noFill/>
        </p:spPr>
        <p:txBody>
          <a:bodyPr wrap="square" lIns="91440" tIns="45720" rIns="91440" bIns="45720">
            <a:spAutoFit/>
          </a:bodyPr>
          <a:lstStyle/>
          <a:p>
            <a:pPr algn="ctr"/>
            <a:r>
              <a:rPr lang="en-US" sz="2800" b="0" cap="none" spc="0" dirty="0">
                <a:ln w="0"/>
                <a:effectLst>
                  <a:outerShdw blurRad="38100" dist="19050" dir="2700000" algn="tl" rotWithShape="0">
                    <a:schemeClr val="dk1">
                      <a:alpha val="40000"/>
                    </a:schemeClr>
                  </a:outerShdw>
                </a:effectLst>
              </a:rPr>
              <a:t>FP</a:t>
            </a:r>
          </a:p>
        </p:txBody>
      </p:sp>
      <p:sp>
        <p:nvSpPr>
          <p:cNvPr id="7" name="Rectangle 6">
            <a:extLst>
              <a:ext uri="{FF2B5EF4-FFF2-40B4-BE49-F238E27FC236}">
                <a16:creationId xmlns:a16="http://schemas.microsoft.com/office/drawing/2014/main" id="{A5F3F425-A902-4749-88C0-6555423D2344}"/>
              </a:ext>
            </a:extLst>
          </p:cNvPr>
          <p:cNvSpPr/>
          <p:nvPr/>
        </p:nvSpPr>
        <p:spPr>
          <a:xfrm>
            <a:off x="6112072" y="4867905"/>
            <a:ext cx="1483473" cy="523220"/>
          </a:xfrm>
          <a:prstGeom prst="rect">
            <a:avLst/>
          </a:prstGeom>
          <a:noFill/>
        </p:spPr>
        <p:txBody>
          <a:bodyPr wrap="square" lIns="91440" tIns="45720" rIns="91440" bIns="45720">
            <a:spAutoFit/>
          </a:bodyPr>
          <a:lstStyle/>
          <a:p>
            <a:pPr algn="ctr"/>
            <a:r>
              <a:rPr lang="en-US" sz="2800" b="0" cap="none" spc="0" dirty="0">
                <a:ln w="0"/>
                <a:effectLst>
                  <a:outerShdw blurRad="38100" dist="19050" dir="2700000" algn="tl" rotWithShape="0">
                    <a:schemeClr val="dk1">
                      <a:alpha val="40000"/>
                    </a:schemeClr>
                  </a:outerShdw>
                </a:effectLst>
              </a:rPr>
              <a:t>FN</a:t>
            </a:r>
          </a:p>
        </p:txBody>
      </p:sp>
      <p:sp>
        <p:nvSpPr>
          <p:cNvPr id="8" name="Rectangle 7">
            <a:extLst>
              <a:ext uri="{FF2B5EF4-FFF2-40B4-BE49-F238E27FC236}">
                <a16:creationId xmlns:a16="http://schemas.microsoft.com/office/drawing/2014/main" id="{BD4CFC86-2717-4F60-A7BD-2CC344C6C355}"/>
              </a:ext>
            </a:extLst>
          </p:cNvPr>
          <p:cNvSpPr/>
          <p:nvPr/>
        </p:nvSpPr>
        <p:spPr>
          <a:xfrm>
            <a:off x="7932339" y="4867905"/>
            <a:ext cx="1483473"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TP</a:t>
            </a:r>
            <a:endParaRPr lang="en-US" sz="2800" b="0" cap="none" spc="0" dirty="0">
              <a:ln w="0"/>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E45FAD1-4A89-4B94-BD3C-801EF41FECA5}"/>
              </a:ext>
            </a:extLst>
          </p:cNvPr>
          <p:cNvSpPr/>
          <p:nvPr/>
        </p:nvSpPr>
        <p:spPr>
          <a:xfrm>
            <a:off x="6106548" y="2994763"/>
            <a:ext cx="148347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rPr>
              <a:t>TN</a:t>
            </a:r>
            <a:endParaRPr lang="en-US" sz="2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24665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14445D-5A59-4578-BF89-D297549AC46F}"/>
              </a:ext>
            </a:extLst>
          </p:cNvPr>
          <p:cNvSpPr/>
          <p:nvPr/>
        </p:nvSpPr>
        <p:spPr>
          <a:xfrm>
            <a:off x="599607" y="845906"/>
            <a:ext cx="9112295" cy="1231106"/>
          </a:xfrm>
          <a:prstGeom prst="rect">
            <a:avLst/>
          </a:prstGeom>
        </p:spPr>
        <p:txBody>
          <a:bodyPr wrap="square">
            <a:spAutoFit/>
          </a:bodyPr>
          <a:lstStyle/>
          <a:p>
            <a:pPr marL="342900" indent="-342900">
              <a:buFont typeface="+mj-lt"/>
              <a:buAutoNum type="alphaUcPeriod" startAt="4"/>
            </a:pPr>
            <a:r>
              <a:rPr lang="en-IN" sz="2000"/>
              <a:t>Web Application</a:t>
            </a:r>
            <a:endParaRPr lang="en-IN" sz="2000" dirty="0"/>
          </a:p>
          <a:p>
            <a:pPr lvl="2"/>
            <a:r>
              <a:rPr lang="en-US"/>
              <a:t>We have developed a web application where the users can input URLs to check if it is phishing or non-phishing. UI of the application is developed using Reactjs and the API setup for the application is implemented using Nodejs. </a:t>
            </a:r>
            <a:endParaRPr lang="en-IN" dirty="0"/>
          </a:p>
        </p:txBody>
      </p:sp>
      <p:pic>
        <p:nvPicPr>
          <p:cNvPr id="4" name="Picture 3">
            <a:extLst>
              <a:ext uri="{FF2B5EF4-FFF2-40B4-BE49-F238E27FC236}">
                <a16:creationId xmlns:a16="http://schemas.microsoft.com/office/drawing/2014/main" id="{93571893-1190-46C9-8D4A-C5CD00BFC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338" y="2545362"/>
            <a:ext cx="6214872" cy="3330783"/>
          </a:xfrm>
          <a:prstGeom prst="rect">
            <a:avLst/>
          </a:prstGeom>
        </p:spPr>
      </p:pic>
    </p:spTree>
    <p:extLst>
      <p:ext uri="{BB962C8B-B14F-4D97-AF65-F5344CB8AC3E}">
        <p14:creationId xmlns:p14="http://schemas.microsoft.com/office/powerpoint/2010/main" val="401835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a:xfrm>
            <a:off x="548639" y="410095"/>
            <a:ext cx="10515600" cy="1325563"/>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a:xfrm>
            <a:off x="1068923" y="2096567"/>
            <a:ext cx="9475033" cy="4351338"/>
          </a:xfrm>
        </p:spPr>
        <p:txBody>
          <a:bodyPr>
            <a:normAutofit/>
          </a:bodyPr>
          <a:lstStyle/>
          <a:p>
            <a:r>
              <a:rPr lang="en-US" sz="1800" dirty="0"/>
              <a:t>Phishing attack is a simplest way to obtain sensitive information from innocent users.</a:t>
            </a:r>
          </a:p>
          <a:p>
            <a:r>
              <a:rPr lang="en-US" sz="1800" dirty="0"/>
              <a:t>Cyber security persons are now looking for trustworthy and steady detection techniques for phishing websites.</a:t>
            </a:r>
          </a:p>
          <a:p>
            <a:r>
              <a:rPr lang="en-US" sz="1800" dirty="0"/>
              <a:t>Phishing detection is a crucial aspect of cybersecurity aimed at identifying and preventing phishing attacks.</a:t>
            </a:r>
          </a:p>
          <a:p>
            <a:r>
              <a:rPr lang="en-US" sz="1800" dirty="0"/>
              <a:t>The objective of this paper is to extract different features from a large dataset containing URLs </a:t>
            </a:r>
            <a:r>
              <a:rPr lang="en-IN" sz="1800" dirty="0"/>
              <a:t>and to analyse the accuracy levels for different machine learning algorithms and implementing the best among them.</a:t>
            </a:r>
          </a:p>
          <a:p>
            <a:endParaRPr lang="en-IN" sz="1800"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8608F-670D-4713-B148-DCF8A7D720DC}"/>
              </a:ext>
            </a:extLst>
          </p:cNvPr>
          <p:cNvSpPr/>
          <p:nvPr/>
        </p:nvSpPr>
        <p:spPr>
          <a:xfrm>
            <a:off x="674557" y="767609"/>
            <a:ext cx="8589364" cy="1200329"/>
          </a:xfrm>
          <a:prstGeom prst="rect">
            <a:avLst/>
          </a:prstGeom>
        </p:spPr>
        <p:txBody>
          <a:bodyPr wrap="square">
            <a:spAutoFit/>
          </a:bodyPr>
          <a:lstStyle/>
          <a:p>
            <a:pPr lvl="1"/>
            <a:r>
              <a:rPr lang="en-US"/>
              <a:t>The URL entered by the user is received by the server and it is predicted by the evaluated LR model. Based, on the prediction, the summary of the result is shown as output in the user-interface. The following figures shows the 2 different output produced</a:t>
            </a:r>
            <a:endParaRPr lang="en-IN" dirty="0"/>
          </a:p>
        </p:txBody>
      </p:sp>
      <p:pic>
        <p:nvPicPr>
          <p:cNvPr id="4" name="Picture 3">
            <a:extLst>
              <a:ext uri="{FF2B5EF4-FFF2-40B4-BE49-F238E27FC236}">
                <a16:creationId xmlns:a16="http://schemas.microsoft.com/office/drawing/2014/main" id="{BD4DF258-8FA8-42BC-9C0A-A3391A822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124" y="3938035"/>
            <a:ext cx="5067164" cy="2512224"/>
          </a:xfrm>
          <a:prstGeom prst="rect">
            <a:avLst/>
          </a:prstGeom>
        </p:spPr>
      </p:pic>
      <p:pic>
        <p:nvPicPr>
          <p:cNvPr id="6" name="Picture 5">
            <a:extLst>
              <a:ext uri="{FF2B5EF4-FFF2-40B4-BE49-F238E27FC236}">
                <a16:creationId xmlns:a16="http://schemas.microsoft.com/office/drawing/2014/main" id="{91C7FFBF-060F-470D-ABE6-E4D23D1C1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331" y="2280063"/>
            <a:ext cx="4642245" cy="2297874"/>
          </a:xfrm>
          <a:prstGeom prst="rect">
            <a:avLst/>
          </a:prstGeom>
        </p:spPr>
      </p:pic>
    </p:spTree>
    <p:extLst>
      <p:ext uri="{BB962C8B-B14F-4D97-AF65-F5344CB8AC3E}">
        <p14:creationId xmlns:p14="http://schemas.microsoft.com/office/powerpoint/2010/main" val="263920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10B2-2FB0-4026-9FFA-CEC85E346C34}"/>
              </a:ext>
            </a:extLst>
          </p:cNvPr>
          <p:cNvSpPr>
            <a:spLocks noGrp="1"/>
          </p:cNvSpPr>
          <p:nvPr>
            <p:ph type="title"/>
          </p:nvPr>
        </p:nvSpPr>
        <p:spPr>
          <a:xfrm>
            <a:off x="652074" y="707845"/>
            <a:ext cx="10515600" cy="1325563"/>
          </a:xfrm>
        </p:spPr>
        <p:txBody>
          <a:bodyPr/>
          <a:lstStyle/>
          <a:p>
            <a:pPr algn="ctr"/>
            <a:r>
              <a:rPr lang="en-US" dirty="0"/>
              <a:t>Conclusion</a:t>
            </a:r>
            <a:endParaRPr lang="en-IN" dirty="0"/>
          </a:p>
        </p:txBody>
      </p:sp>
      <p:sp>
        <p:nvSpPr>
          <p:cNvPr id="3" name="TextBox 2">
            <a:extLst>
              <a:ext uri="{FF2B5EF4-FFF2-40B4-BE49-F238E27FC236}">
                <a16:creationId xmlns:a16="http://schemas.microsoft.com/office/drawing/2014/main" id="{5380F9CD-8B39-426B-B6E6-D17776E9C4A8}"/>
              </a:ext>
            </a:extLst>
          </p:cNvPr>
          <p:cNvSpPr txBox="1"/>
          <p:nvPr/>
        </p:nvSpPr>
        <p:spPr>
          <a:xfrm>
            <a:off x="1351892" y="2679107"/>
            <a:ext cx="9815782" cy="2308324"/>
          </a:xfrm>
          <a:prstGeom prst="rect">
            <a:avLst/>
          </a:prstGeom>
          <a:noFill/>
        </p:spPr>
        <p:txBody>
          <a:bodyPr wrap="square" rtlCol="0">
            <a:spAutoFit/>
          </a:bodyPr>
          <a:lstStyle/>
          <a:p>
            <a:r>
              <a:rPr lang="en-US" dirty="0"/>
              <a:t>In particular, phishing has become more common and has begun to raise significant issues. There needs to design phishing detection method to affectively detect if the website is phishing or non-phishing. Considering the significance of phishing detection, in this study, we extracted 74 different features from the website URL. After comparing different machine learning algorithms, we found that Logistic Regression gives higher accuracy. So, we used Logistic Regression model for phishing prediction. In future we are planning to design a framework for identifying and preventing phishing attacks that are delivered through email messages.</a:t>
            </a:r>
            <a:endParaRPr lang="en-IN" dirty="0"/>
          </a:p>
          <a:p>
            <a:endParaRPr lang="en-IN" dirty="0"/>
          </a:p>
        </p:txBody>
      </p:sp>
    </p:spTree>
    <p:extLst>
      <p:ext uri="{BB962C8B-B14F-4D97-AF65-F5344CB8AC3E}">
        <p14:creationId xmlns:p14="http://schemas.microsoft.com/office/powerpoint/2010/main" val="1026711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5732-C740-4819-AF8E-75D58AC145FC}"/>
              </a:ext>
            </a:extLst>
          </p:cNvPr>
          <p:cNvSpPr txBox="1">
            <a:spLocks/>
          </p:cNvSpPr>
          <p:nvPr/>
        </p:nvSpPr>
        <p:spPr>
          <a:xfrm>
            <a:off x="652074" y="545007"/>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6A51943E-2E86-4F37-948D-66E75FEC33CE}"/>
              </a:ext>
            </a:extLst>
          </p:cNvPr>
          <p:cNvSpPr txBox="1">
            <a:spLocks/>
          </p:cNvSpPr>
          <p:nvPr/>
        </p:nvSpPr>
        <p:spPr>
          <a:xfrm>
            <a:off x="1024326" y="1524817"/>
            <a:ext cx="9337225" cy="455337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r>
              <a:rPr lang="en-IN" sz="1400" dirty="0"/>
              <a:t>[1] ”</a:t>
            </a:r>
            <a:r>
              <a:rPr lang="en-IN" sz="1400" dirty="0" err="1"/>
              <a:t>PhishHaven</a:t>
            </a:r>
            <a:r>
              <a:rPr lang="en-IN" sz="1400" dirty="0"/>
              <a:t>—An Efficient Real-Time AI Phishing URLs Detection System” ( Maria Sameen, </a:t>
            </a:r>
            <a:r>
              <a:rPr lang="en-IN" sz="1400" dirty="0" err="1"/>
              <a:t>Kyunghyun</a:t>
            </a:r>
            <a:r>
              <a:rPr lang="en-IN" sz="1400" dirty="0"/>
              <a:t> Han, </a:t>
            </a:r>
            <a:r>
              <a:rPr lang="en-IN" sz="1400" dirty="0" err="1"/>
              <a:t>Seong</a:t>
            </a:r>
            <a:r>
              <a:rPr lang="en-IN" sz="1400" dirty="0"/>
              <a:t> </a:t>
            </a:r>
            <a:r>
              <a:rPr lang="en-IN" sz="1400" dirty="0" err="1"/>
              <a:t>Oun</a:t>
            </a:r>
            <a:r>
              <a:rPr lang="en-IN" sz="1400" dirty="0"/>
              <a:t> Hwang [2020]) </a:t>
            </a:r>
          </a:p>
          <a:p>
            <a:pPr>
              <a:buFont typeface="Courier New" panose="02070309020205020404" pitchFamily="49" charset="0"/>
              <a:buChar char="o"/>
            </a:pPr>
            <a:r>
              <a:rPr lang="en-IN" sz="1400" dirty="0"/>
              <a:t>[2] </a:t>
            </a:r>
            <a:r>
              <a:rPr lang="en-US" sz="1400" dirty="0"/>
              <a:t>”Sufficiency of Ensemble Machine Learning Methods for Phishing Websites Detection” (Yi Wei, Yuji Sekiya. [2021]) </a:t>
            </a:r>
          </a:p>
          <a:p>
            <a:pPr>
              <a:buFont typeface="Courier New" panose="02070309020205020404" pitchFamily="49" charset="0"/>
              <a:buChar char="o"/>
            </a:pPr>
            <a:r>
              <a:rPr lang="en-IN" sz="1400" dirty="0"/>
              <a:t>[3] ”Eth-PSD: A Machine Learning-Based Phishing Scam Detection Approach in Ethereum” (</a:t>
            </a:r>
            <a:r>
              <a:rPr lang="en-IN" sz="1400" dirty="0" err="1"/>
              <a:t>Arkan</a:t>
            </a:r>
            <a:r>
              <a:rPr lang="en-IN" sz="1400" dirty="0"/>
              <a:t> </a:t>
            </a:r>
            <a:r>
              <a:rPr lang="en-IN" sz="1400" dirty="0" err="1"/>
              <a:t>Hammoodi</a:t>
            </a:r>
            <a:r>
              <a:rPr lang="en-IN" sz="1400" dirty="0"/>
              <a:t> Hasan </a:t>
            </a:r>
            <a:r>
              <a:rPr lang="en-IN" sz="1400" dirty="0" err="1"/>
              <a:t>Kabla</a:t>
            </a:r>
            <a:r>
              <a:rPr lang="en-IN" sz="1400" dirty="0"/>
              <a:t>, Mohammed Anbar, </a:t>
            </a:r>
            <a:r>
              <a:rPr lang="en-IN" sz="1400" dirty="0" err="1"/>
              <a:t>Selvakumar</a:t>
            </a:r>
            <a:r>
              <a:rPr lang="en-IN" sz="1400" dirty="0"/>
              <a:t> Manickam, Shankar </a:t>
            </a:r>
            <a:r>
              <a:rPr lang="en-IN" sz="1400" dirty="0" err="1"/>
              <a:t>Karupayah</a:t>
            </a:r>
            <a:r>
              <a:rPr lang="en-IN" sz="1400" dirty="0"/>
              <a:t> . [2021]) </a:t>
            </a:r>
          </a:p>
          <a:p>
            <a:pPr>
              <a:buFont typeface="Courier New" panose="02070309020205020404" pitchFamily="49" charset="0"/>
              <a:buChar char="o"/>
            </a:pPr>
            <a:r>
              <a:rPr lang="en-IN" sz="1400" dirty="0"/>
              <a:t>[4] ”OFS-NN: An Effective Phishing Websites Detection Model Based on </a:t>
            </a:r>
            <a:r>
              <a:rPr lang="en-IN" sz="1400" dirty="0" err="1"/>
              <a:t>Optimal</a:t>
            </a:r>
            <a:r>
              <a:rPr lang="en-IN" sz="1400" dirty="0"/>
              <a:t> Feature Selection and Neural Network” (</a:t>
            </a:r>
            <a:r>
              <a:rPr lang="en-IN" sz="1400" dirty="0" err="1"/>
              <a:t>Erzhou</a:t>
            </a:r>
            <a:r>
              <a:rPr lang="en-IN" sz="1400" dirty="0"/>
              <a:t> Zhu, </a:t>
            </a:r>
            <a:r>
              <a:rPr lang="en-IN" sz="1400" dirty="0" err="1"/>
              <a:t>Yuyang</a:t>
            </a:r>
            <a:r>
              <a:rPr lang="en-IN" sz="1400" dirty="0"/>
              <a:t> Chen, </a:t>
            </a:r>
            <a:r>
              <a:rPr lang="en-IN" sz="1400" dirty="0" err="1"/>
              <a:t>Chengcheng</a:t>
            </a:r>
            <a:r>
              <a:rPr lang="en-IN" sz="1400" dirty="0"/>
              <a:t> Ye, </a:t>
            </a:r>
            <a:r>
              <a:rPr lang="en-IN" sz="1400" dirty="0" err="1"/>
              <a:t>Xuejun</a:t>
            </a:r>
            <a:r>
              <a:rPr lang="en-IN" sz="1400" dirty="0"/>
              <a:t> Li, Feng Liu. [2019])</a:t>
            </a:r>
          </a:p>
          <a:p>
            <a:pPr>
              <a:buFont typeface="Courier New" panose="02070309020205020404" pitchFamily="49" charset="0"/>
              <a:buChar char="o"/>
            </a:pPr>
            <a:r>
              <a:rPr lang="en-IN" sz="1400" dirty="0"/>
              <a:t>[5] </a:t>
            </a:r>
            <a:r>
              <a:rPr lang="en-US" sz="1400" dirty="0"/>
              <a:t>”Comparison of Classification Algorithms for Detection of Phishing Websites” (</a:t>
            </a:r>
            <a:r>
              <a:rPr lang="en-US" sz="1400" dirty="0" err="1"/>
              <a:t>Paulius</a:t>
            </a:r>
            <a:r>
              <a:rPr lang="en-US" sz="1400" dirty="0"/>
              <a:t> </a:t>
            </a:r>
            <a:r>
              <a:rPr lang="en-US" sz="1400" dirty="0" err="1"/>
              <a:t>Vaitkevicius</a:t>
            </a:r>
            <a:r>
              <a:rPr lang="en-US" sz="1400" dirty="0"/>
              <a:t>. [2020]) </a:t>
            </a:r>
          </a:p>
          <a:p>
            <a:pPr>
              <a:buFont typeface="Courier New" panose="02070309020205020404" pitchFamily="49" charset="0"/>
              <a:buChar char="o"/>
            </a:pPr>
            <a:r>
              <a:rPr lang="en-IN" sz="1400" dirty="0"/>
              <a:t>[6] ”Phishing Detection using Random Forest, SVM and Neural Network with Backpropagation” (Sindhu, Sunil </a:t>
            </a:r>
            <a:r>
              <a:rPr lang="en-IN" sz="1400" dirty="0" err="1"/>
              <a:t>Parameshwar</a:t>
            </a:r>
            <a:r>
              <a:rPr lang="en-IN" sz="1400" dirty="0"/>
              <a:t> Patil, Arya </a:t>
            </a:r>
            <a:r>
              <a:rPr lang="en-IN" sz="1400" dirty="0" err="1"/>
              <a:t>Sreevalsan</a:t>
            </a:r>
            <a:r>
              <a:rPr lang="en-IN" sz="1400" dirty="0"/>
              <a:t>, </a:t>
            </a:r>
            <a:r>
              <a:rPr lang="en-IN" sz="1400" dirty="0" err="1"/>
              <a:t>Faiz</a:t>
            </a:r>
            <a:r>
              <a:rPr lang="en-IN" sz="1400" dirty="0"/>
              <a:t> Rahman [2020]) </a:t>
            </a:r>
          </a:p>
          <a:p>
            <a:pPr>
              <a:buFont typeface="Courier New" panose="02070309020205020404" pitchFamily="49" charset="0"/>
              <a:buChar char="o"/>
            </a:pPr>
            <a:r>
              <a:rPr lang="en-IN" sz="1400" dirty="0"/>
              <a:t>[7] “Intelligent rule-based phishing websites classification” (Rami M. </a:t>
            </a:r>
            <a:r>
              <a:rPr lang="en-IN" sz="1400" dirty="0" err="1"/>
              <a:t>Mohammad</a:t>
            </a:r>
            <a:r>
              <a:rPr lang="en-IN" sz="1400" dirty="0"/>
              <a:t>, </a:t>
            </a:r>
            <a:r>
              <a:rPr lang="en-IN" sz="1400" dirty="0" err="1"/>
              <a:t>Fadi</a:t>
            </a:r>
            <a:r>
              <a:rPr lang="en-IN" sz="1400" dirty="0"/>
              <a:t> </a:t>
            </a:r>
            <a:r>
              <a:rPr lang="en-IN" sz="1400" dirty="0" err="1"/>
              <a:t>Thabtah</a:t>
            </a:r>
            <a:r>
              <a:rPr lang="en-IN" sz="1400" dirty="0"/>
              <a:t>, Lee </a:t>
            </a:r>
            <a:r>
              <a:rPr lang="en-IN" sz="1400" dirty="0" err="1"/>
              <a:t>McLusky</a:t>
            </a:r>
            <a:r>
              <a:rPr lang="en-IN" sz="1400" dirty="0"/>
              <a:t>. [2014]) </a:t>
            </a:r>
          </a:p>
          <a:p>
            <a:pPr>
              <a:buFont typeface="Courier New" panose="02070309020205020404" pitchFamily="49" charset="0"/>
              <a:buChar char="o"/>
            </a:pPr>
            <a:r>
              <a:rPr lang="en-IN" sz="1400" dirty="0"/>
              <a:t>[8] ”Phishing sites detection based on </a:t>
            </a:r>
            <a:r>
              <a:rPr lang="en-IN" sz="1400" dirty="0" err="1"/>
              <a:t>Url</a:t>
            </a:r>
            <a:r>
              <a:rPr lang="en-IN" sz="1400" dirty="0"/>
              <a:t> Correlation” (Ying </a:t>
            </a:r>
            <a:r>
              <a:rPr lang="en-IN" sz="1400" dirty="0" err="1"/>
              <a:t>Xue</a:t>
            </a:r>
            <a:r>
              <a:rPr lang="en-IN" sz="1400" dirty="0"/>
              <a:t>, Yang </a:t>
            </a:r>
            <a:r>
              <a:rPr lang="en-IN" sz="1400" dirty="0" err="1"/>
              <a:t>Li,Yuangang</a:t>
            </a:r>
            <a:r>
              <a:rPr lang="en-IN" sz="1400" dirty="0"/>
              <a:t> Yao, </a:t>
            </a:r>
            <a:r>
              <a:rPr lang="en-IN" sz="1400" dirty="0" err="1"/>
              <a:t>Xianghui</a:t>
            </a:r>
            <a:r>
              <a:rPr lang="en-IN" sz="1400" dirty="0"/>
              <a:t> Zhao, </a:t>
            </a:r>
            <a:r>
              <a:rPr lang="en-IN" sz="1400" dirty="0" err="1"/>
              <a:t>Jianyi</a:t>
            </a:r>
            <a:r>
              <a:rPr lang="en-IN" sz="1400" dirty="0"/>
              <a:t> </a:t>
            </a:r>
            <a:r>
              <a:rPr lang="en-IN" sz="1400" dirty="0" err="1"/>
              <a:t>Liu,Ru</a:t>
            </a:r>
            <a:r>
              <a:rPr lang="en-IN" sz="1400" dirty="0"/>
              <a:t> Zhang. [2016]) </a:t>
            </a:r>
          </a:p>
        </p:txBody>
      </p:sp>
    </p:spTree>
    <p:extLst>
      <p:ext uri="{BB962C8B-B14F-4D97-AF65-F5344CB8AC3E}">
        <p14:creationId xmlns:p14="http://schemas.microsoft.com/office/powerpoint/2010/main" val="1913974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CF543-1A8B-46CF-9E8C-0449230791A7}"/>
              </a:ext>
            </a:extLst>
          </p:cNvPr>
          <p:cNvSpPr txBox="1"/>
          <p:nvPr/>
        </p:nvSpPr>
        <p:spPr>
          <a:xfrm>
            <a:off x="854465" y="1290973"/>
            <a:ext cx="9051403" cy="4577087"/>
          </a:xfrm>
          <a:prstGeom prst="rect">
            <a:avLst/>
          </a:prstGeom>
          <a:noFill/>
        </p:spPr>
        <p:txBody>
          <a:bodyPr wrap="square" rtlCol="0">
            <a:spAutoFit/>
          </a:bodyPr>
          <a:lstStyle/>
          <a:p>
            <a:pPr marL="285750" indent="-285750">
              <a:lnSpc>
                <a:spcPct val="150000"/>
              </a:lnSpc>
              <a:buClr>
                <a:schemeClr val="accent1"/>
              </a:buClr>
              <a:buFont typeface="Courier New" panose="02070309020205020404" pitchFamily="49" charset="0"/>
              <a:buChar char="o"/>
            </a:pPr>
            <a:r>
              <a:rPr lang="en-IN" sz="1400" dirty="0"/>
              <a:t>[9] </a:t>
            </a:r>
            <a:r>
              <a:rPr lang="en-US" sz="1400" dirty="0"/>
              <a:t>”Characteristics of Understanding URLs and Domain Names Features: The Detection of Phishing Websites With Machine Learning Methods” (</a:t>
            </a:r>
            <a:r>
              <a:rPr lang="en-US" sz="1400" dirty="0" err="1"/>
              <a:t>Ilker</a:t>
            </a:r>
            <a:r>
              <a:rPr lang="en-US" sz="1400" dirty="0"/>
              <a:t> Kara, </a:t>
            </a:r>
            <a:r>
              <a:rPr lang="en-US" sz="1400" dirty="0" err="1"/>
              <a:t>Murathan</a:t>
            </a:r>
            <a:r>
              <a:rPr lang="en-US" sz="1400" dirty="0"/>
              <a:t> Ok, Ahmet </a:t>
            </a:r>
            <a:r>
              <a:rPr lang="en-US" sz="1400" dirty="0" err="1"/>
              <a:t>Ozaday</a:t>
            </a:r>
            <a:r>
              <a:rPr lang="en-US" sz="1400" dirty="0"/>
              <a:t> . [2022]) </a:t>
            </a:r>
          </a:p>
          <a:p>
            <a:pPr marL="285750" indent="-285750">
              <a:lnSpc>
                <a:spcPct val="150000"/>
              </a:lnSpc>
              <a:buClr>
                <a:schemeClr val="accent1"/>
              </a:buClr>
              <a:buFont typeface="Courier New" panose="02070309020205020404" pitchFamily="49" charset="0"/>
              <a:buChar char="o"/>
            </a:pPr>
            <a:r>
              <a:rPr lang="en-IN" sz="1400" dirty="0"/>
              <a:t>[10] Detecting phishing websites using machine learning technique” (</a:t>
            </a:r>
            <a:r>
              <a:rPr lang="en-IN" sz="1400" dirty="0" err="1"/>
              <a:t>Ashit</a:t>
            </a:r>
            <a:r>
              <a:rPr lang="en-IN" sz="1400" dirty="0"/>
              <a:t> </a:t>
            </a:r>
            <a:r>
              <a:rPr lang="en-IN" sz="1400" dirty="0" err="1"/>
              <a:t>Kumar</a:t>
            </a:r>
            <a:r>
              <a:rPr lang="en-IN" sz="1400" dirty="0"/>
              <a:t> Dutta, </a:t>
            </a:r>
            <a:r>
              <a:rPr lang="en-IN" sz="1400" dirty="0" err="1"/>
              <a:t>Zhihan</a:t>
            </a:r>
            <a:r>
              <a:rPr lang="en-IN" sz="1400" dirty="0"/>
              <a:t> Lv. [2018])</a:t>
            </a:r>
          </a:p>
          <a:p>
            <a:pPr marL="285750" indent="-285750">
              <a:lnSpc>
                <a:spcPct val="150000"/>
              </a:lnSpc>
              <a:buClr>
                <a:schemeClr val="accent1"/>
              </a:buClr>
              <a:buFont typeface="Courier New" panose="02070309020205020404" pitchFamily="49" charset="0"/>
              <a:buChar char="o"/>
            </a:pPr>
            <a:r>
              <a:rPr lang="en-IN" sz="1400" dirty="0"/>
              <a:t>[11] ”Web Phishing Detection Using Machine Learning ” (N Kumaran, </a:t>
            </a:r>
            <a:r>
              <a:rPr lang="en-IN" sz="1400" dirty="0" err="1"/>
              <a:t>Purandhar</a:t>
            </a:r>
            <a:r>
              <a:rPr lang="en-IN" sz="1400" dirty="0"/>
              <a:t> Sri Sai, Lokesh </a:t>
            </a:r>
            <a:r>
              <a:rPr lang="en-IN" sz="1400" dirty="0" err="1"/>
              <a:t>Manikanta</a:t>
            </a:r>
            <a:r>
              <a:rPr lang="en-IN" sz="1400" dirty="0"/>
              <a:t>. [2022]) </a:t>
            </a:r>
          </a:p>
          <a:p>
            <a:pPr marL="285750" indent="-285750">
              <a:lnSpc>
                <a:spcPct val="150000"/>
              </a:lnSpc>
              <a:buClr>
                <a:schemeClr val="accent1"/>
              </a:buClr>
              <a:buFont typeface="Courier New" panose="02070309020205020404" pitchFamily="49" charset="0"/>
              <a:buChar char="o"/>
            </a:pPr>
            <a:r>
              <a:rPr lang="en-IN" sz="1400" dirty="0"/>
              <a:t>[12] ”Detection of Phishing Websites using Machine Learning” (Atharva </a:t>
            </a:r>
            <a:r>
              <a:rPr lang="en-IN" sz="1400" dirty="0" err="1"/>
              <a:t>Deshpande</a:t>
            </a:r>
            <a:r>
              <a:rPr lang="en-IN" sz="1400" dirty="0"/>
              <a:t>, Omkar </a:t>
            </a:r>
            <a:r>
              <a:rPr lang="en-IN" sz="1400" dirty="0" err="1"/>
              <a:t>Pedamkar</a:t>
            </a:r>
            <a:r>
              <a:rPr lang="en-IN" sz="1400" dirty="0"/>
              <a:t>, </a:t>
            </a:r>
            <a:r>
              <a:rPr lang="en-IN" sz="1400" dirty="0" err="1"/>
              <a:t>Nachiket</a:t>
            </a:r>
            <a:r>
              <a:rPr lang="en-IN" sz="1400" dirty="0"/>
              <a:t> Chaudhary . [2021])</a:t>
            </a:r>
          </a:p>
          <a:p>
            <a:pPr marL="285750" indent="-285750">
              <a:lnSpc>
                <a:spcPct val="150000"/>
              </a:lnSpc>
              <a:buClr>
                <a:schemeClr val="accent1"/>
              </a:buClr>
              <a:buFont typeface="Courier New" panose="02070309020205020404" pitchFamily="49" charset="0"/>
              <a:buChar char="o"/>
            </a:pPr>
            <a:r>
              <a:rPr lang="en-IN" sz="1400" dirty="0"/>
              <a:t>[13] New Method for Detection of Phishing Websites: URL Detection” (</a:t>
            </a:r>
            <a:r>
              <a:rPr lang="en-IN" sz="1400" dirty="0" err="1"/>
              <a:t>Shraddha</a:t>
            </a:r>
            <a:r>
              <a:rPr lang="en-IN" sz="1400" dirty="0"/>
              <a:t> Parekh, </a:t>
            </a:r>
            <a:r>
              <a:rPr lang="en-IN" sz="1400" dirty="0" err="1"/>
              <a:t>Dhwanil</a:t>
            </a:r>
            <a:r>
              <a:rPr lang="en-IN" sz="1400" dirty="0"/>
              <a:t> Parikh , </a:t>
            </a:r>
            <a:r>
              <a:rPr lang="en-IN" sz="1400" dirty="0" err="1"/>
              <a:t>Srushti</a:t>
            </a:r>
            <a:r>
              <a:rPr lang="en-IN" sz="1400" dirty="0"/>
              <a:t> Kotak , Prof. </a:t>
            </a:r>
            <a:r>
              <a:rPr lang="en-IN" sz="1400" dirty="0" err="1"/>
              <a:t>Smita</a:t>
            </a:r>
            <a:r>
              <a:rPr lang="en-IN" sz="1400" dirty="0"/>
              <a:t> </a:t>
            </a:r>
            <a:r>
              <a:rPr lang="en-IN" sz="1400" dirty="0" err="1"/>
              <a:t>Sankhe</a:t>
            </a:r>
            <a:r>
              <a:rPr lang="en-IN" sz="1400" dirty="0"/>
              <a:t>. [2018]) </a:t>
            </a:r>
          </a:p>
          <a:p>
            <a:pPr marL="285750" indent="-285750">
              <a:lnSpc>
                <a:spcPct val="150000"/>
              </a:lnSpc>
              <a:buClr>
                <a:schemeClr val="accent1"/>
              </a:buClr>
              <a:buFont typeface="Courier New" panose="02070309020205020404" pitchFamily="49" charset="0"/>
              <a:buChar char="o"/>
            </a:pPr>
            <a:r>
              <a:rPr lang="en-IN" sz="1400" dirty="0"/>
              <a:t>[14] </a:t>
            </a:r>
            <a:r>
              <a:rPr lang="en-US" sz="1400" dirty="0"/>
              <a:t>”Detection of URL based Phishing attacks Using Machine Learning” (Ms. </a:t>
            </a:r>
            <a:r>
              <a:rPr lang="en-US" sz="1400" dirty="0" err="1"/>
              <a:t>Sophiya</a:t>
            </a:r>
            <a:r>
              <a:rPr lang="en-US" sz="1400" dirty="0"/>
              <a:t> </a:t>
            </a:r>
            <a:r>
              <a:rPr lang="en-US" sz="1400" dirty="0" err="1"/>
              <a:t>Shikalgar</a:t>
            </a:r>
            <a:r>
              <a:rPr lang="en-US" sz="1400" dirty="0"/>
              <a:t> , Dr. S. D. </a:t>
            </a:r>
            <a:r>
              <a:rPr lang="en-US" sz="1400" dirty="0" err="1"/>
              <a:t>Sawarkar</a:t>
            </a:r>
            <a:r>
              <a:rPr lang="en-US" sz="1400" dirty="0"/>
              <a:t> , Mrs. Swati </a:t>
            </a:r>
            <a:r>
              <a:rPr lang="en-US" sz="1400" dirty="0" err="1"/>
              <a:t>Narwane</a:t>
            </a:r>
            <a:r>
              <a:rPr lang="en-US" sz="1400" dirty="0"/>
              <a:t>. [2018])</a:t>
            </a:r>
          </a:p>
          <a:p>
            <a:pPr marL="285750" indent="-285750">
              <a:lnSpc>
                <a:spcPct val="150000"/>
              </a:lnSpc>
              <a:buClr>
                <a:schemeClr val="accent1"/>
              </a:buClr>
              <a:buFont typeface="Courier New" panose="02070309020205020404" pitchFamily="49" charset="0"/>
              <a:buChar char="o"/>
            </a:pPr>
            <a:r>
              <a:rPr lang="en-IN" sz="1400" dirty="0"/>
              <a:t>[15] </a:t>
            </a:r>
            <a:r>
              <a:rPr lang="en-US" sz="1400" dirty="0"/>
              <a:t>”Large-Scale Automatic Classification of Phishing Pages ” (Collin Whittaker, Brian </a:t>
            </a:r>
            <a:r>
              <a:rPr lang="en-US" sz="1400" dirty="0" err="1"/>
              <a:t>Ryner</a:t>
            </a:r>
            <a:r>
              <a:rPr lang="en-US" sz="1400" dirty="0"/>
              <a:t>, Maria </a:t>
            </a:r>
            <a:r>
              <a:rPr lang="en-US" sz="1400" dirty="0" err="1"/>
              <a:t>Nasif</a:t>
            </a:r>
            <a:r>
              <a:rPr lang="en-US" sz="1400" dirty="0"/>
              <a:t>. [2010])</a:t>
            </a:r>
            <a:endParaRPr lang="en-IN" sz="1400" dirty="0"/>
          </a:p>
        </p:txBody>
      </p:sp>
    </p:spTree>
    <p:extLst>
      <p:ext uri="{BB962C8B-B14F-4D97-AF65-F5344CB8AC3E}">
        <p14:creationId xmlns:p14="http://schemas.microsoft.com/office/powerpoint/2010/main" val="3347519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BAE7C7C-1B0B-49EA-8E70-D67EFAE1A03B}"/>
              </a:ext>
            </a:extLst>
          </p:cNvPr>
          <p:cNvSpPr txBox="1">
            <a:spLocks/>
          </p:cNvSpPr>
          <p:nvPr/>
        </p:nvSpPr>
        <p:spPr>
          <a:xfrm>
            <a:off x="652074" y="707845"/>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Project Presented as Conference Paper</a:t>
            </a:r>
            <a:endParaRPr lang="en-IN" dirty="0"/>
          </a:p>
        </p:txBody>
      </p:sp>
      <p:sp>
        <p:nvSpPr>
          <p:cNvPr id="4" name="Content Placeholder 2">
            <a:extLst>
              <a:ext uri="{FF2B5EF4-FFF2-40B4-BE49-F238E27FC236}">
                <a16:creationId xmlns:a16="http://schemas.microsoft.com/office/drawing/2014/main" id="{C5069693-D7D5-4EFF-8B35-EB5B0D5893D2}"/>
              </a:ext>
            </a:extLst>
          </p:cNvPr>
          <p:cNvSpPr txBox="1">
            <a:spLocks/>
          </p:cNvSpPr>
          <p:nvPr/>
        </p:nvSpPr>
        <p:spPr>
          <a:xfrm>
            <a:off x="1241261" y="2304628"/>
            <a:ext cx="9337225" cy="455337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r>
              <a:rPr lang="en-IN" sz="3200" dirty="0"/>
              <a:t>International Conference On Intelligent Technologies In Computer And Engineering Science ITCES-2023</a:t>
            </a:r>
          </a:p>
        </p:txBody>
      </p:sp>
    </p:spTree>
    <p:extLst>
      <p:ext uri="{BB962C8B-B14F-4D97-AF65-F5344CB8AC3E}">
        <p14:creationId xmlns:p14="http://schemas.microsoft.com/office/powerpoint/2010/main" val="714386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a:xfrm>
            <a:off x="538397" y="474689"/>
            <a:ext cx="10515600" cy="1325563"/>
          </a:xfrm>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a:xfrm>
            <a:off x="1387604" y="1800252"/>
            <a:ext cx="8817186" cy="4224971"/>
          </a:xfrm>
        </p:spPr>
        <p:txBody>
          <a:bodyPr>
            <a:normAutofit/>
          </a:bodyPr>
          <a:lstStyle/>
          <a:p>
            <a:r>
              <a:rPr lang="en-US" sz="1800" dirty="0"/>
              <a:t>In this  paper, we have done preprocessing on 2 datasets containing URLs and they are merged to form a new output dataset. Feature extraction is done on this new dataset and have extracted 74 features. </a:t>
            </a:r>
          </a:p>
          <a:p>
            <a:r>
              <a:rPr lang="en-US" sz="1800" dirty="0"/>
              <a:t>After comparing 15 different machine learning models with the extracted features, we have found that Logistic Regression(LR) model provides the highest accuracy. </a:t>
            </a:r>
          </a:p>
          <a:p>
            <a:r>
              <a:rPr lang="en-US" sz="1800" dirty="0"/>
              <a:t>The trained LR model is then integrated into our Web Application for predicting whether the input URL from the user interface is phishing or non-phishing.</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3EFB-44E4-4CB8-ABD4-3E29DD438C7F}"/>
              </a:ext>
            </a:extLst>
          </p:cNvPr>
          <p:cNvSpPr>
            <a:spLocks noGrp="1"/>
          </p:cNvSpPr>
          <p:nvPr>
            <p:ph type="title"/>
          </p:nvPr>
        </p:nvSpPr>
        <p:spPr>
          <a:xfrm>
            <a:off x="1590296" y="471814"/>
            <a:ext cx="8596668" cy="730685"/>
          </a:xfrm>
        </p:spPr>
        <p:txBody>
          <a:bodyPr/>
          <a:lstStyle/>
          <a:p>
            <a:pPr algn="ctr"/>
            <a:r>
              <a:rPr lang="en-IN" dirty="0"/>
              <a:t>Literature Survey</a:t>
            </a:r>
          </a:p>
        </p:txBody>
      </p:sp>
      <p:graphicFrame>
        <p:nvGraphicFramePr>
          <p:cNvPr id="3" name="Table 5">
            <a:extLst>
              <a:ext uri="{FF2B5EF4-FFF2-40B4-BE49-F238E27FC236}">
                <a16:creationId xmlns:a16="http://schemas.microsoft.com/office/drawing/2014/main" id="{073A877E-9647-4D31-84EB-E6D90316FC3E}"/>
              </a:ext>
            </a:extLst>
          </p:cNvPr>
          <p:cNvGraphicFramePr>
            <a:graphicFrameLocks noGrp="1"/>
          </p:cNvGraphicFramePr>
          <p:nvPr>
            <p:extLst>
              <p:ext uri="{D42A27DB-BD31-4B8C-83A1-F6EECF244321}">
                <p14:modId xmlns:p14="http://schemas.microsoft.com/office/powerpoint/2010/main" val="271074542"/>
              </p:ext>
            </p:extLst>
          </p:nvPr>
        </p:nvGraphicFramePr>
        <p:xfrm>
          <a:off x="865224" y="1402080"/>
          <a:ext cx="10046813" cy="4850204"/>
        </p:xfrm>
        <a:graphic>
          <a:graphicData uri="http://schemas.openxmlformats.org/drawingml/2006/table">
            <a:tbl>
              <a:tblPr firstRow="1" bandRow="1">
                <a:tableStyleId>{5C22544A-7EE6-4342-B048-85BDC9FD1C3A}</a:tableStyleId>
              </a:tblPr>
              <a:tblGrid>
                <a:gridCol w="918443">
                  <a:extLst>
                    <a:ext uri="{9D8B030D-6E8A-4147-A177-3AD203B41FA5}">
                      <a16:colId xmlns:a16="http://schemas.microsoft.com/office/drawing/2014/main" val="3678404960"/>
                    </a:ext>
                  </a:extLst>
                </a:gridCol>
                <a:gridCol w="1587382">
                  <a:extLst>
                    <a:ext uri="{9D8B030D-6E8A-4147-A177-3AD203B41FA5}">
                      <a16:colId xmlns:a16="http://schemas.microsoft.com/office/drawing/2014/main" val="4091734782"/>
                    </a:ext>
                  </a:extLst>
                </a:gridCol>
                <a:gridCol w="1913539">
                  <a:extLst>
                    <a:ext uri="{9D8B030D-6E8A-4147-A177-3AD203B41FA5}">
                      <a16:colId xmlns:a16="http://schemas.microsoft.com/office/drawing/2014/main" val="1181770777"/>
                    </a:ext>
                  </a:extLst>
                </a:gridCol>
                <a:gridCol w="3120376">
                  <a:extLst>
                    <a:ext uri="{9D8B030D-6E8A-4147-A177-3AD203B41FA5}">
                      <a16:colId xmlns:a16="http://schemas.microsoft.com/office/drawing/2014/main" val="2679473510"/>
                    </a:ext>
                  </a:extLst>
                </a:gridCol>
                <a:gridCol w="2507073">
                  <a:extLst>
                    <a:ext uri="{9D8B030D-6E8A-4147-A177-3AD203B41FA5}">
                      <a16:colId xmlns:a16="http://schemas.microsoft.com/office/drawing/2014/main" val="435374847"/>
                    </a:ext>
                  </a:extLst>
                </a:gridCol>
              </a:tblGrid>
              <a:tr h="249735">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373542">
                <a:tc>
                  <a:txBody>
                    <a:bodyPr/>
                    <a:lstStyle/>
                    <a:p>
                      <a:pPr algn="l"/>
                      <a:r>
                        <a:rPr lang="en-IN" sz="1200" dirty="0"/>
                        <a:t>2020</a:t>
                      </a:r>
                    </a:p>
                  </a:txBody>
                  <a:tcPr/>
                </a:tc>
                <a:tc>
                  <a:txBody>
                    <a:bodyPr/>
                    <a:lstStyle/>
                    <a:p>
                      <a:pPr algn="l"/>
                      <a:r>
                        <a:rPr lang="en-US" sz="1200" dirty="0" err="1"/>
                        <a:t>PhishHaven</a:t>
                      </a:r>
                      <a:r>
                        <a:rPr lang="en-US" sz="1200" dirty="0"/>
                        <a:t>—An Efficient Real-Time AI Phishing URLs Detection System</a:t>
                      </a:r>
                      <a:endParaRPr lang="en-IN" sz="1200" dirty="0"/>
                    </a:p>
                  </a:txBody>
                  <a:tcPr/>
                </a:tc>
                <a:tc>
                  <a:txBody>
                    <a:bodyPr/>
                    <a:lstStyle/>
                    <a:p>
                      <a:pPr algn="l"/>
                      <a:r>
                        <a:rPr lang="en-IN" sz="1200" b="0" i="0" u="none" strike="noStrike" kern="1200" dirty="0">
                          <a:solidFill>
                            <a:schemeClr val="tx1"/>
                          </a:solidFill>
                          <a:effectLst/>
                          <a:latin typeface="+mn-lt"/>
                          <a:ea typeface="+mn-ea"/>
                          <a:cs typeface="+mn-cs"/>
                        </a:rPr>
                        <a:t>Maria Sameen</a:t>
                      </a:r>
                      <a:r>
                        <a:rPr lang="en-IN" sz="1200" b="0" i="0" u="non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Kyunghyun</a:t>
                      </a:r>
                      <a:r>
                        <a:rPr lang="en-IN" sz="1200" b="0" i="0" u="none" strike="noStrike" kern="1200" dirty="0">
                          <a:solidFill>
                            <a:schemeClr val="tx1"/>
                          </a:solidFill>
                          <a:effectLst/>
                          <a:latin typeface="+mn-lt"/>
                          <a:ea typeface="+mn-ea"/>
                          <a:cs typeface="+mn-cs"/>
                        </a:rPr>
                        <a:t> Han</a:t>
                      </a:r>
                      <a:r>
                        <a:rPr lang="en-IN" sz="1200" b="0" i="0" u="non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Seong</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Oun</a:t>
                      </a:r>
                      <a:r>
                        <a:rPr lang="en-IN" sz="1200" b="0" i="0" u="none" strike="noStrike" kern="1200" dirty="0">
                          <a:solidFill>
                            <a:schemeClr val="tx1"/>
                          </a:solidFill>
                          <a:effectLst/>
                          <a:latin typeface="+mn-lt"/>
                          <a:ea typeface="+mn-ea"/>
                          <a:cs typeface="+mn-cs"/>
                        </a:rPr>
                        <a:t> Hwang</a:t>
                      </a:r>
                      <a:endParaRPr lang="en-IN" sz="1200" b="0" u="none" dirty="0">
                        <a:solidFill>
                          <a:schemeClr val="tx1"/>
                        </a:solidFill>
                        <a:effectLst/>
                      </a:endParaRPr>
                    </a:p>
                  </a:txBody>
                  <a:tcPr/>
                </a:tc>
                <a:tc>
                  <a:txBody>
                    <a:bodyPr/>
                    <a:lstStyle/>
                    <a:p>
                      <a:pPr algn="l"/>
                      <a:r>
                        <a:rPr lang="en-US" sz="1200" b="0" i="0" kern="1200" dirty="0">
                          <a:solidFill>
                            <a:schemeClr val="dk1"/>
                          </a:solidFill>
                          <a:effectLst/>
                          <a:latin typeface="+mn-lt"/>
                          <a:ea typeface="+mn-ea"/>
                          <a:cs typeface="+mn-cs"/>
                        </a:rPr>
                        <a:t>Design a </a:t>
                      </a:r>
                      <a:r>
                        <a:rPr lang="en-US" sz="1200" b="0" i="0" kern="1200" dirty="0" err="1">
                          <a:solidFill>
                            <a:schemeClr val="dk1"/>
                          </a:solidFill>
                          <a:effectLst/>
                          <a:latin typeface="+mn-lt"/>
                          <a:ea typeface="+mn-ea"/>
                          <a:cs typeface="+mn-cs"/>
                        </a:rPr>
                        <a:t>PhishHaven</a:t>
                      </a:r>
                      <a:r>
                        <a:rPr lang="en-US" sz="1200" b="0" i="0" kern="1200" dirty="0">
                          <a:solidFill>
                            <a:schemeClr val="dk1"/>
                          </a:solidFill>
                          <a:effectLst/>
                          <a:latin typeface="+mn-lt"/>
                          <a:ea typeface="+mn-ea"/>
                          <a:cs typeface="+mn-cs"/>
                        </a:rPr>
                        <a:t> which detects and classifies a URL using three subcomponents.</a:t>
                      </a:r>
                    </a:p>
                    <a:p>
                      <a:pPr algn="l"/>
                      <a:r>
                        <a:rPr lang="en-US" sz="1200" b="0" i="0" kern="1200" dirty="0">
                          <a:solidFill>
                            <a:schemeClr val="dk1"/>
                          </a:solidFill>
                          <a:effectLst/>
                          <a:latin typeface="+mn-lt"/>
                          <a:ea typeface="+mn-ea"/>
                          <a:cs typeface="+mn-cs"/>
                        </a:rPr>
                        <a:t> First subcomponent, URL Hit </a:t>
                      </a:r>
                    </a:p>
                    <a:p>
                      <a:pPr algn="l"/>
                      <a:r>
                        <a:rPr lang="en-US" sz="1200" b="0" i="0" kern="1200" dirty="0">
                          <a:solidFill>
                            <a:schemeClr val="dk1"/>
                          </a:solidFill>
                          <a:effectLst/>
                          <a:latin typeface="+mn-lt"/>
                          <a:ea typeface="+mn-ea"/>
                          <a:cs typeface="+mn-cs"/>
                        </a:rPr>
                        <a:t>The second subcomponent is Features Extractor.</a:t>
                      </a:r>
                    </a:p>
                    <a:p>
                      <a:pPr algn="l"/>
                      <a:r>
                        <a:rPr lang="en-US" sz="1200" b="0" i="0" kern="1200" dirty="0">
                          <a:solidFill>
                            <a:schemeClr val="dk1"/>
                          </a:solidFill>
                          <a:effectLst/>
                          <a:latin typeface="+mn-lt"/>
                          <a:ea typeface="+mn-ea"/>
                          <a:cs typeface="+mn-cs"/>
                        </a:rPr>
                        <a:t>The third subcomponent is </a:t>
                      </a:r>
                      <a:r>
                        <a:rPr lang="en-US" sz="1200" b="0" i="0" kern="1200" dirty="0" err="1">
                          <a:solidFill>
                            <a:schemeClr val="dk1"/>
                          </a:solidFill>
                          <a:effectLst/>
                          <a:latin typeface="+mn-lt"/>
                          <a:ea typeface="+mn-ea"/>
                          <a:cs typeface="+mn-cs"/>
                        </a:rPr>
                        <a:t>Modelics</a:t>
                      </a:r>
                      <a:r>
                        <a:rPr lang="en-US" sz="1200" b="0" i="0" kern="1200" dirty="0">
                          <a:solidFill>
                            <a:schemeClr val="dk1"/>
                          </a:solidFill>
                          <a:effectLst/>
                          <a:latin typeface="+mn-lt"/>
                          <a:ea typeface="+mn-ea"/>
                          <a:cs typeface="+mn-cs"/>
                        </a:rPr>
                        <a:t>,</a:t>
                      </a:r>
                      <a:endParaRPr lang="en-IN" sz="1200" b="0" u="none" dirty="0">
                        <a:solidFill>
                          <a:schemeClr val="tx1"/>
                        </a:solidFill>
                        <a:effectLst/>
                      </a:endParaRPr>
                    </a:p>
                  </a:txBody>
                  <a:tcPr/>
                </a:tc>
                <a:tc>
                  <a:txBody>
                    <a:bodyPr/>
                    <a:lstStyle/>
                    <a:p>
                      <a:pPr algn="l"/>
                      <a:r>
                        <a:rPr lang="en-US" sz="12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200" b="0" u="none" dirty="0">
                        <a:solidFill>
                          <a:schemeClr val="tx1"/>
                        </a:solidFill>
                        <a:effectLst/>
                      </a:endParaRPr>
                    </a:p>
                  </a:txBody>
                  <a:tcPr/>
                </a:tc>
                <a:extLst>
                  <a:ext uri="{0D108BD9-81ED-4DB2-BD59-A6C34878D82A}">
                    <a16:rowId xmlns:a16="http://schemas.microsoft.com/office/drawing/2014/main" val="4146337000"/>
                  </a:ext>
                </a:extLst>
              </a:tr>
              <a:tr h="1227864">
                <a:tc>
                  <a:txBody>
                    <a:bodyPr/>
                    <a:lstStyle/>
                    <a:p>
                      <a:pPr algn="l"/>
                      <a:r>
                        <a:rPr lang="en-IN" sz="1200" dirty="0"/>
                        <a:t>2021</a:t>
                      </a:r>
                    </a:p>
                  </a:txBody>
                  <a:tcPr/>
                </a:tc>
                <a:tc>
                  <a:txBody>
                    <a:bodyPr/>
                    <a:lstStyle/>
                    <a:p>
                      <a:pPr algn="l"/>
                      <a:r>
                        <a:rPr lang="en-US" sz="1200" dirty="0"/>
                        <a:t>Sufficiency of Ensemble Machine Learning Methods for Phishing Websites Detection</a:t>
                      </a:r>
                      <a:endParaRPr lang="en-IN" sz="1200" dirty="0"/>
                    </a:p>
                  </a:txBody>
                  <a:tcPr/>
                </a:tc>
                <a:tc>
                  <a:txBody>
                    <a:bodyPr/>
                    <a:lstStyle/>
                    <a:p>
                      <a:r>
                        <a:rPr lang="en-US" sz="1200" u="sng" kern="1200" dirty="0">
                          <a:solidFill>
                            <a:schemeClr val="dk1"/>
                          </a:solidFill>
                          <a:effectLst/>
                          <a:latin typeface="+mn-lt"/>
                          <a:ea typeface="+mn-ea"/>
                          <a:cs typeface="+mn-cs"/>
                        </a:rPr>
                        <a:t>Yi Wei</a:t>
                      </a:r>
                      <a:r>
                        <a:rPr lang="en-US" sz="1200" dirty="0">
                          <a:effectLst/>
                        </a:rPr>
                        <a:t>; </a:t>
                      </a:r>
                      <a:r>
                        <a:rPr lang="en-US" sz="1200" u="none" strike="noStrike" kern="1200" dirty="0">
                          <a:solidFill>
                            <a:schemeClr val="dk1"/>
                          </a:solidFill>
                          <a:effectLst/>
                          <a:latin typeface="+mn-lt"/>
                          <a:ea typeface="+mn-ea"/>
                          <a:cs typeface="+mn-cs"/>
                        </a:rPr>
                        <a:t>Yuji Sekiya</a:t>
                      </a:r>
                      <a:endParaRPr lang="en-US" sz="1200" dirty="0">
                        <a:effectLst/>
                      </a:endParaRPr>
                    </a:p>
                  </a:txBody>
                  <a:tcPr/>
                </a:tc>
                <a:tc>
                  <a:txBody>
                    <a:bodyPr/>
                    <a:lstStyle/>
                    <a:p>
                      <a:pPr marL="285750" indent="-285750" algn="l">
                        <a:buFont typeface="Arial" panose="020B0604020202020204" pitchFamily="34" charset="0"/>
                        <a:buChar char="•"/>
                      </a:pPr>
                      <a:r>
                        <a:rPr lang="en-US" sz="1200" b="0" i="0" kern="1200" dirty="0">
                          <a:solidFill>
                            <a:schemeClr val="dk1"/>
                          </a:solidFill>
                          <a:effectLst/>
                          <a:latin typeface="+mn-lt"/>
                          <a:ea typeface="+mn-ea"/>
                          <a:cs typeface="+mn-cs"/>
                        </a:rPr>
                        <a:t>Phishing instances are usually derived from </a:t>
                      </a:r>
                      <a:r>
                        <a:rPr lang="en-US" sz="1200" b="0" i="0" kern="1200" dirty="0" err="1">
                          <a:solidFill>
                            <a:schemeClr val="dk1"/>
                          </a:solidFill>
                          <a:effectLst/>
                          <a:latin typeface="+mn-lt"/>
                          <a:ea typeface="+mn-ea"/>
                          <a:cs typeface="+mn-cs"/>
                        </a:rPr>
                        <a:t>PhishTank</a:t>
                      </a:r>
                      <a:endParaRPr lang="en-US" sz="12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2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200" b="0" i="0" kern="1200" dirty="0">
                          <a:solidFill>
                            <a:schemeClr val="dk1"/>
                          </a:solidFill>
                          <a:effectLst/>
                          <a:latin typeface="+mn-lt"/>
                          <a:ea typeface="+mn-ea"/>
                          <a:cs typeface="+mn-cs"/>
                        </a:rPr>
                        <a:t>Features used in phishing detection are usually extracted from URLs (protocol, domain, path, parameters)</a:t>
                      </a:r>
                      <a:endParaRPr lang="en-IN" sz="1200" dirty="0"/>
                    </a:p>
                  </a:txBody>
                  <a:tcPr/>
                </a:tc>
                <a:tc>
                  <a:txBody>
                    <a:bodyPr/>
                    <a:lstStyle/>
                    <a:p>
                      <a:pPr algn="l"/>
                      <a:r>
                        <a:rPr lang="en-US" sz="12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200" dirty="0"/>
                    </a:p>
                  </a:txBody>
                  <a:tcPr/>
                </a:tc>
                <a:extLst>
                  <a:ext uri="{0D108BD9-81ED-4DB2-BD59-A6C34878D82A}">
                    <a16:rowId xmlns:a16="http://schemas.microsoft.com/office/drawing/2014/main" val="3259437685"/>
                  </a:ext>
                </a:extLst>
              </a:tr>
              <a:tr h="1373542">
                <a:tc>
                  <a:txBody>
                    <a:bodyPr/>
                    <a:lstStyle/>
                    <a:p>
                      <a:pPr algn="l"/>
                      <a:r>
                        <a:rPr lang="en-IN" sz="1200" dirty="0"/>
                        <a:t>2021</a:t>
                      </a:r>
                    </a:p>
                  </a:txBody>
                  <a:tcPr/>
                </a:tc>
                <a:tc>
                  <a:txBody>
                    <a:bodyPr/>
                    <a:lstStyle/>
                    <a:p>
                      <a:r>
                        <a:rPr lang="en-US" sz="12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200" b="0" i="0" u="none" strike="noStrike" kern="1200" dirty="0" err="1">
                          <a:solidFill>
                            <a:schemeClr val="dk1"/>
                          </a:solidFill>
                          <a:effectLst/>
                          <a:latin typeface="+mn-lt"/>
                          <a:ea typeface="+mn-ea"/>
                          <a:cs typeface="+mn-cs"/>
                        </a:rPr>
                        <a:t>Arkan</a:t>
                      </a:r>
                      <a:r>
                        <a:rPr lang="en-IN" sz="1200" b="0" i="0" u="none" strike="noStrike" kern="1200" dirty="0">
                          <a:solidFill>
                            <a:schemeClr val="dk1"/>
                          </a:solidFill>
                          <a:effectLst/>
                          <a:latin typeface="+mn-lt"/>
                          <a:ea typeface="+mn-ea"/>
                          <a:cs typeface="+mn-cs"/>
                        </a:rPr>
                        <a:t> </a:t>
                      </a:r>
                      <a:r>
                        <a:rPr lang="en-IN" sz="1200" b="0" i="0" u="none" strike="noStrike" kern="1200" dirty="0" err="1">
                          <a:solidFill>
                            <a:schemeClr val="dk1"/>
                          </a:solidFill>
                          <a:effectLst/>
                          <a:latin typeface="+mn-lt"/>
                          <a:ea typeface="+mn-ea"/>
                          <a:cs typeface="+mn-cs"/>
                        </a:rPr>
                        <a:t>Hammoodi</a:t>
                      </a:r>
                      <a:r>
                        <a:rPr lang="en-IN" sz="1200" b="0" i="0" u="none" strike="noStrike" kern="1200" dirty="0">
                          <a:solidFill>
                            <a:schemeClr val="dk1"/>
                          </a:solidFill>
                          <a:effectLst/>
                          <a:latin typeface="+mn-lt"/>
                          <a:ea typeface="+mn-ea"/>
                          <a:cs typeface="+mn-cs"/>
                        </a:rPr>
                        <a:t> Hasan </a:t>
                      </a:r>
                      <a:r>
                        <a:rPr lang="en-IN" sz="1200" b="0" i="0" u="none" strike="noStrike" kern="1200" dirty="0" err="1">
                          <a:solidFill>
                            <a:schemeClr val="dk1"/>
                          </a:solidFill>
                          <a:effectLst/>
                          <a:latin typeface="+mn-lt"/>
                          <a:ea typeface="+mn-ea"/>
                          <a:cs typeface="+mn-cs"/>
                        </a:rPr>
                        <a:t>Kabla</a:t>
                      </a:r>
                      <a:r>
                        <a:rPr lang="en-IN" sz="1200" b="0" i="0" kern="1200" dirty="0">
                          <a:solidFill>
                            <a:schemeClr val="dk1"/>
                          </a:solidFill>
                          <a:effectLst/>
                          <a:latin typeface="+mn-lt"/>
                          <a:ea typeface="+mn-ea"/>
                          <a:cs typeface="+mn-cs"/>
                        </a:rPr>
                        <a:t>; </a:t>
                      </a:r>
                      <a:r>
                        <a:rPr lang="en-IN" sz="1200" b="0" i="0" u="none" strike="noStrike" kern="1200" dirty="0">
                          <a:solidFill>
                            <a:schemeClr val="dk1"/>
                          </a:solidFill>
                          <a:effectLst/>
                          <a:latin typeface="+mn-lt"/>
                          <a:ea typeface="+mn-ea"/>
                          <a:cs typeface="+mn-cs"/>
                        </a:rPr>
                        <a:t>Mohammed Anbar</a:t>
                      </a:r>
                      <a:r>
                        <a:rPr lang="en-IN" sz="1200" b="0" i="0" kern="1200" dirty="0">
                          <a:solidFill>
                            <a:schemeClr val="dk1"/>
                          </a:solidFill>
                          <a:effectLst/>
                          <a:latin typeface="+mn-lt"/>
                          <a:ea typeface="+mn-ea"/>
                          <a:cs typeface="+mn-cs"/>
                        </a:rPr>
                        <a:t>; </a:t>
                      </a:r>
                      <a:r>
                        <a:rPr lang="en-IN" sz="1200" b="0" i="0" u="none" strike="noStrike" kern="1200" dirty="0" err="1">
                          <a:solidFill>
                            <a:schemeClr val="dk1"/>
                          </a:solidFill>
                          <a:effectLst/>
                          <a:latin typeface="+mn-lt"/>
                          <a:ea typeface="+mn-ea"/>
                          <a:cs typeface="+mn-cs"/>
                        </a:rPr>
                        <a:t>Selvakumar</a:t>
                      </a:r>
                      <a:r>
                        <a:rPr lang="en-IN" sz="1200" b="0" i="0" u="none" strike="noStrike" kern="1200" dirty="0">
                          <a:solidFill>
                            <a:schemeClr val="dk1"/>
                          </a:solidFill>
                          <a:effectLst/>
                          <a:latin typeface="+mn-lt"/>
                          <a:ea typeface="+mn-ea"/>
                          <a:cs typeface="+mn-cs"/>
                        </a:rPr>
                        <a:t> Manickam</a:t>
                      </a:r>
                      <a:r>
                        <a:rPr lang="en-IN" sz="1200" b="0" i="0" kern="1200" dirty="0">
                          <a:solidFill>
                            <a:schemeClr val="dk1"/>
                          </a:solidFill>
                          <a:effectLst/>
                          <a:latin typeface="+mn-lt"/>
                          <a:ea typeface="+mn-ea"/>
                          <a:cs typeface="+mn-cs"/>
                        </a:rPr>
                        <a:t>; </a:t>
                      </a:r>
                      <a:r>
                        <a:rPr lang="en-IN" sz="1200" b="0" i="0" u="none" strike="noStrike" kern="1200" dirty="0">
                          <a:solidFill>
                            <a:schemeClr val="dk1"/>
                          </a:solidFill>
                          <a:effectLst/>
                          <a:latin typeface="+mn-lt"/>
                          <a:ea typeface="+mn-ea"/>
                          <a:cs typeface="+mn-cs"/>
                        </a:rPr>
                        <a:t>Shankar </a:t>
                      </a:r>
                      <a:r>
                        <a:rPr lang="en-IN" sz="1200" b="0" i="0" u="none" strike="noStrike" kern="1200" dirty="0" err="1">
                          <a:solidFill>
                            <a:schemeClr val="dk1"/>
                          </a:solidFill>
                          <a:effectLst/>
                          <a:latin typeface="+mn-lt"/>
                          <a:ea typeface="+mn-ea"/>
                          <a:cs typeface="+mn-cs"/>
                        </a:rPr>
                        <a:t>Karupayah</a:t>
                      </a:r>
                      <a:endParaRPr lang="en-IN" sz="1200" dirty="0"/>
                    </a:p>
                  </a:txBody>
                  <a:tcPr/>
                </a:tc>
                <a:tc>
                  <a:txBody>
                    <a:bodyPr/>
                    <a:lstStyle/>
                    <a:p>
                      <a:pPr algn="l"/>
                      <a:r>
                        <a:rPr lang="en-US" sz="12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200" dirty="0"/>
                    </a:p>
                  </a:txBody>
                  <a:tcPr/>
                </a:tc>
                <a:tc>
                  <a:txBody>
                    <a:bodyPr/>
                    <a:lstStyle/>
                    <a:p>
                      <a:pPr algn="l"/>
                      <a:r>
                        <a:rPr lang="en-US" sz="12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2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600661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27A468ED-2AC4-4E3E-BCBB-EB7569D1E294}"/>
              </a:ext>
            </a:extLst>
          </p:cNvPr>
          <p:cNvGraphicFramePr>
            <a:graphicFrameLocks noGrp="1"/>
          </p:cNvGraphicFramePr>
          <p:nvPr>
            <p:extLst>
              <p:ext uri="{D42A27DB-BD31-4B8C-83A1-F6EECF244321}">
                <p14:modId xmlns:p14="http://schemas.microsoft.com/office/powerpoint/2010/main" val="3413721242"/>
              </p:ext>
            </p:extLst>
          </p:nvPr>
        </p:nvGraphicFramePr>
        <p:xfrm>
          <a:off x="915328" y="508053"/>
          <a:ext cx="10046813" cy="5841894"/>
        </p:xfrm>
        <a:graphic>
          <a:graphicData uri="http://schemas.openxmlformats.org/drawingml/2006/table">
            <a:tbl>
              <a:tblPr firstRow="1" bandRow="1">
                <a:tableStyleId>{5C22544A-7EE6-4342-B048-85BDC9FD1C3A}</a:tableStyleId>
              </a:tblPr>
              <a:tblGrid>
                <a:gridCol w="918443">
                  <a:extLst>
                    <a:ext uri="{9D8B030D-6E8A-4147-A177-3AD203B41FA5}">
                      <a16:colId xmlns:a16="http://schemas.microsoft.com/office/drawing/2014/main" val="3678404960"/>
                    </a:ext>
                  </a:extLst>
                </a:gridCol>
                <a:gridCol w="1587382">
                  <a:extLst>
                    <a:ext uri="{9D8B030D-6E8A-4147-A177-3AD203B41FA5}">
                      <a16:colId xmlns:a16="http://schemas.microsoft.com/office/drawing/2014/main" val="4091734782"/>
                    </a:ext>
                  </a:extLst>
                </a:gridCol>
                <a:gridCol w="1526628">
                  <a:extLst>
                    <a:ext uri="{9D8B030D-6E8A-4147-A177-3AD203B41FA5}">
                      <a16:colId xmlns:a16="http://schemas.microsoft.com/office/drawing/2014/main" val="1181770777"/>
                    </a:ext>
                  </a:extLst>
                </a:gridCol>
                <a:gridCol w="3770334">
                  <a:extLst>
                    <a:ext uri="{9D8B030D-6E8A-4147-A177-3AD203B41FA5}">
                      <a16:colId xmlns:a16="http://schemas.microsoft.com/office/drawing/2014/main" val="2679473510"/>
                    </a:ext>
                  </a:extLst>
                </a:gridCol>
                <a:gridCol w="2244026">
                  <a:extLst>
                    <a:ext uri="{9D8B030D-6E8A-4147-A177-3AD203B41FA5}">
                      <a16:colId xmlns:a16="http://schemas.microsoft.com/office/drawing/2014/main" val="435374847"/>
                    </a:ext>
                  </a:extLst>
                </a:gridCol>
              </a:tblGrid>
              <a:tr h="357348">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518731">
                <a:tc>
                  <a:txBody>
                    <a:bodyPr/>
                    <a:lstStyle/>
                    <a:p>
                      <a:pPr algn="l"/>
                      <a:r>
                        <a:rPr lang="en-IN" sz="1200" dirty="0"/>
                        <a:t>2019</a:t>
                      </a:r>
                    </a:p>
                  </a:txBody>
                  <a:tcPr/>
                </a:tc>
                <a:tc>
                  <a:txBody>
                    <a:bodyPr/>
                    <a:lstStyle/>
                    <a:p>
                      <a:r>
                        <a:rPr lang="en-US" sz="1200" b="0" i="0" kern="1200" dirty="0">
                          <a:solidFill>
                            <a:schemeClr val="dk1"/>
                          </a:solidFill>
                          <a:effectLst/>
                          <a:latin typeface="+mn-lt"/>
                          <a:ea typeface="+mn-ea"/>
                          <a:cs typeface="+mn-cs"/>
                        </a:rPr>
                        <a:t>OFS-NN: An Effective Phishing Websites Detection Model Based on Optimal Feature Selection and Neural Network</a:t>
                      </a:r>
                      <a:endParaRPr lang="en-IN" sz="1200" b="0" i="0" kern="1200" dirty="0">
                        <a:solidFill>
                          <a:schemeClr val="dk1"/>
                        </a:solidFill>
                        <a:effectLst/>
                        <a:latin typeface="+mn-lt"/>
                        <a:ea typeface="+mn-ea"/>
                        <a:cs typeface="+mn-cs"/>
                      </a:endParaRPr>
                    </a:p>
                  </a:txBody>
                  <a:tcPr/>
                </a:tc>
                <a:tc>
                  <a:txBody>
                    <a:bodyPr/>
                    <a:lstStyle/>
                    <a:p>
                      <a:pPr algn="l"/>
                      <a:r>
                        <a:rPr lang="en-IN" sz="1200" b="0" i="0" u="none" strike="noStrike" kern="1200" dirty="0" err="1">
                          <a:solidFill>
                            <a:schemeClr val="dk1"/>
                          </a:solidFill>
                          <a:effectLst/>
                          <a:latin typeface="+mn-lt"/>
                          <a:ea typeface="+mn-ea"/>
                          <a:cs typeface="+mn-cs"/>
                        </a:rPr>
                        <a:t>Erzhou</a:t>
                      </a:r>
                      <a:r>
                        <a:rPr lang="en-IN" sz="1200" b="0" i="0" u="none" strike="noStrike" kern="1200" dirty="0">
                          <a:solidFill>
                            <a:schemeClr val="dk1"/>
                          </a:solidFill>
                          <a:effectLst/>
                          <a:latin typeface="+mn-lt"/>
                          <a:ea typeface="+mn-ea"/>
                          <a:cs typeface="+mn-cs"/>
                        </a:rPr>
                        <a:t> Zhu; </a:t>
                      </a:r>
                      <a:r>
                        <a:rPr lang="en-IN" sz="1200" b="0" i="0" u="none" strike="noStrike" kern="1200" dirty="0" err="1">
                          <a:solidFill>
                            <a:schemeClr val="dk1"/>
                          </a:solidFill>
                          <a:effectLst/>
                          <a:latin typeface="+mn-lt"/>
                          <a:ea typeface="+mn-ea"/>
                          <a:cs typeface="+mn-cs"/>
                        </a:rPr>
                        <a:t>Yuyang</a:t>
                      </a:r>
                      <a:r>
                        <a:rPr lang="en-IN" sz="1200" b="0" i="0" u="none" strike="noStrike" kern="1200" dirty="0">
                          <a:solidFill>
                            <a:schemeClr val="dk1"/>
                          </a:solidFill>
                          <a:effectLst/>
                          <a:latin typeface="+mn-lt"/>
                          <a:ea typeface="+mn-ea"/>
                          <a:cs typeface="+mn-cs"/>
                        </a:rPr>
                        <a:t> Chen; </a:t>
                      </a:r>
                      <a:r>
                        <a:rPr lang="en-IN" sz="1200" b="0" i="0" u="none" strike="noStrike" kern="1200" dirty="0" err="1">
                          <a:solidFill>
                            <a:schemeClr val="dk1"/>
                          </a:solidFill>
                          <a:effectLst/>
                          <a:latin typeface="+mn-lt"/>
                          <a:ea typeface="+mn-ea"/>
                          <a:cs typeface="+mn-cs"/>
                        </a:rPr>
                        <a:t>Chengcheng</a:t>
                      </a:r>
                      <a:r>
                        <a:rPr lang="en-IN" sz="1200" b="0" i="0" u="none" strike="noStrike" kern="1200" dirty="0">
                          <a:solidFill>
                            <a:schemeClr val="dk1"/>
                          </a:solidFill>
                          <a:effectLst/>
                          <a:latin typeface="+mn-lt"/>
                          <a:ea typeface="+mn-ea"/>
                          <a:cs typeface="+mn-cs"/>
                        </a:rPr>
                        <a:t> Ye; </a:t>
                      </a:r>
                      <a:r>
                        <a:rPr lang="en-IN" sz="1200" b="0" i="0" u="none" strike="noStrike" kern="1200" dirty="0" err="1">
                          <a:solidFill>
                            <a:schemeClr val="dk1"/>
                          </a:solidFill>
                          <a:effectLst/>
                          <a:latin typeface="+mn-lt"/>
                          <a:ea typeface="+mn-ea"/>
                          <a:cs typeface="+mn-cs"/>
                        </a:rPr>
                        <a:t>Xuejun</a:t>
                      </a:r>
                      <a:r>
                        <a:rPr lang="en-IN" sz="1200" b="0" i="0" u="none" strike="noStrike" kern="1200" dirty="0">
                          <a:solidFill>
                            <a:schemeClr val="dk1"/>
                          </a:solidFill>
                          <a:effectLst/>
                          <a:latin typeface="+mn-lt"/>
                          <a:ea typeface="+mn-ea"/>
                          <a:cs typeface="+mn-cs"/>
                        </a:rPr>
                        <a:t> Li; Feng Liu</a:t>
                      </a:r>
                      <a:endParaRPr lang="en-IN" sz="1200" b="0" u="none" dirty="0">
                        <a:solidFill>
                          <a:schemeClr val="tx1"/>
                        </a:solidFill>
                        <a:effectLst/>
                      </a:endParaRPr>
                    </a:p>
                  </a:txBody>
                  <a:tcPr/>
                </a:tc>
                <a:tc>
                  <a:txBody>
                    <a:bodyPr/>
                    <a:lstStyle/>
                    <a:p>
                      <a:pPr algn="l"/>
                      <a:r>
                        <a:rPr lang="en-US" sz="12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200" b="0" u="none" dirty="0">
                        <a:solidFill>
                          <a:schemeClr val="tx1"/>
                        </a:solidFill>
                        <a:effectLst/>
                      </a:endParaRPr>
                    </a:p>
                  </a:txBody>
                  <a:tcPr/>
                </a:tc>
                <a:tc>
                  <a:txBody>
                    <a:bodyPr/>
                    <a:lstStyle/>
                    <a:p>
                      <a:pPr marL="0" indent="0" algn="l">
                        <a:buFont typeface="+mj-lt"/>
                        <a:buNone/>
                      </a:pPr>
                      <a:r>
                        <a:rPr lang="en-US" sz="12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200" b="0" u="none" dirty="0">
                        <a:solidFill>
                          <a:schemeClr val="tx1"/>
                        </a:solidFill>
                        <a:effectLst/>
                      </a:endParaRPr>
                    </a:p>
                  </a:txBody>
                  <a:tcPr/>
                </a:tc>
                <a:extLst>
                  <a:ext uri="{0D108BD9-81ED-4DB2-BD59-A6C34878D82A}">
                    <a16:rowId xmlns:a16="http://schemas.microsoft.com/office/drawing/2014/main" val="4146337000"/>
                  </a:ext>
                </a:extLst>
              </a:tr>
              <a:tr h="1251026">
                <a:tc>
                  <a:txBody>
                    <a:bodyPr/>
                    <a:lstStyle/>
                    <a:p>
                      <a:pPr algn="l"/>
                      <a:r>
                        <a:rPr lang="en-IN" sz="1200" dirty="0"/>
                        <a:t>2020</a:t>
                      </a:r>
                    </a:p>
                  </a:txBody>
                  <a:tcPr/>
                </a:tc>
                <a:tc>
                  <a:txBody>
                    <a:bodyPr/>
                    <a:lstStyle/>
                    <a:p>
                      <a:pPr algn="l"/>
                      <a:r>
                        <a:rPr lang="en-US" sz="1200" dirty="0"/>
                        <a:t>Comparison of Classification Algorithms for Detection of Phishing Websites</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err="1"/>
                        <a:t>Paulius</a:t>
                      </a:r>
                      <a:r>
                        <a:rPr lang="en-IN" sz="1200" dirty="0"/>
                        <a:t> </a:t>
                      </a:r>
                      <a:r>
                        <a:rPr lang="en-IN" sz="1200" dirty="0" err="1"/>
                        <a:t>Vaitkevicius</a:t>
                      </a:r>
                      <a:endParaRPr lang="en-IN" sz="12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200" dirty="0"/>
                        <a:t>The comparison results are presented in this paper, showing ensembles and neural networks outperforming other classical algorithms.</a:t>
                      </a:r>
                      <a:endParaRPr lang="en-IN" sz="1200" dirty="0"/>
                    </a:p>
                  </a:txBody>
                  <a:tcPr/>
                </a:tc>
                <a:extLst>
                  <a:ext uri="{0D108BD9-81ED-4DB2-BD59-A6C34878D82A}">
                    <a16:rowId xmlns:a16="http://schemas.microsoft.com/office/drawing/2014/main" val="3259437685"/>
                  </a:ext>
                </a:extLst>
              </a:tr>
              <a:tr h="1252798">
                <a:tc>
                  <a:txBody>
                    <a:bodyPr/>
                    <a:lstStyle/>
                    <a:p>
                      <a:pPr algn="l"/>
                      <a:r>
                        <a:rPr lang="en-IN" sz="12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Phishing Detection using Random Forest, SVM and Neural Network with Backpropagation</a:t>
                      </a:r>
                      <a:endParaRPr lang="en-IN" sz="12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Sindhu, Sunil </a:t>
                      </a:r>
                      <a:r>
                        <a:rPr lang="en-US" sz="1200" kern="1200" dirty="0" err="1">
                          <a:solidFill>
                            <a:schemeClr val="dk1"/>
                          </a:solidFill>
                          <a:effectLst/>
                          <a:latin typeface="+mn-lt"/>
                          <a:ea typeface="+mn-ea"/>
                          <a:cs typeface="+mn-cs"/>
                        </a:rPr>
                        <a:t>Parameshwar</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Patil,Arya</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Sreevalsan</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Faiz</a:t>
                      </a:r>
                      <a:r>
                        <a:rPr lang="en-US" sz="1200" kern="1200" dirty="0">
                          <a:solidFill>
                            <a:schemeClr val="dk1"/>
                          </a:solidFill>
                          <a:effectLst/>
                          <a:latin typeface="+mn-lt"/>
                          <a:ea typeface="+mn-ea"/>
                          <a:cs typeface="+mn-cs"/>
                        </a:rPr>
                        <a:t> Rahman</a:t>
                      </a:r>
                      <a:endParaRPr lang="en-IN" sz="1200" dirty="0"/>
                    </a:p>
                  </a:txBody>
                  <a:tcPr/>
                </a:tc>
                <a:tc>
                  <a:txBody>
                    <a:bodyPr/>
                    <a:lstStyle/>
                    <a:p>
                      <a:r>
                        <a:rPr lang="en-US" sz="12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200" dirty="0"/>
                    </a:p>
                  </a:txBody>
                  <a:tcPr/>
                </a:tc>
                <a:tc>
                  <a:txBody>
                    <a:bodyPr/>
                    <a:lstStyle/>
                    <a:p>
                      <a:r>
                        <a:rPr lang="en-US" sz="1200" b="0" i="0" kern="1200" dirty="0">
                          <a:solidFill>
                            <a:schemeClr val="dk1"/>
                          </a:solidFill>
                          <a:effectLst/>
                          <a:latin typeface="+mn-lt"/>
                          <a:ea typeface="+mn-ea"/>
                          <a:cs typeface="+mn-cs"/>
                        </a:rPr>
                        <a:t>This paper explains the existing machine learning methods that are used to detect phishing websites. </a:t>
                      </a:r>
                      <a:endParaRPr lang="en-IN" sz="1200" dirty="0"/>
                    </a:p>
                  </a:txBody>
                  <a:tcPr/>
                </a:tc>
                <a:extLst>
                  <a:ext uri="{0D108BD9-81ED-4DB2-BD59-A6C34878D82A}">
                    <a16:rowId xmlns:a16="http://schemas.microsoft.com/office/drawing/2014/main" val="2765308610"/>
                  </a:ext>
                </a:extLst>
              </a:tr>
              <a:tr h="1417830">
                <a:tc>
                  <a:txBody>
                    <a:bodyPr/>
                    <a:lstStyle/>
                    <a:p>
                      <a:pPr algn="l"/>
                      <a:r>
                        <a:rPr lang="en-IN" sz="12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Intelligent rule-based phishing websites classification</a:t>
                      </a:r>
                      <a:endParaRPr lang="en-IN" sz="12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Rami M. </a:t>
                      </a:r>
                      <a:r>
                        <a:rPr lang="en-US" sz="1200" kern="1200" dirty="0" err="1">
                          <a:solidFill>
                            <a:schemeClr val="dk1"/>
                          </a:solidFill>
                          <a:effectLst/>
                          <a:latin typeface="+mn-lt"/>
                          <a:ea typeface="+mn-ea"/>
                          <a:cs typeface="+mn-cs"/>
                        </a:rPr>
                        <a:t>Mohammad,Fadi</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Thabtah,Lee</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McLusky</a:t>
                      </a:r>
                      <a:endParaRPr lang="en-IN"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200" dirty="0"/>
                    </a:p>
                    <a:p>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 These features extracted automatically without any intervention from the users using </a:t>
                      </a:r>
                      <a:r>
                        <a:rPr lang="en-US" sz="1200" b="0" i="0" kern="1200" dirty="0" err="1">
                          <a:solidFill>
                            <a:schemeClr val="dk1"/>
                          </a:solidFill>
                          <a:effectLst/>
                          <a:latin typeface="+mn-lt"/>
                          <a:ea typeface="+mn-ea"/>
                          <a:cs typeface="+mn-cs"/>
                        </a:rPr>
                        <a:t>computerised</a:t>
                      </a:r>
                      <a:r>
                        <a:rPr lang="en-US" sz="1200" b="0" i="0" kern="1200" dirty="0">
                          <a:solidFill>
                            <a:schemeClr val="dk1"/>
                          </a:solidFill>
                          <a:effectLst/>
                          <a:latin typeface="+mn-lt"/>
                          <a:ea typeface="+mn-ea"/>
                          <a:cs typeface="+mn-cs"/>
                        </a:rPr>
                        <a:t> developed tools.</a:t>
                      </a:r>
                      <a:endParaRPr lang="en-IN" sz="1200" dirty="0"/>
                    </a:p>
                    <a:p>
                      <a:endParaRPr lang="en-IN" sz="1200" dirty="0"/>
                    </a:p>
                  </a:txBody>
                  <a:tcPr/>
                </a:tc>
                <a:extLst>
                  <a:ext uri="{0D108BD9-81ED-4DB2-BD59-A6C34878D82A}">
                    <a16:rowId xmlns:a16="http://schemas.microsoft.com/office/drawing/2014/main" val="2656939482"/>
                  </a:ext>
                </a:extLst>
              </a:tr>
            </a:tbl>
          </a:graphicData>
        </a:graphic>
      </p:graphicFrame>
    </p:spTree>
    <p:extLst>
      <p:ext uri="{BB962C8B-B14F-4D97-AF65-F5344CB8AC3E}">
        <p14:creationId xmlns:p14="http://schemas.microsoft.com/office/powerpoint/2010/main" val="369559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BC7B3E52-11E4-4E63-AC97-BC42D0EF4B5E}"/>
              </a:ext>
            </a:extLst>
          </p:cNvPr>
          <p:cNvGraphicFramePr>
            <a:graphicFrameLocks noGrp="1"/>
          </p:cNvGraphicFramePr>
          <p:nvPr>
            <p:extLst>
              <p:ext uri="{D42A27DB-BD31-4B8C-83A1-F6EECF244321}">
                <p14:modId xmlns:p14="http://schemas.microsoft.com/office/powerpoint/2010/main" val="2555003154"/>
              </p:ext>
            </p:extLst>
          </p:nvPr>
        </p:nvGraphicFramePr>
        <p:xfrm>
          <a:off x="902802" y="381000"/>
          <a:ext cx="10046813" cy="6096000"/>
        </p:xfrm>
        <a:graphic>
          <a:graphicData uri="http://schemas.openxmlformats.org/drawingml/2006/table">
            <a:tbl>
              <a:tblPr firstRow="1" bandRow="1">
                <a:tableStyleId>{5C22544A-7EE6-4342-B048-85BDC9FD1C3A}</a:tableStyleId>
              </a:tblPr>
              <a:tblGrid>
                <a:gridCol w="918443">
                  <a:extLst>
                    <a:ext uri="{9D8B030D-6E8A-4147-A177-3AD203B41FA5}">
                      <a16:colId xmlns:a16="http://schemas.microsoft.com/office/drawing/2014/main" val="3678404960"/>
                    </a:ext>
                  </a:extLst>
                </a:gridCol>
                <a:gridCol w="1723621">
                  <a:extLst>
                    <a:ext uri="{9D8B030D-6E8A-4147-A177-3AD203B41FA5}">
                      <a16:colId xmlns:a16="http://schemas.microsoft.com/office/drawing/2014/main" val="4091734782"/>
                    </a:ext>
                  </a:extLst>
                </a:gridCol>
                <a:gridCol w="1553227">
                  <a:extLst>
                    <a:ext uri="{9D8B030D-6E8A-4147-A177-3AD203B41FA5}">
                      <a16:colId xmlns:a16="http://schemas.microsoft.com/office/drawing/2014/main" val="1181770777"/>
                    </a:ext>
                  </a:extLst>
                </a:gridCol>
                <a:gridCol w="2455102">
                  <a:extLst>
                    <a:ext uri="{9D8B030D-6E8A-4147-A177-3AD203B41FA5}">
                      <a16:colId xmlns:a16="http://schemas.microsoft.com/office/drawing/2014/main" val="2679473510"/>
                    </a:ext>
                  </a:extLst>
                </a:gridCol>
                <a:gridCol w="3396420">
                  <a:extLst>
                    <a:ext uri="{9D8B030D-6E8A-4147-A177-3AD203B41FA5}">
                      <a16:colId xmlns:a16="http://schemas.microsoft.com/office/drawing/2014/main" val="435374847"/>
                    </a:ext>
                  </a:extLst>
                </a:gridCol>
              </a:tblGrid>
              <a:tr h="349055">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134430">
                <a:tc>
                  <a:txBody>
                    <a:bodyPr/>
                    <a:lstStyle/>
                    <a:p>
                      <a:pPr algn="l"/>
                      <a:r>
                        <a:rPr lang="en-IN" sz="12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Phishing sites detection based on </a:t>
                      </a:r>
                      <a:r>
                        <a:rPr lang="en-US" sz="1200" b="0" kern="1200" dirty="0" err="1">
                          <a:solidFill>
                            <a:schemeClr val="dk1"/>
                          </a:solidFill>
                          <a:effectLst/>
                          <a:latin typeface="+mn-lt"/>
                          <a:ea typeface="+mn-ea"/>
                          <a:cs typeface="+mn-cs"/>
                        </a:rPr>
                        <a:t>Url</a:t>
                      </a:r>
                      <a:r>
                        <a:rPr lang="en-US" sz="1200" b="0" kern="1200" dirty="0">
                          <a:solidFill>
                            <a:schemeClr val="dk1"/>
                          </a:solidFill>
                          <a:effectLst/>
                          <a:latin typeface="+mn-lt"/>
                          <a:ea typeface="+mn-ea"/>
                          <a:cs typeface="+mn-cs"/>
                        </a:rPr>
                        <a:t> Correlation</a:t>
                      </a:r>
                      <a:endParaRPr lang="en-IN" sz="12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Ying </a:t>
                      </a:r>
                      <a:r>
                        <a:rPr lang="en-US" sz="1200" kern="1200" dirty="0" err="1">
                          <a:solidFill>
                            <a:schemeClr val="dk1"/>
                          </a:solidFill>
                          <a:effectLst/>
                          <a:latin typeface="+mn-lt"/>
                          <a:ea typeface="+mn-ea"/>
                          <a:cs typeface="+mn-cs"/>
                        </a:rPr>
                        <a:t>Xue</a:t>
                      </a:r>
                      <a:r>
                        <a:rPr lang="en-US" sz="1200" kern="1200" dirty="0">
                          <a:solidFill>
                            <a:schemeClr val="dk1"/>
                          </a:solidFill>
                          <a:effectLst/>
                          <a:latin typeface="+mn-lt"/>
                          <a:ea typeface="+mn-ea"/>
                          <a:cs typeface="+mn-cs"/>
                        </a:rPr>
                        <a:t>, Yang </a:t>
                      </a:r>
                      <a:r>
                        <a:rPr lang="en-US" sz="1200" kern="1200" dirty="0" err="1">
                          <a:solidFill>
                            <a:schemeClr val="dk1"/>
                          </a:solidFill>
                          <a:effectLst/>
                          <a:latin typeface="+mn-lt"/>
                          <a:ea typeface="+mn-ea"/>
                          <a:cs typeface="+mn-cs"/>
                        </a:rPr>
                        <a:t>Li,Yuangang</a:t>
                      </a:r>
                      <a:r>
                        <a:rPr lang="en-US" sz="1200" kern="1200" dirty="0">
                          <a:solidFill>
                            <a:schemeClr val="dk1"/>
                          </a:solidFill>
                          <a:effectLst/>
                          <a:latin typeface="+mn-lt"/>
                          <a:ea typeface="+mn-ea"/>
                          <a:cs typeface="+mn-cs"/>
                        </a:rPr>
                        <a:t> Yao, </a:t>
                      </a:r>
                      <a:r>
                        <a:rPr lang="en-US" sz="1200" kern="1200" dirty="0" err="1">
                          <a:solidFill>
                            <a:schemeClr val="dk1"/>
                          </a:solidFill>
                          <a:effectLst/>
                          <a:latin typeface="+mn-lt"/>
                          <a:ea typeface="+mn-ea"/>
                          <a:cs typeface="+mn-cs"/>
                        </a:rPr>
                        <a:t>Xianghui</a:t>
                      </a:r>
                      <a:r>
                        <a:rPr lang="en-US" sz="1200" kern="1200" dirty="0">
                          <a:solidFill>
                            <a:schemeClr val="dk1"/>
                          </a:solidFill>
                          <a:effectLst/>
                          <a:latin typeface="+mn-lt"/>
                          <a:ea typeface="+mn-ea"/>
                          <a:cs typeface="+mn-cs"/>
                        </a:rPr>
                        <a:t> Zhao, </a:t>
                      </a:r>
                      <a:r>
                        <a:rPr lang="en-US" sz="1200" kern="1200" dirty="0" err="1">
                          <a:solidFill>
                            <a:schemeClr val="dk1"/>
                          </a:solidFill>
                          <a:effectLst/>
                          <a:latin typeface="+mn-lt"/>
                          <a:ea typeface="+mn-ea"/>
                          <a:cs typeface="+mn-cs"/>
                        </a:rPr>
                        <a:t>Jianyi</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Liu,Ru</a:t>
                      </a:r>
                      <a:r>
                        <a:rPr lang="en-US" sz="1200" kern="1200" dirty="0">
                          <a:solidFill>
                            <a:schemeClr val="dk1"/>
                          </a:solidFill>
                          <a:effectLst/>
                          <a:latin typeface="+mn-lt"/>
                          <a:ea typeface="+mn-ea"/>
                          <a:cs typeface="+mn-cs"/>
                        </a:rPr>
                        <a:t> Zhang</a:t>
                      </a:r>
                      <a:endParaRPr lang="en-IN" sz="120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200" dirty="0"/>
                    </a:p>
                  </a:txBody>
                  <a:tcPr/>
                </a:tc>
                <a:tc>
                  <a:txBody>
                    <a:bodyPr/>
                    <a:lstStyle/>
                    <a:p>
                      <a:r>
                        <a:rPr lang="en-US" sz="12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200" dirty="0"/>
                    </a:p>
                  </a:txBody>
                  <a:tcPr/>
                </a:tc>
                <a:extLst>
                  <a:ext uri="{0D108BD9-81ED-4DB2-BD59-A6C34878D82A}">
                    <a16:rowId xmlns:a16="http://schemas.microsoft.com/office/drawing/2014/main" val="4146337000"/>
                  </a:ext>
                </a:extLst>
              </a:tr>
              <a:tr h="1483486">
                <a:tc>
                  <a:txBody>
                    <a:bodyPr/>
                    <a:lstStyle/>
                    <a:p>
                      <a:pPr algn="l"/>
                      <a:r>
                        <a:rPr lang="en-IN" sz="12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Characteristics of Understanding URLs and Domain Names Features: The Detection of Phishing Websites With Machine Learning Methods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200" b="0" i="0" u="none" strike="noStrike" kern="1200" dirty="0">
                          <a:solidFill>
                            <a:schemeClr val="dk1"/>
                          </a:solidFill>
                          <a:effectLst/>
                          <a:latin typeface="+mn-lt"/>
                          <a:ea typeface="+mn-ea"/>
                          <a:cs typeface="+mn-cs"/>
                        </a:rPr>
                        <a:t>Ilker Kara; Murathan Ok; Ahmet Ozaday</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200" dirty="0"/>
                    </a:p>
                  </a:txBody>
                  <a:tcPr/>
                </a:tc>
                <a:extLst>
                  <a:ext uri="{0D108BD9-81ED-4DB2-BD59-A6C34878D82A}">
                    <a16:rowId xmlns:a16="http://schemas.microsoft.com/office/drawing/2014/main" val="3259437685"/>
                  </a:ext>
                </a:extLst>
              </a:tr>
              <a:tr h="1367134">
                <a:tc>
                  <a:txBody>
                    <a:bodyPr/>
                    <a:lstStyle/>
                    <a:p>
                      <a:pPr algn="l"/>
                      <a:r>
                        <a:rPr lang="en-IN" sz="12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Detecting phishing websites using machine learning technique </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200" dirty="0"/>
                        <a:t>Ashit Kumar Dutta, Zhihan Lv</a:t>
                      </a:r>
                      <a:endParaRPr lang="en-IN" sz="12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txBody>
                  <a:tcPr/>
                </a:tc>
                <a:tc>
                  <a:txBody>
                    <a:bodyPr/>
                    <a:lstStyle/>
                    <a:p>
                      <a:r>
                        <a:rPr lang="en-US" sz="12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600" b="0" i="0" kern="1200" dirty="0">
                          <a:solidFill>
                            <a:schemeClr val="dk1"/>
                          </a:solidFill>
                          <a:effectLst/>
                          <a:latin typeface="+mn-lt"/>
                          <a:ea typeface="+mn-ea"/>
                          <a:cs typeface="+mn-cs"/>
                        </a:rPr>
                        <a:t> </a:t>
                      </a:r>
                      <a:r>
                        <a:rPr lang="en-US" sz="1200" b="0" i="0" kern="1200" dirty="0">
                          <a:solidFill>
                            <a:schemeClr val="dk1"/>
                          </a:solidFill>
                          <a:effectLst/>
                          <a:latin typeface="+mn-lt"/>
                          <a:ea typeface="+mn-ea"/>
                          <a:cs typeface="+mn-cs"/>
                        </a:rPr>
                        <a:t>LURL has produced an average of 97.4% and 96.8% for </a:t>
                      </a:r>
                      <a:r>
                        <a:rPr lang="en-US" sz="1200" b="0" i="0" kern="1200" dirty="0" err="1">
                          <a:solidFill>
                            <a:schemeClr val="dk1"/>
                          </a:solidFill>
                          <a:effectLst/>
                          <a:latin typeface="+mn-lt"/>
                          <a:ea typeface="+mn-ea"/>
                          <a:cs typeface="+mn-cs"/>
                        </a:rPr>
                        <a:t>Phishtank</a:t>
                      </a:r>
                      <a:r>
                        <a:rPr lang="en-US" sz="1200" b="0" i="0" kern="1200" dirty="0">
                          <a:solidFill>
                            <a:schemeClr val="dk1"/>
                          </a:solidFill>
                          <a:effectLst/>
                          <a:latin typeface="+mn-lt"/>
                          <a:ea typeface="+mn-ea"/>
                          <a:cs typeface="+mn-cs"/>
                        </a:rPr>
                        <a:t> and Crawler datasets respectively.</a:t>
                      </a:r>
                      <a:endParaRPr lang="en-IN" sz="1600" dirty="0"/>
                    </a:p>
                  </a:txBody>
                  <a:tcPr/>
                </a:tc>
                <a:extLst>
                  <a:ext uri="{0D108BD9-81ED-4DB2-BD59-A6C34878D82A}">
                    <a16:rowId xmlns:a16="http://schemas.microsoft.com/office/drawing/2014/main" val="2765308610"/>
                  </a:ext>
                </a:extLst>
              </a:tr>
              <a:tr h="1483486">
                <a:tc>
                  <a:txBody>
                    <a:bodyPr/>
                    <a:lstStyle/>
                    <a:p>
                      <a:pPr algn="l"/>
                      <a:r>
                        <a:rPr lang="en-IN" sz="12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Web Phishing Detection Using Machine Learning </a:t>
                      </a:r>
                      <a:endParaRPr lang="en-IN"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200" dirty="0"/>
                        <a:t>N Kumaran, Purandhar Sri Sai, Lokesh Manikanta</a:t>
                      </a:r>
                      <a:endParaRPr lang="en-IN"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marL="285750" indent="-285750">
                        <a:buFont typeface="Arial" panose="020B0604020202020204" pitchFamily="34" charset="0"/>
                        <a:buChar char="•"/>
                      </a:pPr>
                      <a:r>
                        <a:rPr lang="en-US" sz="1200" dirty="0"/>
                        <a:t>Data Collection </a:t>
                      </a:r>
                    </a:p>
                    <a:p>
                      <a:pPr marL="285750" indent="-285750">
                        <a:buFont typeface="Arial" panose="020B0604020202020204" pitchFamily="34" charset="0"/>
                        <a:buChar char="•"/>
                      </a:pPr>
                      <a:r>
                        <a:rPr lang="en-US" sz="1200" dirty="0"/>
                        <a:t>Data Pre-Processing </a:t>
                      </a:r>
                    </a:p>
                    <a:p>
                      <a:pPr marL="285750" indent="-285750">
                        <a:buFont typeface="Arial" panose="020B0604020202020204" pitchFamily="34" charset="0"/>
                        <a:buChar char="•"/>
                      </a:pPr>
                      <a:r>
                        <a:rPr lang="en-US" sz="1200" dirty="0"/>
                        <a:t>Feature Extraction </a:t>
                      </a:r>
                    </a:p>
                    <a:p>
                      <a:pPr marL="285750" indent="-285750">
                        <a:buFont typeface="Arial" panose="020B0604020202020204" pitchFamily="34" charset="0"/>
                        <a:buChar char="•"/>
                      </a:pPr>
                      <a:r>
                        <a:rPr lang="en-US" sz="1200" dirty="0"/>
                        <a:t>Evaluation Model </a:t>
                      </a:r>
                      <a:endParaRPr lang="en-IN" sz="1200" dirty="0"/>
                    </a:p>
                    <a:p>
                      <a:endParaRPr lang="en-IN" sz="1200" dirty="0"/>
                    </a:p>
                  </a:txBody>
                  <a:tcPr/>
                </a:tc>
                <a:tc>
                  <a:txBody>
                    <a:bodyPr/>
                    <a:lstStyle/>
                    <a:p>
                      <a:r>
                        <a:rPr lang="en-US" sz="1200" dirty="0"/>
                        <a:t>Machine learning methods were imported using the </a:t>
                      </a:r>
                      <a:r>
                        <a:rPr lang="en-US" sz="1200" dirty="0" err="1"/>
                        <a:t>Scikit</a:t>
                      </a:r>
                      <a:r>
                        <a:rPr lang="en-US" sz="1200" dirty="0"/>
                        <a:t>-learn library. Each classification is performed using a training set, and the performance of the classifiers is evaluated using a testing set. The accuracy score of classifiers was calculated to assess their performance. </a:t>
                      </a:r>
                      <a:endParaRPr lang="en-IN" sz="1200" dirty="0"/>
                    </a:p>
                    <a:p>
                      <a:endParaRPr lang="en-IN" sz="1200" dirty="0"/>
                    </a:p>
                  </a:txBody>
                  <a:tcPr/>
                </a:tc>
                <a:extLst>
                  <a:ext uri="{0D108BD9-81ED-4DB2-BD59-A6C34878D82A}">
                    <a16:rowId xmlns:a16="http://schemas.microsoft.com/office/drawing/2014/main" val="2656939482"/>
                  </a:ext>
                </a:extLst>
              </a:tr>
            </a:tbl>
          </a:graphicData>
        </a:graphic>
      </p:graphicFrame>
    </p:spTree>
    <p:extLst>
      <p:ext uri="{BB962C8B-B14F-4D97-AF65-F5344CB8AC3E}">
        <p14:creationId xmlns:p14="http://schemas.microsoft.com/office/powerpoint/2010/main" val="938719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EFEB121D-CBB0-44D1-A653-E8CA73B1A733}"/>
              </a:ext>
            </a:extLst>
          </p:cNvPr>
          <p:cNvGraphicFramePr>
            <a:graphicFrameLocks noGrp="1"/>
          </p:cNvGraphicFramePr>
          <p:nvPr>
            <p:extLst>
              <p:ext uri="{D42A27DB-BD31-4B8C-83A1-F6EECF244321}">
                <p14:modId xmlns:p14="http://schemas.microsoft.com/office/powerpoint/2010/main" val="3694805917"/>
              </p:ext>
            </p:extLst>
          </p:nvPr>
        </p:nvGraphicFramePr>
        <p:xfrm>
          <a:off x="1072593" y="325173"/>
          <a:ext cx="10046813" cy="6207654"/>
        </p:xfrm>
        <a:graphic>
          <a:graphicData uri="http://schemas.openxmlformats.org/drawingml/2006/table">
            <a:tbl>
              <a:tblPr firstRow="1" bandRow="1">
                <a:tableStyleId>{5C22544A-7EE6-4342-B048-85BDC9FD1C3A}</a:tableStyleId>
              </a:tblPr>
              <a:tblGrid>
                <a:gridCol w="918443">
                  <a:extLst>
                    <a:ext uri="{9D8B030D-6E8A-4147-A177-3AD203B41FA5}">
                      <a16:colId xmlns:a16="http://schemas.microsoft.com/office/drawing/2014/main" val="3678404960"/>
                    </a:ext>
                  </a:extLst>
                </a:gridCol>
                <a:gridCol w="1347840">
                  <a:extLst>
                    <a:ext uri="{9D8B030D-6E8A-4147-A177-3AD203B41FA5}">
                      <a16:colId xmlns:a16="http://schemas.microsoft.com/office/drawing/2014/main" val="4091734782"/>
                    </a:ext>
                  </a:extLst>
                </a:gridCol>
                <a:gridCol w="1478071">
                  <a:extLst>
                    <a:ext uri="{9D8B030D-6E8A-4147-A177-3AD203B41FA5}">
                      <a16:colId xmlns:a16="http://schemas.microsoft.com/office/drawing/2014/main" val="1181770777"/>
                    </a:ext>
                  </a:extLst>
                </a:gridCol>
                <a:gridCol w="3144033">
                  <a:extLst>
                    <a:ext uri="{9D8B030D-6E8A-4147-A177-3AD203B41FA5}">
                      <a16:colId xmlns:a16="http://schemas.microsoft.com/office/drawing/2014/main" val="2679473510"/>
                    </a:ext>
                  </a:extLst>
                </a:gridCol>
                <a:gridCol w="3158426">
                  <a:extLst>
                    <a:ext uri="{9D8B030D-6E8A-4147-A177-3AD203B41FA5}">
                      <a16:colId xmlns:a16="http://schemas.microsoft.com/office/drawing/2014/main" val="435374847"/>
                    </a:ext>
                  </a:extLst>
                </a:gridCol>
              </a:tblGrid>
              <a:tr h="357348">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518731">
                <a:tc>
                  <a:txBody>
                    <a:bodyPr/>
                    <a:lstStyle/>
                    <a:p>
                      <a:pPr algn="l"/>
                      <a:r>
                        <a:rPr lang="en-IN" sz="12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Detection of Phishing Websites using Machine Learning</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Atharva Deshpande, Omkar </a:t>
                      </a:r>
                      <a:r>
                        <a:rPr lang="en-IN" sz="1200" dirty="0" err="1"/>
                        <a:t>Pedamkar</a:t>
                      </a:r>
                      <a:r>
                        <a:rPr lang="en-IN" sz="1200" dirty="0"/>
                        <a:t>, </a:t>
                      </a:r>
                      <a:r>
                        <a:rPr lang="en-IN" sz="1200" dirty="0" err="1"/>
                        <a:t>Nachiket</a:t>
                      </a:r>
                      <a:r>
                        <a:rPr lang="en-IN" sz="1200" dirty="0"/>
                        <a:t> Chaudhary </a:t>
                      </a:r>
                    </a:p>
                  </a:txBody>
                  <a:tcPr/>
                </a:tc>
                <a:tc>
                  <a:txBody>
                    <a:bodyPr/>
                    <a:lstStyle/>
                    <a:p>
                      <a:pPr marL="0" indent="0" algn="l">
                        <a:buFont typeface="Arial" panose="020B0604020202020204" pitchFamily="34" charset="0"/>
                        <a:buNone/>
                      </a:pPr>
                      <a:r>
                        <a:rPr lang="en-US" sz="1200" b="0" i="0" kern="1200" dirty="0">
                          <a:solidFill>
                            <a:schemeClr val="dk1"/>
                          </a:solidFill>
                          <a:effectLst/>
                          <a:latin typeface="+mn-lt"/>
                          <a:ea typeface="+mn-ea"/>
                          <a:cs typeface="+mn-cs"/>
                        </a:rPr>
                        <a:t>Collect unstructured data of URLs from </a:t>
                      </a:r>
                      <a:r>
                        <a:rPr lang="en-US" sz="1200" b="0" i="0" kern="1200" dirty="0" err="1">
                          <a:solidFill>
                            <a:schemeClr val="dk1"/>
                          </a:solidFill>
                          <a:effectLst/>
                          <a:latin typeface="+mn-lt"/>
                          <a:ea typeface="+mn-ea"/>
                          <a:cs typeface="+mn-cs"/>
                        </a:rPr>
                        <a:t>Phishtank</a:t>
                      </a:r>
                      <a:r>
                        <a:rPr lang="en-US" sz="12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200" b="0" i="0" kern="1200" dirty="0">
                          <a:solidFill>
                            <a:schemeClr val="dk1"/>
                          </a:solidFill>
                          <a:effectLst/>
                          <a:latin typeface="+mn-lt"/>
                          <a:ea typeface="+mn-ea"/>
                          <a:cs typeface="+mn-cs"/>
                        </a:rPr>
                        <a:t>Train the three unique classifiers and </a:t>
                      </a:r>
                      <a:r>
                        <a:rPr lang="en-US" sz="1200" b="0" i="0" kern="1200" dirty="0" err="1">
                          <a:solidFill>
                            <a:schemeClr val="dk1"/>
                          </a:solidFill>
                          <a:effectLst/>
                          <a:latin typeface="+mn-lt"/>
                          <a:ea typeface="+mn-ea"/>
                          <a:cs typeface="+mn-cs"/>
                        </a:rPr>
                        <a:t>analyse</a:t>
                      </a:r>
                      <a:r>
                        <a:rPr lang="en-US" sz="1200" b="0" i="0" kern="1200" dirty="0">
                          <a:solidFill>
                            <a:schemeClr val="dk1"/>
                          </a:solidFill>
                          <a:effectLst/>
                          <a:latin typeface="+mn-lt"/>
                          <a:ea typeface="+mn-ea"/>
                          <a:cs typeface="+mn-cs"/>
                        </a:rPr>
                        <a:t> their presentation based on exactness two classifiers utilized are Decision Tree and Random Forest algorithm.</a:t>
                      </a:r>
                      <a:endParaRPr lang="en-IN" sz="1200" b="0" u="none" dirty="0">
                        <a:solidFill>
                          <a:schemeClr val="tx1"/>
                        </a:solidFill>
                        <a:effectLst/>
                      </a:endParaRPr>
                    </a:p>
                  </a:txBody>
                  <a:tcPr/>
                </a:tc>
                <a:tc>
                  <a:txBody>
                    <a:bodyPr/>
                    <a:lstStyle/>
                    <a:p>
                      <a:r>
                        <a:rPr lang="en-US" sz="1200" b="0" i="0" kern="1200" dirty="0" err="1">
                          <a:solidFill>
                            <a:schemeClr val="dk1"/>
                          </a:solidFill>
                          <a:effectLst/>
                          <a:latin typeface="+mn-lt"/>
                          <a:ea typeface="+mn-ea"/>
                          <a:cs typeface="+mn-cs"/>
                        </a:rPr>
                        <a:t>Scikit</a:t>
                      </a:r>
                      <a:r>
                        <a:rPr lang="en-US" sz="1200" b="0" i="0" kern="1200" dirty="0">
                          <a:solidFill>
                            <a:schemeClr val="dk1"/>
                          </a:solidFill>
                          <a:effectLst/>
                          <a:latin typeface="+mn-lt"/>
                          <a:ea typeface="+mn-ea"/>
                          <a:cs typeface="+mn-cs"/>
                        </a:rPr>
                        <a:t>-learn tool has been used to import Machine learning algorithms. Each classifier is trained using training set and testing set is used to evaluate performance of classifiers.</a:t>
                      </a:r>
                    </a:p>
                    <a:p>
                      <a:r>
                        <a:rPr lang="en-US" sz="1200" b="0" i="0" kern="1200" dirty="0">
                          <a:solidFill>
                            <a:schemeClr val="dk1"/>
                          </a:solidFill>
                          <a:effectLst/>
                          <a:latin typeface="+mn-lt"/>
                          <a:ea typeface="+mn-ea"/>
                          <a:cs typeface="+mn-cs"/>
                        </a:rPr>
                        <a:t>Performance of classifiers has been evaluated by calculating classifiers accuracy score.</a:t>
                      </a:r>
                    </a:p>
                    <a:p>
                      <a:r>
                        <a:rPr lang="en-US" sz="1200" b="0" i="0" kern="1200" dirty="0">
                          <a:solidFill>
                            <a:schemeClr val="dk1"/>
                          </a:solidFill>
                          <a:effectLst/>
                          <a:latin typeface="+mn-lt"/>
                          <a:ea typeface="+mn-ea"/>
                          <a:cs typeface="+mn-cs"/>
                        </a:rPr>
                        <a:t>improve the accuracy of our models with better feature extraction.</a:t>
                      </a:r>
                    </a:p>
                  </a:txBody>
                  <a:tcPr/>
                </a:tc>
                <a:extLst>
                  <a:ext uri="{0D108BD9-81ED-4DB2-BD59-A6C34878D82A}">
                    <a16:rowId xmlns:a16="http://schemas.microsoft.com/office/drawing/2014/main" val="4146337000"/>
                  </a:ext>
                </a:extLst>
              </a:tr>
              <a:tr h="1251026">
                <a:tc>
                  <a:txBody>
                    <a:bodyPr/>
                    <a:lstStyle/>
                    <a:p>
                      <a:pPr algn="l"/>
                      <a:r>
                        <a:rPr lang="en-IN" sz="12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New Method for Detection of Phishing Websites: URL Detection</a:t>
                      </a:r>
                      <a:endParaRPr lang="en-IN" sz="1200" dirty="0"/>
                    </a:p>
                  </a:txBody>
                  <a:tcPr/>
                </a:tc>
                <a:tc>
                  <a:txBody>
                    <a:bodyPr/>
                    <a:lstStyle/>
                    <a:p>
                      <a:pPr algn="ctr"/>
                      <a:r>
                        <a:rPr lang="en-IN" sz="1200" dirty="0"/>
                        <a:t>Shraddha Parekh,</a:t>
                      </a:r>
                    </a:p>
                    <a:p>
                      <a:pPr algn="ctr"/>
                      <a:r>
                        <a:rPr lang="en-IN" sz="1200" dirty="0" err="1"/>
                        <a:t>Dhwanil</a:t>
                      </a:r>
                      <a:r>
                        <a:rPr lang="en-IN" sz="1200" dirty="0"/>
                        <a:t> Parikh ,</a:t>
                      </a:r>
                    </a:p>
                    <a:p>
                      <a:pPr algn="ctr"/>
                      <a:r>
                        <a:rPr lang="en-IN" sz="1200" dirty="0" err="1"/>
                        <a:t>Srushti</a:t>
                      </a:r>
                      <a:r>
                        <a:rPr lang="en-IN" sz="1200" dirty="0"/>
                        <a:t> Kotak , Prof. </a:t>
                      </a:r>
                      <a:r>
                        <a:rPr lang="en-IN" sz="1200" dirty="0" err="1"/>
                        <a:t>Smita</a:t>
                      </a:r>
                      <a:r>
                        <a:rPr lang="en-IN" sz="1200" dirty="0"/>
                        <a:t> </a:t>
                      </a:r>
                      <a:r>
                        <a:rPr lang="en-IN" sz="1200" dirty="0" err="1"/>
                        <a:t>Sankhe</a:t>
                      </a:r>
                      <a:r>
                        <a:rPr lang="en-IN" sz="1200" dirty="0"/>
                        <a:t> </a:t>
                      </a:r>
                      <a:endParaRPr lang="en-IN" sz="12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Random forest algorithm is implemented using </a:t>
                      </a:r>
                      <a:r>
                        <a:rPr lang="en-US" sz="1200" dirty="0" err="1"/>
                        <a:t>Rstudio</a:t>
                      </a:r>
                      <a:r>
                        <a:rPr lang="en-US" sz="1200" dirty="0"/>
                        <a:t>. The parsed dataset undergoes heuristic classification where the dataset is spilt into 70% and 30%. The 70% data is considered for training and 30% for testing. </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In this paper, a different methodology has been proposed to detect phishing websites by using random forests as the classification algorithm with the help of </a:t>
                      </a:r>
                      <a:r>
                        <a:rPr lang="en-US" sz="1200" dirty="0" err="1"/>
                        <a:t>Rstudio</a:t>
                      </a:r>
                      <a:r>
                        <a:rPr lang="en-US" sz="1200" dirty="0"/>
                        <a:t>.</a:t>
                      </a:r>
                      <a:endParaRPr lang="en-IN" sz="1200" dirty="0"/>
                    </a:p>
                  </a:txBody>
                  <a:tcPr/>
                </a:tc>
                <a:extLst>
                  <a:ext uri="{0D108BD9-81ED-4DB2-BD59-A6C34878D82A}">
                    <a16:rowId xmlns:a16="http://schemas.microsoft.com/office/drawing/2014/main" val="3259437685"/>
                  </a:ext>
                </a:extLst>
              </a:tr>
              <a:tr h="1252798">
                <a:tc>
                  <a:txBody>
                    <a:bodyPr/>
                    <a:lstStyle/>
                    <a:p>
                      <a:pPr algn="l"/>
                      <a:r>
                        <a:rPr lang="en-IN" sz="1200" dirty="0"/>
                        <a:t>2018</a:t>
                      </a:r>
                    </a:p>
                  </a:txBody>
                  <a:tcPr/>
                </a:tc>
                <a:tc>
                  <a:txBody>
                    <a:bodyPr/>
                    <a:lstStyle/>
                    <a:p>
                      <a:pPr algn="ctr"/>
                      <a:r>
                        <a:rPr lang="en-US" sz="1200" dirty="0"/>
                        <a:t>Detection of URL based Phishing attacks Using Machine Learning </a:t>
                      </a:r>
                      <a:endParaRPr lang="en-IN" sz="1200" dirty="0"/>
                    </a:p>
                  </a:txBody>
                  <a:tcPr/>
                </a:tc>
                <a:tc>
                  <a:txBody>
                    <a:bodyPr/>
                    <a:lstStyle/>
                    <a:p>
                      <a:pPr algn="ctr"/>
                      <a:r>
                        <a:rPr lang="en-IN" sz="1200" dirty="0"/>
                        <a:t>Ms. </a:t>
                      </a:r>
                      <a:r>
                        <a:rPr lang="en-IN" sz="1200" dirty="0" err="1"/>
                        <a:t>Sophiya</a:t>
                      </a:r>
                      <a:r>
                        <a:rPr lang="en-IN" sz="1200" dirty="0"/>
                        <a:t> </a:t>
                      </a:r>
                      <a:r>
                        <a:rPr lang="en-IN" sz="1200" dirty="0" err="1"/>
                        <a:t>Shikalgar</a:t>
                      </a:r>
                      <a:r>
                        <a:rPr lang="en-IN" sz="1200" dirty="0"/>
                        <a:t> , </a:t>
                      </a:r>
                      <a:r>
                        <a:rPr lang="en-IN" sz="1200" dirty="0" err="1"/>
                        <a:t>Dr.</a:t>
                      </a:r>
                      <a:r>
                        <a:rPr lang="en-IN" sz="1200" dirty="0"/>
                        <a:t> S. D. </a:t>
                      </a:r>
                      <a:r>
                        <a:rPr lang="en-IN" sz="1200" dirty="0" err="1"/>
                        <a:t>Sawarkar</a:t>
                      </a:r>
                      <a:r>
                        <a:rPr lang="en-IN" sz="1200" dirty="0"/>
                        <a:t> , Mrs. Swati </a:t>
                      </a:r>
                      <a:r>
                        <a:rPr lang="en-IN" sz="1200" dirty="0" err="1"/>
                        <a:t>Narwane</a:t>
                      </a:r>
                      <a:r>
                        <a:rPr lang="en-IN" sz="1200" dirty="0"/>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sz="1200" dirty="0"/>
                    </a:p>
                  </a:txBody>
                  <a:tcPr/>
                </a:tc>
                <a:tc>
                  <a:txBody>
                    <a:bodyPr/>
                    <a:lstStyle/>
                    <a:p>
                      <a:r>
                        <a:rPr lang="en-US" sz="12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200" b="0" i="0" kern="1200" dirty="0" err="1">
                          <a:solidFill>
                            <a:schemeClr val="dk1"/>
                          </a:solidFill>
                          <a:effectLst/>
                          <a:latin typeface="+mn-lt"/>
                          <a:ea typeface="+mn-ea"/>
                          <a:cs typeface="+mn-cs"/>
                        </a:rPr>
                        <a:t>NaÃ¯ve</a:t>
                      </a:r>
                      <a:r>
                        <a:rPr lang="en-US" sz="1200" b="0" i="0" kern="1200" dirty="0">
                          <a:solidFill>
                            <a:schemeClr val="dk1"/>
                          </a:solidFill>
                          <a:effectLst/>
                          <a:latin typeface="+mn-lt"/>
                          <a:ea typeface="+mn-ea"/>
                          <a:cs typeface="+mn-cs"/>
                        </a:rPr>
                        <a:t> Bayes Classifier and finally 85.6 percentage of accuracy when using Stacking Classifier.</a:t>
                      </a:r>
                      <a:endParaRPr lang="en-IN" sz="1600" dirty="0"/>
                    </a:p>
                  </a:txBody>
                  <a:tcPr/>
                </a:tc>
                <a:extLst>
                  <a:ext uri="{0D108BD9-81ED-4DB2-BD59-A6C34878D82A}">
                    <a16:rowId xmlns:a16="http://schemas.microsoft.com/office/drawing/2014/main" val="2765308610"/>
                  </a:ext>
                </a:extLst>
              </a:tr>
              <a:tr h="1417830">
                <a:tc>
                  <a:txBody>
                    <a:bodyPr/>
                    <a:lstStyle/>
                    <a:p>
                      <a:pPr algn="l"/>
                      <a:r>
                        <a:rPr lang="en-IN" sz="1200" dirty="0"/>
                        <a:t>2010</a:t>
                      </a:r>
                    </a:p>
                  </a:txBody>
                  <a:tcPr/>
                </a:tc>
                <a:tc>
                  <a:txBody>
                    <a:bodyPr/>
                    <a:lstStyle/>
                    <a:p>
                      <a:pPr algn="l"/>
                      <a:r>
                        <a:rPr lang="en-US" sz="1200" dirty="0"/>
                        <a:t>Large-Scale Automatic Classification of Phishing Pages </a:t>
                      </a:r>
                      <a:endParaRPr lang="en-IN"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Collin </a:t>
                      </a:r>
                      <a:r>
                        <a:rPr lang="en-US" sz="1200" kern="1200" dirty="0" err="1">
                          <a:solidFill>
                            <a:schemeClr val="dk1"/>
                          </a:solidFill>
                          <a:effectLst/>
                          <a:latin typeface="+mn-lt"/>
                          <a:ea typeface="+mn-ea"/>
                          <a:cs typeface="+mn-cs"/>
                        </a:rPr>
                        <a:t>Whittaker,Brian</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Ryner,Maria</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Nasif</a:t>
                      </a:r>
                      <a:endParaRPr lang="en-IN"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dirty="0"/>
                    </a:p>
                  </a:txBody>
                  <a:tcPr/>
                </a:tc>
                <a:tc>
                  <a:txBody>
                    <a:bodyPr/>
                    <a:lstStyle/>
                    <a:p>
                      <a:pPr algn="l"/>
                      <a:r>
                        <a:rPr lang="en-US" sz="1200" dirty="0"/>
                        <a:t>We describe the design and performance characteristics of a scalable machine learning classifier we developed to detect phishing websites. We use this classifier to maintain Googles phishing blacklist automatically.</a:t>
                      </a:r>
                      <a:endParaRPr lang="en-IN" sz="1200" b="0" u="none" dirty="0">
                        <a:solidFill>
                          <a:schemeClr val="tx1"/>
                        </a:solidFill>
                        <a:effectLst/>
                      </a:endParaRPr>
                    </a:p>
                    <a:p>
                      <a:endParaRPr lang="en-IN" sz="1200" dirty="0"/>
                    </a:p>
                  </a:txBody>
                  <a:tcPr/>
                </a:tc>
                <a:tc>
                  <a:txBody>
                    <a:bodyPr/>
                    <a:lstStyle/>
                    <a:p>
                      <a:pPr algn="l"/>
                      <a:r>
                        <a:rPr lang="en-US" sz="1200" dirty="0"/>
                        <a:t>Despite the noise in the training data, our classifier learns a robust model for identifying phishing pages which correctly classifies more than 90% of phishing pages several weeks after training concludes. </a:t>
                      </a:r>
                      <a:endParaRPr lang="en-IN" sz="1200" b="0" u="none" dirty="0">
                        <a:solidFill>
                          <a:schemeClr val="tx1"/>
                        </a:solidFill>
                        <a:effectLst/>
                      </a:endParaRPr>
                    </a:p>
                    <a:p>
                      <a:endParaRPr lang="en-IN" sz="1200" dirty="0"/>
                    </a:p>
                  </a:txBody>
                  <a:tcPr/>
                </a:tc>
                <a:extLst>
                  <a:ext uri="{0D108BD9-81ED-4DB2-BD59-A6C34878D82A}">
                    <a16:rowId xmlns:a16="http://schemas.microsoft.com/office/drawing/2014/main" val="2656939482"/>
                  </a:ext>
                </a:extLst>
              </a:tr>
            </a:tbl>
          </a:graphicData>
        </a:graphic>
      </p:graphicFrame>
    </p:spTree>
    <p:extLst>
      <p:ext uri="{BB962C8B-B14F-4D97-AF65-F5344CB8AC3E}">
        <p14:creationId xmlns:p14="http://schemas.microsoft.com/office/powerpoint/2010/main" val="1563437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F491-7AD5-4CA5-9ECF-A0698CCBB59F}"/>
              </a:ext>
            </a:extLst>
          </p:cNvPr>
          <p:cNvSpPr>
            <a:spLocks noGrp="1"/>
          </p:cNvSpPr>
          <p:nvPr>
            <p:ph type="title"/>
          </p:nvPr>
        </p:nvSpPr>
        <p:spPr>
          <a:xfrm>
            <a:off x="1058334" y="542318"/>
            <a:ext cx="8596668" cy="1320800"/>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0C7388D8-7ABE-4987-8A24-4CF45764147D}"/>
              </a:ext>
            </a:extLst>
          </p:cNvPr>
          <p:cNvSpPr>
            <a:spLocks noGrp="1"/>
          </p:cNvSpPr>
          <p:nvPr>
            <p:ph idx="1"/>
          </p:nvPr>
        </p:nvSpPr>
        <p:spPr>
          <a:xfrm>
            <a:off x="1195494" y="2434909"/>
            <a:ext cx="8596668" cy="3880773"/>
          </a:xfrm>
        </p:spPr>
        <p:txBody>
          <a:bodyPr/>
          <a:lstStyle/>
          <a:p>
            <a:pPr>
              <a:buFont typeface="Wingdings" panose="05000000000000000000" pitchFamily="2" charset="2"/>
              <a:buChar char="Ø"/>
            </a:pPr>
            <a:r>
              <a:rPr lang="en-US" dirty="0"/>
              <a:t>Phishing has a list of negative effects on a Business, including loss of money, loss of intellectual property, damage to reputation, and disruption of operational activities.</a:t>
            </a:r>
          </a:p>
          <a:p>
            <a:pPr>
              <a:buFont typeface="Wingdings" panose="05000000000000000000" pitchFamily="2" charset="2"/>
              <a:buChar char="Ø"/>
            </a:pPr>
            <a:r>
              <a:rPr lang="en-US" dirty="0"/>
              <a:t> According to the FBI, phishing incidents nearly doubled in frequency, from 114,702 incidents in 2019, to 241,324 incidents in 2020. </a:t>
            </a:r>
          </a:p>
          <a:p>
            <a:pPr>
              <a:buFont typeface="Wingdings" panose="05000000000000000000" pitchFamily="2" charset="2"/>
              <a:buChar char="Ø"/>
            </a:pPr>
            <a:r>
              <a:rPr lang="en-US" dirty="0"/>
              <a:t>Therefore, we suggest a phishing detection model based on machine learning that compares the features of the target websites mainly the URLs</a:t>
            </a:r>
            <a:endParaRPr lang="en-IN" dirty="0"/>
          </a:p>
          <a:p>
            <a:endParaRPr lang="en-IN" dirty="0"/>
          </a:p>
        </p:txBody>
      </p:sp>
    </p:spTree>
    <p:extLst>
      <p:ext uri="{BB962C8B-B14F-4D97-AF65-F5344CB8AC3E}">
        <p14:creationId xmlns:p14="http://schemas.microsoft.com/office/powerpoint/2010/main" val="601251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28801</TotalTime>
  <Words>5055</Words>
  <Application>Microsoft Office PowerPoint</Application>
  <PresentationFormat>Widescreen</PresentationFormat>
  <Paragraphs>530</Paragraphs>
  <Slides>35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Trebuchet MS</vt:lpstr>
      <vt:lpstr>Wingdings</vt:lpstr>
      <vt:lpstr>Wingdings 3</vt:lpstr>
      <vt:lpstr>Facet</vt:lpstr>
      <vt:lpstr>PowerPoint Presentation</vt:lpstr>
      <vt:lpstr>PowerPoint Presentation</vt:lpstr>
      <vt:lpstr>Introduction</vt:lpstr>
      <vt:lpstr>Abstract</vt:lpstr>
      <vt:lpstr>Literature Survey</vt:lpstr>
      <vt:lpstr>PowerPoint Presentation</vt:lpstr>
      <vt:lpstr>PowerPoint Presentation</vt:lpstr>
      <vt:lpstr>PowerPoint Presentation</vt:lpstr>
      <vt:lpstr>Problem Statement</vt:lpstr>
      <vt:lpstr>Objectives</vt:lpstr>
      <vt:lpstr>Scope</vt:lpstr>
      <vt:lpstr>Methodology</vt:lpstr>
      <vt:lpstr>PowerPoint Presentation</vt:lpstr>
      <vt:lpstr>PowerPoint Presentation</vt:lpstr>
      <vt:lpstr>System Requirements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258</cp:revision>
  <dcterms:created xsi:type="dcterms:W3CDTF">2022-05-25T17:21:02Z</dcterms:created>
  <dcterms:modified xsi:type="dcterms:W3CDTF">2023-06-22T04:08:46Z</dcterms:modified>
</cp:coreProperties>
</file>