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9"/>
  </p:notesMasterIdLst>
  <p:sldIdLst>
    <p:sldId id="256" r:id="rId2"/>
    <p:sldId id="289" r:id="rId3"/>
    <p:sldId id="290" r:id="rId4"/>
    <p:sldId id="285" r:id="rId5"/>
    <p:sldId id="295" r:id="rId6"/>
    <p:sldId id="298" r:id="rId7"/>
    <p:sldId id="300" r:id="rId8"/>
    <p:sldId id="302" r:id="rId9"/>
    <p:sldId id="303" r:id="rId10"/>
    <p:sldId id="311" r:id="rId11"/>
    <p:sldId id="312" r:id="rId12"/>
    <p:sldId id="314" r:id="rId13"/>
    <p:sldId id="315" r:id="rId14"/>
    <p:sldId id="316" r:id="rId15"/>
    <p:sldId id="31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Exporting the Model: Saving the trained model in a serialized format that can be easily loaded and used for predictions.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Integration: Integrating the model into the target application which is the </a:t>
            </a:r>
            <a:r>
              <a:rPr lang="en-US" sz="1200" kern="1200" dirty="0" err="1">
                <a:solidFill>
                  <a:schemeClr val="tx1"/>
                </a:solidFill>
                <a:effectLst/>
                <a:latin typeface="+mn-lt"/>
                <a:ea typeface="+mn-ea"/>
                <a:cs typeface="+mn-cs"/>
              </a:rPr>
              <a:t>WhalingGuard</a:t>
            </a:r>
            <a:r>
              <a:rPr lang="en-US" sz="1200" kern="1200" dirty="0">
                <a:solidFill>
                  <a:schemeClr val="tx1"/>
                </a:solidFill>
                <a:effectLst/>
                <a:latin typeface="+mn-lt"/>
                <a:ea typeface="+mn-ea"/>
                <a:cs typeface="+mn-cs"/>
              </a:rPr>
              <a:t> Web Application where it will be used for predictions by API call.</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Loading: Loading the serialized model into the implementation environment, making it ready for </a:t>
            </a:r>
            <a:r>
              <a:rPr lang="en-US" sz="1200" kern="1200" dirty="0" err="1">
                <a:solidFill>
                  <a:schemeClr val="tx1"/>
                </a:solidFill>
                <a:effectLst/>
                <a:latin typeface="+mn-lt"/>
                <a:ea typeface="+mn-ea"/>
                <a:cs typeface="+mn-cs"/>
              </a:rPr>
              <a:t>useInput</a:t>
            </a:r>
            <a:r>
              <a:rPr lang="en-US" sz="1200" kern="1200" dirty="0">
                <a:solidFill>
                  <a:schemeClr val="tx1"/>
                </a:solidFill>
                <a:effectLst/>
                <a:latin typeface="+mn-lt"/>
                <a:ea typeface="+mn-ea"/>
                <a:cs typeface="+mn-cs"/>
              </a:rPr>
              <a:t> Data Feeding: Providing the new data, which is the URL to the model for prediction. </a:t>
            </a:r>
          </a:p>
          <a:p>
            <a:r>
              <a:rPr lang="en-US" sz="1200" kern="1200" dirty="0">
                <a:solidFill>
                  <a:schemeClr val="tx1"/>
                </a:solidFill>
                <a:effectLst/>
                <a:latin typeface="+mn-lt"/>
                <a:ea typeface="+mn-ea"/>
                <a:cs typeface="+mn-cs"/>
              </a:rPr>
              <a:t>Feature Extraction: Extract the 74 different features from the input URL that where extracted during training phase. </a:t>
            </a:r>
          </a:p>
          <a:p>
            <a:r>
              <a:rPr lang="en-US" sz="1200" kern="1200" dirty="0">
                <a:solidFill>
                  <a:schemeClr val="tx1"/>
                </a:solidFill>
                <a:effectLst/>
                <a:latin typeface="+mn-lt"/>
                <a:ea typeface="+mn-ea"/>
                <a:cs typeface="+mn-cs"/>
              </a:rPr>
              <a:t>Prediction Generation: Utilize the loaded model to generate predictions on the extracted features. </a:t>
            </a:r>
          </a:p>
          <a:p>
            <a:r>
              <a:rPr lang="en-US" sz="1200" kern="1200" dirty="0">
                <a:solidFill>
                  <a:schemeClr val="tx1"/>
                </a:solidFill>
                <a:effectLst/>
                <a:latin typeface="+mn-lt"/>
                <a:ea typeface="+mn-ea"/>
                <a:cs typeface="+mn-cs"/>
              </a:rPr>
              <a:t>Output Delivery: The prediction result is then passed to the API and the API then sends the results as a response to the frontend.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304583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 graph is a useful visualization for displaying the distribution of a numerical feature or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Visually, we see that legitimate URLs have higher entropy and are generally longer than phishing URLs. Similarly, we can capture the fact that ‘red flag’ keywords appear in a URL string which is the keyword ‘login’, is more seen in the phishing URLs. The depth of the URL i.e., number of hierarchical levels or directories in the URL’s path for phishing URLs is seen greater than the legitimate ones. It is also seen that the phishing URLs have higher URL length than the legitimate URLs.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11</a:t>
            </a:fld>
            <a:endParaRPr lang="en-IN"/>
          </a:p>
        </p:txBody>
      </p:sp>
    </p:spTree>
    <p:extLst>
      <p:ext uri="{BB962C8B-B14F-4D97-AF65-F5344CB8AC3E}">
        <p14:creationId xmlns:p14="http://schemas.microsoft.com/office/powerpoint/2010/main" val="353146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can see that logistic regression gives the </a:t>
            </a:r>
            <a:r>
              <a:rPr lang="en-IN" dirty="0" err="1"/>
              <a:t>hightest</a:t>
            </a:r>
            <a:r>
              <a:rPr lang="en-IN" dirty="0"/>
              <a:t> accuracy</a:t>
            </a:r>
          </a:p>
        </p:txBody>
      </p:sp>
      <p:sp>
        <p:nvSpPr>
          <p:cNvPr id="4" name="Slide Number Placeholder 3"/>
          <p:cNvSpPr>
            <a:spLocks noGrp="1"/>
          </p:cNvSpPr>
          <p:nvPr>
            <p:ph type="sldNum" sz="quarter" idx="5"/>
          </p:nvPr>
        </p:nvSpPr>
        <p:spPr/>
        <p:txBody>
          <a:bodyPr/>
          <a:lstStyle/>
          <a:p>
            <a:fld id="{99AE8287-2753-4958-A56C-B77700D7760B}" type="slidenum">
              <a:rPr lang="en-IN" smtClean="0"/>
              <a:t>12</a:t>
            </a:fld>
            <a:endParaRPr lang="en-IN"/>
          </a:p>
        </p:txBody>
      </p:sp>
    </p:spTree>
    <p:extLst>
      <p:ext uri="{BB962C8B-B14F-4D97-AF65-F5344CB8AC3E}">
        <p14:creationId xmlns:p14="http://schemas.microsoft.com/office/powerpoint/2010/main" val="311503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confusion matrix is a table that is used to evaluate the performance of a classification model.</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13</a:t>
            </a:fld>
            <a:endParaRPr lang="en-IN"/>
          </a:p>
        </p:txBody>
      </p:sp>
    </p:spTree>
    <p:extLst>
      <p:ext uri="{BB962C8B-B14F-4D97-AF65-F5344CB8AC3E}">
        <p14:creationId xmlns:p14="http://schemas.microsoft.com/office/powerpoint/2010/main" val="10422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Below shows the User Interface of the </a:t>
            </a:r>
            <a:r>
              <a:rPr lang="en-US" dirty="0" err="1"/>
              <a:t>WhalingGuard</a:t>
            </a:r>
            <a:r>
              <a:rPr lang="en-US" dirty="0"/>
              <a:t> web application.</a:t>
            </a:r>
            <a:endParaRPr lang="en-IN"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14</a:t>
            </a:fld>
            <a:endParaRPr lang="en-IN"/>
          </a:p>
        </p:txBody>
      </p:sp>
    </p:spTree>
    <p:extLst>
      <p:ext uri="{BB962C8B-B14F-4D97-AF65-F5344CB8AC3E}">
        <p14:creationId xmlns:p14="http://schemas.microsoft.com/office/powerpoint/2010/main" val="302209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of the phishers is to acquire critical information like username, password and bank account details.</a:t>
            </a:r>
          </a:p>
          <a:p>
            <a:r>
              <a:rPr lang="en-US" dirty="0"/>
              <a:t>Various machine algorithms are used to detect phishing websites.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Aim of the paper is to detect phishing URLs by using best machine learning algorithm by comparing accuracy rate, false positive and false negative rate of each algorithm</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We have a dataset contains both phishing and legitimate websites…Then we’ll extract features from the dataset, then we use a accurate algorithm for training and testing the features…</a:t>
            </a:r>
          </a:p>
          <a:p>
            <a:r>
              <a:rPr lang="en-IN" dirty="0"/>
              <a:t>Then, We will be having a user interface where the </a:t>
            </a:r>
            <a:r>
              <a:rPr lang="en-IN" dirty="0" err="1"/>
              <a:t>urls</a:t>
            </a:r>
            <a:r>
              <a:rPr lang="en-IN" dirty="0"/>
              <a:t> from users are collected …Which is considered as the website data… and predict whether it is phishing or legitimate using the algorithm…</a:t>
            </a:r>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Logistic Regression: </a:t>
            </a:r>
            <a:r>
              <a:rPr lang="en-US" sz="1200" kern="1200" dirty="0">
                <a:solidFill>
                  <a:schemeClr val="tx1"/>
                </a:solidFill>
                <a:effectLst/>
                <a:latin typeface="+mn-lt"/>
                <a:ea typeface="+mn-ea"/>
                <a:cs typeface="+mn-cs"/>
              </a:rPr>
              <a:t>Logistic regression is a statistical modeling technique used for binary classification problems, where the goal is to predict the probability of an event or the likelihood of an outcome falling into one of two classes. Despite its name, logistic regression is a classification algorithm rather than a regression algorithm. It is based on the assumption that the relationship between the input variables (also known as independent or predictor variables) and the log- odds of the binary outcome (dependent or response variable)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can be approximated by a linear relationship.</a:t>
            </a: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133124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 contains 50% phishing URLs and 50% Legitimate website.</a:t>
            </a:r>
          </a:p>
          <a:p>
            <a:pPr marL="171450" indent="-171450">
              <a:buFontTx/>
              <a:buChar cha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 data structure called </a:t>
            </a:r>
            <a:r>
              <a:rPr lang="en-US" sz="1200" b="0" kern="1200" dirty="0" err="1">
                <a:solidFill>
                  <a:schemeClr val="tx1"/>
                </a:solidFill>
                <a:effectLst/>
                <a:latin typeface="+mn-lt"/>
                <a:ea typeface="+mn-ea"/>
                <a:cs typeface="+mn-cs"/>
              </a:rPr>
              <a:t>dataFrames</a:t>
            </a:r>
            <a:r>
              <a:rPr lang="en-US" sz="1200" b="0" kern="1200" dirty="0">
                <a:solidFill>
                  <a:schemeClr val="tx1"/>
                </a:solidFill>
                <a:effectLst/>
                <a:latin typeface="+mn-lt"/>
                <a:ea typeface="+mn-ea"/>
                <a:cs typeface="+mn-cs"/>
              </a:rPr>
              <a:t> of the pandas library in python is used for working with this datasets.</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6</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err="1"/>
              <a:t>getEntropy</a:t>
            </a:r>
            <a:r>
              <a:rPr lang="en-IN" sz="1200" b="1" dirty="0"/>
              <a:t>-</a:t>
            </a:r>
            <a:r>
              <a:rPr lang="en-US" sz="1200" b="0" i="0" kern="1200" dirty="0">
                <a:solidFill>
                  <a:schemeClr val="tx1"/>
                </a:solidFill>
                <a:effectLst/>
                <a:latin typeface="+mn-lt"/>
                <a:ea typeface="+mn-ea"/>
                <a:cs typeface="+mn-cs"/>
              </a:rPr>
              <a:t>In the context of strings, entropy is often used as a measure of the amount of information or complexity in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hasLogin</a:t>
            </a:r>
            <a:r>
              <a:rPr lang="en-IN" b="1" dirty="0"/>
              <a:t>---</a:t>
            </a:r>
            <a:r>
              <a:rPr lang="en-US" sz="1200" b="0" i="0" kern="1200" dirty="0">
                <a:solidFill>
                  <a:schemeClr val="tx1"/>
                </a:solidFill>
                <a:effectLst/>
                <a:latin typeface="+mn-lt"/>
                <a:ea typeface="+mn-ea"/>
                <a:cs typeface="+mn-cs"/>
              </a:rPr>
              <a:t>we can capture the fact that certain ‘red flag’ keywords appear in a URL string. These keywords may relate to keywords attackers use when trying to spoof a legitimate page or keywords that relate to popular nomenclature of security settings on a website that a hacker will try to manipulate. </a:t>
            </a:r>
            <a:r>
              <a:rPr lang="en-US" sz="1200" b="0" i="0" kern="1200" dirty="0" err="1">
                <a:solidFill>
                  <a:schemeClr val="tx1"/>
                </a:solidFill>
                <a:effectLst/>
                <a:latin typeface="+mn-lt"/>
                <a:ea typeface="+mn-ea"/>
                <a:cs typeface="+mn-cs"/>
              </a:rPr>
              <a:t>Eg:login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Redirection--</a:t>
            </a:r>
            <a:r>
              <a:rPr lang="en-US" sz="1200" b="0" i="0" kern="1200" dirty="0">
                <a:solidFill>
                  <a:schemeClr val="tx1"/>
                </a:solidFill>
                <a:effectLst/>
                <a:latin typeface="+mn-lt"/>
                <a:ea typeface="+mn-ea"/>
                <a:cs typeface="+mn-cs"/>
              </a:rPr>
              <a:t>The existence of “//” within the URL path means that the user will be redirected to another website.</a:t>
            </a:r>
            <a:endParaRPr lang="en-IN" b="1" dirty="0"/>
          </a:p>
          <a:p>
            <a:r>
              <a:rPr lang="en-US" b="1" dirty="0" err="1"/>
              <a:t>lenClassify</a:t>
            </a:r>
            <a:r>
              <a:rPr lang="en-US" b="1" dirty="0"/>
              <a:t>--</a:t>
            </a:r>
            <a:r>
              <a:rPr lang="en-US" sz="1200" b="0" i="0" kern="1200" dirty="0">
                <a:solidFill>
                  <a:schemeClr val="tx1"/>
                </a:solidFill>
                <a:effectLst/>
                <a:latin typeface="+mn-lt"/>
                <a:ea typeface="+mn-ea"/>
                <a:cs typeface="+mn-cs"/>
              </a:rPr>
              <a:t> Phishers can use long URL to hide the doubtful part in the address bar.</a:t>
            </a:r>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p:txBody>
      </p:sp>
      <p:sp>
        <p:nvSpPr>
          <p:cNvPr id="4" name="Slide Number Placeholder 3"/>
          <p:cNvSpPr>
            <a:spLocks noGrp="1"/>
          </p:cNvSpPr>
          <p:nvPr>
            <p:ph type="sldNum" sz="quarter" idx="5"/>
          </p:nvPr>
        </p:nvSpPr>
        <p:spPr/>
        <p:txBody>
          <a:bodyPr/>
          <a:lstStyle/>
          <a:p>
            <a:fld id="{99AE8287-2753-4958-A56C-B77700D7760B}" type="slidenum">
              <a:rPr lang="en-IN" smtClean="0"/>
              <a:t>8</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new csv file passed for the next phase which is the model evaluation.</a:t>
            </a:r>
          </a:p>
          <a:p>
            <a:r>
              <a:rPr lang="en-IN" dirty="0"/>
              <a:t>And there these extracted features are trained and then tested.</a:t>
            </a:r>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155519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9B05-20C4-447E-BD36-3744F369A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574E9-46FC-4692-AE3B-6DDB931DC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B2CB18-24E9-42F9-A65A-C3B5CE12402F}"/>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C0D78C43-8FCD-49DA-AFC3-24604359D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D8D33-EBC4-44E7-96FA-3D07CFD6A391}"/>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85815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5FE4-74CE-4A0F-A271-518DF7854F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344C6-E4CD-4C87-A104-75B2416CCB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8E013-E3B6-43D4-9E80-2557D1F66E28}"/>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F5E5AD84-A4FA-493E-917E-488E6507F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A67E2-42B7-4F14-BEEF-9680508E8DC3}"/>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56485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2A6DF-F681-461D-BA9F-8E5C41149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84689-9B0A-4E76-BD2C-66B2BDB165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5ED69-FFB0-4AA9-AC91-BF564AB5FA44}"/>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15442A15-116A-4566-ADBE-E575981F9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A247-C685-4A52-8993-2688B93021F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882607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3558-BD5B-4D66-8181-FFDCA778A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1BB161-FB13-4470-B6F1-30CBFE880F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C35B9-6B0E-47D8-B706-26B619212848}"/>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EC7B170D-AFC8-4A72-97CD-A43033C8A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1DF6A-51EC-4EDA-B7D6-312C3D579A3F}"/>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81297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C7D7-E786-42C2-BAE4-CBDE1F1A9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E6A903-5F04-4848-8966-D222309DE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3183BC-F4B0-4E86-BF59-9F1C2687E96A}"/>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624565B9-8B34-465B-B6CB-094825BE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783D5-3A0A-46A8-A9D0-25B4021BB46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01105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BB7-81DC-4DC0-825B-4DD6FD775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35CC85-C294-4FCB-81E2-83AC8C1A58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DC9250-487C-4B74-8B57-E2D24CC793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8D8A6-AEE2-4854-9D0E-B56630B517E9}"/>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6" name="Footer Placeholder 5">
            <a:extLst>
              <a:ext uri="{FF2B5EF4-FFF2-40B4-BE49-F238E27FC236}">
                <a16:creationId xmlns:a16="http://schemas.microsoft.com/office/drawing/2014/main" id="{1645EB4C-3A01-4A0C-BA9D-09522EB1B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A9F0B4-D08B-4B07-BDC8-CE79C96DD64E}"/>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6741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B96-2BA8-4A2C-BD92-EE55F68D8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DFAB6-9AE8-40BA-95A2-6802ADFE5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1A11BC-AD76-42BA-853F-1520C40050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D4A529-B313-41B7-BFE7-60096D08A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D9CE7-358D-4AC0-9DC7-E1CE5F7C0C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DC19C-FEF7-4E7B-A543-26F26DFF85C5}"/>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8" name="Footer Placeholder 7">
            <a:extLst>
              <a:ext uri="{FF2B5EF4-FFF2-40B4-BE49-F238E27FC236}">
                <a16:creationId xmlns:a16="http://schemas.microsoft.com/office/drawing/2014/main" id="{7AB6AADD-117E-4792-93BA-B940A0AFEE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5358-619B-4C32-AB1C-D764487D1A6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8724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CE2D-4063-4785-A362-C7BA357B3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BCD8B-F1FC-4037-964B-5F70CA00ACCB}"/>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4" name="Footer Placeholder 3">
            <a:extLst>
              <a:ext uri="{FF2B5EF4-FFF2-40B4-BE49-F238E27FC236}">
                <a16:creationId xmlns:a16="http://schemas.microsoft.com/office/drawing/2014/main" id="{72139361-29EA-4DF5-A847-25FC2DC0E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A03C2B-4D71-4159-848E-BBD4BF693EE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9459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29435-C150-4D2E-A4FD-D7BCFA1E1DF5}"/>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3" name="Footer Placeholder 2">
            <a:extLst>
              <a:ext uri="{FF2B5EF4-FFF2-40B4-BE49-F238E27FC236}">
                <a16:creationId xmlns:a16="http://schemas.microsoft.com/office/drawing/2014/main" id="{D35C48A4-76F9-442F-A40B-43075F9E66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D5659F-1824-4042-993F-C9AFF631BE0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592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EE32-4945-4920-B994-A176EC6C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F9B41-1447-402F-BA66-B26F06136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C0BCE3-39C8-463F-980C-8B80E015F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D8FBB-5E09-4FA8-B172-CFD86935B8C4}"/>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6" name="Footer Placeholder 5">
            <a:extLst>
              <a:ext uri="{FF2B5EF4-FFF2-40B4-BE49-F238E27FC236}">
                <a16:creationId xmlns:a16="http://schemas.microsoft.com/office/drawing/2014/main" id="{E177AA3E-6303-42FB-AF26-F507DB279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8DF92C-66B3-4673-BF0C-7EB45B94208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391965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B42D-31C6-48CA-8954-34BE24DA8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5C422D-7528-4192-9289-50C87FBB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FF5490-EFEE-473A-A89A-5B61BBDE8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016B0C-C2AB-491E-A1D1-DB3169AEF9D9}"/>
              </a:ext>
            </a:extLst>
          </p:cNvPr>
          <p:cNvSpPr>
            <a:spLocks noGrp="1"/>
          </p:cNvSpPr>
          <p:nvPr>
            <p:ph type="dt" sz="half" idx="10"/>
          </p:nvPr>
        </p:nvSpPr>
        <p:spPr/>
        <p:txBody>
          <a:bodyPr/>
          <a:lstStyle/>
          <a:p>
            <a:fld id="{7FA025A1-984E-4B5B-BCCE-8DF38927D2FD}" type="datetimeFigureOut">
              <a:rPr lang="en-IN" smtClean="0"/>
              <a:t>16-06-2023</a:t>
            </a:fld>
            <a:endParaRPr lang="en-IN"/>
          </a:p>
        </p:txBody>
      </p:sp>
      <p:sp>
        <p:nvSpPr>
          <p:cNvPr id="6" name="Footer Placeholder 5">
            <a:extLst>
              <a:ext uri="{FF2B5EF4-FFF2-40B4-BE49-F238E27FC236}">
                <a16:creationId xmlns:a16="http://schemas.microsoft.com/office/drawing/2014/main" id="{2FA63D8F-B579-4BDE-8A27-3EC4C6862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A6D40-E95B-44B0-897B-12EFDBAB8129}"/>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4081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5BEB2-B16B-4F25-94CA-291D2FCBC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8CFE5-1120-46AA-AA4F-9CE018218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CC7D4-4BD8-468F-8C11-256A9765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025A1-984E-4B5B-BCCE-8DF38927D2FD}" type="datetimeFigureOut">
              <a:rPr lang="en-IN" smtClean="0"/>
              <a:t>16-06-2023</a:t>
            </a:fld>
            <a:endParaRPr lang="en-IN"/>
          </a:p>
        </p:txBody>
      </p:sp>
      <p:sp>
        <p:nvSpPr>
          <p:cNvPr id="5" name="Footer Placeholder 4">
            <a:extLst>
              <a:ext uri="{FF2B5EF4-FFF2-40B4-BE49-F238E27FC236}">
                <a16:creationId xmlns:a16="http://schemas.microsoft.com/office/drawing/2014/main" id="{97688E26-27B5-4B24-AF85-5188FDB9C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2E7BC9-5886-4535-AA9A-CBC2C4954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273318778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1415218" y="2136338"/>
            <a:ext cx="8414581" cy="3477875"/>
          </a:xfrm>
          <a:prstGeom prst="rect">
            <a:avLst/>
          </a:prstGeom>
        </p:spPr>
        <p:txBody>
          <a:bodyPr wrap="square">
            <a:spAutoFit/>
          </a:bodyPr>
          <a:lstStyle/>
          <a:p>
            <a:pPr algn="r"/>
            <a:br>
              <a:rPr lang="en-US" sz="2000" dirty="0"/>
            </a:br>
            <a:r>
              <a:rPr lang="en-US" sz="3600" b="1" dirty="0" err="1"/>
              <a:t>WhalingGuard</a:t>
            </a:r>
            <a:r>
              <a:rPr lang="en-US" sz="3600" b="1" dirty="0"/>
              <a:t> : </a:t>
            </a:r>
            <a:r>
              <a:rPr lang="en-IN" sz="3600" b="1" dirty="0"/>
              <a:t>Phishing Detection Using Machine Learning</a:t>
            </a:r>
            <a:br>
              <a:rPr lang="en-US" dirty="0"/>
            </a:br>
            <a:br>
              <a:rPr lang="en-US" dirty="0"/>
            </a:br>
            <a:r>
              <a:rPr lang="en-US" dirty="0"/>
              <a:t>ADITHYAN M S</a:t>
            </a:r>
          </a:p>
          <a:p>
            <a:pPr algn="r"/>
            <a:r>
              <a:rPr lang="en-IN" dirty="0"/>
              <a:t>AMAL SOMAN</a:t>
            </a:r>
          </a:p>
          <a:p>
            <a:pPr algn="r"/>
            <a:r>
              <a:rPr lang="en-IN" dirty="0"/>
              <a:t>ASWANI N K</a:t>
            </a:r>
          </a:p>
          <a:p>
            <a:pPr algn="r"/>
            <a:r>
              <a:rPr lang="en-IN" dirty="0"/>
              <a:t>HARIKRISHNAN K B</a:t>
            </a:r>
          </a:p>
          <a:p>
            <a:pPr algn="r"/>
            <a:r>
              <a:rPr lang="en-IN" dirty="0"/>
              <a:t>KRISHNAPRIYA V J</a:t>
            </a:r>
          </a:p>
          <a:p>
            <a:pPr algn="ctr"/>
            <a:endParaRPr lang="en-IN" sz="2000" dirty="0"/>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08">
        <p159:morph option="byObject"/>
      </p:transition>
    </mc:Choice>
    <mc:Fallback>
      <p:transition spd="slow" advTm="290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13882-EDC1-486A-941E-1BB115142968}"/>
              </a:ext>
            </a:extLst>
          </p:cNvPr>
          <p:cNvSpPr/>
          <p:nvPr/>
        </p:nvSpPr>
        <p:spPr>
          <a:xfrm>
            <a:off x="944381" y="1705451"/>
            <a:ext cx="8619344" cy="3170099"/>
          </a:xfrm>
          <a:prstGeom prst="rect">
            <a:avLst/>
          </a:prstGeom>
        </p:spPr>
        <p:txBody>
          <a:bodyPr wrap="square">
            <a:spAutoFit/>
          </a:bodyPr>
          <a:lstStyle/>
          <a:p>
            <a:pPr marL="457200" indent="-457200">
              <a:buFont typeface="+mj-lt"/>
              <a:buAutoNum type="arabicPeriod" startAt="5"/>
            </a:pPr>
            <a:r>
              <a:rPr lang="en-US" sz="2000" b="1" dirty="0"/>
              <a:t>Model Implementation</a:t>
            </a:r>
          </a:p>
          <a:p>
            <a:pPr lvl="2"/>
            <a:r>
              <a:rPr lang="en-US" dirty="0"/>
              <a:t>This include the following processes:</a:t>
            </a:r>
            <a:endParaRPr lang="en-IN" dirty="0"/>
          </a:p>
          <a:p>
            <a:pPr marL="1657350" lvl="3" indent="-285750">
              <a:buFont typeface="Wingdings" panose="05000000000000000000" pitchFamily="2" charset="2"/>
              <a:buChar char="§"/>
            </a:pPr>
            <a:r>
              <a:rPr lang="en-US" dirty="0"/>
              <a:t>Saving the trained model in a serialized format </a:t>
            </a:r>
          </a:p>
          <a:p>
            <a:pPr marL="1657350" lvl="3" indent="-285750">
              <a:buFont typeface="Wingdings" panose="05000000000000000000" pitchFamily="2" charset="2"/>
              <a:buChar char="§"/>
            </a:pPr>
            <a:r>
              <a:rPr lang="en-US" dirty="0"/>
              <a:t>Integrating the model into the target Web Application </a:t>
            </a:r>
          </a:p>
          <a:p>
            <a:pPr marL="1657350" lvl="3" indent="-285750">
              <a:buFont typeface="Wingdings" panose="05000000000000000000" pitchFamily="2" charset="2"/>
              <a:buChar char="§"/>
            </a:pPr>
            <a:r>
              <a:rPr lang="en-US" dirty="0"/>
              <a:t>Loading the serialized model into the implementation environment</a:t>
            </a:r>
          </a:p>
          <a:p>
            <a:pPr marL="1657350" lvl="3" indent="-285750">
              <a:buFont typeface="Wingdings" panose="05000000000000000000" pitchFamily="2" charset="2"/>
              <a:buChar char="§"/>
            </a:pPr>
            <a:r>
              <a:rPr lang="en-US" dirty="0"/>
              <a:t>Get the input URL from the user</a:t>
            </a:r>
          </a:p>
          <a:p>
            <a:pPr marL="1657350" lvl="3" indent="-285750">
              <a:buFont typeface="Wingdings" panose="05000000000000000000" pitchFamily="2" charset="2"/>
              <a:buChar char="§"/>
            </a:pPr>
            <a:r>
              <a:rPr lang="en-US" dirty="0"/>
              <a:t>Extract the 74 different features from the input URL </a:t>
            </a:r>
          </a:p>
          <a:p>
            <a:pPr marL="1657350" lvl="3" indent="-285750">
              <a:buFont typeface="Wingdings" panose="05000000000000000000" pitchFamily="2" charset="2"/>
              <a:buChar char="§"/>
            </a:pPr>
            <a:r>
              <a:rPr lang="en-US" dirty="0"/>
              <a:t>Utilize the loaded model to generate predictions on the extracted features. </a:t>
            </a:r>
          </a:p>
          <a:p>
            <a:pPr marL="1657350" lvl="3" indent="-285750">
              <a:buFont typeface="Wingdings" panose="05000000000000000000" pitchFamily="2" charset="2"/>
              <a:buChar char="§"/>
            </a:pPr>
            <a:r>
              <a:rPr lang="en-US" dirty="0"/>
              <a:t>Output Delivery : The prediction result is then passed to the API </a:t>
            </a: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31">
        <p159:morph option="byObject"/>
      </p:transition>
    </mc:Choice>
    <mc:Fallback>
      <p:transition spd="slow" advTm="73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81265-8E91-4553-B800-AEDB3A689D63}"/>
              </a:ext>
            </a:extLst>
          </p:cNvPr>
          <p:cNvSpPr>
            <a:spLocks noGrp="1"/>
          </p:cNvSpPr>
          <p:nvPr>
            <p:ph type="title"/>
          </p:nvPr>
        </p:nvSpPr>
        <p:spPr/>
        <p:txBody>
          <a:bodyPr/>
          <a:lstStyle/>
          <a:p>
            <a:pPr algn="ctr"/>
            <a:r>
              <a:rPr lang="en-US" dirty="0"/>
              <a:t>Results and Discussion</a:t>
            </a:r>
            <a:endParaRPr lang="en-IN" dirty="0"/>
          </a:p>
        </p:txBody>
      </p:sp>
      <p:sp>
        <p:nvSpPr>
          <p:cNvPr id="2" name="TextBox 1">
            <a:extLst>
              <a:ext uri="{FF2B5EF4-FFF2-40B4-BE49-F238E27FC236}">
                <a16:creationId xmlns:a16="http://schemas.microsoft.com/office/drawing/2014/main" id="{D08B1F48-69EF-464F-9F1D-B7D39F90F8E4}"/>
              </a:ext>
            </a:extLst>
          </p:cNvPr>
          <p:cNvSpPr txBox="1"/>
          <p:nvPr/>
        </p:nvSpPr>
        <p:spPr>
          <a:xfrm>
            <a:off x="899410" y="1768839"/>
            <a:ext cx="9803567" cy="1508105"/>
          </a:xfrm>
          <a:prstGeom prst="rect">
            <a:avLst/>
          </a:prstGeom>
          <a:noFill/>
        </p:spPr>
        <p:txBody>
          <a:bodyPr wrap="square" rtlCol="0">
            <a:spAutoFit/>
          </a:bodyPr>
          <a:lstStyle/>
          <a:p>
            <a:pPr marL="342900" indent="-342900">
              <a:buFont typeface="+mj-lt"/>
              <a:buAutoNum type="alphaUcPeriod"/>
            </a:pPr>
            <a:r>
              <a:rPr lang="en-IN" sz="2000" dirty="0"/>
              <a:t>Feature Analysis</a:t>
            </a:r>
          </a:p>
          <a:p>
            <a:pPr lvl="2"/>
            <a:r>
              <a:rPr lang="en-US" b="1" i="1" dirty="0"/>
              <a:t>Boxplot Graph: </a:t>
            </a:r>
            <a:r>
              <a:rPr lang="en-US" dirty="0"/>
              <a:t>It is employed to explore and understand the distribution of feature values during the analysis of the dataset and provides insights including measures of central tendency, dispersion, mean and identification of outliers. Visualization of some features are shown below:</a:t>
            </a:r>
            <a:endParaRPr lang="en-IN" dirty="0"/>
          </a:p>
        </p:txBody>
      </p:sp>
      <p:pic>
        <p:nvPicPr>
          <p:cNvPr id="7" name="Picture 6">
            <a:extLst>
              <a:ext uri="{FF2B5EF4-FFF2-40B4-BE49-F238E27FC236}">
                <a16:creationId xmlns:a16="http://schemas.microsoft.com/office/drawing/2014/main" id="{C8816E9D-70BE-4AAD-96A7-B80C4863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554" y="3782495"/>
            <a:ext cx="3129726" cy="2290207"/>
          </a:xfrm>
          <a:prstGeom prst="rect">
            <a:avLst/>
          </a:prstGeom>
        </p:spPr>
      </p:pic>
      <p:pic>
        <p:nvPicPr>
          <p:cNvPr id="9" name="Picture 8">
            <a:extLst>
              <a:ext uri="{FF2B5EF4-FFF2-40B4-BE49-F238E27FC236}">
                <a16:creationId xmlns:a16="http://schemas.microsoft.com/office/drawing/2014/main" id="{BE8870BA-45CA-46BF-B5F5-3C2273CE4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901" y="3782496"/>
            <a:ext cx="3149875" cy="2290207"/>
          </a:xfrm>
          <a:prstGeom prst="rect">
            <a:avLst/>
          </a:prstGeom>
        </p:spPr>
      </p:pic>
      <p:pic>
        <p:nvPicPr>
          <p:cNvPr id="11" name="Picture 10">
            <a:extLst>
              <a:ext uri="{FF2B5EF4-FFF2-40B4-BE49-F238E27FC236}">
                <a16:creationId xmlns:a16="http://schemas.microsoft.com/office/drawing/2014/main" id="{F6E09B30-AD41-4230-BF48-5387B4CB8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397" y="3782496"/>
            <a:ext cx="3152403" cy="2290208"/>
          </a:xfrm>
          <a:prstGeom prst="rect">
            <a:avLst/>
          </a:prstGeom>
        </p:spPr>
      </p:pic>
    </p:spTree>
    <p:extLst>
      <p:ext uri="{BB962C8B-B14F-4D97-AF65-F5344CB8AC3E}">
        <p14:creationId xmlns:p14="http://schemas.microsoft.com/office/powerpoint/2010/main" val="33250863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71">
        <p159:morph option="byObject"/>
      </p:transition>
    </mc:Choice>
    <mc:Fallback>
      <p:transition spd="slow" advTm="27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AABE52-565C-49FE-8D3E-F05975D66560}"/>
              </a:ext>
            </a:extLst>
          </p:cNvPr>
          <p:cNvSpPr/>
          <p:nvPr/>
        </p:nvSpPr>
        <p:spPr>
          <a:xfrm>
            <a:off x="934387" y="428815"/>
            <a:ext cx="9363856" cy="2123658"/>
          </a:xfrm>
          <a:prstGeom prst="rect">
            <a:avLst/>
          </a:prstGeom>
        </p:spPr>
        <p:txBody>
          <a:bodyPr wrap="square">
            <a:spAutoFit/>
          </a:bodyPr>
          <a:lstStyle/>
          <a:p>
            <a:pPr lvl="2"/>
            <a:endParaRPr lang="en-IN" sz="2000" dirty="0"/>
          </a:p>
          <a:p>
            <a:pPr marL="457200" indent="-457200">
              <a:buFont typeface="+mj-lt"/>
              <a:buAutoNum type="alphaUcPeriod" startAt="2"/>
            </a:pPr>
            <a:r>
              <a:rPr lang="en-IN" sz="2000" dirty="0" err="1"/>
              <a:t>Pycaret</a:t>
            </a:r>
            <a:r>
              <a:rPr lang="en-IN" sz="2000" dirty="0"/>
              <a:t> Analysis</a:t>
            </a:r>
          </a:p>
          <a:p>
            <a:pPr lvl="2"/>
            <a:r>
              <a:rPr lang="en-US" dirty="0"/>
              <a:t>Comparison results obtained using </a:t>
            </a:r>
            <a:r>
              <a:rPr lang="en-US" dirty="0" err="1"/>
              <a:t>PyCaret</a:t>
            </a:r>
            <a:r>
              <a:rPr lang="en-US" dirty="0"/>
              <a:t> guide in selecting the most suitable machine learning model(s) for this project, taking into account performance metrics, statistical significance, feature importance, and other relevant </a:t>
            </a:r>
            <a:r>
              <a:rPr lang="en-US" dirty="0" err="1"/>
              <a:t>factors.Below</a:t>
            </a:r>
            <a:r>
              <a:rPr lang="en-US" dirty="0"/>
              <a:t> Fig shows the comparison result.</a:t>
            </a:r>
            <a:endParaRPr lang="en-IN" dirty="0"/>
          </a:p>
          <a:p>
            <a:pPr lvl="2"/>
            <a:endParaRPr lang="en-IN" sz="2000" dirty="0"/>
          </a:p>
        </p:txBody>
      </p:sp>
      <p:pic>
        <p:nvPicPr>
          <p:cNvPr id="6" name="Picture 5">
            <a:extLst>
              <a:ext uri="{FF2B5EF4-FFF2-40B4-BE49-F238E27FC236}">
                <a16:creationId xmlns:a16="http://schemas.microsoft.com/office/drawing/2014/main" id="{826DF70E-0876-434B-88F8-4647AC7D6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336" y="2552473"/>
            <a:ext cx="5711958" cy="3645206"/>
          </a:xfrm>
          <a:prstGeom prst="rect">
            <a:avLst/>
          </a:prstGeom>
        </p:spPr>
      </p:pic>
    </p:spTree>
    <p:extLst>
      <p:ext uri="{BB962C8B-B14F-4D97-AF65-F5344CB8AC3E}">
        <p14:creationId xmlns:p14="http://schemas.microsoft.com/office/powerpoint/2010/main" val="2772627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5220">
        <p159:morph option="byObject"/>
      </p:transition>
    </mc:Choice>
    <mc:Fallback>
      <p:transition spd="slow" advTm="9522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5EF0EE-CE9A-4E17-8CBC-45104B087E4B}"/>
              </a:ext>
            </a:extLst>
          </p:cNvPr>
          <p:cNvSpPr/>
          <p:nvPr/>
        </p:nvSpPr>
        <p:spPr>
          <a:xfrm>
            <a:off x="649574" y="917271"/>
            <a:ext cx="3802505" cy="2339102"/>
          </a:xfrm>
          <a:prstGeom prst="rect">
            <a:avLst/>
          </a:prstGeom>
        </p:spPr>
        <p:txBody>
          <a:bodyPr wrap="square">
            <a:spAutoFit/>
          </a:bodyPr>
          <a:lstStyle/>
          <a:p>
            <a:pPr marL="342900" indent="-342900">
              <a:buFont typeface="+mj-lt"/>
              <a:buAutoNum type="alphaUcPeriod" startAt="3"/>
            </a:pPr>
            <a:r>
              <a:rPr lang="en-IN" sz="2000" dirty="0"/>
              <a:t>Model Analysis</a:t>
            </a:r>
          </a:p>
          <a:p>
            <a:pPr marL="342900" indent="-342900">
              <a:buFont typeface="+mj-lt"/>
              <a:buAutoNum type="alphaUcPeriod" startAt="3"/>
            </a:pPr>
            <a:endParaRPr lang="en-IN" dirty="0"/>
          </a:p>
          <a:p>
            <a:pPr lvl="1"/>
            <a:r>
              <a:rPr lang="en-US" dirty="0"/>
              <a:t>The confusion matrix provides a more detailed understanding of the model’s performance beyond simple accuracy.</a:t>
            </a:r>
          </a:p>
          <a:p>
            <a:pPr lvl="1"/>
            <a:endParaRPr lang="en-US" dirty="0"/>
          </a:p>
          <a:p>
            <a:pPr lvl="1"/>
            <a:r>
              <a:rPr lang="en-US" b="1" dirty="0"/>
              <a:t>Evaluation Metrics:</a:t>
            </a:r>
            <a:endParaRPr lang="en-IN" b="1" dirty="0"/>
          </a:p>
        </p:txBody>
      </p:sp>
      <p:pic>
        <p:nvPicPr>
          <p:cNvPr id="4" name="Picture 3">
            <a:extLst>
              <a:ext uri="{FF2B5EF4-FFF2-40B4-BE49-F238E27FC236}">
                <a16:creationId xmlns:a16="http://schemas.microsoft.com/office/drawing/2014/main" id="{E20A9C39-BB83-4DA5-A65E-F155A347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0" y="3429000"/>
            <a:ext cx="3802505" cy="1126625"/>
          </a:xfrm>
          <a:prstGeom prst="rect">
            <a:avLst/>
          </a:prstGeom>
        </p:spPr>
      </p:pic>
      <p:pic>
        <p:nvPicPr>
          <p:cNvPr id="6" name="Picture 5">
            <a:extLst>
              <a:ext uri="{FF2B5EF4-FFF2-40B4-BE49-F238E27FC236}">
                <a16:creationId xmlns:a16="http://schemas.microsoft.com/office/drawing/2014/main" id="{BD10BE63-89EA-4F3C-AABC-3EBD8E35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910" y="1751086"/>
            <a:ext cx="5098222" cy="4482451"/>
          </a:xfrm>
          <a:prstGeom prst="rect">
            <a:avLst/>
          </a:prstGeom>
        </p:spPr>
      </p:pic>
    </p:spTree>
    <p:extLst>
      <p:ext uri="{BB962C8B-B14F-4D97-AF65-F5344CB8AC3E}">
        <p14:creationId xmlns:p14="http://schemas.microsoft.com/office/powerpoint/2010/main" val="3624665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5084">
        <p159:morph option="byObject"/>
      </p:transition>
    </mc:Choice>
    <mc:Fallback>
      <p:transition spd="slow" advTm="1508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14445D-5A59-4578-BF89-D297549AC46F}"/>
              </a:ext>
            </a:extLst>
          </p:cNvPr>
          <p:cNvSpPr/>
          <p:nvPr/>
        </p:nvSpPr>
        <p:spPr>
          <a:xfrm>
            <a:off x="599607" y="845906"/>
            <a:ext cx="9112295" cy="1231106"/>
          </a:xfrm>
          <a:prstGeom prst="rect">
            <a:avLst/>
          </a:prstGeom>
        </p:spPr>
        <p:txBody>
          <a:bodyPr wrap="square">
            <a:spAutoFit/>
          </a:bodyPr>
          <a:lstStyle/>
          <a:p>
            <a:pPr marL="342900" indent="-342900">
              <a:buFont typeface="+mj-lt"/>
              <a:buAutoNum type="alphaUcPeriod" startAt="4"/>
            </a:pPr>
            <a:r>
              <a:rPr lang="en-IN" sz="2000" dirty="0"/>
              <a:t>Web Application</a:t>
            </a:r>
          </a:p>
          <a:p>
            <a:pPr lvl="2"/>
            <a:r>
              <a:rPr lang="en-US" dirty="0"/>
              <a:t>We have developed a web application where the users can input URLs to check if it is phishing or non-phishing. UI of the application is developed using </a:t>
            </a:r>
            <a:r>
              <a:rPr lang="en-US" dirty="0" err="1"/>
              <a:t>Reactjs</a:t>
            </a:r>
            <a:r>
              <a:rPr lang="en-US" dirty="0"/>
              <a:t> and the API setup for the application is implemented using Nodejs. </a:t>
            </a:r>
            <a:endParaRPr lang="en-IN" dirty="0"/>
          </a:p>
        </p:txBody>
      </p:sp>
      <p:pic>
        <p:nvPicPr>
          <p:cNvPr id="4" name="Picture 3">
            <a:extLst>
              <a:ext uri="{FF2B5EF4-FFF2-40B4-BE49-F238E27FC236}">
                <a16:creationId xmlns:a16="http://schemas.microsoft.com/office/drawing/2014/main" id="{93571893-1190-46C9-8D4A-C5CD00BFC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338" y="2545362"/>
            <a:ext cx="6214872" cy="3330783"/>
          </a:xfrm>
          <a:prstGeom prst="rect">
            <a:avLst/>
          </a:prstGeom>
        </p:spPr>
      </p:pic>
    </p:spTree>
    <p:extLst>
      <p:ext uri="{BB962C8B-B14F-4D97-AF65-F5344CB8AC3E}">
        <p14:creationId xmlns:p14="http://schemas.microsoft.com/office/powerpoint/2010/main" val="4018355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991">
        <p159:morph option="byObject"/>
      </p:transition>
    </mc:Choice>
    <mc:Fallback>
      <p:transition spd="slow" advTm="799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8608F-670D-4713-B148-DCF8A7D720DC}"/>
              </a:ext>
            </a:extLst>
          </p:cNvPr>
          <p:cNvSpPr/>
          <p:nvPr/>
        </p:nvSpPr>
        <p:spPr>
          <a:xfrm>
            <a:off x="674557" y="767609"/>
            <a:ext cx="8589364" cy="1200329"/>
          </a:xfrm>
          <a:prstGeom prst="rect">
            <a:avLst/>
          </a:prstGeom>
        </p:spPr>
        <p:txBody>
          <a:bodyPr wrap="square">
            <a:spAutoFit/>
          </a:bodyPr>
          <a:lstStyle/>
          <a:p>
            <a:pPr lvl="1"/>
            <a:r>
              <a:rPr lang="en-US" dirty="0"/>
              <a:t>The URL entered by the user is received by the server and it is predicted by the evaluated LR model. Based, on the prediction, the summary of the result is shown as output in the user-interface. The following figures shows the 2 different output produced</a:t>
            </a:r>
            <a:endParaRPr lang="en-IN" dirty="0"/>
          </a:p>
        </p:txBody>
      </p:sp>
      <p:pic>
        <p:nvPicPr>
          <p:cNvPr id="4" name="Picture 3">
            <a:extLst>
              <a:ext uri="{FF2B5EF4-FFF2-40B4-BE49-F238E27FC236}">
                <a16:creationId xmlns:a16="http://schemas.microsoft.com/office/drawing/2014/main" id="{BD4DF258-8FA8-42BC-9C0A-A3391A822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124" y="3938035"/>
            <a:ext cx="5067164" cy="2512224"/>
          </a:xfrm>
          <a:prstGeom prst="rect">
            <a:avLst/>
          </a:prstGeom>
        </p:spPr>
      </p:pic>
      <p:pic>
        <p:nvPicPr>
          <p:cNvPr id="6" name="Picture 5">
            <a:extLst>
              <a:ext uri="{FF2B5EF4-FFF2-40B4-BE49-F238E27FC236}">
                <a16:creationId xmlns:a16="http://schemas.microsoft.com/office/drawing/2014/main" id="{91C7FFBF-060F-470D-ABE6-E4D23D1C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31" y="2280063"/>
            <a:ext cx="4642245" cy="2297874"/>
          </a:xfrm>
          <a:prstGeom prst="rect">
            <a:avLst/>
          </a:prstGeom>
        </p:spPr>
      </p:pic>
    </p:spTree>
    <p:extLst>
      <p:ext uri="{BB962C8B-B14F-4D97-AF65-F5344CB8AC3E}">
        <p14:creationId xmlns:p14="http://schemas.microsoft.com/office/powerpoint/2010/main" val="263920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673">
        <p159:morph option="byObject"/>
      </p:transition>
    </mc:Choice>
    <mc:Fallback>
      <p:transition spd="slow" advTm="867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0B2-2FB0-4026-9FFA-CEC85E346C34}"/>
              </a:ext>
            </a:extLst>
          </p:cNvPr>
          <p:cNvSpPr>
            <a:spLocks noGrp="1"/>
          </p:cNvSpPr>
          <p:nvPr>
            <p:ph type="title"/>
          </p:nvPr>
        </p:nvSpPr>
        <p:spPr>
          <a:xfrm>
            <a:off x="652074" y="545007"/>
            <a:ext cx="10515600" cy="1325563"/>
          </a:xfrm>
        </p:spPr>
        <p:txBody>
          <a:bodyPr/>
          <a:lstStyle/>
          <a:p>
            <a:pPr algn="ctr"/>
            <a:r>
              <a:rPr lang="en-US" dirty="0"/>
              <a:t>Conclusion</a:t>
            </a:r>
            <a:endParaRPr lang="en-IN" dirty="0"/>
          </a:p>
        </p:txBody>
      </p:sp>
      <p:sp>
        <p:nvSpPr>
          <p:cNvPr id="3" name="TextBox 2">
            <a:extLst>
              <a:ext uri="{FF2B5EF4-FFF2-40B4-BE49-F238E27FC236}">
                <a16:creationId xmlns:a16="http://schemas.microsoft.com/office/drawing/2014/main" id="{5380F9CD-8B39-426B-B6E6-D17776E9C4A8}"/>
              </a:ext>
            </a:extLst>
          </p:cNvPr>
          <p:cNvSpPr txBox="1"/>
          <p:nvPr/>
        </p:nvSpPr>
        <p:spPr>
          <a:xfrm>
            <a:off x="1351892" y="2732524"/>
            <a:ext cx="9815782" cy="2308324"/>
          </a:xfrm>
          <a:prstGeom prst="rect">
            <a:avLst/>
          </a:prstGeom>
          <a:noFill/>
        </p:spPr>
        <p:txBody>
          <a:bodyPr wrap="square" rtlCol="0">
            <a:spAutoFit/>
          </a:bodyPr>
          <a:lstStyle/>
          <a:p>
            <a:r>
              <a:rPr lang="en-US" dirty="0"/>
              <a:t>In particular, phishing has become more common and has begun to raise significant issues. There needs to design phishing detection method to affectively detect if the website is phishing or non-phishing. Considering the significance of phishing detection, in this study, we extracted 74 different features from the website URL. After comparing different machine learning algorithms, we found that Logistic Regression gives higher accuracy. So, we used Logistic Regression model for phishing prediction. In future we are planning to design a framework for identifying and preventing phishing attacks that are delivered through email messages.</a:t>
            </a:r>
            <a:endParaRPr lang="en-IN" dirty="0"/>
          </a:p>
          <a:p>
            <a:endParaRPr lang="en-IN" dirty="0"/>
          </a:p>
        </p:txBody>
      </p:sp>
    </p:spTree>
    <p:extLst>
      <p:ext uri="{BB962C8B-B14F-4D97-AF65-F5344CB8AC3E}">
        <p14:creationId xmlns:p14="http://schemas.microsoft.com/office/powerpoint/2010/main" val="1026711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4574">
        <p159:morph option="byObject"/>
      </p:transition>
    </mc:Choice>
    <mc:Fallback>
      <p:transition spd="slow" advTm="3457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65">
        <p159:morph option="byObject"/>
      </p:transition>
    </mc:Choice>
    <mc:Fallback>
      <p:transition spd="slow" advTm="96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a:xfrm>
            <a:off x="688299" y="410095"/>
            <a:ext cx="10515600" cy="132556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a:xfrm>
            <a:off x="1358483" y="1915566"/>
            <a:ext cx="9475033" cy="4351338"/>
          </a:xfrm>
        </p:spPr>
        <p:txBody>
          <a:bodyPr>
            <a:normAutofit/>
          </a:bodyPr>
          <a:lstStyle/>
          <a:p>
            <a:r>
              <a:rPr lang="en-US" sz="1800" dirty="0"/>
              <a:t>Phishing attack is a simplest way to obtain sensitive information from innocent users.</a:t>
            </a:r>
          </a:p>
          <a:p>
            <a:r>
              <a:rPr lang="en-US" sz="1800" dirty="0"/>
              <a:t> Cyber security persons are now looking for trustworthy and steady detection techniques for phishing websites .</a:t>
            </a:r>
          </a:p>
          <a:p>
            <a:r>
              <a:rPr lang="en-US" sz="1800" dirty="0"/>
              <a:t>Phishing detection is a crucial aspect of cybersecurity aimed at identifying and preventing phishing attacks</a:t>
            </a:r>
          </a:p>
          <a:p>
            <a:r>
              <a:rPr lang="en-US" sz="1800" dirty="0"/>
              <a:t>The objective of this paper is to extract different features from a large dataset containing URLs </a:t>
            </a:r>
            <a:r>
              <a:rPr lang="en-IN" sz="1800" dirty="0"/>
              <a:t>and to analyse the accuracy levels for different machine learning algorithms and implementing the best among them.</a:t>
            </a:r>
          </a:p>
          <a:p>
            <a:endParaRPr lang="en-IN" sz="1800"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2874">
        <p159:morph option="byObject"/>
      </p:transition>
    </mc:Choice>
    <mc:Fallback>
      <p:transition spd="slow" advTm="628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a:xfrm>
            <a:off x="538397" y="474689"/>
            <a:ext cx="10515600" cy="1325563"/>
          </a:xfrm>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a:xfrm>
            <a:off x="1531773" y="2158340"/>
            <a:ext cx="8817186" cy="4224971"/>
          </a:xfrm>
        </p:spPr>
        <p:txBody>
          <a:bodyPr>
            <a:normAutofit/>
          </a:bodyPr>
          <a:lstStyle/>
          <a:p>
            <a:r>
              <a:rPr lang="en-US" sz="1800" dirty="0"/>
              <a:t>The development of the phishing detection model is essential to combat the increasing threat of phishing attacks, protect users from fraud and data breaches, and enhance overall cybersecurity in the digital landscape. </a:t>
            </a:r>
          </a:p>
          <a:p>
            <a:r>
              <a:rPr lang="en-US" sz="1800" dirty="0"/>
              <a:t>In this research paper, we have done preprocessing on 2 datasets containing URLs and they are merged to form a new output dataset. Feature extraction is done on this new dataset and have extracted 74 features. </a:t>
            </a:r>
          </a:p>
          <a:p>
            <a:r>
              <a:rPr lang="en-US" sz="1800" dirty="0"/>
              <a:t>After comparing 15 different machine learning models with the extracted features, we have found that Logistic Regression(LR) model provides the highest accuracy. </a:t>
            </a:r>
          </a:p>
          <a:p>
            <a:r>
              <a:rPr lang="en-US" sz="1800" dirty="0"/>
              <a:t>The trained LR model is then integrated into our Web Application for predicting whether the input URL from the user interface is phishing or non-phishing.</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70">
        <p159:morph option="byObject"/>
      </p:transition>
    </mc:Choice>
    <mc:Fallback>
      <p:transition spd="slow" advTm="17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189182"/>
            <a:ext cx="8596668" cy="1320800"/>
          </a:xfrm>
        </p:spPr>
        <p:txBody>
          <a:bodyPr/>
          <a:lstStyle/>
          <a:p>
            <a:pPr algn="ctr"/>
            <a:r>
              <a:rPr lang="en-IN" dirty="0"/>
              <a:t>System Architecture</a:t>
            </a:r>
          </a:p>
        </p:txBody>
      </p:sp>
      <p:pic>
        <p:nvPicPr>
          <p:cNvPr id="4" name="Picture 3">
            <a:extLst>
              <a:ext uri="{FF2B5EF4-FFF2-40B4-BE49-F238E27FC236}">
                <a16:creationId xmlns:a16="http://schemas.microsoft.com/office/drawing/2014/main" id="{066A38C7-5BBD-4432-B54B-A3B1FEF6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380" y="1818888"/>
            <a:ext cx="5905146" cy="4225639"/>
          </a:xfrm>
          <a:prstGeom prst="rect">
            <a:avLst/>
          </a:prstGeom>
        </p:spPr>
      </p:pic>
      <p:sp>
        <p:nvSpPr>
          <p:cNvPr id="3" name="TextBox 2">
            <a:extLst>
              <a:ext uri="{FF2B5EF4-FFF2-40B4-BE49-F238E27FC236}">
                <a16:creationId xmlns:a16="http://schemas.microsoft.com/office/drawing/2014/main" id="{9329477B-0B8A-4227-BEFB-E8007D7F9D6E}"/>
              </a:ext>
            </a:extLst>
          </p:cNvPr>
          <p:cNvSpPr txBox="1"/>
          <p:nvPr/>
        </p:nvSpPr>
        <p:spPr>
          <a:xfrm>
            <a:off x="472440" y="1201076"/>
            <a:ext cx="5071940" cy="4893647"/>
          </a:xfrm>
          <a:prstGeom prst="rect">
            <a:avLst/>
          </a:prstGeom>
          <a:noFill/>
        </p:spPr>
        <p:txBody>
          <a:bodyPr wrap="square" rtlCol="0">
            <a:spAutoFit/>
          </a:bodyPr>
          <a:lstStyle/>
          <a:p>
            <a:r>
              <a:rPr lang="en-IN" sz="2400" b="1" dirty="0"/>
              <a:t>2 phases : </a:t>
            </a:r>
          </a:p>
          <a:p>
            <a:pPr marL="800100" lvl="1" indent="-342900">
              <a:buFont typeface="+mj-lt"/>
              <a:buAutoNum type="arabicPeriod"/>
            </a:pPr>
            <a:r>
              <a:rPr lang="en-IN" b="1" dirty="0"/>
              <a:t>Training Phase</a:t>
            </a:r>
          </a:p>
          <a:p>
            <a:pPr marL="800100" lvl="1" indent="-342900">
              <a:buFont typeface="+mj-lt"/>
              <a:buAutoNum type="arabicPeriod"/>
            </a:pPr>
            <a:r>
              <a:rPr lang="en-IN" b="1" dirty="0"/>
              <a:t>Detection Phase</a:t>
            </a:r>
          </a:p>
          <a:p>
            <a:pPr marL="800100" lvl="1" indent="-342900">
              <a:buFont typeface="+mj-lt"/>
              <a:buAutoNum type="arabicPeriod"/>
            </a:pPr>
            <a:endParaRPr lang="en-IN" dirty="0"/>
          </a:p>
          <a:p>
            <a:pPr marL="342900" indent="-342900">
              <a:buFont typeface="+mj-lt"/>
              <a:buAutoNum type="arabicPeriod"/>
            </a:pPr>
            <a:r>
              <a:rPr lang="en-IN" b="1" dirty="0"/>
              <a:t>Training Phase</a:t>
            </a:r>
          </a:p>
          <a:p>
            <a:pPr marL="742950" lvl="1" indent="-285750">
              <a:buFont typeface="Arial" panose="020B0604020202020204" pitchFamily="34" charset="0"/>
              <a:buChar char="•"/>
            </a:pPr>
            <a:endParaRPr lang="en-IN" dirty="0"/>
          </a:p>
          <a:p>
            <a:pPr marL="742950" lvl="1" indent="-285750">
              <a:buFont typeface="Courier New" panose="02070309020205020404" pitchFamily="49" charset="0"/>
              <a:buChar char="o"/>
            </a:pPr>
            <a:r>
              <a:rPr lang="en-IN" dirty="0"/>
              <a:t>Datasets: </a:t>
            </a:r>
          </a:p>
          <a:p>
            <a:pPr marL="1200150" lvl="2" indent="-285750">
              <a:buFont typeface="Arial" panose="020B0604020202020204" pitchFamily="34" charset="0"/>
              <a:buChar char="•"/>
            </a:pPr>
            <a:r>
              <a:rPr lang="en-IN" dirty="0"/>
              <a:t>Dataset-I : from phishtank.com, contains 96,020 data, columns- domain &amp; label</a:t>
            </a:r>
          </a:p>
          <a:p>
            <a:pPr marL="1200150" lvl="2" indent="-285750">
              <a:buFont typeface="Arial" panose="020B0604020202020204" pitchFamily="34" charset="0"/>
              <a:buChar char="•"/>
            </a:pPr>
            <a:r>
              <a:rPr lang="en-IN" dirty="0"/>
              <a:t>Dataset –II : from Kaggle.com, contains 450,176 data, columns – </a:t>
            </a:r>
            <a:r>
              <a:rPr lang="en-IN" dirty="0" err="1"/>
              <a:t>urls</a:t>
            </a:r>
            <a:r>
              <a:rPr lang="en-IN" dirty="0"/>
              <a:t>, label &amp; result</a:t>
            </a:r>
          </a:p>
          <a:p>
            <a:pPr marL="742950" lvl="1" indent="-285750">
              <a:buFont typeface="Courier New" panose="02070309020205020404" pitchFamily="49" charset="0"/>
              <a:buChar char="o"/>
            </a:pPr>
            <a:r>
              <a:rPr lang="en-IN" dirty="0"/>
              <a:t>Data pre-processing:</a:t>
            </a:r>
          </a:p>
          <a:p>
            <a:pPr marL="1200150" lvl="2" indent="-285750">
              <a:buFont typeface="Arial" panose="020B0604020202020204" pitchFamily="34" charset="0"/>
              <a:buChar char="•"/>
            </a:pPr>
            <a:r>
              <a:rPr lang="en-IN" dirty="0"/>
              <a:t>Data Cleaning</a:t>
            </a:r>
          </a:p>
          <a:p>
            <a:pPr marL="1200150" lvl="2" indent="-285750">
              <a:buFont typeface="Arial" panose="020B0604020202020204" pitchFamily="34" charset="0"/>
              <a:buChar char="•"/>
            </a:pPr>
            <a:r>
              <a:rPr lang="en-IN" dirty="0"/>
              <a:t>Data Reduction</a:t>
            </a:r>
          </a:p>
          <a:p>
            <a:pPr marL="1200150" lvl="2" indent="-285750">
              <a:buFont typeface="Arial" panose="020B0604020202020204" pitchFamily="34" charset="0"/>
              <a:buChar char="•"/>
            </a:pPr>
            <a:r>
              <a:rPr lang="en-IN" dirty="0"/>
              <a:t>Data Integration</a:t>
            </a:r>
          </a:p>
        </p:txBody>
      </p:sp>
    </p:spTree>
    <p:extLst>
      <p:ext uri="{BB962C8B-B14F-4D97-AF65-F5344CB8AC3E}">
        <p14:creationId xmlns:p14="http://schemas.microsoft.com/office/powerpoint/2010/main" val="3341222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5">
        <p159:morph option="byObject"/>
      </p:transition>
    </mc:Choice>
    <mc:Fallback>
      <p:transition spd="slow" advTm="16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a:xfrm>
            <a:off x="494204" y="1222954"/>
            <a:ext cx="8596668" cy="3880773"/>
          </a:xfrm>
        </p:spPr>
        <p:txBody>
          <a:bodyPr>
            <a:noAutofit/>
          </a:bodyPr>
          <a:lstStyle/>
          <a:p>
            <a:pPr lvl="2">
              <a:buFont typeface="Courier New" panose="02070309020205020404" pitchFamily="49" charset="0"/>
              <a:buChar char="o"/>
            </a:pPr>
            <a:r>
              <a:rPr lang="en-IN" sz="1800" dirty="0">
                <a:solidFill>
                  <a:schemeClr val="tx1"/>
                </a:solidFill>
              </a:rPr>
              <a:t>Feature Extraction:</a:t>
            </a:r>
          </a:p>
          <a:p>
            <a:pPr lvl="3">
              <a:buFont typeface="Arial" panose="020B0604020202020204" pitchFamily="34" charset="0"/>
              <a:buChar char="•"/>
            </a:pPr>
            <a:r>
              <a:rPr lang="en-IN" sz="1800" dirty="0">
                <a:solidFill>
                  <a:schemeClr val="tx1"/>
                </a:solidFill>
              </a:rPr>
              <a:t>Lexical features</a:t>
            </a:r>
          </a:p>
          <a:p>
            <a:pPr lvl="3">
              <a:buFont typeface="Arial" panose="020B0604020202020204" pitchFamily="34" charset="0"/>
              <a:buChar char="•"/>
            </a:pPr>
            <a:r>
              <a:rPr lang="en-IN" sz="1800" dirty="0">
                <a:solidFill>
                  <a:schemeClr val="tx1"/>
                </a:solidFill>
              </a:rPr>
              <a:t>Numeric features</a:t>
            </a:r>
          </a:p>
          <a:p>
            <a:pPr lvl="2">
              <a:buFont typeface="Courier New" panose="02070309020205020404" pitchFamily="49" charset="0"/>
              <a:buChar char="o"/>
            </a:pPr>
            <a:r>
              <a:rPr lang="en-IN" sz="1800" dirty="0">
                <a:solidFill>
                  <a:schemeClr val="tx1"/>
                </a:solidFill>
              </a:rPr>
              <a:t>Model Evaluation:</a:t>
            </a:r>
          </a:p>
          <a:p>
            <a:pPr lvl="3">
              <a:buFont typeface="Arial" panose="020B0604020202020204" pitchFamily="34" charset="0"/>
              <a:buChar char="•"/>
            </a:pPr>
            <a:r>
              <a:rPr lang="en-IN" sz="1800" dirty="0">
                <a:solidFill>
                  <a:schemeClr val="tx1"/>
                </a:solidFill>
              </a:rPr>
              <a:t>Logistic Regression Algorithm</a:t>
            </a:r>
          </a:p>
          <a:p>
            <a:pPr marL="914400" lvl="1" indent="-457200">
              <a:buFont typeface="+mj-lt"/>
              <a:buAutoNum type="arabicPeriod" startAt="2"/>
            </a:pPr>
            <a:r>
              <a:rPr lang="en-IN" sz="1800" b="1" dirty="0">
                <a:solidFill>
                  <a:schemeClr val="tx1"/>
                </a:solidFill>
              </a:rPr>
              <a:t>Detection Phase</a:t>
            </a:r>
          </a:p>
          <a:p>
            <a:pPr lvl="2">
              <a:buFont typeface="Courier New" panose="02070309020205020404" pitchFamily="49" charset="0"/>
              <a:buChar char="o"/>
            </a:pPr>
            <a:r>
              <a:rPr lang="en-IN" sz="1800" dirty="0">
                <a:solidFill>
                  <a:schemeClr val="tx1"/>
                </a:solidFill>
              </a:rPr>
              <a:t>User Interface:</a:t>
            </a:r>
          </a:p>
          <a:p>
            <a:pPr lvl="3">
              <a:buFont typeface="Arial" panose="020B0604020202020204" pitchFamily="34" charset="0"/>
              <a:buChar char="•"/>
            </a:pPr>
            <a:r>
              <a:rPr lang="en-IN" sz="1800" dirty="0">
                <a:solidFill>
                  <a:schemeClr val="tx1"/>
                </a:solidFill>
              </a:rPr>
              <a:t>React Web Application</a:t>
            </a:r>
          </a:p>
          <a:p>
            <a:pPr lvl="3">
              <a:buFont typeface="Arial" panose="020B0604020202020204" pitchFamily="34" charset="0"/>
              <a:buChar char="•"/>
            </a:pPr>
            <a:r>
              <a:rPr lang="en-IN" sz="1800" dirty="0">
                <a:solidFill>
                  <a:schemeClr val="tx1"/>
                </a:solidFill>
              </a:rPr>
              <a:t>Nodejs API server</a:t>
            </a:r>
          </a:p>
          <a:p>
            <a:pPr lvl="2">
              <a:buFont typeface="Courier New" panose="02070309020205020404" pitchFamily="49" charset="0"/>
              <a:buChar char="o"/>
            </a:pPr>
            <a:r>
              <a:rPr lang="en-IN" sz="1800" dirty="0">
                <a:solidFill>
                  <a:schemeClr val="tx1"/>
                </a:solidFill>
              </a:rPr>
              <a:t>Website URL: Input URL </a:t>
            </a:r>
          </a:p>
          <a:p>
            <a:pPr lvl="2">
              <a:buFont typeface="Courier New" panose="02070309020205020404" pitchFamily="49" charset="0"/>
              <a:buChar char="o"/>
            </a:pPr>
            <a:r>
              <a:rPr lang="en-IN" sz="1800" dirty="0">
                <a:solidFill>
                  <a:schemeClr val="tx1"/>
                </a:solidFill>
              </a:rPr>
              <a:t>Detection:</a:t>
            </a:r>
          </a:p>
          <a:p>
            <a:pPr lvl="3">
              <a:buFont typeface="Arial" panose="020B0604020202020204" pitchFamily="34" charset="0"/>
              <a:buChar char="•"/>
            </a:pPr>
            <a:r>
              <a:rPr lang="en-IN" sz="1800" dirty="0">
                <a:solidFill>
                  <a:schemeClr val="tx1"/>
                </a:solidFill>
              </a:rPr>
              <a:t>Phishing</a:t>
            </a:r>
          </a:p>
          <a:p>
            <a:pPr lvl="3">
              <a:buFont typeface="Arial" panose="020B0604020202020204" pitchFamily="34" charset="0"/>
              <a:buChar char="•"/>
            </a:pPr>
            <a:r>
              <a:rPr lang="en-IN" sz="1800" dirty="0">
                <a:solidFill>
                  <a:schemeClr val="tx1"/>
                </a:solidFill>
              </a:rPr>
              <a:t>Non-Phishing</a:t>
            </a:r>
          </a:p>
        </p:txBody>
      </p:sp>
      <p:pic>
        <p:nvPicPr>
          <p:cNvPr id="8" name="Picture 7">
            <a:extLst>
              <a:ext uri="{FF2B5EF4-FFF2-40B4-BE49-F238E27FC236}">
                <a16:creationId xmlns:a16="http://schemas.microsoft.com/office/drawing/2014/main" id="{C4366B8A-252A-41E4-A378-7CAD6BB56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15417"/>
            <a:ext cx="4205050" cy="2827165"/>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0">
        <p159:morph option="byObject"/>
      </p:transition>
    </mc:Choice>
    <mc:Fallback>
      <p:transition spd="slow" advTm="19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a:xfrm>
            <a:off x="776586" y="458361"/>
            <a:ext cx="8596668" cy="1320800"/>
          </a:xfrm>
        </p:spPr>
        <p:txBody>
          <a:bodyPr/>
          <a:lstStyle/>
          <a:p>
            <a:pPr algn="ctr"/>
            <a:r>
              <a:rPr lang="en-IN" dirty="0"/>
              <a:t>Implementation</a:t>
            </a:r>
          </a:p>
        </p:txBody>
      </p:sp>
      <p:sp>
        <p:nvSpPr>
          <p:cNvPr id="7" name="Rectangle 6">
            <a:extLst>
              <a:ext uri="{FF2B5EF4-FFF2-40B4-BE49-F238E27FC236}">
                <a16:creationId xmlns:a16="http://schemas.microsoft.com/office/drawing/2014/main" id="{92013534-E3BA-49C6-8A15-2AB934A547B5}"/>
              </a:ext>
            </a:extLst>
          </p:cNvPr>
          <p:cNvSpPr/>
          <p:nvPr/>
        </p:nvSpPr>
        <p:spPr>
          <a:xfrm>
            <a:off x="776586" y="1488687"/>
            <a:ext cx="8138160" cy="5201424"/>
          </a:xfrm>
          <a:prstGeom prst="rect">
            <a:avLst/>
          </a:prstGeom>
        </p:spPr>
        <p:txBody>
          <a:bodyPr wrap="square">
            <a:spAutoFit/>
          </a:bodyPr>
          <a:lstStyle/>
          <a:p>
            <a:r>
              <a:rPr lang="en-IN" sz="2200" dirty="0"/>
              <a:t>System Implementation is divided into 5</a:t>
            </a:r>
            <a:r>
              <a:rPr lang="en-IN" sz="2400" dirty="0"/>
              <a:t>:</a:t>
            </a:r>
          </a:p>
          <a:p>
            <a:pPr marL="914400" lvl="1" indent="-514350">
              <a:buFont typeface="+mj-lt"/>
              <a:buAutoNum type="arabicPeriod"/>
            </a:pPr>
            <a:r>
              <a:rPr lang="en-IN" dirty="0"/>
              <a:t>Data Pre-processing</a:t>
            </a:r>
          </a:p>
          <a:p>
            <a:pPr marL="914400" lvl="1" indent="-514350">
              <a:buFont typeface="+mj-lt"/>
              <a:buAutoNum type="arabicPeriod"/>
            </a:pPr>
            <a:r>
              <a:rPr lang="en-IN" dirty="0"/>
              <a:t>Feature Extraction</a:t>
            </a:r>
          </a:p>
          <a:p>
            <a:pPr marL="914400" lvl="1" indent="-514350">
              <a:buFont typeface="+mj-lt"/>
              <a:buAutoNum type="arabicPeriod"/>
            </a:pPr>
            <a:r>
              <a:rPr lang="en-IN" dirty="0"/>
              <a:t>Model Comparison</a:t>
            </a:r>
          </a:p>
          <a:p>
            <a:pPr marL="914400" lvl="1" indent="-514350">
              <a:buFont typeface="+mj-lt"/>
              <a:buAutoNum type="arabicPeriod"/>
            </a:pPr>
            <a:r>
              <a:rPr lang="en-IN" dirty="0"/>
              <a:t>Model Evaluation</a:t>
            </a:r>
          </a:p>
          <a:p>
            <a:pPr marL="914400" lvl="1" indent="-514350">
              <a:buFont typeface="+mj-lt"/>
              <a:buAutoNum type="arabicPeriod"/>
            </a:pPr>
            <a:r>
              <a:rPr lang="en-US" dirty="0"/>
              <a:t>M</a:t>
            </a:r>
            <a:r>
              <a:rPr lang="en-IN" dirty="0" err="1"/>
              <a:t>odel</a:t>
            </a:r>
            <a:r>
              <a:rPr lang="en-IN" dirty="0"/>
              <a:t> Implementation</a:t>
            </a:r>
          </a:p>
          <a:p>
            <a:pPr marL="457200" indent="-457200">
              <a:buFont typeface="+mj-lt"/>
              <a:buAutoNum type="arabicPeriod"/>
            </a:pPr>
            <a:r>
              <a:rPr lang="en-IN" sz="2000" b="1" dirty="0"/>
              <a:t>Data Pre-processing</a:t>
            </a:r>
          </a:p>
          <a:p>
            <a:pPr marL="571500" lvl="2"/>
            <a:r>
              <a:rPr lang="en-IN" b="1" dirty="0"/>
              <a:t>Inputs: </a:t>
            </a:r>
            <a:r>
              <a:rPr lang="en-IN" dirty="0"/>
              <a:t>Dataset I and Dataset II</a:t>
            </a:r>
          </a:p>
          <a:p>
            <a:pPr lvl="2" indent="-342900">
              <a:buFont typeface="Wingdings" panose="05000000000000000000" pitchFamily="2" charset="2"/>
              <a:buChar char="Ø"/>
            </a:pPr>
            <a:r>
              <a:rPr lang="en-IN" dirty="0"/>
              <a:t>Data Cleaning</a:t>
            </a:r>
          </a:p>
          <a:p>
            <a:pPr lvl="4" indent="-342900">
              <a:buFont typeface="Wingdings" panose="05000000000000000000" pitchFamily="2" charset="2"/>
              <a:buChar char="§"/>
            </a:pPr>
            <a:r>
              <a:rPr lang="en-IN" dirty="0"/>
              <a:t>Dropping Null Values</a:t>
            </a:r>
          </a:p>
          <a:p>
            <a:pPr lvl="2" indent="-342900">
              <a:buFont typeface="Wingdings" panose="05000000000000000000" pitchFamily="2" charset="2"/>
              <a:buChar char="Ø"/>
            </a:pPr>
            <a:r>
              <a:rPr lang="en-IN" dirty="0"/>
              <a:t>Data Reduction</a:t>
            </a:r>
          </a:p>
          <a:p>
            <a:pPr lvl="4" indent="-342900">
              <a:buFont typeface="Wingdings" panose="05000000000000000000" pitchFamily="2" charset="2"/>
              <a:buChar char="§"/>
            </a:pPr>
            <a:r>
              <a:rPr lang="en-IN" dirty="0"/>
              <a:t>Dropping Unwanted Columns</a:t>
            </a:r>
          </a:p>
          <a:p>
            <a:pPr lvl="2" indent="-342900">
              <a:buFont typeface="Wingdings" panose="05000000000000000000" pitchFamily="2" charset="2"/>
              <a:buChar char="Ø"/>
            </a:pPr>
            <a:r>
              <a:rPr lang="en-IN" dirty="0"/>
              <a:t>Data Integration</a:t>
            </a:r>
          </a:p>
          <a:p>
            <a:pPr lvl="4" indent="-342900">
              <a:buFont typeface="Wingdings" panose="05000000000000000000" pitchFamily="2" charset="2"/>
              <a:buChar char="§"/>
            </a:pPr>
            <a:r>
              <a:rPr lang="en-IN" dirty="0"/>
              <a:t>Changing Data Types</a:t>
            </a:r>
          </a:p>
          <a:p>
            <a:pPr lvl="4" indent="-342900">
              <a:buFont typeface="Wingdings" panose="05000000000000000000" pitchFamily="2" charset="2"/>
              <a:buChar char="§"/>
            </a:pPr>
            <a:r>
              <a:rPr lang="en-IN" dirty="0"/>
              <a:t>Merging the 2 Datasets</a:t>
            </a:r>
          </a:p>
          <a:p>
            <a:pPr lvl="4" indent="-342900">
              <a:buFont typeface="Wingdings" panose="05000000000000000000" pitchFamily="2" charset="2"/>
              <a:buChar char="§"/>
            </a:pPr>
            <a:r>
              <a:rPr lang="en-IN" dirty="0"/>
              <a:t>Removing Duplicates</a:t>
            </a:r>
          </a:p>
          <a:p>
            <a:pPr marL="571500" lvl="2"/>
            <a:r>
              <a:rPr lang="en-IN" b="1" dirty="0"/>
              <a:t>Output: </a:t>
            </a:r>
            <a:r>
              <a:rPr lang="en-IN" dirty="0"/>
              <a:t>New Dataset after pre-processing</a:t>
            </a:r>
          </a:p>
          <a:p>
            <a:pPr marL="628650" lvl="1"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ABE418AE-6211-47F4-9168-CAC19660F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088409"/>
            <a:ext cx="3264473" cy="4001981"/>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87">
        <p159:morph option="byObject"/>
      </p:transition>
    </mc:Choice>
    <mc:Fallback>
      <p:transition spd="slow" advTm="18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C8E0A-7BF1-49D1-BC71-6E246941648F}"/>
              </a:ext>
            </a:extLst>
          </p:cNvPr>
          <p:cNvSpPr/>
          <p:nvPr/>
        </p:nvSpPr>
        <p:spPr>
          <a:xfrm>
            <a:off x="379750" y="963200"/>
            <a:ext cx="11812250" cy="5663089"/>
          </a:xfrm>
          <a:prstGeom prst="rect">
            <a:avLst/>
          </a:prstGeom>
        </p:spPr>
        <p:txBody>
          <a:bodyPr wrap="square">
            <a:spAutoFit/>
          </a:bodyPr>
          <a:lstStyle/>
          <a:p>
            <a:pPr>
              <a:buFont typeface="+mj-lt"/>
              <a:buAutoNum type="arabicPeriod" startAt="2"/>
            </a:pPr>
            <a:r>
              <a:rPr lang="en-IN" sz="2000" b="1" dirty="0"/>
              <a:t> Feature Extraction</a:t>
            </a:r>
          </a:p>
          <a:p>
            <a:pPr marL="1371600" lvl="2" indent="-457200">
              <a:buFont typeface="+mj-lt"/>
              <a:buAutoNum type="arabicPeriod"/>
            </a:pPr>
            <a:r>
              <a:rPr lang="en-IN" dirty="0"/>
              <a:t>Lexical Features</a:t>
            </a:r>
          </a:p>
          <a:p>
            <a:pPr marL="1371600" lvl="2" indent="-457200">
              <a:buFont typeface="+mj-lt"/>
              <a:buAutoNum type="arabicPeriod"/>
            </a:pPr>
            <a:r>
              <a:rPr lang="en-IN" dirty="0"/>
              <a:t>Numeric Features</a:t>
            </a:r>
          </a:p>
          <a:p>
            <a:pPr lvl="1"/>
            <a:r>
              <a:rPr lang="en-IN" b="1" dirty="0"/>
              <a:t>Input: </a:t>
            </a:r>
            <a:r>
              <a:rPr lang="en-IN" dirty="0"/>
              <a:t>Dataset generated after pre-processing</a:t>
            </a:r>
          </a:p>
          <a:p>
            <a:pPr lvl="1"/>
            <a:endParaRPr lang="en-IN" dirty="0"/>
          </a:p>
          <a:p>
            <a:pPr marL="971550" lvl="1" indent="-514350">
              <a:buFont typeface="+mj-lt"/>
              <a:buAutoNum type="romanLcPeriod"/>
            </a:pPr>
            <a:r>
              <a:rPr lang="en-IN" b="1" dirty="0"/>
              <a:t>Lexical Features</a:t>
            </a:r>
          </a:p>
          <a:p>
            <a:pPr lvl="3"/>
            <a:r>
              <a:rPr lang="en-US" dirty="0"/>
              <a:t>Involve analyzing the textual components and patterns within a URL. These features capture characteristics related to the structure, keywords, and other textual elements of a URL.</a:t>
            </a:r>
            <a:endParaRPr lang="en-IN" b="1" dirty="0"/>
          </a:p>
          <a:p>
            <a:pPr lvl="4" indent="-342900">
              <a:buFont typeface="Wingdings" panose="05000000000000000000" pitchFamily="2" charset="2"/>
              <a:buChar char="Ø"/>
            </a:pPr>
            <a:r>
              <a:rPr lang="en-IN" dirty="0"/>
              <a:t>Measuring the entropy of URL strings : </a:t>
            </a:r>
            <a:r>
              <a:rPr lang="en-IN" dirty="0" err="1"/>
              <a:t>getEntropy</a:t>
            </a:r>
            <a:endParaRPr lang="en-IN" dirty="0"/>
          </a:p>
          <a:p>
            <a:pPr lvl="4" indent="-342900">
              <a:buFont typeface="Wingdings" panose="05000000000000000000" pitchFamily="2" charset="2"/>
              <a:buChar char="Ø"/>
            </a:pPr>
            <a:r>
              <a:rPr lang="en-US" dirty="0"/>
              <a:t>Check if the URL contains specific keyword ”login,” : </a:t>
            </a:r>
            <a:r>
              <a:rPr lang="en-IN" dirty="0" err="1"/>
              <a:t>hasLogin</a:t>
            </a:r>
            <a:endParaRPr lang="en-IN" dirty="0"/>
          </a:p>
          <a:p>
            <a:pPr lvl="4" indent="-342900">
              <a:buFont typeface="Wingdings" panose="05000000000000000000" pitchFamily="2" charset="2"/>
              <a:buChar char="Ø"/>
            </a:pPr>
            <a:r>
              <a:rPr lang="en-IN" dirty="0"/>
              <a:t>Check for the presence of redirection in URL string : Redirection</a:t>
            </a:r>
          </a:p>
          <a:p>
            <a:pPr lvl="4" indent="-342900">
              <a:buFont typeface="Wingdings" panose="05000000000000000000" pitchFamily="2" charset="2"/>
              <a:buChar char="Ø"/>
            </a:pPr>
            <a:r>
              <a:rPr lang="en-US" dirty="0"/>
              <a:t>Check if the length of the URL is greater than or equal 54 </a:t>
            </a:r>
          </a:p>
          <a:p>
            <a:pPr marL="1943100" lvl="5"/>
            <a:r>
              <a:rPr lang="en-US" dirty="0"/>
              <a:t>characters : </a:t>
            </a:r>
            <a:r>
              <a:rPr lang="en-IN" dirty="0" err="1"/>
              <a:t>lenClassify</a:t>
            </a:r>
            <a:endParaRPr lang="en-IN" dirty="0"/>
          </a:p>
          <a:p>
            <a:pPr lvl="4" indent="-342900">
              <a:buFont typeface="Wingdings" panose="05000000000000000000" pitchFamily="2" charset="2"/>
              <a:buChar char="Ø"/>
            </a:pPr>
            <a:r>
              <a:rPr lang="en-US" dirty="0"/>
              <a:t>Checks for the presence of ’@’ symbol in the URL : </a:t>
            </a:r>
            <a:r>
              <a:rPr lang="en-IN" dirty="0" err="1"/>
              <a:t>haveAtSign</a:t>
            </a:r>
            <a:endParaRPr lang="en-IN" dirty="0"/>
          </a:p>
          <a:p>
            <a:pPr lvl="4" indent="-342900">
              <a:buFont typeface="Wingdings" panose="05000000000000000000" pitchFamily="2" charset="2"/>
              <a:buChar char="Ø"/>
            </a:pPr>
            <a:r>
              <a:rPr lang="en-US" dirty="0"/>
              <a:t>Calculate the number of subpages in the given URL  : </a:t>
            </a:r>
            <a:r>
              <a:rPr lang="en-IN" dirty="0" err="1"/>
              <a:t>getDepth</a:t>
            </a:r>
            <a:endParaRPr lang="en-IN" dirty="0"/>
          </a:p>
          <a:p>
            <a:pPr lvl="4" indent="-342900">
              <a:buFont typeface="Wingdings" panose="05000000000000000000" pitchFamily="2" charset="2"/>
              <a:buChar char="Ø"/>
            </a:pPr>
            <a:r>
              <a:rPr lang="en-IN" dirty="0"/>
              <a:t>Check if the URL is URL shortened : </a:t>
            </a:r>
            <a:r>
              <a:rPr lang="en-IN" dirty="0" err="1"/>
              <a:t>tinyURL</a:t>
            </a:r>
            <a:endParaRPr lang="en-IN" dirty="0"/>
          </a:p>
          <a:p>
            <a:pPr lvl="4" indent="-342900">
              <a:buFont typeface="Wingdings" panose="05000000000000000000" pitchFamily="2" charset="2"/>
              <a:buChar char="Ø"/>
            </a:pPr>
            <a:r>
              <a:rPr lang="en-IN" dirty="0"/>
              <a:t>Check if there is IP address instead of hostname : </a:t>
            </a:r>
            <a:r>
              <a:rPr lang="en-IN" dirty="0" err="1"/>
              <a:t>isDomainIp</a:t>
            </a:r>
            <a:endParaRPr lang="en-IN" dirty="0"/>
          </a:p>
          <a:p>
            <a:pPr lvl="4" indent="-342900">
              <a:buFont typeface="Wingdings" panose="05000000000000000000" pitchFamily="2" charset="2"/>
              <a:buChar char="Ø"/>
            </a:pPr>
            <a:r>
              <a:rPr lang="en-US" dirty="0"/>
              <a:t>Check the presence of ’-’ in the domain of URL : </a:t>
            </a:r>
            <a:r>
              <a:rPr lang="en-IN" dirty="0" err="1"/>
              <a:t>prefixSufix</a:t>
            </a:r>
            <a:endParaRPr lang="en-IN" dirty="0"/>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5">
        <p159:morph option="byObject"/>
      </p:transition>
    </mc:Choice>
    <mc:Fallback>
      <p:transition spd="slow" advTm="1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636F89-0012-47C2-8AD4-16241B2E0919}"/>
              </a:ext>
            </a:extLst>
          </p:cNvPr>
          <p:cNvSpPr/>
          <p:nvPr/>
        </p:nvSpPr>
        <p:spPr>
          <a:xfrm>
            <a:off x="269823" y="750945"/>
            <a:ext cx="10732957" cy="4832092"/>
          </a:xfrm>
          <a:prstGeom prst="rect">
            <a:avLst/>
          </a:prstGeom>
        </p:spPr>
        <p:txBody>
          <a:bodyPr wrap="square">
            <a:spAutoFit/>
          </a:bodyPr>
          <a:lstStyle/>
          <a:p>
            <a:endParaRPr lang="en-IN" sz="2000" b="1" dirty="0"/>
          </a:p>
          <a:p>
            <a:pPr marL="1428750" lvl="2" indent="-514350">
              <a:buFont typeface="+mj-lt"/>
              <a:buAutoNum type="romanLcPeriod"/>
            </a:pPr>
            <a:r>
              <a:rPr lang="en-IN" b="1" dirty="0"/>
              <a:t>Lexical Features</a:t>
            </a:r>
          </a:p>
          <a:p>
            <a:pPr lvl="4"/>
            <a:r>
              <a:rPr lang="en-US" dirty="0"/>
              <a:t>Features that represent quantitative or continuous values. These features can take on a wide range of numeric values</a:t>
            </a:r>
          </a:p>
          <a:p>
            <a:pPr lvl="4"/>
            <a:endParaRPr lang="en-US" dirty="0"/>
          </a:p>
          <a:p>
            <a:pPr lvl="4"/>
            <a:endParaRPr lang="en-US" dirty="0"/>
          </a:p>
          <a:p>
            <a:pPr lvl="4"/>
            <a:endParaRPr lang="en-US" dirty="0"/>
          </a:p>
          <a:p>
            <a:pPr lvl="4"/>
            <a:endParaRPr lang="en-US" dirty="0"/>
          </a:p>
          <a:p>
            <a:pPr lvl="4"/>
            <a:endParaRPr lang="en-IN" dirty="0"/>
          </a:p>
          <a:p>
            <a:pPr lvl="4"/>
            <a:endParaRPr lang="en-IN" dirty="0"/>
          </a:p>
          <a:p>
            <a:pPr lvl="5" indent="-342900">
              <a:buFont typeface="Wingdings" panose="05000000000000000000" pitchFamily="2" charset="2"/>
              <a:buChar char="Ø"/>
            </a:pPr>
            <a:r>
              <a:rPr lang="en-US" dirty="0"/>
              <a:t>URL text features are basically classified into - protocol, domain, path, query, fragment. </a:t>
            </a:r>
          </a:p>
          <a:p>
            <a:pPr lvl="5" indent="-342900">
              <a:buFont typeface="Wingdings" panose="05000000000000000000" pitchFamily="2" charset="2"/>
              <a:buChar char="Ø"/>
            </a:pPr>
            <a:r>
              <a:rPr lang="en-US" dirty="0"/>
              <a:t>The length of this each feature (excluding protocol) and the count of the different special characters in that specific feature are extracted</a:t>
            </a:r>
            <a:endParaRPr lang="en-IN" dirty="0"/>
          </a:p>
          <a:p>
            <a:pPr lvl="5" indent="-342900">
              <a:buFont typeface="Wingdings" panose="05000000000000000000" pitchFamily="2" charset="2"/>
              <a:buChar char="Ø"/>
            </a:pPr>
            <a:r>
              <a:rPr lang="en-US" dirty="0"/>
              <a:t>The special characters like ‘.’ ‘-’ ‘/’ ‘?’ ‘=’ ‘@’ ‘&amp;’ ‘!’ ‘ ’ ‘˜’ ‘,’ ‘+’ ‘*’ ‘#’ ‘$’ ‘%’ .</a:t>
            </a:r>
          </a:p>
          <a:p>
            <a:pPr marL="1028700" lvl="3"/>
            <a:r>
              <a:rPr lang="en-US" dirty="0"/>
              <a:t>Finally, a total of 74 features are extracted.</a:t>
            </a:r>
          </a:p>
          <a:p>
            <a:pPr marL="1028700" lvl="3"/>
            <a:r>
              <a:rPr lang="en-US" b="1" dirty="0"/>
              <a:t>Output: </a:t>
            </a:r>
            <a:r>
              <a:rPr lang="en-US" dirty="0"/>
              <a:t>New Dataset with extracted Features</a:t>
            </a:r>
            <a:endParaRPr lang="en-IN" dirty="0"/>
          </a:p>
          <a:p>
            <a:pPr marL="628650" lvl="1"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12DBC57-4D43-49E0-A925-885FB8E2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378" y="2094401"/>
            <a:ext cx="4021244" cy="1334599"/>
          </a:xfrm>
          <a:prstGeom prst="rect">
            <a:avLst/>
          </a:prstGeom>
        </p:spPr>
      </p:pic>
    </p:spTree>
    <p:extLst>
      <p:ext uri="{BB962C8B-B14F-4D97-AF65-F5344CB8AC3E}">
        <p14:creationId xmlns:p14="http://schemas.microsoft.com/office/powerpoint/2010/main" val="1217809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94">
        <p159:morph option="byObject"/>
      </p:transition>
    </mc:Choice>
    <mc:Fallback>
      <p:transition spd="slow" advTm="39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6029F-7705-45AB-9C07-D09815C12A0A}"/>
              </a:ext>
            </a:extLst>
          </p:cNvPr>
          <p:cNvSpPr/>
          <p:nvPr/>
        </p:nvSpPr>
        <p:spPr>
          <a:xfrm>
            <a:off x="749506" y="1304783"/>
            <a:ext cx="9773587" cy="4893647"/>
          </a:xfrm>
          <a:prstGeom prst="rect">
            <a:avLst/>
          </a:prstGeom>
        </p:spPr>
        <p:txBody>
          <a:bodyPr wrap="square">
            <a:spAutoFit/>
          </a:bodyPr>
          <a:lstStyle/>
          <a:p>
            <a:pPr marL="457200" indent="-457200">
              <a:buFont typeface="+mj-lt"/>
              <a:buAutoNum type="arabicPeriod" startAt="3"/>
            </a:pPr>
            <a:r>
              <a:rPr lang="en-IN" sz="2000" b="1" dirty="0"/>
              <a:t> Model Comparison</a:t>
            </a:r>
          </a:p>
          <a:p>
            <a:pPr lvl="2"/>
            <a:r>
              <a:rPr lang="en-IN" b="1" dirty="0" err="1"/>
              <a:t>Pycaret</a:t>
            </a:r>
            <a:endParaRPr lang="en-IN" b="1" dirty="0"/>
          </a:p>
          <a:p>
            <a:pPr lvl="3"/>
            <a:r>
              <a:rPr lang="en-US" dirty="0"/>
              <a:t>       </a:t>
            </a:r>
            <a:r>
              <a:rPr lang="en-US" dirty="0" err="1"/>
              <a:t>PyCaret</a:t>
            </a:r>
            <a:r>
              <a:rPr lang="en-US" dirty="0"/>
              <a:t>, machine learning library in Python is used to compare 15 different machine learning models </a:t>
            </a:r>
          </a:p>
          <a:p>
            <a:pPr lvl="3"/>
            <a:r>
              <a:rPr lang="en-US" altLang="en-US" b="1" dirty="0" err="1">
                <a:latin typeface="Söhne Mono"/>
              </a:rPr>
              <a:t>compare_models</a:t>
            </a:r>
            <a:r>
              <a:rPr lang="en-US" altLang="en-US" b="1" dirty="0">
                <a:latin typeface="Söhne Mono"/>
              </a:rPr>
              <a:t>()</a:t>
            </a:r>
            <a:r>
              <a:rPr lang="en-US" altLang="en-US" b="1" dirty="0">
                <a:latin typeface="Söhne"/>
              </a:rPr>
              <a:t> </a:t>
            </a:r>
            <a:r>
              <a:rPr lang="en-US" altLang="en-US" dirty="0">
                <a:latin typeface="Söhne"/>
              </a:rPr>
              <a:t>function of </a:t>
            </a:r>
            <a:r>
              <a:rPr lang="en-US" altLang="en-US" dirty="0" err="1">
                <a:latin typeface="Söhne"/>
              </a:rPr>
              <a:t>pycaret</a:t>
            </a:r>
            <a:r>
              <a:rPr lang="en-US" altLang="en-US" dirty="0">
                <a:latin typeface="Söhne"/>
              </a:rPr>
              <a:t> </a:t>
            </a:r>
            <a:r>
              <a:rPr lang="en-US" altLang="en-US" dirty="0" err="1">
                <a:latin typeface="Söhne"/>
              </a:rPr>
              <a:t>intiates</a:t>
            </a:r>
            <a:r>
              <a:rPr lang="en-US" altLang="en-US" dirty="0">
                <a:latin typeface="Söhne"/>
              </a:rPr>
              <a:t> the comparison and returns a table of model performance metrics sorted by a specified evaluation metric.</a:t>
            </a:r>
            <a:r>
              <a:rPr lang="en-US" altLang="en-US" dirty="0"/>
              <a:t> </a:t>
            </a:r>
          </a:p>
          <a:p>
            <a:pPr lvl="3"/>
            <a:endParaRPr lang="en-US" dirty="0"/>
          </a:p>
          <a:p>
            <a:pPr lvl="2"/>
            <a:r>
              <a:rPr lang="en-US" sz="2000" dirty="0"/>
              <a:t>Result: Logistic Regression shows highest Accuracy</a:t>
            </a:r>
          </a:p>
          <a:p>
            <a:pPr marL="457200" indent="-457200">
              <a:buFont typeface="+mj-lt"/>
              <a:buAutoNum type="arabicPeriod" startAt="4"/>
            </a:pPr>
            <a:r>
              <a:rPr lang="en-US" sz="2000" b="1" dirty="0"/>
              <a:t>Model Evaluation</a:t>
            </a:r>
          </a:p>
          <a:p>
            <a:pPr lvl="2"/>
            <a:r>
              <a:rPr lang="en-US" dirty="0"/>
              <a:t>Evaluating the LR model includes the following steps:</a:t>
            </a:r>
            <a:endParaRPr lang="en-IN" dirty="0"/>
          </a:p>
          <a:p>
            <a:pPr marL="1714500" lvl="3" indent="-342900">
              <a:buFont typeface="Wingdings" panose="05000000000000000000" pitchFamily="2" charset="2"/>
              <a:buChar char="§"/>
            </a:pPr>
            <a:r>
              <a:rPr lang="en-US" dirty="0"/>
              <a:t>Splitting the dataset into training and testing sets</a:t>
            </a:r>
          </a:p>
          <a:p>
            <a:pPr marL="1714500" lvl="3" indent="-342900">
              <a:buFont typeface="Wingdings" panose="05000000000000000000" pitchFamily="2" charset="2"/>
              <a:buChar char="§"/>
            </a:pPr>
            <a:r>
              <a:rPr lang="en-US" dirty="0"/>
              <a:t>Fitting the logistic regression model to the training data</a:t>
            </a:r>
          </a:p>
          <a:p>
            <a:pPr marL="1714500" lvl="3" indent="-342900">
              <a:buFont typeface="Wingdings" panose="05000000000000000000" pitchFamily="2" charset="2"/>
              <a:buChar char="§"/>
            </a:pPr>
            <a:r>
              <a:rPr lang="en-US" dirty="0"/>
              <a:t>Use the trained model to predict test dataset.</a:t>
            </a:r>
            <a:endParaRPr lang="en-IN" dirty="0"/>
          </a:p>
          <a:p>
            <a:pPr marL="1714500" lvl="3" indent="-342900">
              <a:buFont typeface="Wingdings" panose="05000000000000000000" pitchFamily="2" charset="2"/>
              <a:buChar char="§"/>
            </a:pPr>
            <a:r>
              <a:rPr lang="en-US" dirty="0"/>
              <a:t>Calculating evaluation metrics(accuracy, precision, recall, F1-score from confusion matrix)</a:t>
            </a:r>
            <a:endParaRPr lang="en-IN" sz="2000" dirty="0"/>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7">
        <p159:morph option="byObject"/>
      </p:transition>
    </mc:Choice>
    <mc:Fallback>
      <p:transition spd="slow" advTm="317">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26020</TotalTime>
  <Words>1859</Words>
  <Application>Microsoft Office PowerPoint</Application>
  <PresentationFormat>Widescreen</PresentationFormat>
  <Paragraphs>177</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Söhne</vt:lpstr>
      <vt:lpstr>Söhne Mono</vt:lpstr>
      <vt:lpstr>Wingdings</vt:lpstr>
      <vt:lpstr>Office Theme</vt:lpstr>
      <vt:lpstr>PowerPoint Presentation</vt:lpstr>
      <vt:lpstr>Introduction</vt:lpstr>
      <vt:lpstr>Abstract</vt:lpstr>
      <vt:lpstr>System Architecture</vt:lpstr>
      <vt:lpstr>PowerPoint Presentation</vt:lpstr>
      <vt:lpstr>Implementation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192</cp:revision>
  <dcterms:created xsi:type="dcterms:W3CDTF">2022-05-25T17:21:02Z</dcterms:created>
  <dcterms:modified xsi:type="dcterms:W3CDTF">2023-06-16T14:34:52Z</dcterms:modified>
</cp:coreProperties>
</file>