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8" r:id="rId3"/>
    <p:sldId id="274" r:id="rId4"/>
    <p:sldId id="275" r:id="rId5"/>
    <p:sldId id="276" r:id="rId6"/>
    <p:sldId id="278" r:id="rId7"/>
    <p:sldId id="279" r:id="rId8"/>
    <p:sldId id="280" r:id="rId9"/>
    <p:sldId id="281" r:id="rId10"/>
    <p:sldId id="282" r:id="rId11"/>
    <p:sldId id="283" r:id="rId12"/>
    <p:sldId id="272" r:id="rId13"/>
    <p:sldId id="271" r:id="rId14"/>
    <p:sldId id="277" r:id="rId15"/>
    <p:sldId id="269"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50" d="100"/>
          <a:sy n="50" d="100"/>
        </p:scale>
        <p:origin x="43"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01-01-2023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01-01-2023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01-01-2023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01-01-2023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5DC-6DB2-4916-9F5D-0889996CD9D3}"/>
              </a:ext>
            </a:extLst>
          </p:cNvPr>
          <p:cNvSpPr>
            <a:spLocks noGrp="1"/>
          </p:cNvSpPr>
          <p:nvPr>
            <p:ph type="ctrTitle"/>
          </p:nvPr>
        </p:nvSpPr>
        <p:spPr>
          <a:xfrm>
            <a:off x="810001" y="550417"/>
            <a:ext cx="10572000" cy="1926454"/>
          </a:xfrm>
        </p:spPr>
        <p:txBody>
          <a:bodyPr/>
          <a:lstStyle/>
          <a:p>
            <a:pPr algn="ctr"/>
            <a:r>
              <a:rPr lang="en-IN" sz="6000" dirty="0">
                <a:effectLst>
                  <a:outerShdw blurRad="38100" dist="38100" dir="2700000" algn="tl">
                    <a:srgbClr val="000000">
                      <a:alpha val="43137"/>
                    </a:srgbClr>
                  </a:outerShdw>
                </a:effectLst>
              </a:rPr>
              <a:t>PROJECT</a:t>
            </a:r>
          </a:p>
        </p:txBody>
      </p:sp>
      <p:sp>
        <p:nvSpPr>
          <p:cNvPr id="3" name="Subtitle 2">
            <a:extLst>
              <a:ext uri="{FF2B5EF4-FFF2-40B4-BE49-F238E27FC236}">
                <a16:creationId xmlns:a16="http://schemas.microsoft.com/office/drawing/2014/main" id="{7B089162-2389-4F55-938F-088D477AB4FB}"/>
              </a:ext>
            </a:extLst>
          </p:cNvPr>
          <p:cNvSpPr>
            <a:spLocks noGrp="1"/>
          </p:cNvSpPr>
          <p:nvPr>
            <p:ph type="subTitle" idx="1"/>
          </p:nvPr>
        </p:nvSpPr>
        <p:spPr>
          <a:xfrm>
            <a:off x="8957569" y="5157927"/>
            <a:ext cx="2424432" cy="1606858"/>
          </a:xfrm>
        </p:spPr>
        <p:txBody>
          <a:bodyPr>
            <a:normAutofit fontScale="85000" lnSpcReduction="20000"/>
          </a:bodyPr>
          <a:lstStyle/>
          <a:p>
            <a:pPr algn="l"/>
            <a:r>
              <a:rPr lang="en-IN" b="1" i="1" dirty="0">
                <a:solidFill>
                  <a:schemeClr val="tx1"/>
                </a:solidFill>
              </a:rPr>
              <a:t>GROUP MEMBERS:</a:t>
            </a:r>
          </a:p>
          <a:p>
            <a:pPr algn="l"/>
            <a:r>
              <a:rPr lang="en-IN" dirty="0">
                <a:solidFill>
                  <a:schemeClr val="tx1"/>
                </a:solidFill>
              </a:rPr>
              <a:t>ADITHYAN M.S</a:t>
            </a:r>
          </a:p>
          <a:p>
            <a:pPr algn="l"/>
            <a:r>
              <a:rPr lang="en-IN" dirty="0">
                <a:solidFill>
                  <a:schemeClr val="tx1"/>
                </a:solidFill>
              </a:rPr>
              <a:t>AMAL SOMAN</a:t>
            </a:r>
          </a:p>
          <a:p>
            <a:pPr algn="l"/>
            <a:r>
              <a:rPr lang="en-IN" dirty="0">
                <a:solidFill>
                  <a:schemeClr val="tx1"/>
                </a:solidFill>
              </a:rPr>
              <a:t>ASWANI N K</a:t>
            </a:r>
          </a:p>
          <a:p>
            <a:pPr algn="l"/>
            <a:r>
              <a:rPr lang="en-IN" dirty="0">
                <a:solidFill>
                  <a:schemeClr val="tx1"/>
                </a:solidFill>
              </a:rPr>
              <a:t>HARIKRISHNAN K B</a:t>
            </a:r>
          </a:p>
          <a:p>
            <a:pPr algn="l"/>
            <a:endParaRPr lang="en-IN" dirty="0">
              <a:solidFill>
                <a:schemeClr val="tx1"/>
              </a:solidFill>
            </a:endParaRPr>
          </a:p>
          <a:p>
            <a:pPr algn="l"/>
            <a:endParaRPr lang="en-IN" dirty="0">
              <a:solidFill>
                <a:schemeClr val="tx1"/>
              </a:solidFill>
            </a:endParaRPr>
          </a:p>
        </p:txBody>
      </p:sp>
      <p:sp>
        <p:nvSpPr>
          <p:cNvPr id="4" name="TextBox 3">
            <a:extLst>
              <a:ext uri="{FF2B5EF4-FFF2-40B4-BE49-F238E27FC236}">
                <a16:creationId xmlns:a16="http://schemas.microsoft.com/office/drawing/2014/main" id="{A863E87C-B2BE-4F2F-8A89-66C2AD705785}"/>
              </a:ext>
            </a:extLst>
          </p:cNvPr>
          <p:cNvSpPr txBox="1"/>
          <p:nvPr/>
        </p:nvSpPr>
        <p:spPr>
          <a:xfrm>
            <a:off x="479394" y="6205490"/>
            <a:ext cx="3133818" cy="369332"/>
          </a:xfrm>
          <a:prstGeom prst="rect">
            <a:avLst/>
          </a:prstGeom>
          <a:noFill/>
        </p:spPr>
        <p:txBody>
          <a:bodyPr wrap="square" rtlCol="0">
            <a:spAutoFit/>
          </a:bodyPr>
          <a:lstStyle/>
          <a:p>
            <a:r>
              <a:rPr lang="en-IN" b="1" dirty="0"/>
              <a:t>GUIDE: KRISHNAPRIYA</a:t>
            </a:r>
            <a:endParaRPr lang="en-IN" dirty="0"/>
          </a:p>
        </p:txBody>
      </p:sp>
      <p:sp>
        <p:nvSpPr>
          <p:cNvPr id="5" name="TextBox 4">
            <a:extLst>
              <a:ext uri="{FF2B5EF4-FFF2-40B4-BE49-F238E27FC236}">
                <a16:creationId xmlns:a16="http://schemas.microsoft.com/office/drawing/2014/main" id="{55678215-B8EA-4922-8693-936AEF2B03D2}"/>
              </a:ext>
            </a:extLst>
          </p:cNvPr>
          <p:cNvSpPr txBox="1"/>
          <p:nvPr/>
        </p:nvSpPr>
        <p:spPr>
          <a:xfrm>
            <a:off x="8883678" y="4381130"/>
            <a:ext cx="3710867"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GROUP 07</a:t>
            </a:r>
          </a:p>
        </p:txBody>
      </p:sp>
      <p:sp>
        <p:nvSpPr>
          <p:cNvPr id="6" name="TextBox 5">
            <a:extLst>
              <a:ext uri="{FF2B5EF4-FFF2-40B4-BE49-F238E27FC236}">
                <a16:creationId xmlns:a16="http://schemas.microsoft.com/office/drawing/2014/main" id="{E33C3D9D-D08F-4218-81C6-821A2B868833}"/>
              </a:ext>
            </a:extLst>
          </p:cNvPr>
          <p:cNvSpPr txBox="1"/>
          <p:nvPr/>
        </p:nvSpPr>
        <p:spPr>
          <a:xfrm>
            <a:off x="3969664" y="2844225"/>
            <a:ext cx="4252672" cy="584775"/>
          </a:xfrm>
          <a:prstGeom prst="rect">
            <a:avLst/>
          </a:prstGeom>
          <a:noFill/>
        </p:spPr>
        <p:txBody>
          <a:bodyPr wrap="square" rtlCol="0">
            <a:spAutoFit/>
          </a:bodyPr>
          <a:lstStyle/>
          <a:p>
            <a:r>
              <a:rPr lang="en-US" sz="3200" b="1" dirty="0"/>
              <a:t>LITERATURE SURVEY</a:t>
            </a:r>
            <a:endParaRPr lang="en-IN" sz="3200" b="1" dirty="0"/>
          </a:p>
        </p:txBody>
      </p:sp>
    </p:spTree>
    <p:extLst>
      <p:ext uri="{BB962C8B-B14F-4D97-AF65-F5344CB8AC3E}">
        <p14:creationId xmlns:p14="http://schemas.microsoft.com/office/powerpoint/2010/main" val="336528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Guo's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
        <p:nvSpPr>
          <p:cNvPr id="3" name="TextBox 2">
            <a:extLst>
              <a:ext uri="{FF2B5EF4-FFF2-40B4-BE49-F238E27FC236}">
                <a16:creationId xmlns:a16="http://schemas.microsoft.com/office/drawing/2014/main" id="{9ECC5B79-FAA5-4D51-91F2-E6A1B45F5EB6}"/>
              </a:ext>
            </a:extLst>
          </p:cNvPr>
          <p:cNvSpPr txBox="1"/>
          <p:nvPr/>
        </p:nvSpPr>
        <p:spPr>
          <a:xfrm>
            <a:off x="472440" y="66834"/>
            <a:ext cx="3611880" cy="369332"/>
          </a:xfrm>
          <a:prstGeom prst="rect">
            <a:avLst/>
          </a:prstGeom>
          <a:noFill/>
        </p:spPr>
        <p:txBody>
          <a:bodyPr wrap="square" rtlCol="0">
            <a:spAutoFit/>
          </a:bodyPr>
          <a:lstStyle/>
          <a:p>
            <a:r>
              <a:rPr lang="en-IN" dirty="0" err="1"/>
              <a:t>Soman</a:t>
            </a:r>
            <a:r>
              <a:rPr lang="en-IN" dirty="0"/>
              <a:t>'</a:t>
            </a:r>
          </a:p>
        </p:txBody>
      </p:sp>
    </p:spTree>
    <p:extLst>
      <p:ext uri="{BB962C8B-B14F-4D97-AF65-F5344CB8AC3E}">
        <p14:creationId xmlns:p14="http://schemas.microsoft.com/office/powerpoint/2010/main" val="273744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3365720588"/>
              </p:ext>
            </p:extLst>
          </p:nvPr>
        </p:nvGraphicFramePr>
        <p:xfrm>
          <a:off x="754063" y="1093788"/>
          <a:ext cx="10232914" cy="4632341"/>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1794594795"/>
                    </a:ext>
                  </a:extLst>
                </a:gridCol>
                <a:gridCol w="1591852">
                  <a:extLst>
                    <a:ext uri="{9D8B030D-6E8A-4147-A177-3AD203B41FA5}">
                      <a16:colId xmlns:a16="http://schemas.microsoft.com/office/drawing/2014/main" val="3792221880"/>
                    </a:ext>
                  </a:extLst>
                </a:gridCol>
                <a:gridCol w="1803022">
                  <a:extLst>
                    <a:ext uri="{9D8B030D-6E8A-4147-A177-3AD203B41FA5}">
                      <a16:colId xmlns:a16="http://schemas.microsoft.com/office/drawing/2014/main" val="43709251"/>
                    </a:ext>
                  </a:extLst>
                </a:gridCol>
                <a:gridCol w="3128609">
                  <a:extLst>
                    <a:ext uri="{9D8B030D-6E8A-4147-A177-3AD203B41FA5}">
                      <a16:colId xmlns:a16="http://schemas.microsoft.com/office/drawing/2014/main" val="2954313868"/>
                    </a:ext>
                  </a:extLst>
                </a:gridCol>
                <a:gridCol w="2886489">
                  <a:extLst>
                    <a:ext uri="{9D8B030D-6E8A-4147-A177-3AD203B41FA5}">
                      <a16:colId xmlns:a16="http://schemas.microsoft.com/office/drawing/2014/main" val="4150643080"/>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116463">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1116463">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218091">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521820271"/>
              </p:ext>
            </p:extLst>
          </p:nvPr>
        </p:nvGraphicFramePr>
        <p:xfrm>
          <a:off x="638205" y="355681"/>
          <a:ext cx="10680824" cy="590483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918232499"/>
                    </a:ext>
                  </a:extLst>
                </a:gridCol>
                <a:gridCol w="1721494">
                  <a:extLst>
                    <a:ext uri="{9D8B030D-6E8A-4147-A177-3AD203B41FA5}">
                      <a16:colId xmlns:a16="http://schemas.microsoft.com/office/drawing/2014/main" val="3924747286"/>
                    </a:ext>
                  </a:extLst>
                </a:gridCol>
                <a:gridCol w="2125302">
                  <a:extLst>
                    <a:ext uri="{9D8B030D-6E8A-4147-A177-3AD203B41FA5}">
                      <a16:colId xmlns:a16="http://schemas.microsoft.com/office/drawing/2014/main" val="3571255883"/>
                    </a:ext>
                  </a:extLst>
                </a:gridCol>
                <a:gridCol w="3241086">
                  <a:extLst>
                    <a:ext uri="{9D8B030D-6E8A-4147-A177-3AD203B41FA5}">
                      <a16:colId xmlns:a16="http://schemas.microsoft.com/office/drawing/2014/main" val="4183788752"/>
                    </a:ext>
                  </a:extLst>
                </a:gridCol>
                <a:gridCol w="2539735">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515718">
                <a:tc>
                  <a:txBody>
                    <a:bodyPr/>
                    <a:lstStyle/>
                    <a:p>
                      <a:r>
                        <a:rPr lang="en-IN" sz="1800" dirty="0"/>
                        <a:t>2018</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Detecting phishing websites using machine learning technique </a:t>
                      </a:r>
                      <a:endParaRPr lang="en-IN" sz="18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800" dirty="0"/>
                        <a:t>Ashit Kumar Dutta, Zhihan Lv</a:t>
                      </a:r>
                      <a:endParaRPr lang="en-IN" sz="18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endParaRPr lang="en-IN" dirty="0"/>
                    </a:p>
                  </a:txBody>
                  <a:tcPr/>
                </a:tc>
                <a:extLst>
                  <a:ext uri="{0D108BD9-81ED-4DB2-BD59-A6C34878D82A}">
                    <a16:rowId xmlns:a16="http://schemas.microsoft.com/office/drawing/2014/main" val="433580357"/>
                  </a:ext>
                </a:extLst>
              </a:tr>
              <a:tr h="1515718">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
        <p:nvSpPr>
          <p:cNvPr id="5" name="TextBox 4">
            <a:extLst>
              <a:ext uri="{FF2B5EF4-FFF2-40B4-BE49-F238E27FC236}">
                <a16:creationId xmlns:a16="http://schemas.microsoft.com/office/drawing/2014/main" id="{F13FF8C4-DDBB-428C-B72F-3A02F0484537}"/>
              </a:ext>
            </a:extLst>
          </p:cNvPr>
          <p:cNvSpPr txBox="1"/>
          <p:nvPr/>
        </p:nvSpPr>
        <p:spPr>
          <a:xfrm>
            <a:off x="638205" y="0"/>
            <a:ext cx="1280160" cy="369332"/>
          </a:xfrm>
          <a:prstGeom prst="rect">
            <a:avLst/>
          </a:prstGeom>
          <a:noFill/>
        </p:spPr>
        <p:txBody>
          <a:bodyPr wrap="square" rtlCol="0">
            <a:spAutoFit/>
          </a:bodyPr>
          <a:lstStyle/>
          <a:p>
            <a:r>
              <a:rPr lang="en-IN" dirty="0" err="1"/>
              <a:t>hari</a:t>
            </a:r>
            <a:endParaRPr lang="en-IN" dirty="0"/>
          </a:p>
        </p:txBody>
      </p:sp>
    </p:spTree>
    <p:extLst>
      <p:ext uri="{BB962C8B-B14F-4D97-AF65-F5344CB8AC3E}">
        <p14:creationId xmlns:p14="http://schemas.microsoft.com/office/powerpoint/2010/main" val="219529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370576519"/>
              </p:ext>
            </p:extLst>
          </p:nvPr>
        </p:nvGraphicFramePr>
        <p:xfrm>
          <a:off x="680774" y="394616"/>
          <a:ext cx="10707661" cy="5822157"/>
        </p:xfrm>
        <a:graphic>
          <a:graphicData uri="http://schemas.openxmlformats.org/drawingml/2006/table">
            <a:tbl>
              <a:tblPr firstRow="1" bandRow="1">
                <a:tableStyleId>{5C22544A-7EE6-4342-B048-85BDC9FD1C3A}</a:tableStyleId>
              </a:tblPr>
              <a:tblGrid>
                <a:gridCol w="852462">
                  <a:extLst>
                    <a:ext uri="{9D8B030D-6E8A-4147-A177-3AD203B41FA5}">
                      <a16:colId xmlns:a16="http://schemas.microsoft.com/office/drawing/2014/main" val="3678404960"/>
                    </a:ext>
                  </a:extLst>
                </a:gridCol>
                <a:gridCol w="2608975">
                  <a:extLst>
                    <a:ext uri="{9D8B030D-6E8A-4147-A177-3AD203B41FA5}">
                      <a16:colId xmlns:a16="http://schemas.microsoft.com/office/drawing/2014/main" val="4091734782"/>
                    </a:ext>
                  </a:extLst>
                </a:gridCol>
                <a:gridCol w="2415408">
                  <a:extLst>
                    <a:ext uri="{9D8B030D-6E8A-4147-A177-3AD203B41FA5}">
                      <a16:colId xmlns:a16="http://schemas.microsoft.com/office/drawing/2014/main" val="1181770777"/>
                    </a:ext>
                  </a:extLst>
                </a:gridCol>
                <a:gridCol w="2415408">
                  <a:extLst>
                    <a:ext uri="{9D8B030D-6E8A-4147-A177-3AD203B41FA5}">
                      <a16:colId xmlns:a16="http://schemas.microsoft.com/office/drawing/2014/main" val="502586921"/>
                    </a:ext>
                  </a:extLst>
                </a:gridCol>
                <a:gridCol w="2415408">
                  <a:extLst>
                    <a:ext uri="{9D8B030D-6E8A-4147-A177-3AD203B41FA5}">
                      <a16:colId xmlns:a16="http://schemas.microsoft.com/office/drawing/2014/main" val="2513799104"/>
                    </a:ext>
                  </a:extLst>
                </a:gridCol>
              </a:tblGrid>
              <a:tr h="437623">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852939">
                <a:tc>
                  <a:txBody>
                    <a:bodyPr/>
                    <a:lstStyle/>
                    <a:p>
                      <a:pPr algn="l"/>
                      <a:endParaRPr lang="en-IN" sz="1400" dirty="0"/>
                    </a:p>
                  </a:txBody>
                  <a:tcPr/>
                </a:tc>
                <a:tc>
                  <a:txBody>
                    <a:bodyPr/>
                    <a:lstStyle/>
                    <a:p>
                      <a:pPr algn="l"/>
                      <a:endParaRPr lang="en-IN" sz="1400" dirty="0"/>
                    </a:p>
                  </a:txBody>
                  <a:tcPr/>
                </a:tc>
                <a:tc>
                  <a:txBody>
                    <a:bodyPr/>
                    <a:lstStyle/>
                    <a:p>
                      <a:pPr algn="l"/>
                      <a:endParaRPr lang="en-IN" sz="1400" b="0" u="none" dirty="0">
                        <a:solidFill>
                          <a:schemeClr val="tx1"/>
                        </a:solidFill>
                        <a:effectLst/>
                      </a:endParaRPr>
                    </a:p>
                  </a:txBody>
                  <a:tcPr/>
                </a:tc>
                <a:tc>
                  <a:txBody>
                    <a:bodyPr/>
                    <a:lstStyle/>
                    <a:p>
                      <a:pPr algn="l"/>
                      <a:endParaRPr lang="en-IN" sz="1400" b="0" u="none" dirty="0">
                        <a:solidFill>
                          <a:schemeClr val="tx1"/>
                        </a:solidFill>
                        <a:effectLst/>
                      </a:endParaRPr>
                    </a:p>
                  </a:txBody>
                  <a:tcPr/>
                </a:tc>
                <a:tc>
                  <a:txBody>
                    <a:bodyPr/>
                    <a:lstStyle/>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852939">
                <a:tc>
                  <a:txBody>
                    <a:bodyPr/>
                    <a:lstStyle/>
                    <a:p>
                      <a:pPr algn="l"/>
                      <a:r>
                        <a:rPr lang="en-IN" sz="1400" dirty="0"/>
                        <a:t>2021</a:t>
                      </a:r>
                    </a:p>
                  </a:txBody>
                  <a:tcPr/>
                </a:tc>
                <a:tc>
                  <a:txBody>
                    <a:bodyPr/>
                    <a:lstStyle/>
                    <a:p>
                      <a:pPr algn="l"/>
                      <a:r>
                        <a:rPr lang="en-US" sz="1400" dirty="0"/>
                        <a:t>Detection of Phishing Websites using Machine Learning</a:t>
                      </a:r>
                      <a:endParaRPr lang="en-IN" sz="1400" dirty="0"/>
                    </a:p>
                  </a:txBody>
                  <a:tcPr/>
                </a:tc>
                <a:tc>
                  <a:txBody>
                    <a:bodyPr/>
                    <a:lstStyle/>
                    <a:p>
                      <a:pPr algn="l"/>
                      <a:r>
                        <a:rPr lang="en-IN" sz="1400" dirty="0"/>
                        <a:t>Atharva Deshpande, Omkar </a:t>
                      </a:r>
                      <a:r>
                        <a:rPr lang="en-IN" sz="1400" dirty="0" err="1"/>
                        <a:t>Pedamkar</a:t>
                      </a:r>
                      <a:r>
                        <a:rPr lang="en-IN" sz="1400" dirty="0"/>
                        <a:t>, </a:t>
                      </a:r>
                      <a:r>
                        <a:rPr lang="en-IN" sz="1400" dirty="0" err="1"/>
                        <a:t>Nachiket</a:t>
                      </a:r>
                      <a:r>
                        <a:rPr lang="en-IN" sz="1400" dirty="0"/>
                        <a:t> Chaudhary </a:t>
                      </a:r>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930579">
                <a:tc>
                  <a:txBody>
                    <a:bodyPr/>
                    <a:lstStyle/>
                    <a:p>
                      <a:pPr algn="l"/>
                      <a:endParaRPr lang="en-IN" sz="1400"/>
                    </a:p>
                  </a:txBody>
                  <a:tcPr/>
                </a:tc>
                <a:tc>
                  <a:txBody>
                    <a:bodyPr/>
                    <a:lstStyle/>
                    <a:p>
                      <a:pPr algn="l"/>
                      <a:r>
                        <a:rPr lang="en-US" sz="1400" dirty="0"/>
                        <a:t>Systemization of Knowledge (</a:t>
                      </a:r>
                      <a:r>
                        <a:rPr lang="en-US" sz="1400" dirty="0" err="1"/>
                        <a:t>SoK</a:t>
                      </a:r>
                      <a:r>
                        <a:rPr lang="en-US" sz="1400" dirty="0"/>
                        <a:t>) : A Systematic Review of Software-Based Web Phishing </a:t>
                      </a:r>
                      <a:endParaRPr lang="en-IN" sz="1400" dirty="0"/>
                    </a:p>
                  </a:txBody>
                  <a:tcPr/>
                </a:tc>
                <a:tc>
                  <a:txBody>
                    <a:bodyPr/>
                    <a:lstStyle/>
                    <a:p>
                      <a:pPr algn="l"/>
                      <a:r>
                        <a:rPr lang="en-IN" sz="1400" dirty="0"/>
                        <a:t>Issa Khalil, Mohsen </a:t>
                      </a:r>
                      <a:r>
                        <a:rPr lang="en-IN" sz="1400" dirty="0" err="1"/>
                        <a:t>Guizani</a:t>
                      </a:r>
                      <a:r>
                        <a:rPr lang="en-IN" sz="1400" dirty="0"/>
                        <a:t>, Abdallah </a:t>
                      </a:r>
                      <a:r>
                        <a:rPr lang="en-IN" sz="1400" dirty="0" err="1"/>
                        <a:t>Khreishah</a:t>
                      </a:r>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2765308610"/>
                  </a:ext>
                </a:extLst>
              </a:tr>
              <a:tr h="852939">
                <a:tc>
                  <a:txBody>
                    <a:bodyPr/>
                    <a:lstStyle/>
                    <a:p>
                      <a:pPr algn="l"/>
                      <a:endParaRPr lang="en-IN" sz="1400"/>
                    </a:p>
                  </a:txBody>
                  <a:tcPr/>
                </a:tc>
                <a:tc>
                  <a:txBody>
                    <a:bodyPr/>
                    <a:lstStyle/>
                    <a:p>
                      <a:pPr algn="l"/>
                      <a:r>
                        <a:rPr lang="en-US" sz="1400" dirty="0"/>
                        <a:t>Favicon-a clue to phishing sites detection</a:t>
                      </a:r>
                      <a:endParaRPr lang="en-IN" sz="1400" dirty="0"/>
                    </a:p>
                  </a:txBody>
                  <a:tcPr/>
                </a:tc>
                <a:tc>
                  <a:txBody>
                    <a:bodyPr/>
                    <a:lstStyle/>
                    <a:p>
                      <a:pPr algn="l"/>
                      <a:r>
                        <a:rPr lang="de-DE" sz="1400" dirty="0"/>
                        <a:t>Xiao-Dong Lee, Wei wang, Shian-Syong</a:t>
                      </a:r>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1516307401"/>
                  </a:ext>
                </a:extLst>
              </a:tr>
              <a:tr h="950258">
                <a:tc>
                  <a:txBody>
                    <a:bodyPr/>
                    <a:lstStyle/>
                    <a:p>
                      <a:pPr algn="l"/>
                      <a:endParaRPr lang="en-IN" sz="1400"/>
                    </a:p>
                  </a:txBody>
                  <a:tcPr/>
                </a:tc>
                <a:tc>
                  <a:txBody>
                    <a:bodyPr/>
                    <a:lstStyle/>
                    <a:p>
                      <a:pPr algn="l"/>
                      <a:r>
                        <a:rPr lang="en-US" sz="1400" dirty="0"/>
                        <a:t>Web Phishing Detection Using Machine Learning </a:t>
                      </a:r>
                      <a:endParaRPr lang="en-IN" sz="1400" dirty="0"/>
                    </a:p>
                  </a:txBody>
                  <a:tcPr/>
                </a:tc>
                <a:tc>
                  <a:txBody>
                    <a:bodyPr/>
                    <a:lstStyle/>
                    <a:p>
                      <a:pPr algn="l"/>
                      <a:r>
                        <a:rPr lang="fi-FI" sz="1400" dirty="0"/>
                        <a:t>N Kumaran, Purandhar Sri Sai, Lokesh Manikanta</a:t>
                      </a:r>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9119014"/>
                  </a:ext>
                </a:extLst>
              </a:tr>
              <a:tr h="852939">
                <a:tc>
                  <a:txBody>
                    <a:bodyPr/>
                    <a:lstStyle/>
                    <a:p>
                      <a:pPr algn="l"/>
                      <a:endParaRPr lang="en-IN" sz="1400"/>
                    </a:p>
                  </a:txBody>
                  <a:tcPr/>
                </a:tc>
                <a:tc>
                  <a:txBody>
                    <a:bodyPr/>
                    <a:lstStyle/>
                    <a:p>
                      <a:pPr algn="l"/>
                      <a:r>
                        <a:rPr lang="en-US" sz="1400" dirty="0"/>
                        <a:t>Phishing Website Detection Using Machine Learning Classifiers Optimized by Feature Selection</a:t>
                      </a:r>
                      <a:endParaRPr lang="en-IN" sz="1400" dirty="0"/>
                    </a:p>
                  </a:txBody>
                  <a:tcPr/>
                </a:tc>
                <a:tc>
                  <a:txBody>
                    <a:bodyPr/>
                    <a:lstStyle/>
                    <a:p>
                      <a:pPr algn="l"/>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69142178"/>
                  </a:ext>
                </a:extLst>
              </a:tr>
            </a:tbl>
          </a:graphicData>
        </a:graphic>
      </p:graphicFrame>
    </p:spTree>
    <p:extLst>
      <p:ext uri="{BB962C8B-B14F-4D97-AF65-F5344CB8AC3E}">
        <p14:creationId xmlns:p14="http://schemas.microsoft.com/office/powerpoint/2010/main" val="65365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2ED17EAF-A383-2823-5B19-A0EEC02C1747}"/>
              </a:ext>
            </a:extLst>
          </p:cNvPr>
          <p:cNvGraphicFramePr>
            <a:graphicFrameLocks noGrp="1"/>
          </p:cNvGraphicFramePr>
          <p:nvPr>
            <p:extLst>
              <p:ext uri="{D42A27DB-BD31-4B8C-83A1-F6EECF244321}">
                <p14:modId xmlns:p14="http://schemas.microsoft.com/office/powerpoint/2010/main" val="3828771773"/>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B64F5BBD-E071-E46D-9B8A-6497AD9A9909}"/>
              </a:ext>
            </a:extLst>
          </p:cNvPr>
          <p:cNvGraphicFramePr>
            <a:graphicFrameLocks noGrp="1"/>
          </p:cNvGraphicFramePr>
          <p:nvPr>
            <p:extLst>
              <p:ext uri="{D42A27DB-BD31-4B8C-83A1-F6EECF244321}">
                <p14:modId xmlns:p14="http://schemas.microsoft.com/office/powerpoint/2010/main" val="2447716669"/>
              </p:ext>
            </p:extLst>
          </p:nvPr>
        </p:nvGraphicFramePr>
        <p:xfrm>
          <a:off x="1410446" y="533161"/>
          <a:ext cx="9371107" cy="3074080"/>
        </p:xfrm>
        <a:graphic>
          <a:graphicData uri="http://schemas.openxmlformats.org/drawingml/2006/table">
            <a:tbl>
              <a:tblPr firstRow="1" bandRow="1">
                <a:tableStyleId>{5C22544A-7EE6-4342-B048-85BDC9FD1C3A}</a:tableStyleId>
              </a:tblPr>
              <a:tblGrid>
                <a:gridCol w="1566379">
                  <a:extLst>
                    <a:ext uri="{9D8B030D-6E8A-4147-A177-3AD203B41FA5}">
                      <a16:colId xmlns:a16="http://schemas.microsoft.com/office/drawing/2014/main" val="3678404960"/>
                    </a:ext>
                  </a:extLst>
                </a:gridCol>
                <a:gridCol w="3953163">
                  <a:extLst>
                    <a:ext uri="{9D8B030D-6E8A-4147-A177-3AD203B41FA5}">
                      <a16:colId xmlns:a16="http://schemas.microsoft.com/office/drawing/2014/main" val="4091734782"/>
                    </a:ext>
                  </a:extLst>
                </a:gridCol>
                <a:gridCol w="3851565">
                  <a:extLst>
                    <a:ext uri="{9D8B030D-6E8A-4147-A177-3AD203B41FA5}">
                      <a16:colId xmlns:a16="http://schemas.microsoft.com/office/drawing/2014/main" val="1181770777"/>
                    </a:ext>
                  </a:extLst>
                </a:gridCol>
              </a:tblGrid>
              <a:tr h="43762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extLst>
                  <a:ext uri="{0D108BD9-81ED-4DB2-BD59-A6C34878D82A}">
                    <a16:rowId xmlns:a16="http://schemas.microsoft.com/office/drawing/2014/main" val="3013151605"/>
                  </a:ext>
                </a:extLst>
              </a:tr>
              <a:tr h="852939">
                <a:tc>
                  <a:txBody>
                    <a:bodyPr/>
                    <a:lstStyle/>
                    <a:p>
                      <a:pPr algn="ctr"/>
                      <a:r>
                        <a:rPr lang="en-IN" dirty="0"/>
                        <a:t>2018</a:t>
                      </a:r>
                    </a:p>
                  </a:txBody>
                  <a:tcPr/>
                </a:tc>
                <a:tc>
                  <a:txBody>
                    <a:bodyPr/>
                    <a:lstStyle/>
                    <a:p>
                      <a:pPr algn="ctr"/>
                      <a:r>
                        <a:rPr lang="en-US" dirty="0"/>
                        <a:t>A New Method for Detection of Phishing Websites: URL Detection</a:t>
                      </a:r>
                      <a:endParaRPr lang="en-IN" dirty="0"/>
                    </a:p>
                  </a:txBody>
                  <a:tcPr/>
                </a:tc>
                <a:tc>
                  <a:txBody>
                    <a:bodyPr/>
                    <a:lstStyle/>
                    <a:p>
                      <a:pPr algn="ctr"/>
                      <a:r>
                        <a:rPr lang="fi-FI" dirty="0"/>
                        <a:t>Ashit Kumar Dutta, Zhihan Lv</a:t>
                      </a:r>
                      <a:endParaRPr lang="en-IN" b="0" u="none" dirty="0">
                        <a:solidFill>
                          <a:schemeClr val="tx1"/>
                        </a:solidFill>
                        <a:effectLst/>
                      </a:endParaRPr>
                    </a:p>
                  </a:txBody>
                  <a:tcPr/>
                </a:tc>
                <a:extLst>
                  <a:ext uri="{0D108BD9-81ED-4DB2-BD59-A6C34878D82A}">
                    <a16:rowId xmlns:a16="http://schemas.microsoft.com/office/drawing/2014/main" val="4146337000"/>
                  </a:ext>
                </a:extLst>
              </a:tr>
              <a:tr h="852939">
                <a:tc>
                  <a:txBody>
                    <a:bodyPr/>
                    <a:lstStyle/>
                    <a:p>
                      <a:pPr algn="ctr"/>
                      <a:endParaRPr lang="en-IN"/>
                    </a:p>
                  </a:txBody>
                  <a:tcPr/>
                </a:tc>
                <a:tc>
                  <a:txBody>
                    <a:bodyPr/>
                    <a:lstStyle/>
                    <a:p>
                      <a:pPr algn="ctr"/>
                      <a:r>
                        <a:rPr lang="en-US" dirty="0"/>
                        <a:t>Detection of URL based Phishing attacks Using Machine Learning </a:t>
                      </a:r>
                      <a:endParaRPr lang="en-IN" dirty="0"/>
                    </a:p>
                  </a:txBody>
                  <a:tcPr/>
                </a:tc>
                <a:tc>
                  <a:txBody>
                    <a:bodyPr/>
                    <a:lstStyle/>
                    <a:p>
                      <a:pPr algn="ctr"/>
                      <a:r>
                        <a:rPr lang="en-IN" dirty="0"/>
                        <a:t>Ms. </a:t>
                      </a:r>
                      <a:r>
                        <a:rPr lang="en-IN" dirty="0" err="1"/>
                        <a:t>Sophiya</a:t>
                      </a:r>
                      <a:r>
                        <a:rPr lang="en-IN" dirty="0"/>
                        <a:t> </a:t>
                      </a:r>
                      <a:r>
                        <a:rPr lang="en-IN" dirty="0" err="1"/>
                        <a:t>Shikalgar</a:t>
                      </a:r>
                      <a:r>
                        <a:rPr lang="en-IN" dirty="0"/>
                        <a:t> , </a:t>
                      </a:r>
                      <a:r>
                        <a:rPr lang="en-IN" dirty="0" err="1"/>
                        <a:t>Dr.</a:t>
                      </a:r>
                      <a:r>
                        <a:rPr lang="en-IN" dirty="0"/>
                        <a:t> S. D. </a:t>
                      </a:r>
                      <a:r>
                        <a:rPr lang="en-IN" dirty="0" err="1"/>
                        <a:t>Sawarkar</a:t>
                      </a:r>
                      <a:r>
                        <a:rPr lang="en-IN" dirty="0"/>
                        <a:t> , Mrs. Swati </a:t>
                      </a:r>
                      <a:r>
                        <a:rPr lang="en-IN" dirty="0" err="1"/>
                        <a:t>Narwane</a:t>
                      </a:r>
                      <a:r>
                        <a:rPr lang="en-IN" dirty="0"/>
                        <a:t> </a:t>
                      </a:r>
                    </a:p>
                  </a:txBody>
                  <a:tcPr/>
                </a:tc>
                <a:extLst>
                  <a:ext uri="{0D108BD9-81ED-4DB2-BD59-A6C34878D82A}">
                    <a16:rowId xmlns:a16="http://schemas.microsoft.com/office/drawing/2014/main" val="3259437685"/>
                  </a:ext>
                </a:extLst>
              </a:tr>
              <a:tr h="930579">
                <a:tc>
                  <a:txBody>
                    <a:bodyPr/>
                    <a:lstStyle/>
                    <a:p>
                      <a:pPr algn="ctr"/>
                      <a:r>
                        <a:rPr lang="en-IN" dirty="0"/>
                        <a:t>H</a:t>
                      </a:r>
                    </a:p>
                  </a:txBody>
                  <a:tcPr/>
                </a:tc>
                <a:tc>
                  <a:txBody>
                    <a:bodyPr/>
                    <a:lstStyle/>
                    <a:p>
                      <a:pPr algn="ctr"/>
                      <a:r>
                        <a:rPr lang="en-US" dirty="0" err="1"/>
                        <a:t>PhishZoo</a:t>
                      </a:r>
                      <a:r>
                        <a:rPr lang="en-US" dirty="0"/>
                        <a:t> : Detecting Phishing Website by Looking at Them</a:t>
                      </a:r>
                      <a:endParaRPr lang="en-IN" dirty="0"/>
                    </a:p>
                  </a:txBody>
                  <a:tcPr/>
                </a:tc>
                <a:tc>
                  <a:txBody>
                    <a:bodyPr/>
                    <a:lstStyle/>
                    <a:p>
                      <a:pPr algn="ctr"/>
                      <a:r>
                        <a:rPr lang="en-IN" dirty="0"/>
                        <a:t>Sadia </a:t>
                      </a:r>
                      <a:r>
                        <a:rPr lang="en-IN" dirty="0" err="1"/>
                        <a:t>Afroz</a:t>
                      </a:r>
                      <a:r>
                        <a:rPr lang="en-IN" dirty="0"/>
                        <a:t>, Rachel </a:t>
                      </a:r>
                      <a:r>
                        <a:rPr lang="en-IN" dirty="0" err="1"/>
                        <a:t>Greenstadt</a:t>
                      </a:r>
                      <a:endParaRPr lang="en-IN"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198908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918DF2C7-5408-5A3C-666A-8CDECC3B086B}"/>
              </a:ext>
            </a:extLst>
          </p:cNvPr>
          <p:cNvGraphicFramePr>
            <a:graphicFrameLocks noGrp="1"/>
          </p:cNvGraphicFramePr>
          <p:nvPr>
            <p:extLst>
              <p:ext uri="{D42A27DB-BD31-4B8C-83A1-F6EECF244321}">
                <p14:modId xmlns:p14="http://schemas.microsoft.com/office/powerpoint/2010/main" val="631372343"/>
              </p:ext>
            </p:extLst>
          </p:nvPr>
        </p:nvGraphicFramePr>
        <p:xfrm>
          <a:off x="2390588" y="874509"/>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997E41D-6A4F-5E71-F80D-78429A442F45}"/>
              </a:ext>
            </a:extLst>
          </p:cNvPr>
          <p:cNvGraphicFramePr>
            <a:graphicFrameLocks noGrp="1"/>
          </p:cNvGraphicFramePr>
          <p:nvPr>
            <p:extLst>
              <p:ext uri="{D42A27DB-BD31-4B8C-83A1-F6EECF244321}">
                <p14:modId xmlns:p14="http://schemas.microsoft.com/office/powerpoint/2010/main" val="2631694352"/>
              </p:ext>
            </p:extLst>
          </p:nvPr>
        </p:nvGraphicFramePr>
        <p:xfrm>
          <a:off x="1410446" y="410940"/>
          <a:ext cx="9371107" cy="3074080"/>
        </p:xfrm>
        <a:graphic>
          <a:graphicData uri="http://schemas.openxmlformats.org/drawingml/2006/table">
            <a:tbl>
              <a:tblPr firstRow="1" bandRow="1">
                <a:tableStyleId>{5C22544A-7EE6-4342-B048-85BDC9FD1C3A}</a:tableStyleId>
              </a:tblPr>
              <a:tblGrid>
                <a:gridCol w="1566379">
                  <a:extLst>
                    <a:ext uri="{9D8B030D-6E8A-4147-A177-3AD203B41FA5}">
                      <a16:colId xmlns:a16="http://schemas.microsoft.com/office/drawing/2014/main" val="3678404960"/>
                    </a:ext>
                  </a:extLst>
                </a:gridCol>
                <a:gridCol w="3953163">
                  <a:extLst>
                    <a:ext uri="{9D8B030D-6E8A-4147-A177-3AD203B41FA5}">
                      <a16:colId xmlns:a16="http://schemas.microsoft.com/office/drawing/2014/main" val="4091734782"/>
                    </a:ext>
                  </a:extLst>
                </a:gridCol>
                <a:gridCol w="3851565">
                  <a:extLst>
                    <a:ext uri="{9D8B030D-6E8A-4147-A177-3AD203B41FA5}">
                      <a16:colId xmlns:a16="http://schemas.microsoft.com/office/drawing/2014/main" val="1181770777"/>
                    </a:ext>
                  </a:extLst>
                </a:gridCol>
              </a:tblGrid>
              <a:tr h="43762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extLst>
                  <a:ext uri="{0D108BD9-81ED-4DB2-BD59-A6C34878D82A}">
                    <a16:rowId xmlns:a16="http://schemas.microsoft.com/office/drawing/2014/main" val="3013151605"/>
                  </a:ext>
                </a:extLst>
              </a:tr>
              <a:tr h="852939">
                <a:tc>
                  <a:txBody>
                    <a:bodyPr/>
                    <a:lstStyle/>
                    <a:p>
                      <a:pPr algn="ctr"/>
                      <a:r>
                        <a:rPr lang="en-IN" dirty="0"/>
                        <a:t>2018</a:t>
                      </a:r>
                    </a:p>
                  </a:txBody>
                  <a:tcPr/>
                </a:tc>
                <a:tc>
                  <a:txBody>
                    <a:bodyPr/>
                    <a:lstStyle/>
                    <a:p>
                      <a:pPr algn="ctr"/>
                      <a:endParaRPr lang="en-IN" b="0" dirty="0"/>
                    </a:p>
                  </a:txBody>
                  <a:tcPr/>
                </a:tc>
                <a:tc>
                  <a:txBody>
                    <a:bodyPr/>
                    <a:lstStyle/>
                    <a:p>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146337000"/>
                  </a:ext>
                </a:extLst>
              </a:tr>
              <a:tr h="852939">
                <a:tc>
                  <a:txBody>
                    <a:bodyPr/>
                    <a:lstStyle/>
                    <a:p>
                      <a:pPr algn="ctr"/>
                      <a:endParaRPr lang="en-IN"/>
                    </a:p>
                  </a:txBody>
                  <a:tcPr/>
                </a:tc>
                <a:tc>
                  <a:txBody>
                    <a:bodyPr/>
                    <a:lstStyle/>
                    <a:p>
                      <a:pPr algn="ctr"/>
                      <a:endParaRPr lang="en-IN" b="0" dirty="0"/>
                    </a:p>
                  </a:txBody>
                  <a:tcPr/>
                </a:tc>
                <a:tc>
                  <a:txBody>
                    <a:bodyPr/>
                    <a:lstStyle/>
                    <a:p>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3259437685"/>
                  </a:ext>
                </a:extLst>
              </a:tr>
              <a:tr h="930579">
                <a:tc>
                  <a:txBody>
                    <a:bodyPr/>
                    <a:lstStyle/>
                    <a:p>
                      <a:pPr algn="ctr"/>
                      <a:endParaRPr lang="en-IN"/>
                    </a:p>
                  </a:txBody>
                  <a:tcPr/>
                </a:tc>
                <a:tc>
                  <a:txBody>
                    <a:bodyPr/>
                    <a:lstStyle/>
                    <a:p>
                      <a:pPr algn="ctr"/>
                      <a:endParaRPr lang="en-IN" b="0" dirty="0"/>
                    </a:p>
                  </a:txBody>
                  <a:tcPr/>
                </a:tc>
                <a:tc>
                  <a:txBody>
                    <a:bodyPr/>
                    <a:lstStyle/>
                    <a:p>
                      <a:pPr algn="ctr"/>
                      <a:endParaRPr lang="en-IN"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01317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637720108"/>
              </p:ext>
            </p:extLst>
          </p:nvPr>
        </p:nvGraphicFramePr>
        <p:xfrm>
          <a:off x="662940" y="36868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four subcomponents.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1014141172"/>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 is; and finally the degree of modification required to address the drawback(s) the solution may exhibit. </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
        <p:nvSpPr>
          <p:cNvPr id="3" name="TextBox 2">
            <a:extLst>
              <a:ext uri="{FF2B5EF4-FFF2-40B4-BE49-F238E27FC236}">
                <a16:creationId xmlns:a16="http://schemas.microsoft.com/office/drawing/2014/main" id="{78FA1F86-C308-46EA-AFD5-01C97234570F}"/>
              </a:ext>
            </a:extLst>
          </p:cNvPr>
          <p:cNvSpPr txBox="1"/>
          <p:nvPr/>
        </p:nvSpPr>
        <p:spPr>
          <a:xfrm>
            <a:off x="167640" y="0"/>
            <a:ext cx="1417320" cy="369332"/>
          </a:xfrm>
          <a:prstGeom prst="rect">
            <a:avLst/>
          </a:prstGeom>
          <a:noFill/>
        </p:spPr>
        <p:txBody>
          <a:bodyPr wrap="square" rtlCol="0">
            <a:spAutoFit/>
          </a:bodyPr>
          <a:lstStyle/>
          <a:p>
            <a:r>
              <a:rPr lang="en-IN" dirty="0" err="1"/>
              <a:t>Aswani</a:t>
            </a:r>
            <a:endParaRPr lang="en-IN" dirty="0"/>
          </a:p>
        </p:txBody>
      </p:sp>
    </p:spTree>
    <p:extLst>
      <p:ext uri="{BB962C8B-B14F-4D97-AF65-F5344CB8AC3E}">
        <p14:creationId xmlns:p14="http://schemas.microsoft.com/office/powerpoint/2010/main" val="75008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2645</TotalTime>
  <Words>2667</Words>
  <Application>Microsoft Office PowerPoint</Application>
  <PresentationFormat>Widescreen</PresentationFormat>
  <Paragraphs>287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41</cp:revision>
  <dcterms:created xsi:type="dcterms:W3CDTF">2022-05-25T17:21:02Z</dcterms:created>
  <dcterms:modified xsi:type="dcterms:W3CDTF">2023-01-02T11:15:37Z</dcterms:modified>
</cp:coreProperties>
</file>