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5" r:id="rId26"/>
    <p:sldId id="295" r:id="rId27"/>
    <p:sldId id="297" r:id="rId28"/>
    <p:sldId id="298" r:id="rId29"/>
    <p:sldId id="299" r:id="rId30"/>
    <p:sldId id="301" r:id="rId31"/>
    <p:sldId id="300" r:id="rId32"/>
    <p:sldId id="305" r:id="rId33"/>
    <p:sldId id="304" r:id="rId34"/>
    <p:sldId id="302" r:id="rId35"/>
    <p:sldId id="303" r:id="rId36"/>
    <p:sldId id="287"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238280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dirty="0"/>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415334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6</a:t>
            </a:fld>
            <a:endParaRPr lang="en-IN"/>
          </a:p>
        </p:txBody>
      </p:sp>
    </p:spTree>
    <p:extLst>
      <p:ext uri="{BB962C8B-B14F-4D97-AF65-F5344CB8AC3E}">
        <p14:creationId xmlns:p14="http://schemas.microsoft.com/office/powerpoint/2010/main" val="9910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03-04-2023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p:txBody>
          <a:bodyPr/>
          <a:lstStyle/>
          <a:p>
            <a:pPr algn="ctr"/>
            <a:r>
              <a:rPr lang="en-IN" dirty="0"/>
              <a:t>System Architecture</a:t>
            </a:r>
          </a:p>
        </p:txBody>
      </p:sp>
      <p:pic>
        <p:nvPicPr>
          <p:cNvPr id="5" name="Picture 4">
            <a:extLst>
              <a:ext uri="{FF2B5EF4-FFF2-40B4-BE49-F238E27FC236}">
                <a16:creationId xmlns:a16="http://schemas.microsoft.com/office/drawing/2014/main" id="{C56338FC-57CE-45DC-85B1-2EA019465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554" y="2008459"/>
            <a:ext cx="6936476" cy="3581710"/>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fontScale="92500" lnSpcReduction="20000"/>
          </a:bodyPr>
          <a:lstStyle/>
          <a:p>
            <a:pPr marL="0" indent="0">
              <a:buNone/>
            </a:pPr>
            <a:r>
              <a:rPr lang="en-IN" sz="2800" dirty="0"/>
              <a:t>3 Phases of Implementation :</a:t>
            </a:r>
          </a:p>
          <a:p>
            <a:pPr marL="914400" lvl="1" indent="-514350">
              <a:buFont typeface="+mj-lt"/>
              <a:buAutoNum type="arabicPeriod"/>
            </a:pPr>
            <a:r>
              <a:rPr lang="en-IN" sz="1800" dirty="0"/>
              <a:t>Data Collection &amp; Cleaning</a:t>
            </a:r>
          </a:p>
          <a:p>
            <a:pPr marL="914400" lvl="1" indent="-514350">
              <a:buFont typeface="+mj-lt"/>
              <a:buAutoNum type="arabicPeriod"/>
            </a:pPr>
            <a:r>
              <a:rPr lang="en-IN" sz="1800" dirty="0"/>
              <a:t>Feature Extraction</a:t>
            </a:r>
          </a:p>
          <a:p>
            <a:pPr marL="914400" lvl="1" indent="-514350">
              <a:buFont typeface="+mj-lt"/>
              <a:buAutoNum type="arabicPeriod"/>
            </a:pPr>
            <a:r>
              <a:rPr lang="en-IN" sz="1800" dirty="0"/>
              <a:t>Model Evaluation</a:t>
            </a:r>
          </a:p>
          <a:p>
            <a:pPr marL="457200" indent="-457200">
              <a:buFont typeface="+mj-lt"/>
              <a:buAutoNum type="arabicPeriod"/>
            </a:pPr>
            <a:r>
              <a:rPr lang="en-IN" sz="2400" dirty="0"/>
              <a:t>Data Collection &amp; Cleaning</a:t>
            </a:r>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lvl="2" indent="-342900">
              <a:buFont typeface="Wingdings" panose="05000000000000000000" pitchFamily="2" charset="2"/>
              <a:buChar char="q"/>
            </a:pPr>
            <a:r>
              <a:rPr lang="en-IN" sz="2000" dirty="0"/>
              <a:t>Final Changes</a:t>
            </a:r>
          </a:p>
          <a:p>
            <a:pPr marL="1543050" lvl="3" indent="-285750">
              <a:buFont typeface="Wingdings" panose="05000000000000000000" pitchFamily="2" charset="2"/>
              <a:buChar char="Ø"/>
            </a:pPr>
            <a:r>
              <a:rPr lang="en-IN" sz="1800" dirty="0"/>
              <a:t>Merging Data Frames</a:t>
            </a:r>
          </a:p>
          <a:p>
            <a:pPr marL="1543050" lvl="3" indent="-285750">
              <a:buFont typeface="Wingdings" panose="05000000000000000000" pitchFamily="2" charset="2"/>
              <a:buChar char="Ø"/>
            </a:pPr>
            <a:r>
              <a:rPr lang="en-IN" sz="1800" dirty="0"/>
              <a:t>Dropping Duplicates</a:t>
            </a:r>
          </a:p>
          <a:p>
            <a:pPr marL="800100" lvl="2" indent="0">
              <a:buNone/>
            </a:pPr>
            <a:r>
              <a:rPr lang="en-IN" sz="2000" b="1" dirty="0"/>
              <a:t>Output: Cleaned New Dataset– final_urls.csv</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2D3C0-938D-42D3-9D97-6C740D4B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1" y="399840"/>
            <a:ext cx="11231899" cy="6143200"/>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400050" lvl="1" indent="0">
              <a:buNone/>
            </a:pPr>
            <a:r>
              <a:rPr lang="en-IN" sz="2400" u="sng" dirty="0"/>
              <a:t>Feature Classifications:</a:t>
            </a:r>
          </a:p>
          <a:p>
            <a:pPr lvl="1" indent="-342900">
              <a:buFont typeface="+mj-lt"/>
              <a:buAutoNum type="alphaLcParenR"/>
            </a:pPr>
            <a:r>
              <a:rPr lang="en-US" sz="1800" u="sng" dirty="0"/>
              <a:t>Domain Based Features</a:t>
            </a:r>
          </a:p>
          <a:p>
            <a:pPr lvl="1" indent="-342900">
              <a:buFont typeface="+mj-lt"/>
              <a:buAutoNum type="alphaLcParenR"/>
            </a:pPr>
            <a:r>
              <a:rPr lang="en-US" sz="1800" u="sng" dirty="0"/>
              <a:t>HTML &amp; JavaScript Based features</a:t>
            </a:r>
          </a:p>
          <a:p>
            <a:pPr lvl="1" indent="-342900">
              <a:buFont typeface="+mj-lt"/>
              <a:buAutoNum type="alphaLcParenR"/>
            </a:pPr>
            <a:r>
              <a:rPr lang="en-US" sz="1800" u="sng" dirty="0"/>
              <a:t>Address Based Features</a:t>
            </a:r>
          </a:p>
          <a:p>
            <a:pPr marL="400050" lvl="1" indent="0">
              <a:buNone/>
            </a:pPr>
            <a:endParaRPr lang="en-US" sz="1800" u="sng" dirty="0"/>
          </a:p>
          <a:p>
            <a:pPr lvl="1" indent="-342900">
              <a:buFont typeface="+mj-lt"/>
              <a:buAutoNum type="alphaLcParenR"/>
            </a:pPr>
            <a:r>
              <a:rPr lang="en-US" sz="1800" u="sng" dirty="0"/>
              <a:t>Domain Based Features</a:t>
            </a:r>
          </a:p>
          <a:p>
            <a:pPr marL="1085850" lvl="2" indent="-285750">
              <a:buFont typeface="Arial" panose="020B0604020202020204" pitchFamily="34" charset="0"/>
              <a:buChar char="•"/>
            </a:pPr>
            <a:r>
              <a:rPr lang="en-US" sz="1600" dirty="0" err="1"/>
              <a:t>tinyURL</a:t>
            </a:r>
            <a:endParaRPr lang="en-US" sz="1600" dirty="0"/>
          </a:p>
          <a:p>
            <a:pPr marL="1428750" lvl="3" indent="-171450"/>
            <a:r>
              <a:rPr lang="en-US" sz="1400" dirty="0"/>
              <a:t>If the URL is using Shortening Services, the value assigned to this feature is 1 (phishing) or else 0 (legitimate).</a:t>
            </a:r>
          </a:p>
          <a:p>
            <a:pPr marL="1085850" lvl="2" indent="-285750">
              <a:buFont typeface="Arial" panose="020B0604020202020204" pitchFamily="34" charset="0"/>
              <a:buChar char="•"/>
            </a:pPr>
            <a:r>
              <a:rPr lang="en-US" sz="1600" dirty="0" err="1"/>
              <a:t>domainAge</a:t>
            </a:r>
            <a:endParaRPr lang="en-US" sz="1600" dirty="0"/>
          </a:p>
          <a:p>
            <a:pPr marL="1428750" lvl="3" indent="-171450"/>
            <a:r>
              <a:rPr lang="en-US" sz="1400" dirty="0"/>
              <a:t>If age of domain &lt; 6 months, the value of this feature is 1 (phishing) else 0 (legitimate).</a:t>
            </a:r>
          </a:p>
          <a:p>
            <a:pPr marL="1085850" lvl="2" indent="-285750">
              <a:buFont typeface="Arial" panose="020B0604020202020204" pitchFamily="34" charset="0"/>
              <a:buChar char="•"/>
            </a:pPr>
            <a:r>
              <a:rPr lang="en-US" sz="1600" dirty="0" err="1"/>
              <a:t>domainEnd</a:t>
            </a:r>
            <a:endParaRPr lang="en-US" sz="1600" dirty="0"/>
          </a:p>
          <a:p>
            <a:pPr marL="1428750" lvl="3" indent="-171450"/>
            <a:r>
              <a:rPr lang="en-US" sz="1400" dirty="0"/>
              <a:t>If end period of domain &lt; 6 months, the value of this feature is 1 (phishing) else 0 (legitimate).</a:t>
            </a:r>
          </a:p>
          <a:p>
            <a:pPr marL="1428750" lvl="3" indent="-171450"/>
            <a:endParaRPr lang="en-US" sz="14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B2896E-0EB4-49AA-A2B1-A725324B5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00" y="2814320"/>
            <a:ext cx="5676526" cy="3425178"/>
          </a:xfrm>
          <a:prstGeom prst="rect">
            <a:avLst/>
          </a:prstGeom>
        </p:spPr>
      </p:pic>
      <p:pic>
        <p:nvPicPr>
          <p:cNvPr id="9" name="Picture 8">
            <a:extLst>
              <a:ext uri="{FF2B5EF4-FFF2-40B4-BE49-F238E27FC236}">
                <a16:creationId xmlns:a16="http://schemas.microsoft.com/office/drawing/2014/main" id="{C1ADD84C-30CF-46F2-B12D-CC9CDCDC9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814320"/>
            <a:ext cx="5677772" cy="3425178"/>
          </a:xfrm>
          <a:prstGeom prst="rect">
            <a:avLst/>
          </a:prstGeom>
        </p:spPr>
      </p:pic>
      <p:pic>
        <p:nvPicPr>
          <p:cNvPr id="10" name="Picture 9">
            <a:extLst>
              <a:ext uri="{FF2B5EF4-FFF2-40B4-BE49-F238E27FC236}">
                <a16:creationId xmlns:a16="http://schemas.microsoft.com/office/drawing/2014/main" id="{7EB94607-B9FA-46B7-8FBA-37995BE39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95" y="193040"/>
            <a:ext cx="8159601" cy="2367280"/>
          </a:xfrm>
          <a:prstGeom prst="rect">
            <a:avLst/>
          </a:prstGeom>
        </p:spPr>
      </p:pic>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8C70-7FA9-4711-B200-5C301278CE6F}"/>
              </a:ext>
            </a:extLst>
          </p:cNvPr>
          <p:cNvSpPr>
            <a:spLocks noGrp="1"/>
          </p:cNvSpPr>
          <p:nvPr>
            <p:ph idx="1"/>
          </p:nvPr>
        </p:nvSpPr>
        <p:spPr>
          <a:xfrm>
            <a:off x="240454" y="314961"/>
            <a:ext cx="8596668" cy="5360642"/>
          </a:xfrm>
        </p:spPr>
        <p:txBody>
          <a:bodyPr/>
          <a:lstStyle/>
          <a:p>
            <a:pPr lvl="1" indent="-342900">
              <a:buFont typeface="+mj-lt"/>
              <a:buAutoNum type="alphaLcParenR"/>
            </a:pPr>
            <a:r>
              <a:rPr lang="en-US" u="sng" dirty="0"/>
              <a:t>HTML &amp; JavaScript Based features</a:t>
            </a:r>
          </a:p>
          <a:p>
            <a:pPr marL="1085850" lvl="2" indent="-285750">
              <a:buFont typeface="Arial" panose="020B0604020202020204" pitchFamily="34" charset="0"/>
              <a:buChar char="•"/>
            </a:pPr>
            <a:r>
              <a:rPr lang="en-US" dirty="0" err="1"/>
              <a:t>rightClick</a:t>
            </a:r>
            <a:endParaRPr lang="en-US" dirty="0"/>
          </a:p>
          <a:p>
            <a:pPr marL="1428750" lvl="3" indent="-171450"/>
            <a:r>
              <a:rPr lang="en-US" dirty="0"/>
              <a:t>If the response is empty or </a:t>
            </a:r>
            <a:r>
              <a:rPr lang="en-US" dirty="0" err="1"/>
              <a:t>onmouseover</a:t>
            </a:r>
            <a:r>
              <a:rPr lang="en-US" dirty="0"/>
              <a:t> is not found then, the value assigned to this feature is 1 (phishing) or else 0 (legitimate).</a:t>
            </a:r>
          </a:p>
          <a:p>
            <a:pPr marL="1085850" lvl="2" indent="-285750">
              <a:buFont typeface="Arial" panose="020B0604020202020204" pitchFamily="34" charset="0"/>
              <a:buChar char="•"/>
            </a:pPr>
            <a:r>
              <a:rPr lang="en-US" dirty="0" err="1"/>
              <a:t>mouseOver</a:t>
            </a:r>
            <a:endParaRPr lang="en-US" dirty="0"/>
          </a:p>
          <a:p>
            <a:pPr marL="1428750" lvl="3" indent="-171450"/>
            <a:r>
              <a:rPr lang="en-US" dirty="0"/>
              <a:t>If the response is empty or </a:t>
            </a:r>
            <a:r>
              <a:rPr lang="en-US" dirty="0" err="1"/>
              <a:t>onmouseover</a:t>
            </a:r>
            <a:r>
              <a:rPr lang="en-US" dirty="0"/>
              <a:t> is found then, the value assigned to this feature is 1 (phishing) or else 0 (legitimate).</a:t>
            </a:r>
          </a:p>
          <a:p>
            <a:pPr marL="1085850" lvl="2" indent="-285750">
              <a:buFont typeface="Arial" panose="020B0604020202020204" pitchFamily="34" charset="0"/>
              <a:buChar char="•"/>
            </a:pPr>
            <a:r>
              <a:rPr lang="en-US" dirty="0"/>
              <a:t>Forwarding</a:t>
            </a:r>
          </a:p>
          <a:p>
            <a:pPr marL="1428750" lvl="3" indent="-171450"/>
            <a:r>
              <a:rPr lang="en-US" dirty="0"/>
              <a:t>If the response is greater than 2, the value assigned to this feature is 1 (phishing) or else 0 (legitimate).</a:t>
            </a:r>
          </a:p>
          <a:p>
            <a:endParaRPr lang="en-IN" dirty="0"/>
          </a:p>
        </p:txBody>
      </p:sp>
      <p:pic>
        <p:nvPicPr>
          <p:cNvPr id="5" name="Picture 4">
            <a:extLst>
              <a:ext uri="{FF2B5EF4-FFF2-40B4-BE49-F238E27FC236}">
                <a16:creationId xmlns:a16="http://schemas.microsoft.com/office/drawing/2014/main" id="{5E5C382D-5F17-4C10-A76C-630579192302}"/>
              </a:ext>
            </a:extLst>
          </p:cNvPr>
          <p:cNvPicPr>
            <a:picLocks noChangeAspect="1"/>
          </p:cNvPicPr>
          <p:nvPr/>
        </p:nvPicPr>
        <p:blipFill rotWithShape="1">
          <a:blip r:embed="rId3">
            <a:extLst>
              <a:ext uri="{28A0092B-C50C-407E-A947-70E740481C1C}">
                <a14:useLocalDpi xmlns:a14="http://schemas.microsoft.com/office/drawing/2010/main" val="0"/>
              </a:ext>
            </a:extLst>
          </a:blip>
          <a:srcRect l="-17" t="150" r="254" b="67431"/>
          <a:stretch/>
        </p:blipFill>
        <p:spPr>
          <a:xfrm>
            <a:off x="821504" y="3307080"/>
            <a:ext cx="4278816" cy="1483360"/>
          </a:xfrm>
          <a:prstGeom prst="rect">
            <a:avLst/>
          </a:prstGeom>
        </p:spPr>
      </p:pic>
      <p:pic>
        <p:nvPicPr>
          <p:cNvPr id="7" name="Picture 6">
            <a:extLst>
              <a:ext uri="{FF2B5EF4-FFF2-40B4-BE49-F238E27FC236}">
                <a16:creationId xmlns:a16="http://schemas.microsoft.com/office/drawing/2014/main" id="{B6DAEB03-9036-4F18-ACDF-229F94BBC984}"/>
              </a:ext>
            </a:extLst>
          </p:cNvPr>
          <p:cNvPicPr>
            <a:picLocks noChangeAspect="1"/>
          </p:cNvPicPr>
          <p:nvPr/>
        </p:nvPicPr>
        <p:blipFill rotWithShape="1">
          <a:blip r:embed="rId3">
            <a:extLst>
              <a:ext uri="{28A0092B-C50C-407E-A947-70E740481C1C}">
                <a14:useLocalDpi xmlns:a14="http://schemas.microsoft.com/office/drawing/2010/main" val="0"/>
              </a:ext>
            </a:extLst>
          </a:blip>
          <a:srcRect t="31890" b="32113"/>
          <a:stretch/>
        </p:blipFill>
        <p:spPr>
          <a:xfrm>
            <a:off x="6132067" y="3307080"/>
            <a:ext cx="4290432" cy="1645920"/>
          </a:xfrm>
          <a:prstGeom prst="rect">
            <a:avLst/>
          </a:prstGeom>
        </p:spPr>
      </p:pic>
      <p:pic>
        <p:nvPicPr>
          <p:cNvPr id="9" name="Picture 8">
            <a:extLst>
              <a:ext uri="{FF2B5EF4-FFF2-40B4-BE49-F238E27FC236}">
                <a16:creationId xmlns:a16="http://schemas.microsoft.com/office/drawing/2014/main" id="{1108B3DA-3389-46BE-9CEB-9C4E3FBE1787}"/>
              </a:ext>
            </a:extLst>
          </p:cNvPr>
          <p:cNvPicPr>
            <a:picLocks noChangeAspect="1"/>
          </p:cNvPicPr>
          <p:nvPr/>
        </p:nvPicPr>
        <p:blipFill rotWithShape="1">
          <a:blip r:embed="rId3">
            <a:extLst>
              <a:ext uri="{28A0092B-C50C-407E-A947-70E740481C1C}">
                <a14:useLocalDpi xmlns:a14="http://schemas.microsoft.com/office/drawing/2010/main" val="0"/>
              </a:ext>
            </a:extLst>
          </a:blip>
          <a:srcRect t="67558"/>
          <a:stretch/>
        </p:blipFill>
        <p:spPr>
          <a:xfrm>
            <a:off x="3194163" y="5059679"/>
            <a:ext cx="4290432" cy="1483360"/>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Address Based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87C-E52D-47F6-ACD2-C31D80C0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97" y="421484"/>
            <a:ext cx="6597546" cy="3774596"/>
          </a:xfrm>
          <a:prstGeom prst="rect">
            <a:avLst/>
          </a:prstGeom>
        </p:spPr>
      </p:pic>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Python, </a:t>
            </a:r>
            <a:r>
              <a:rPr lang="en-IN" dirty="0" err="1"/>
              <a:t>Anaconda,Google</a:t>
            </a:r>
            <a:r>
              <a:rPr lang="en-IN" dirty="0"/>
              <a:t> </a:t>
            </a:r>
            <a:r>
              <a:rPr lang="en-IN" dirty="0" err="1"/>
              <a:t>CoLab</a:t>
            </a:r>
            <a:endParaRPr lang="en-IN" dirty="0"/>
          </a:p>
          <a:p>
            <a:pPr marL="285750" indent="-285750">
              <a:lnSpc>
                <a:spcPct val="150000"/>
              </a:lnSpc>
              <a:buFont typeface="Arial" panose="020B0604020202020204" pitchFamily="34" charset="0"/>
              <a:buChar char="•"/>
            </a:pPr>
            <a:r>
              <a:rPr lang="en-IN" dirty="0"/>
              <a:t>Chrome Browser</a:t>
            </a:r>
          </a:p>
          <a:p>
            <a:pPr marL="285750" indent="-285750">
              <a:lnSpc>
                <a:spcPct val="150000"/>
              </a:lnSpc>
              <a:buFont typeface="Arial" panose="020B0604020202020204" pitchFamily="34" charset="0"/>
              <a:buChar char="•"/>
            </a:pPr>
            <a:r>
              <a:rPr lang="en-IN" dirty="0"/>
              <a:t>Intel i3 or above, 4GB RAM</a:t>
            </a:r>
          </a:p>
          <a:p>
            <a:pPr marL="285750" indent="-285750">
              <a:lnSpc>
                <a:spcPct val="150000"/>
              </a:lnSpc>
              <a:buFont typeface="Arial" panose="020B0604020202020204" pitchFamily="34" charset="0"/>
              <a:buChar char="•"/>
            </a:pPr>
            <a:r>
              <a:rPr lang="en-IN" dirty="0"/>
              <a:t>VS Code</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21650</TotalTime>
  <Words>4122</Words>
  <Application>Microsoft Office PowerPoint</Application>
  <PresentationFormat>Widescreen</PresentationFormat>
  <Paragraphs>466</Paragraphs>
  <Slides>37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130</cp:revision>
  <dcterms:created xsi:type="dcterms:W3CDTF">2022-05-25T17:21:02Z</dcterms:created>
  <dcterms:modified xsi:type="dcterms:W3CDTF">2023-04-05T14:41:34Z</dcterms:modified>
</cp:coreProperties>
</file>