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9"/>
  </p:notesMasterIdLst>
  <p:sldIdLst>
    <p:sldId id="256" r:id="rId2"/>
    <p:sldId id="296" r:id="rId3"/>
    <p:sldId id="289" r:id="rId4"/>
    <p:sldId id="290" r:id="rId5"/>
    <p:sldId id="291" r:id="rId6"/>
    <p:sldId id="292" r:id="rId7"/>
    <p:sldId id="293" r:id="rId8"/>
    <p:sldId id="294" r:id="rId9"/>
    <p:sldId id="268" r:id="rId10"/>
    <p:sldId id="274" r:id="rId11"/>
    <p:sldId id="275" r:id="rId12"/>
    <p:sldId id="276" r:id="rId13"/>
    <p:sldId id="278" r:id="rId14"/>
    <p:sldId id="279" r:id="rId15"/>
    <p:sldId id="280" r:id="rId16"/>
    <p:sldId id="281" r:id="rId17"/>
    <p:sldId id="282" r:id="rId18"/>
    <p:sldId id="283" r:id="rId19"/>
    <p:sldId id="272" r:id="rId20"/>
    <p:sldId id="271" r:id="rId21"/>
    <p:sldId id="277" r:id="rId22"/>
    <p:sldId id="269" r:id="rId23"/>
    <p:sldId id="270" r:id="rId24"/>
    <p:sldId id="273" r:id="rId25"/>
    <p:sldId id="285" r:id="rId26"/>
    <p:sldId id="295" r:id="rId27"/>
    <p:sldId id="297" r:id="rId28"/>
    <p:sldId id="298" r:id="rId29"/>
    <p:sldId id="299" r:id="rId30"/>
    <p:sldId id="301" r:id="rId31"/>
    <p:sldId id="300" r:id="rId32"/>
    <p:sldId id="305" r:id="rId33"/>
    <p:sldId id="304" r:id="rId34"/>
    <p:sldId id="302" r:id="rId35"/>
    <p:sldId id="303" r:id="rId36"/>
    <p:sldId id="287" r:id="rId37"/>
    <p:sldId id="306"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79925" autoAdjust="0"/>
  </p:normalViewPr>
  <p:slideViewPr>
    <p:cSldViewPr snapToGrid="0">
      <p:cViewPr varScale="1">
        <p:scale>
          <a:sx n="69" d="100"/>
          <a:sy n="69" d="100"/>
        </p:scale>
        <p:origin x="146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469E2-7578-498B-A3C6-F48F2C285648}" type="datetimeFigureOut">
              <a:rPr lang="en-IN" smtClean="0"/>
              <a:t>03-04-2023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AE8287-2753-4958-A56C-B77700D7760B}" type="slidenum">
              <a:rPr lang="en-IN" smtClean="0"/>
              <a:t>‹#›</a:t>
            </a:fld>
            <a:endParaRPr lang="en-IN"/>
          </a:p>
        </p:txBody>
      </p:sp>
    </p:spTree>
    <p:extLst>
      <p:ext uri="{BB962C8B-B14F-4D97-AF65-F5344CB8AC3E}">
        <p14:creationId xmlns:p14="http://schemas.microsoft.com/office/powerpoint/2010/main" val="1463811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Good morning…V would like to present our project topic on &lt;name&gt;</a:t>
            </a:r>
          </a:p>
        </p:txBody>
      </p:sp>
      <p:sp>
        <p:nvSpPr>
          <p:cNvPr id="4" name="Slide Number Placeholder 3"/>
          <p:cNvSpPr>
            <a:spLocks noGrp="1"/>
          </p:cNvSpPr>
          <p:nvPr>
            <p:ph type="sldNum" sz="quarter" idx="5"/>
          </p:nvPr>
        </p:nvSpPr>
        <p:spPr/>
        <p:txBody>
          <a:bodyPr/>
          <a:lstStyle/>
          <a:p>
            <a:fld id="{99AE8287-2753-4958-A56C-B77700D7760B}" type="slidenum">
              <a:rPr lang="en-IN" smtClean="0"/>
              <a:t>1</a:t>
            </a:fld>
            <a:endParaRPr lang="en-IN"/>
          </a:p>
        </p:txBody>
      </p:sp>
    </p:spTree>
    <p:extLst>
      <p:ext uri="{BB962C8B-B14F-4D97-AF65-F5344CB8AC3E}">
        <p14:creationId xmlns:p14="http://schemas.microsoft.com/office/powerpoint/2010/main" val="489295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N" dirty="0"/>
              <a:t>Initial_urls.csv contains 50% phishing URLs and 50% Legitimate website.</a:t>
            </a:r>
          </a:p>
          <a:p>
            <a:pPr marL="171450" indent="-171450">
              <a:buFontTx/>
              <a:buChar char="-"/>
            </a:pPr>
            <a:endParaRPr lang="en-I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kern="1200" dirty="0">
                <a:solidFill>
                  <a:schemeClr val="tx1"/>
                </a:solidFill>
                <a:effectLst/>
                <a:latin typeface="+mn-lt"/>
                <a:ea typeface="+mn-ea"/>
                <a:cs typeface="+mn-cs"/>
              </a:rPr>
              <a:t>An additional dataset is merged with the original to improve our model upon deployment.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  A data structure called </a:t>
            </a:r>
            <a:r>
              <a:rPr lang="en-US" sz="1200" b="0" kern="1200" dirty="0" err="1">
                <a:solidFill>
                  <a:schemeClr val="tx1"/>
                </a:solidFill>
                <a:effectLst/>
                <a:latin typeface="+mn-lt"/>
                <a:ea typeface="+mn-ea"/>
                <a:cs typeface="+mn-cs"/>
              </a:rPr>
              <a:t>dataFrames</a:t>
            </a:r>
            <a:r>
              <a:rPr lang="en-US" sz="1200" b="0" kern="1200" dirty="0">
                <a:solidFill>
                  <a:schemeClr val="tx1"/>
                </a:solidFill>
                <a:effectLst/>
                <a:latin typeface="+mn-lt"/>
                <a:ea typeface="+mn-ea"/>
                <a:cs typeface="+mn-cs"/>
              </a:rPr>
              <a:t> of the pandas library in python is used for working with this datasets.</a:t>
            </a:r>
          </a:p>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28</a:t>
            </a:fld>
            <a:endParaRPr lang="en-IN"/>
          </a:p>
        </p:txBody>
      </p:sp>
    </p:spTree>
    <p:extLst>
      <p:ext uri="{BB962C8B-B14F-4D97-AF65-F5344CB8AC3E}">
        <p14:creationId xmlns:p14="http://schemas.microsoft.com/office/powerpoint/2010/main" val="1606685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dirty="0"/>
              <a:t>Dropping Null Values</a:t>
            </a:r>
            <a:r>
              <a:rPr lang="en-IN" sz="1200" dirty="0"/>
              <a:t>—in the dataset we can see that there were 92 URLs without label </a:t>
            </a:r>
            <a:r>
              <a:rPr lang="en-IN" sz="1200" dirty="0" err="1"/>
              <a:t>i.e</a:t>
            </a:r>
            <a:r>
              <a:rPr lang="en-IN" sz="1200" dirty="0"/>
              <a:t>, having null values. We will simply drop these rows.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t>Dropping Columns</a:t>
            </a:r>
            <a:r>
              <a:rPr lang="en-IN" sz="1200" dirty="0"/>
              <a:t>– Dataset2 which is the </a:t>
            </a:r>
            <a:r>
              <a:rPr lang="en-IN" sz="1200" dirty="0" err="1"/>
              <a:t>additional_urls</a:t>
            </a:r>
            <a:r>
              <a:rPr lang="en-IN" sz="1200" dirty="0"/>
              <a:t> contains unwanted columns, We will be also dropping these columns.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t>Changing </a:t>
            </a:r>
            <a:r>
              <a:rPr lang="en-IN" sz="1200" b="1" dirty="0" err="1"/>
              <a:t>Dtypes</a:t>
            </a:r>
            <a:r>
              <a:rPr lang="en-IN" sz="1200" dirty="0"/>
              <a:t>--- </a:t>
            </a:r>
            <a:r>
              <a:rPr lang="en-IN" sz="1200" dirty="0" err="1"/>
              <a:t>Dtypes</a:t>
            </a:r>
            <a:r>
              <a:rPr lang="en-IN" sz="1200" dirty="0"/>
              <a:t> (Datatypes) are changed so the two datasets match , giving advantage on the merging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t>Merging </a:t>
            </a:r>
            <a:r>
              <a:rPr lang="en-IN" sz="1200" b="1" dirty="0" err="1"/>
              <a:t>DataFrames</a:t>
            </a:r>
            <a:r>
              <a:rPr lang="en-IN" sz="1200" dirty="0"/>
              <a:t>– as the final step we will concatenate both the datasets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t>Dropping Duplicates</a:t>
            </a:r>
            <a:r>
              <a:rPr lang="en-IN" sz="1200" dirty="0"/>
              <a:t>—After concatenation there are chances of duplicate URLs. There were 194</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Duplicate URLs in our resultant dataset. And these were dropped. </a:t>
            </a:r>
          </a:p>
        </p:txBody>
      </p:sp>
      <p:sp>
        <p:nvSpPr>
          <p:cNvPr id="4" name="Slide Number Placeholder 3"/>
          <p:cNvSpPr>
            <a:spLocks noGrp="1"/>
          </p:cNvSpPr>
          <p:nvPr>
            <p:ph type="sldNum" sz="quarter" idx="5"/>
          </p:nvPr>
        </p:nvSpPr>
        <p:spPr/>
        <p:txBody>
          <a:bodyPr/>
          <a:lstStyle/>
          <a:p>
            <a:fld id="{99AE8287-2753-4958-A56C-B77700D7760B}" type="slidenum">
              <a:rPr lang="en-IN" smtClean="0"/>
              <a:t>29</a:t>
            </a:fld>
            <a:endParaRPr lang="en-IN"/>
          </a:p>
        </p:txBody>
      </p:sp>
    </p:spTree>
    <p:extLst>
      <p:ext uri="{BB962C8B-B14F-4D97-AF65-F5344CB8AC3E}">
        <p14:creationId xmlns:p14="http://schemas.microsoft.com/office/powerpoint/2010/main" val="2379341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dropna</a:t>
            </a:r>
            <a:r>
              <a:rPr lang="en-IN" dirty="0"/>
              <a:t>() : function used to drop null values</a:t>
            </a:r>
          </a:p>
        </p:txBody>
      </p:sp>
      <p:sp>
        <p:nvSpPr>
          <p:cNvPr id="4" name="Slide Number Placeholder 3"/>
          <p:cNvSpPr>
            <a:spLocks noGrp="1"/>
          </p:cNvSpPr>
          <p:nvPr>
            <p:ph type="sldNum" sz="quarter" idx="5"/>
          </p:nvPr>
        </p:nvSpPr>
        <p:spPr/>
        <p:txBody>
          <a:bodyPr/>
          <a:lstStyle/>
          <a:p>
            <a:fld id="{99AE8287-2753-4958-A56C-B77700D7760B}" type="slidenum">
              <a:rPr lang="en-IN" smtClean="0"/>
              <a:t>30</a:t>
            </a:fld>
            <a:endParaRPr lang="en-IN"/>
          </a:p>
        </p:txBody>
      </p:sp>
    </p:spTree>
    <p:extLst>
      <p:ext uri="{BB962C8B-B14F-4D97-AF65-F5344CB8AC3E}">
        <p14:creationId xmlns:p14="http://schemas.microsoft.com/office/powerpoint/2010/main" val="1363491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tinyURL</a:t>
            </a:r>
            <a:r>
              <a:rPr lang="en-US" dirty="0"/>
              <a:t>---</a:t>
            </a:r>
            <a:r>
              <a:rPr lang="en-US" sz="1200" b="0" i="0" kern="1200" dirty="0">
                <a:solidFill>
                  <a:schemeClr val="tx1"/>
                </a:solidFill>
                <a:effectLst/>
                <a:latin typeface="+mn-lt"/>
                <a:ea typeface="+mn-ea"/>
                <a:cs typeface="+mn-cs"/>
              </a:rPr>
              <a:t>URL shortening is a method in which a URL are shortened and still lead to the required webpage. And this is accomplished by almost all the phishing websites.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err="1">
                <a:solidFill>
                  <a:schemeClr val="tx1"/>
                </a:solidFill>
                <a:effectLst/>
                <a:latin typeface="+mn-lt"/>
                <a:ea typeface="+mn-ea"/>
                <a:cs typeface="+mn-cs"/>
              </a:rPr>
              <a:t>domainAge</a:t>
            </a:r>
            <a:r>
              <a:rPr lang="en-US" sz="1200" b="0" i="0" kern="1200" dirty="0">
                <a:solidFill>
                  <a:schemeClr val="tx1"/>
                </a:solidFill>
                <a:effectLst/>
                <a:latin typeface="+mn-lt"/>
                <a:ea typeface="+mn-ea"/>
                <a:cs typeface="+mn-cs"/>
              </a:rPr>
              <a:t>—It is a feature from WHOIS database</a:t>
            </a:r>
            <a:r>
              <a:rPr lang="en-US" sz="1200" b="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 Most phishing websites live for a short period of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 The minimum age of the </a:t>
            </a:r>
            <a:r>
              <a:rPr lang="en-US" sz="1200" dirty="0"/>
              <a:t>legitimate</a:t>
            </a:r>
            <a:r>
              <a:rPr lang="en-US" sz="1200" b="0" kern="1200" dirty="0">
                <a:solidFill>
                  <a:schemeClr val="tx1"/>
                </a:solidFill>
                <a:effectLst/>
                <a:latin typeface="+mn-lt"/>
                <a:ea typeface="+mn-ea"/>
                <a:cs typeface="+mn-cs"/>
              </a:rPr>
              <a:t> domain is considered to be 12 months for this project.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a:solidFill>
                  <a:schemeClr val="tx1"/>
                </a:solidFill>
                <a:effectLst/>
                <a:latin typeface="+mn-lt"/>
                <a:ea typeface="+mn-ea"/>
                <a:cs typeface="+mn-cs"/>
              </a:rPr>
              <a:t>domainEnd</a:t>
            </a:r>
            <a:r>
              <a:rPr lang="en-US" sz="1200" b="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It is also a feature from WHOIS database</a:t>
            </a:r>
            <a:r>
              <a:rPr lang="en-US" sz="1200" b="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 The end period considered for the phishing domain is 6 months or less  for this project.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31</a:t>
            </a:fld>
            <a:endParaRPr lang="en-IN"/>
          </a:p>
        </p:txBody>
      </p:sp>
    </p:spTree>
    <p:extLst>
      <p:ext uri="{BB962C8B-B14F-4D97-AF65-F5344CB8AC3E}">
        <p14:creationId xmlns:p14="http://schemas.microsoft.com/office/powerpoint/2010/main" val="1712597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32</a:t>
            </a:fld>
            <a:endParaRPr lang="en-IN"/>
          </a:p>
        </p:txBody>
      </p:sp>
    </p:spTree>
    <p:extLst>
      <p:ext uri="{BB962C8B-B14F-4D97-AF65-F5344CB8AC3E}">
        <p14:creationId xmlns:p14="http://schemas.microsoft.com/office/powerpoint/2010/main" val="3590265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rightClick</a:t>
            </a:r>
            <a:r>
              <a:rPr lang="en-US" dirty="0"/>
              <a:t>---</a:t>
            </a:r>
            <a:r>
              <a:rPr lang="en-US" sz="1200" b="0" i="0" kern="1200" dirty="0">
                <a:solidFill>
                  <a:schemeClr val="tx1"/>
                </a:solidFill>
                <a:effectLst/>
                <a:latin typeface="+mn-lt"/>
                <a:ea typeface="+mn-ea"/>
                <a:cs typeface="+mn-cs"/>
              </a:rPr>
              <a:t>Phishers use JavaScript to disable the right-click function, so that users cannot view and save the webpage source code.. Nonetheless, for this feature, we will search for event “</a:t>
            </a:r>
            <a:r>
              <a:rPr lang="en-US" sz="1200" b="0" i="0" kern="1200" dirty="0" err="1">
                <a:solidFill>
                  <a:schemeClr val="tx1"/>
                </a:solidFill>
                <a:effectLst/>
                <a:latin typeface="+mn-lt"/>
                <a:ea typeface="+mn-ea"/>
                <a:cs typeface="+mn-cs"/>
              </a:rPr>
              <a:t>event.button</a:t>
            </a:r>
            <a:r>
              <a:rPr lang="en-US" sz="1200" b="0" i="0" kern="1200" dirty="0">
                <a:solidFill>
                  <a:schemeClr val="tx1"/>
                </a:solidFill>
                <a:effectLst/>
                <a:latin typeface="+mn-lt"/>
                <a:ea typeface="+mn-ea"/>
                <a:cs typeface="+mn-cs"/>
              </a:rPr>
              <a:t>==2” in the webpage source code and check if the right click is disabled.</a:t>
            </a:r>
          </a:p>
          <a:p>
            <a:r>
              <a:rPr lang="en-US" sz="1200" b="1" i="0" kern="1200" dirty="0">
                <a:solidFill>
                  <a:schemeClr val="tx1"/>
                </a:solidFill>
                <a:effectLst/>
                <a:latin typeface="+mn-lt"/>
                <a:ea typeface="+mn-ea"/>
                <a:cs typeface="+mn-cs"/>
              </a:rPr>
              <a:t>mouseover</a:t>
            </a:r>
            <a:r>
              <a:rPr lang="en-US" sz="1200" b="0" i="0" kern="1200" dirty="0">
                <a:solidFill>
                  <a:schemeClr val="tx1"/>
                </a:solidFill>
                <a:effectLst/>
                <a:latin typeface="+mn-lt"/>
                <a:ea typeface="+mn-ea"/>
                <a:cs typeface="+mn-cs"/>
              </a:rPr>
              <a:t>---Phishers may use JavaScript to show a fake URL in the status bar to users. To extract this feature, we must dig-out the webpage source code, particularly the “</a:t>
            </a:r>
            <a:r>
              <a:rPr lang="en-US" sz="1200" b="0" i="0" kern="1200" dirty="0" err="1">
                <a:solidFill>
                  <a:schemeClr val="tx1"/>
                </a:solidFill>
                <a:effectLst/>
                <a:latin typeface="+mn-lt"/>
                <a:ea typeface="+mn-ea"/>
                <a:cs typeface="+mn-cs"/>
              </a:rPr>
              <a:t>onMouseOver</a:t>
            </a:r>
            <a:r>
              <a:rPr lang="en-US" sz="1200" b="0" i="0" kern="1200" dirty="0">
                <a:solidFill>
                  <a:schemeClr val="tx1"/>
                </a:solidFill>
                <a:effectLst/>
                <a:latin typeface="+mn-lt"/>
                <a:ea typeface="+mn-ea"/>
                <a:cs typeface="+mn-cs"/>
              </a:rPr>
              <a:t>” event, and check if it makes any changes on the status bar</a:t>
            </a:r>
          </a:p>
          <a:p>
            <a:r>
              <a:rPr lang="en-US" sz="1200" b="1" i="0" kern="1200" dirty="0">
                <a:solidFill>
                  <a:schemeClr val="tx1"/>
                </a:solidFill>
                <a:effectLst/>
                <a:latin typeface="+mn-lt"/>
                <a:ea typeface="+mn-ea"/>
                <a:cs typeface="+mn-cs"/>
              </a:rPr>
              <a:t>Forwarding</a:t>
            </a:r>
            <a:r>
              <a:rPr lang="en-US" sz="1200" b="0" i="0" kern="1200" dirty="0">
                <a:solidFill>
                  <a:schemeClr val="tx1"/>
                </a:solidFill>
                <a:effectLst/>
                <a:latin typeface="+mn-lt"/>
                <a:ea typeface="+mn-ea"/>
                <a:cs typeface="+mn-cs"/>
              </a:rPr>
              <a:t>---The fine line that distinguishes phishing websites from legitimate ones is how many times a website has been redirected. In our dataset, we find that legitimate websites have been redirected one time max. On the other hand, phishing websites containing this feature have been redirected at least 2 times.</a:t>
            </a:r>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33</a:t>
            </a:fld>
            <a:endParaRPr lang="en-IN"/>
          </a:p>
        </p:txBody>
      </p:sp>
    </p:spTree>
    <p:extLst>
      <p:ext uri="{BB962C8B-B14F-4D97-AF65-F5344CB8AC3E}">
        <p14:creationId xmlns:p14="http://schemas.microsoft.com/office/powerpoint/2010/main" val="3912477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 basically we will be extracting the length of the basic features (</a:t>
            </a:r>
            <a:r>
              <a:rPr lang="en-IN" dirty="0" err="1"/>
              <a:t>i</a:t>
            </a:r>
            <a:r>
              <a:rPr lang="en-IN" dirty="0"/>
              <a:t>,.e, </a:t>
            </a:r>
            <a:r>
              <a:rPr lang="en-IN" dirty="0" err="1"/>
              <a:t>URL,Domain,Path,Query</a:t>
            </a:r>
            <a:r>
              <a:rPr lang="en-IN" dirty="0"/>
              <a:t> and Fragment) and also the count of special characters in that features</a:t>
            </a:r>
          </a:p>
          <a:p>
            <a:r>
              <a:rPr lang="en-IN" dirty="0"/>
              <a:t>Thus at first will extract these features using </a:t>
            </a:r>
            <a:r>
              <a:rPr lang="en-IN" dirty="0" err="1"/>
              <a:t>urlparse</a:t>
            </a:r>
            <a:r>
              <a:rPr lang="en-IN" dirty="0"/>
              <a:t> from the </a:t>
            </a:r>
            <a:r>
              <a:rPr lang="en-IN" dirty="0" err="1"/>
              <a:t>urllib</a:t>
            </a:r>
            <a:r>
              <a:rPr lang="en-IN" dirty="0"/>
              <a:t> </a:t>
            </a:r>
            <a:r>
              <a:rPr lang="en-IN" dirty="0" err="1"/>
              <a:t>liberay</a:t>
            </a:r>
            <a:r>
              <a:rPr lang="en-IN" dirty="0"/>
              <a:t> of python.</a:t>
            </a:r>
          </a:p>
        </p:txBody>
      </p:sp>
      <p:sp>
        <p:nvSpPr>
          <p:cNvPr id="4" name="Slide Number Placeholder 3"/>
          <p:cNvSpPr>
            <a:spLocks noGrp="1"/>
          </p:cNvSpPr>
          <p:nvPr>
            <p:ph type="sldNum" sz="quarter" idx="5"/>
          </p:nvPr>
        </p:nvSpPr>
        <p:spPr/>
        <p:txBody>
          <a:bodyPr/>
          <a:lstStyle/>
          <a:p>
            <a:fld id="{99AE8287-2753-4958-A56C-B77700D7760B}" type="slidenum">
              <a:rPr lang="en-IN" smtClean="0"/>
              <a:t>34</a:t>
            </a:fld>
            <a:endParaRPr lang="en-IN"/>
          </a:p>
        </p:txBody>
      </p:sp>
    </p:spTree>
    <p:extLst>
      <p:ext uri="{BB962C8B-B14F-4D97-AF65-F5344CB8AC3E}">
        <p14:creationId xmlns:p14="http://schemas.microsoft.com/office/powerpoint/2010/main" val="37684218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new csv file passed for the next phase which is the model evaluation.</a:t>
            </a:r>
          </a:p>
          <a:p>
            <a:r>
              <a:rPr lang="en-IN" dirty="0"/>
              <a:t>And there these extracted features are trained and then tested.</a:t>
            </a:r>
          </a:p>
        </p:txBody>
      </p:sp>
      <p:sp>
        <p:nvSpPr>
          <p:cNvPr id="4" name="Slide Number Placeholder 3"/>
          <p:cNvSpPr>
            <a:spLocks noGrp="1"/>
          </p:cNvSpPr>
          <p:nvPr>
            <p:ph type="sldNum" sz="quarter" idx="5"/>
          </p:nvPr>
        </p:nvSpPr>
        <p:spPr/>
        <p:txBody>
          <a:bodyPr/>
          <a:lstStyle/>
          <a:p>
            <a:fld id="{99AE8287-2753-4958-A56C-B77700D7760B}" type="slidenum">
              <a:rPr lang="en-IN" smtClean="0"/>
              <a:t>35</a:t>
            </a:fld>
            <a:endParaRPr lang="en-IN"/>
          </a:p>
        </p:txBody>
      </p:sp>
    </p:spTree>
    <p:extLst>
      <p:ext uri="{BB962C8B-B14F-4D97-AF65-F5344CB8AC3E}">
        <p14:creationId xmlns:p14="http://schemas.microsoft.com/office/powerpoint/2010/main" val="1555191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Requirements satisfied</a:t>
            </a:r>
          </a:p>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36</a:t>
            </a:fld>
            <a:endParaRPr lang="en-IN"/>
          </a:p>
        </p:txBody>
      </p:sp>
    </p:spTree>
    <p:extLst>
      <p:ext uri="{BB962C8B-B14F-4D97-AF65-F5344CB8AC3E}">
        <p14:creationId xmlns:p14="http://schemas.microsoft.com/office/powerpoint/2010/main" val="41533422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Thank you</a:t>
            </a:r>
          </a:p>
        </p:txBody>
      </p:sp>
      <p:sp>
        <p:nvSpPr>
          <p:cNvPr id="4" name="Slide Number Placeholder 3"/>
          <p:cNvSpPr>
            <a:spLocks noGrp="1"/>
          </p:cNvSpPr>
          <p:nvPr>
            <p:ph type="sldNum" sz="quarter" idx="5"/>
          </p:nvPr>
        </p:nvSpPr>
        <p:spPr/>
        <p:txBody>
          <a:bodyPr/>
          <a:lstStyle/>
          <a:p>
            <a:fld id="{99AE8287-2753-4958-A56C-B77700D7760B}" type="slidenum">
              <a:rPr lang="en-IN" smtClean="0"/>
              <a:t>37</a:t>
            </a:fld>
            <a:endParaRPr lang="en-IN"/>
          </a:p>
        </p:txBody>
      </p:sp>
    </p:spTree>
    <p:extLst>
      <p:ext uri="{BB962C8B-B14F-4D97-AF65-F5344CB8AC3E}">
        <p14:creationId xmlns:p14="http://schemas.microsoft.com/office/powerpoint/2010/main" val="1137791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Aim of the phishers is to acquire critical information like username, password and bank account details.</a:t>
            </a:r>
          </a:p>
          <a:p>
            <a:r>
              <a:rPr lang="en-US" dirty="0"/>
              <a:t>Various machine algorithms are used to detect phishing websites. </a:t>
            </a:r>
          </a:p>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3</a:t>
            </a:fld>
            <a:endParaRPr lang="en-IN"/>
          </a:p>
        </p:txBody>
      </p:sp>
    </p:spTree>
    <p:extLst>
      <p:ext uri="{BB962C8B-B14F-4D97-AF65-F5344CB8AC3E}">
        <p14:creationId xmlns:p14="http://schemas.microsoft.com/office/powerpoint/2010/main" val="3378735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Aim of the paper is to detect phishing URLs by using best machine learning algorithm by comparing accuracy rate, false positive and false negative rate of each algorithm</a:t>
            </a:r>
          </a:p>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4</a:t>
            </a:fld>
            <a:endParaRPr lang="en-IN"/>
          </a:p>
        </p:txBody>
      </p:sp>
    </p:spTree>
    <p:extLst>
      <p:ext uri="{BB962C8B-B14F-4D97-AF65-F5344CB8AC3E}">
        <p14:creationId xmlns:p14="http://schemas.microsoft.com/office/powerpoint/2010/main" val="2146051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According to the FBI, phishing incidents nearly doubled in frequency, from 114,702 [1 lakh 14 thousand] incidents in 2019, to 241,324 [2 lakh forty thousand ] incidents in 2020. </a:t>
            </a:r>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5</a:t>
            </a:fld>
            <a:endParaRPr lang="en-IN"/>
          </a:p>
        </p:txBody>
      </p:sp>
    </p:spTree>
    <p:extLst>
      <p:ext uri="{BB962C8B-B14F-4D97-AF65-F5344CB8AC3E}">
        <p14:creationId xmlns:p14="http://schemas.microsoft.com/office/powerpoint/2010/main" val="456823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Zero-hour – a cyberattack taking place the same day a hacker finds a vulnerability in a software, hardware or firmware.</a:t>
            </a:r>
          </a:p>
        </p:txBody>
      </p:sp>
      <p:sp>
        <p:nvSpPr>
          <p:cNvPr id="4" name="Slide Number Placeholder 3"/>
          <p:cNvSpPr>
            <a:spLocks noGrp="1"/>
          </p:cNvSpPr>
          <p:nvPr>
            <p:ph type="sldNum" sz="quarter" idx="5"/>
          </p:nvPr>
        </p:nvSpPr>
        <p:spPr/>
        <p:txBody>
          <a:bodyPr/>
          <a:lstStyle/>
          <a:p>
            <a:fld id="{99AE8287-2753-4958-A56C-B77700D7760B}" type="slidenum">
              <a:rPr lang="en-IN" smtClean="0"/>
              <a:t>7</a:t>
            </a:fld>
            <a:endParaRPr lang="en-IN"/>
          </a:p>
        </p:txBody>
      </p:sp>
    </p:spTree>
    <p:extLst>
      <p:ext uri="{BB962C8B-B14F-4D97-AF65-F5344CB8AC3E}">
        <p14:creationId xmlns:p14="http://schemas.microsoft.com/office/powerpoint/2010/main" val="343370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9</a:t>
            </a:fld>
            <a:endParaRPr lang="en-IN"/>
          </a:p>
        </p:txBody>
      </p:sp>
    </p:spTree>
    <p:extLst>
      <p:ext uri="{BB962C8B-B14F-4D97-AF65-F5344CB8AC3E}">
        <p14:creationId xmlns:p14="http://schemas.microsoft.com/office/powerpoint/2010/main" val="892861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10</a:t>
            </a:fld>
            <a:endParaRPr lang="en-IN"/>
          </a:p>
        </p:txBody>
      </p:sp>
    </p:spTree>
    <p:extLst>
      <p:ext uri="{BB962C8B-B14F-4D97-AF65-F5344CB8AC3E}">
        <p14:creationId xmlns:p14="http://schemas.microsoft.com/office/powerpoint/2010/main" val="2102665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AE8287-2753-4958-A56C-B77700D7760B}" type="slidenum">
              <a:rPr lang="en-IN" smtClean="0"/>
              <a:t>17</a:t>
            </a:fld>
            <a:endParaRPr lang="en-IN"/>
          </a:p>
        </p:txBody>
      </p:sp>
    </p:spTree>
    <p:extLst>
      <p:ext uri="{BB962C8B-B14F-4D97-AF65-F5344CB8AC3E}">
        <p14:creationId xmlns:p14="http://schemas.microsoft.com/office/powerpoint/2010/main" val="318662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First of all.. We have a dataset contains both phishing and legitimate websites…Then we’ll extract features from the dataset, then we use a accurate algorithm for training and testing the features…</a:t>
            </a:r>
          </a:p>
          <a:p>
            <a:r>
              <a:rPr lang="en-IN" dirty="0"/>
              <a:t>Then, We will be having a user interface where the </a:t>
            </a:r>
            <a:r>
              <a:rPr lang="en-IN" dirty="0" err="1"/>
              <a:t>urls</a:t>
            </a:r>
            <a:r>
              <a:rPr lang="en-IN" dirty="0"/>
              <a:t> from users are collected …Which is considered as the website data… and predict whether it is phishing or legitimate using the algorithm…</a:t>
            </a:r>
          </a:p>
        </p:txBody>
      </p:sp>
      <p:sp>
        <p:nvSpPr>
          <p:cNvPr id="4" name="Slide Number Placeholder 3"/>
          <p:cNvSpPr>
            <a:spLocks noGrp="1"/>
          </p:cNvSpPr>
          <p:nvPr>
            <p:ph type="sldNum" sz="quarter" idx="5"/>
          </p:nvPr>
        </p:nvSpPr>
        <p:spPr/>
        <p:txBody>
          <a:bodyPr/>
          <a:lstStyle/>
          <a:p>
            <a:fld id="{99AE8287-2753-4958-A56C-B77700D7760B}" type="slidenum">
              <a:rPr lang="en-IN" smtClean="0"/>
              <a:t>25</a:t>
            </a:fld>
            <a:endParaRPr lang="en-IN"/>
          </a:p>
        </p:txBody>
      </p:sp>
    </p:spTree>
    <p:extLst>
      <p:ext uri="{BB962C8B-B14F-4D97-AF65-F5344CB8AC3E}">
        <p14:creationId xmlns:p14="http://schemas.microsoft.com/office/powerpoint/2010/main" val="2382809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A025A1-984E-4B5B-BCCE-8DF38927D2FD}"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1413381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827275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17798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37621119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38579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3969920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A025A1-984E-4B5B-BCCE-8DF38927D2FD}"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2904072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A025A1-984E-4B5B-BCCE-8DF38927D2FD}"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411257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A025A1-984E-4B5B-BCCE-8DF38927D2FD}"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30416886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025A1-984E-4B5B-BCCE-8DF38927D2FD}" type="datetimeFigureOut">
              <a:rPr lang="en-IN" smtClean="0"/>
              <a:t>03-04-2023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6577890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A025A1-984E-4B5B-BCCE-8DF38927D2FD}" type="datetimeFigureOut">
              <a:rPr lang="en-IN" smtClean="0"/>
              <a:t>03-04-2023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42278406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A025A1-984E-4B5B-BCCE-8DF38927D2FD}" type="datetimeFigureOut">
              <a:rPr lang="en-IN" smtClean="0"/>
              <a:t>03-04-2023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3213769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A025A1-984E-4B5B-BCCE-8DF38927D2FD}" type="datetimeFigureOut">
              <a:rPr lang="en-IN" smtClean="0"/>
              <a:t>03-04-2023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40595148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A025A1-984E-4B5B-BCCE-8DF38927D2FD}" type="datetimeFigureOut">
              <a:rPr lang="en-IN" smtClean="0"/>
              <a:t>03-04-2023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1150787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A025A1-984E-4B5B-BCCE-8DF38927D2FD}" type="datetimeFigureOut">
              <a:rPr lang="en-IN" smtClean="0"/>
              <a:t>03-04-2023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2124391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A025A1-984E-4B5B-BCCE-8DF38927D2FD}" type="datetimeFigureOut">
              <a:rPr lang="en-IN" smtClean="0"/>
              <a:t>03-04-2023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1364AA-587E-4E32-BE37-2B04942C7E9D}" type="slidenum">
              <a:rPr lang="en-IN" smtClean="0"/>
              <a:t>‹#›</a:t>
            </a:fld>
            <a:endParaRPr lang="en-IN"/>
          </a:p>
        </p:txBody>
      </p:sp>
    </p:spTree>
    <p:extLst>
      <p:ext uri="{BB962C8B-B14F-4D97-AF65-F5344CB8AC3E}">
        <p14:creationId xmlns:p14="http://schemas.microsoft.com/office/powerpoint/2010/main" val="2469694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FA025A1-984E-4B5B-BCCE-8DF38927D2FD}" type="datetimeFigureOut">
              <a:rPr lang="en-IN" smtClean="0"/>
              <a:t>03-04-2023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C1364AA-587E-4E32-BE37-2B04942C7E9D}" type="slidenum">
              <a:rPr lang="en-IN" smtClean="0"/>
              <a:t>‹#›</a:t>
            </a:fld>
            <a:endParaRPr lang="en-IN"/>
          </a:p>
        </p:txBody>
      </p:sp>
    </p:spTree>
    <p:extLst>
      <p:ext uri="{BB962C8B-B14F-4D97-AF65-F5344CB8AC3E}">
        <p14:creationId xmlns:p14="http://schemas.microsoft.com/office/powerpoint/2010/main" val="325433017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F4350B-7557-4C75-8FB2-8A0A120E2803}"/>
              </a:ext>
            </a:extLst>
          </p:cNvPr>
          <p:cNvSpPr/>
          <p:nvPr/>
        </p:nvSpPr>
        <p:spPr>
          <a:xfrm>
            <a:off x="2146739" y="819807"/>
            <a:ext cx="7110248" cy="4801314"/>
          </a:xfrm>
          <a:prstGeom prst="rect">
            <a:avLst/>
          </a:prstGeom>
        </p:spPr>
        <p:txBody>
          <a:bodyPr wrap="square">
            <a:spAutoFit/>
          </a:bodyPr>
          <a:lstStyle/>
          <a:p>
            <a:pPr algn="ctr"/>
            <a:r>
              <a:rPr lang="en-US" sz="2000" dirty="0"/>
              <a:t>A PROJECT</a:t>
            </a:r>
          </a:p>
          <a:p>
            <a:pPr algn="ctr"/>
            <a:r>
              <a:rPr lang="en-US" sz="2000" dirty="0"/>
              <a:t>ON</a:t>
            </a:r>
            <a:br>
              <a:rPr lang="en-US" sz="2000" dirty="0"/>
            </a:br>
            <a:r>
              <a:rPr lang="en-IN" sz="3200" b="1" dirty="0"/>
              <a:t>Phishing Detection Using Machine Learning</a:t>
            </a:r>
            <a:br>
              <a:rPr lang="en-US" sz="2000" dirty="0"/>
            </a:br>
            <a:br>
              <a:rPr lang="en-US" sz="2000" dirty="0"/>
            </a:br>
            <a:r>
              <a:rPr lang="en-US" dirty="0"/>
              <a:t>BACHELOR OF TECHNOLOGY</a:t>
            </a:r>
            <a:br>
              <a:rPr lang="en-US" dirty="0"/>
            </a:br>
            <a:r>
              <a:rPr lang="en-US" dirty="0"/>
              <a:t>IN</a:t>
            </a:r>
            <a:br>
              <a:rPr lang="en-US" dirty="0"/>
            </a:br>
            <a:r>
              <a:rPr lang="en-US" dirty="0"/>
              <a:t>COMPUTER SCIENCE AND ENGINEERING</a:t>
            </a:r>
            <a:br>
              <a:rPr lang="en-US" dirty="0"/>
            </a:br>
            <a:r>
              <a:rPr lang="en-US" dirty="0"/>
              <a:t>BY</a:t>
            </a:r>
            <a:br>
              <a:rPr lang="en-US" dirty="0"/>
            </a:br>
            <a:br>
              <a:rPr lang="en-US" dirty="0"/>
            </a:br>
            <a:r>
              <a:rPr lang="en-US" dirty="0"/>
              <a:t>ADITHYAN M S</a:t>
            </a:r>
          </a:p>
          <a:p>
            <a:pPr algn="ctr"/>
            <a:r>
              <a:rPr lang="en-IN" dirty="0"/>
              <a:t>AMAL SOMAN</a:t>
            </a:r>
          </a:p>
          <a:p>
            <a:pPr algn="ctr"/>
            <a:r>
              <a:rPr lang="en-IN" dirty="0"/>
              <a:t>ASWANI N K</a:t>
            </a:r>
          </a:p>
          <a:p>
            <a:pPr algn="ctr"/>
            <a:r>
              <a:rPr lang="en-IN" dirty="0"/>
              <a:t>HARIKRISHNAN K B</a:t>
            </a:r>
          </a:p>
          <a:p>
            <a:pPr algn="ctr"/>
            <a:endParaRPr lang="en-IN" sz="2000" dirty="0"/>
          </a:p>
        </p:txBody>
      </p:sp>
      <p:sp>
        <p:nvSpPr>
          <p:cNvPr id="10" name="Rectangle 9">
            <a:extLst>
              <a:ext uri="{FF2B5EF4-FFF2-40B4-BE49-F238E27FC236}">
                <a16:creationId xmlns:a16="http://schemas.microsoft.com/office/drawing/2014/main" id="{25C8E847-FF4B-4697-8954-A7CB71D63B6C}"/>
              </a:ext>
            </a:extLst>
          </p:cNvPr>
          <p:cNvSpPr/>
          <p:nvPr/>
        </p:nvSpPr>
        <p:spPr>
          <a:xfrm>
            <a:off x="2653863" y="5934670"/>
            <a:ext cx="6096000" cy="923330"/>
          </a:xfrm>
          <a:prstGeom prst="rect">
            <a:avLst/>
          </a:prstGeom>
        </p:spPr>
        <p:txBody>
          <a:bodyPr>
            <a:spAutoFit/>
          </a:bodyPr>
          <a:lstStyle/>
          <a:p>
            <a:pPr algn="ctr"/>
            <a:r>
              <a:rPr lang="en-US" dirty="0"/>
              <a:t>Under the Guidance of</a:t>
            </a:r>
          </a:p>
          <a:p>
            <a:pPr algn="ctr"/>
            <a:r>
              <a:rPr lang="en-US" b="1" dirty="0"/>
              <a:t>Ms. KRISHNA PRIYA V J</a:t>
            </a:r>
          </a:p>
          <a:p>
            <a:pPr algn="ctr"/>
            <a:r>
              <a:rPr lang="en-US" b="1" dirty="0"/>
              <a:t>ACADEMIC BATCH: 2019-2023</a:t>
            </a:r>
          </a:p>
        </p:txBody>
      </p:sp>
    </p:spTree>
    <p:extLst>
      <p:ext uri="{BB962C8B-B14F-4D97-AF65-F5344CB8AC3E}">
        <p14:creationId xmlns:p14="http://schemas.microsoft.com/office/powerpoint/2010/main" val="3365288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1510685D-0272-6E9B-5A5C-BD504FBD0603}"/>
              </a:ext>
            </a:extLst>
          </p:cNvPr>
          <p:cNvGraphicFramePr>
            <a:graphicFrameLocks noGrp="1"/>
          </p:cNvGraphicFramePr>
          <p:nvPr>
            <p:extLst>
              <p:ext uri="{D42A27DB-BD31-4B8C-83A1-F6EECF244321}">
                <p14:modId xmlns:p14="http://schemas.microsoft.com/office/powerpoint/2010/main" val="1904766189"/>
              </p:ext>
            </p:extLst>
          </p:nvPr>
        </p:nvGraphicFramePr>
        <p:xfrm>
          <a:off x="2032000" y="686261"/>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43665205"/>
                  </a:ext>
                </a:extLst>
              </a:tr>
            </a:tbl>
          </a:graphicData>
        </a:graphic>
      </p:graphicFrame>
      <p:graphicFrame>
        <p:nvGraphicFramePr>
          <p:cNvPr id="3" name="Table 5">
            <a:extLst>
              <a:ext uri="{FF2B5EF4-FFF2-40B4-BE49-F238E27FC236}">
                <a16:creationId xmlns:a16="http://schemas.microsoft.com/office/drawing/2014/main" id="{9C9FB251-213B-9FFD-A8F4-D13A9926E0ED}"/>
              </a:ext>
            </a:extLst>
          </p:cNvPr>
          <p:cNvGraphicFramePr>
            <a:graphicFrameLocks noGrp="1"/>
          </p:cNvGraphicFramePr>
          <p:nvPr>
            <p:extLst>
              <p:ext uri="{D42A27DB-BD31-4B8C-83A1-F6EECF244321}">
                <p14:modId xmlns:p14="http://schemas.microsoft.com/office/powerpoint/2010/main" val="3789684609"/>
              </p:ext>
            </p:extLst>
          </p:nvPr>
        </p:nvGraphicFramePr>
        <p:xfrm>
          <a:off x="662940" y="335281"/>
          <a:ext cx="10869153" cy="6226636"/>
        </p:xfrm>
        <a:graphic>
          <a:graphicData uri="http://schemas.openxmlformats.org/drawingml/2006/table">
            <a:tbl>
              <a:tblPr firstRow="1" bandRow="1">
                <a:tableStyleId>{5C22544A-7EE6-4342-B048-85BDC9FD1C3A}</a:tableStyleId>
              </a:tblPr>
              <a:tblGrid>
                <a:gridCol w="993618">
                  <a:extLst>
                    <a:ext uri="{9D8B030D-6E8A-4147-A177-3AD203B41FA5}">
                      <a16:colId xmlns:a16="http://schemas.microsoft.com/office/drawing/2014/main" val="3678404960"/>
                    </a:ext>
                  </a:extLst>
                </a:gridCol>
                <a:gridCol w="1717310">
                  <a:extLst>
                    <a:ext uri="{9D8B030D-6E8A-4147-A177-3AD203B41FA5}">
                      <a16:colId xmlns:a16="http://schemas.microsoft.com/office/drawing/2014/main" val="4091734782"/>
                    </a:ext>
                  </a:extLst>
                </a:gridCol>
                <a:gridCol w="2070164">
                  <a:extLst>
                    <a:ext uri="{9D8B030D-6E8A-4147-A177-3AD203B41FA5}">
                      <a16:colId xmlns:a16="http://schemas.microsoft.com/office/drawing/2014/main" val="1181770777"/>
                    </a:ext>
                  </a:extLst>
                </a:gridCol>
                <a:gridCol w="3635352">
                  <a:extLst>
                    <a:ext uri="{9D8B030D-6E8A-4147-A177-3AD203B41FA5}">
                      <a16:colId xmlns:a16="http://schemas.microsoft.com/office/drawing/2014/main" val="2679473510"/>
                    </a:ext>
                  </a:extLst>
                </a:gridCol>
                <a:gridCol w="2452709">
                  <a:extLst>
                    <a:ext uri="{9D8B030D-6E8A-4147-A177-3AD203B41FA5}">
                      <a16:colId xmlns:a16="http://schemas.microsoft.com/office/drawing/2014/main" val="435374847"/>
                    </a:ext>
                  </a:extLst>
                </a:gridCol>
              </a:tblGrid>
              <a:tr h="341761">
                <a:tc>
                  <a:txBody>
                    <a:bodyPr/>
                    <a:lstStyle/>
                    <a:p>
                      <a:pPr algn="ctr"/>
                      <a:r>
                        <a:rPr lang="en-IN" dirty="0"/>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Conclusion/Results</a:t>
                      </a:r>
                    </a:p>
                  </a:txBody>
                  <a:tcPr/>
                </a:tc>
                <a:extLst>
                  <a:ext uri="{0D108BD9-81ED-4DB2-BD59-A6C34878D82A}">
                    <a16:rowId xmlns:a16="http://schemas.microsoft.com/office/drawing/2014/main" val="3013151605"/>
                  </a:ext>
                </a:extLst>
              </a:tr>
              <a:tr h="1712863">
                <a:tc>
                  <a:txBody>
                    <a:bodyPr/>
                    <a:lstStyle/>
                    <a:p>
                      <a:pPr algn="l"/>
                      <a:r>
                        <a:rPr lang="en-IN" sz="1400" dirty="0"/>
                        <a:t>2020</a:t>
                      </a:r>
                    </a:p>
                  </a:txBody>
                  <a:tcPr/>
                </a:tc>
                <a:tc>
                  <a:txBody>
                    <a:bodyPr/>
                    <a:lstStyle/>
                    <a:p>
                      <a:pPr algn="l"/>
                      <a:r>
                        <a:rPr lang="en-US" sz="1400" dirty="0"/>
                        <a:t>AI Meta-Learners and Extra-Trees Algorithm for the Detection of Phishing Websites</a:t>
                      </a:r>
                      <a:endParaRPr lang="en-IN" sz="1400" dirty="0"/>
                    </a:p>
                  </a:txBody>
                  <a:tcPr/>
                </a:tc>
                <a:tc>
                  <a:txBody>
                    <a:bodyPr/>
                    <a:lstStyle/>
                    <a:p>
                      <a:pPr algn="l"/>
                      <a:r>
                        <a:rPr lang="en-IN" sz="1400" b="0" i="0" u="none" strike="noStrike" kern="1200" dirty="0">
                          <a:solidFill>
                            <a:schemeClr val="dk1"/>
                          </a:solidFill>
                          <a:effectLst/>
                          <a:latin typeface="+mn-lt"/>
                          <a:ea typeface="+mn-ea"/>
                          <a:cs typeface="+mn-cs"/>
                        </a:rPr>
                        <a:t>Yazan Ahmad </a:t>
                      </a:r>
                      <a:r>
                        <a:rPr lang="en-IN" sz="1400" b="0" i="0" u="none" strike="noStrike" kern="1200" dirty="0" err="1">
                          <a:solidFill>
                            <a:schemeClr val="dk1"/>
                          </a:solidFill>
                          <a:effectLst/>
                          <a:latin typeface="+mn-lt"/>
                          <a:ea typeface="+mn-ea"/>
                          <a:cs typeface="+mn-cs"/>
                        </a:rPr>
                        <a:t>Alsariera</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Victor Elijah Adeyemo</a:t>
                      </a:r>
                      <a:r>
                        <a:rPr lang="en-IN" sz="1400" b="0" i="0"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Abdullateef</a:t>
                      </a:r>
                      <a:r>
                        <a:rPr lang="en-IN" sz="1400" b="0" i="0" u="none" strike="noStrike"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Oluwagbemiga</a:t>
                      </a:r>
                      <a:r>
                        <a:rPr lang="en-IN" sz="1400" b="0" i="0" u="none" strike="noStrike" kern="1200" dirty="0">
                          <a:solidFill>
                            <a:schemeClr val="dk1"/>
                          </a:solidFill>
                          <a:effectLst/>
                          <a:latin typeface="+mn-lt"/>
                          <a:ea typeface="+mn-ea"/>
                          <a:cs typeface="+mn-cs"/>
                        </a:rPr>
                        <a:t> Balogun</a:t>
                      </a:r>
                      <a:endParaRPr lang="en-IN" sz="1400" b="0" u="none" dirty="0">
                        <a:solidFill>
                          <a:schemeClr val="tx1"/>
                        </a:solidFill>
                        <a:effectLst/>
                      </a:endParaRPr>
                    </a:p>
                  </a:txBody>
                  <a:tcPr/>
                </a:tc>
                <a:tc>
                  <a:txBody>
                    <a:bodyPr/>
                    <a:lstStyle/>
                    <a:p>
                      <a:pPr marL="285750" indent="-285750" algn="l">
                        <a:buFont typeface="Arial" panose="020B0604020202020204" pitchFamily="34" charset="0"/>
                        <a:buChar char="•"/>
                      </a:pPr>
                      <a:r>
                        <a:rPr lang="en-IN" sz="1400" b="0" u="none" dirty="0">
                          <a:solidFill>
                            <a:schemeClr val="tx1"/>
                          </a:solidFill>
                          <a:effectLst/>
                        </a:rPr>
                        <a:t>Data Source and Preparation</a:t>
                      </a:r>
                    </a:p>
                    <a:p>
                      <a:pPr marL="285750" indent="-285750" algn="l">
                        <a:buFont typeface="Arial" panose="020B0604020202020204" pitchFamily="34" charset="0"/>
                        <a:buChar char="•"/>
                      </a:pPr>
                      <a:r>
                        <a:rPr lang="en-IN" sz="1400" b="0" u="none" dirty="0">
                          <a:solidFill>
                            <a:schemeClr val="tx1"/>
                          </a:solidFill>
                          <a:effectLst/>
                        </a:rPr>
                        <a:t>Algorithm Implementation</a:t>
                      </a:r>
                    </a:p>
                    <a:p>
                      <a:pPr marL="285750" indent="-285750" algn="l">
                        <a:buFont typeface="Arial" panose="020B0604020202020204" pitchFamily="34" charset="0"/>
                        <a:buChar char="•"/>
                      </a:pPr>
                      <a:r>
                        <a:rPr lang="en-IN" sz="1400" b="0" u="none" dirty="0">
                          <a:solidFill>
                            <a:schemeClr val="tx1"/>
                          </a:solidFill>
                          <a:effectLst/>
                        </a:rPr>
                        <a:t>Model Development</a:t>
                      </a:r>
                    </a:p>
                    <a:p>
                      <a:pPr marL="285750" indent="-285750" algn="l">
                        <a:buFont typeface="Arial" panose="020B0604020202020204" pitchFamily="34" charset="0"/>
                        <a:buChar char="•"/>
                      </a:pPr>
                      <a:r>
                        <a:rPr lang="en-IN" sz="1400" b="0" u="none" dirty="0">
                          <a:solidFill>
                            <a:schemeClr val="tx1"/>
                          </a:solidFill>
                          <a:effectLst/>
                        </a:rPr>
                        <a:t>Model Evaluation</a:t>
                      </a:r>
                    </a:p>
                  </a:txBody>
                  <a:tcPr/>
                </a:tc>
                <a:tc>
                  <a:txBody>
                    <a:bodyPr/>
                    <a:lstStyle/>
                    <a:p>
                      <a:pPr algn="l"/>
                      <a:r>
                        <a:rPr lang="en-US" sz="1400" b="0" i="0" kern="1200" dirty="0">
                          <a:solidFill>
                            <a:schemeClr val="dk1"/>
                          </a:solidFill>
                          <a:effectLst/>
                          <a:latin typeface="+mn-lt"/>
                          <a:ea typeface="+mn-ea"/>
                          <a:cs typeface="+mn-cs"/>
                        </a:rPr>
                        <a:t>This paper implemented and presented four different AI-based meta-learner models using Extra-tree algorithm base learner for detecting phishing websites. </a:t>
                      </a:r>
                      <a:endParaRPr lang="en-IN" sz="1400" b="0" u="none" dirty="0">
                        <a:solidFill>
                          <a:schemeClr val="tx1"/>
                        </a:solidFill>
                        <a:effectLst/>
                      </a:endParaRPr>
                    </a:p>
                  </a:txBody>
                  <a:tcPr/>
                </a:tc>
                <a:extLst>
                  <a:ext uri="{0D108BD9-81ED-4DB2-BD59-A6C34878D82A}">
                    <a16:rowId xmlns:a16="http://schemas.microsoft.com/office/drawing/2014/main" val="4146337000"/>
                  </a:ext>
                </a:extLst>
              </a:tr>
              <a:tr h="2079045">
                <a:tc>
                  <a:txBody>
                    <a:bodyPr/>
                    <a:lstStyle/>
                    <a:p>
                      <a:pPr algn="l"/>
                      <a:r>
                        <a:rPr lang="en-IN" sz="1400" dirty="0"/>
                        <a:t>2021</a:t>
                      </a:r>
                    </a:p>
                  </a:txBody>
                  <a:tcPr/>
                </a:tc>
                <a:tc>
                  <a:txBody>
                    <a:bodyPr/>
                    <a:lstStyle/>
                    <a:p>
                      <a:pPr algn="l"/>
                      <a:r>
                        <a:rPr lang="en-US" sz="1400" dirty="0"/>
                        <a:t>Sufficiency of Ensemble Machine Learning Methods for Phishing Websites Detection</a:t>
                      </a:r>
                      <a:endParaRPr lang="en-IN" sz="1400" dirty="0"/>
                    </a:p>
                  </a:txBody>
                  <a:tcPr/>
                </a:tc>
                <a:tc>
                  <a:txBody>
                    <a:bodyPr/>
                    <a:lstStyle/>
                    <a:p>
                      <a:r>
                        <a:rPr lang="en-US" sz="1400" u="sng" kern="1200" dirty="0">
                          <a:solidFill>
                            <a:schemeClr val="dk1"/>
                          </a:solidFill>
                          <a:effectLst/>
                          <a:latin typeface="+mn-lt"/>
                          <a:ea typeface="+mn-ea"/>
                          <a:cs typeface="+mn-cs"/>
                        </a:rPr>
                        <a:t>Yi Wei</a:t>
                      </a:r>
                      <a:r>
                        <a:rPr lang="en-US" sz="1400" dirty="0">
                          <a:effectLst/>
                        </a:rPr>
                        <a:t>; </a:t>
                      </a:r>
                      <a:r>
                        <a:rPr lang="en-US" sz="1400" u="none" strike="noStrike" kern="1200" dirty="0">
                          <a:solidFill>
                            <a:schemeClr val="dk1"/>
                          </a:solidFill>
                          <a:effectLst/>
                          <a:latin typeface="+mn-lt"/>
                          <a:ea typeface="+mn-ea"/>
                          <a:cs typeface="+mn-cs"/>
                        </a:rPr>
                        <a:t>Yuji Sekiya</a:t>
                      </a:r>
                      <a:endParaRPr lang="en-US" sz="1400" dirty="0">
                        <a:effectLst/>
                      </a:endParaRPr>
                    </a:p>
                    <a:p>
                      <a:br>
                        <a:rPr lang="en-US" sz="1800" b="0" i="0" kern="1200" dirty="0">
                          <a:solidFill>
                            <a:schemeClr val="dk1"/>
                          </a:solidFill>
                          <a:effectLst/>
                          <a:latin typeface="+mn-lt"/>
                          <a:ea typeface="+mn-ea"/>
                          <a:cs typeface="+mn-cs"/>
                        </a:rPr>
                      </a:br>
                      <a:endParaRPr lang="en-IN" sz="1400" dirty="0"/>
                    </a:p>
                  </a:txBody>
                  <a:tcPr/>
                </a:tc>
                <a:tc>
                  <a:txBody>
                    <a:bodyPr/>
                    <a:lstStyle/>
                    <a:p>
                      <a:pPr marL="285750" indent="-285750" algn="l">
                        <a:buFont typeface="Arial" panose="020B0604020202020204" pitchFamily="34" charset="0"/>
                        <a:buChar char="•"/>
                      </a:pPr>
                      <a:r>
                        <a:rPr lang="en-US" sz="1400" b="0" i="0" kern="1200" dirty="0">
                          <a:solidFill>
                            <a:schemeClr val="dk1"/>
                          </a:solidFill>
                          <a:effectLst/>
                          <a:latin typeface="+mn-lt"/>
                          <a:ea typeface="+mn-ea"/>
                          <a:cs typeface="+mn-cs"/>
                        </a:rPr>
                        <a:t>Phishing instances are usually derived from </a:t>
                      </a:r>
                      <a:r>
                        <a:rPr lang="en-US" sz="1400" b="0" i="0" kern="1200" dirty="0" err="1">
                          <a:solidFill>
                            <a:schemeClr val="dk1"/>
                          </a:solidFill>
                          <a:effectLst/>
                          <a:latin typeface="+mn-lt"/>
                          <a:ea typeface="+mn-ea"/>
                          <a:cs typeface="+mn-cs"/>
                        </a:rPr>
                        <a:t>PhishTank</a:t>
                      </a:r>
                      <a:endParaRPr lang="en-US" sz="1400" b="0" i="0" kern="1200" dirty="0">
                        <a:solidFill>
                          <a:schemeClr val="dk1"/>
                        </a:solidFill>
                        <a:effectLst/>
                        <a:latin typeface="+mn-lt"/>
                        <a:ea typeface="+mn-ea"/>
                        <a:cs typeface="+mn-cs"/>
                      </a:endParaRPr>
                    </a:p>
                    <a:p>
                      <a:pPr marL="285750" indent="-285750" algn="l">
                        <a:buFont typeface="Arial" panose="020B0604020202020204" pitchFamily="34" charset="0"/>
                        <a:buChar char="•"/>
                      </a:pPr>
                      <a:r>
                        <a:rPr lang="en-US" sz="1400" b="0" i="0" kern="1200" dirty="0">
                          <a:solidFill>
                            <a:schemeClr val="dk1"/>
                          </a:solidFill>
                          <a:effectLst/>
                          <a:latin typeface="+mn-lt"/>
                          <a:ea typeface="+mn-ea"/>
                          <a:cs typeface="+mn-cs"/>
                        </a:rPr>
                        <a:t>Other legitimate instances are from Alexa, DMOZ, and Common Crawl.</a:t>
                      </a:r>
                    </a:p>
                    <a:p>
                      <a:pPr marL="285750" indent="-285750" algn="l">
                        <a:buFont typeface="Arial" panose="020B0604020202020204" pitchFamily="34" charset="0"/>
                        <a:buChar char="•"/>
                      </a:pPr>
                      <a:r>
                        <a:rPr lang="en-US" sz="1400" b="0" i="0" kern="1200" dirty="0">
                          <a:solidFill>
                            <a:schemeClr val="dk1"/>
                          </a:solidFill>
                          <a:effectLst/>
                          <a:latin typeface="+mn-lt"/>
                          <a:ea typeface="+mn-ea"/>
                          <a:cs typeface="+mn-cs"/>
                        </a:rPr>
                        <a:t>Features used in phishing detection are usually extracted from URLs (protocol, domain, path, parameters)</a:t>
                      </a:r>
                      <a:endParaRPr lang="en-IN" sz="1400" dirty="0"/>
                    </a:p>
                  </a:txBody>
                  <a:tcPr/>
                </a:tc>
                <a:tc>
                  <a:txBody>
                    <a:bodyPr/>
                    <a:lstStyle/>
                    <a:p>
                      <a:pPr algn="l"/>
                      <a:r>
                        <a:rPr lang="en-US" sz="1400" b="0" i="0" kern="1200" dirty="0">
                          <a:solidFill>
                            <a:schemeClr val="dk1"/>
                          </a:solidFill>
                          <a:effectLst/>
                          <a:latin typeface="+mn-lt"/>
                          <a:ea typeface="+mn-ea"/>
                          <a:cs typeface="+mn-cs"/>
                        </a:rPr>
                        <a:t>This feature selection framework achieves a remarkable 87.6% reduction in feature quantity with suffering from only a 0.1% deterioration in detecting accuracy, making it possible for up-date training and real-time detecting in a production environment.</a:t>
                      </a:r>
                      <a:endParaRPr lang="en-IN" sz="1400" dirty="0"/>
                    </a:p>
                  </a:txBody>
                  <a:tcPr/>
                </a:tc>
                <a:extLst>
                  <a:ext uri="{0D108BD9-81ED-4DB2-BD59-A6C34878D82A}">
                    <a16:rowId xmlns:a16="http://schemas.microsoft.com/office/drawing/2014/main" val="3259437685"/>
                  </a:ext>
                </a:extLst>
              </a:tr>
              <a:tr h="1922973">
                <a:tc>
                  <a:txBody>
                    <a:bodyPr/>
                    <a:lstStyle/>
                    <a:p>
                      <a:pPr algn="l"/>
                      <a:r>
                        <a:rPr lang="en-IN" sz="1400" dirty="0"/>
                        <a:t>2022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PDGAN: Phishing Detection With Generative Adversarial Networks</a:t>
                      </a:r>
                    </a:p>
                    <a:p>
                      <a:pPr algn="l"/>
                      <a:endParaRPr lang="en-IN" sz="1400" dirty="0"/>
                    </a:p>
                  </a:txBody>
                  <a:tcPr/>
                </a:tc>
                <a:tc>
                  <a:txBody>
                    <a:bodyPr/>
                    <a:lstStyle/>
                    <a:p>
                      <a:r>
                        <a:rPr lang="en-IN" sz="1400" b="0" i="0" u="none" strike="noStrike" kern="1200" dirty="0">
                          <a:solidFill>
                            <a:schemeClr val="dk1"/>
                          </a:solidFill>
                          <a:effectLst/>
                          <a:latin typeface="+mn-lt"/>
                          <a:ea typeface="+mn-ea"/>
                          <a:cs typeface="+mn-cs"/>
                        </a:rPr>
                        <a:t>Saad Al-Ahmadi</a:t>
                      </a:r>
                      <a:r>
                        <a:rPr lang="en-IN" sz="1400" b="0" i="0"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Afrah</a:t>
                      </a:r>
                      <a:r>
                        <a:rPr lang="en-IN" sz="1400" b="0" i="0" u="none" strike="noStrike" kern="1200" dirty="0">
                          <a:solidFill>
                            <a:schemeClr val="dk1"/>
                          </a:solidFill>
                          <a:effectLst/>
                          <a:latin typeface="+mn-lt"/>
                          <a:ea typeface="+mn-ea"/>
                          <a:cs typeface="+mn-cs"/>
                        </a:rPr>
                        <a:t> Alotaibi</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Omar </a:t>
                      </a:r>
                      <a:r>
                        <a:rPr lang="en-IN" sz="1400" b="0" i="0" u="none" strike="noStrike" kern="1200" dirty="0" err="1">
                          <a:solidFill>
                            <a:schemeClr val="dk1"/>
                          </a:solidFill>
                          <a:effectLst/>
                          <a:latin typeface="+mn-lt"/>
                          <a:ea typeface="+mn-ea"/>
                          <a:cs typeface="+mn-cs"/>
                        </a:rPr>
                        <a:t>Alsaleh</a:t>
                      </a:r>
                      <a:endParaRPr lang="en-IN" sz="1400" dirty="0"/>
                    </a:p>
                  </a:txBody>
                  <a:tcPr/>
                </a:tc>
                <a:tc>
                  <a:txBody>
                    <a:bodyPr/>
                    <a:lstStyle/>
                    <a:p>
                      <a:pPr marL="0" indent="0" algn="l">
                        <a:buFont typeface="Arial" panose="020B0604020202020204" pitchFamily="34" charset="0"/>
                        <a:buNone/>
                      </a:pPr>
                      <a:r>
                        <a:rPr lang="en-US" sz="1400" b="0" i="0" kern="1200" dirty="0">
                          <a:solidFill>
                            <a:schemeClr val="dk1"/>
                          </a:solidFill>
                          <a:effectLst/>
                          <a:latin typeface="+mn-lt"/>
                          <a:ea typeface="+mn-ea"/>
                          <a:cs typeface="+mn-cs"/>
                        </a:rPr>
                        <a:t>The proposed PDGAN model consists of a generator and a discriminator trained in adversarial processes. The generator is an LSTM model which generates synthetic phishing URLs, and the discriminator is a CNN model which decides whether a URL is phishing or legitimate.</a:t>
                      </a:r>
                      <a:endParaRPr lang="en-IN" sz="1400" dirty="0"/>
                    </a:p>
                  </a:txBody>
                  <a:tcPr/>
                </a:tc>
                <a:tc>
                  <a:txBody>
                    <a:bodyPr/>
                    <a:lstStyle/>
                    <a:p>
                      <a:r>
                        <a:rPr lang="en-US" sz="1400" b="0" i="0" kern="1200" dirty="0">
                          <a:solidFill>
                            <a:schemeClr val="dk1"/>
                          </a:solidFill>
                          <a:effectLst/>
                          <a:latin typeface="+mn-lt"/>
                          <a:ea typeface="+mn-ea"/>
                          <a:cs typeface="+mn-cs"/>
                        </a:rPr>
                        <a:t>PDGAN achieved 97.58% accuracy and 98.02% precision without depending on third-party services and greater accuracy than other compared models.</a:t>
                      </a:r>
                    </a:p>
                    <a:p>
                      <a:br>
                        <a:rPr lang="en-US" sz="1400" dirty="0"/>
                      </a:br>
                      <a:endParaRPr lang="en-IN" sz="1400" dirty="0"/>
                    </a:p>
                  </a:txBody>
                  <a:tcPr/>
                </a:tc>
                <a:extLst>
                  <a:ext uri="{0D108BD9-81ED-4DB2-BD59-A6C34878D82A}">
                    <a16:rowId xmlns:a16="http://schemas.microsoft.com/office/drawing/2014/main" val="2516445840"/>
                  </a:ext>
                </a:extLst>
              </a:tr>
            </a:tbl>
          </a:graphicData>
        </a:graphic>
      </p:graphicFrame>
    </p:spTree>
    <p:extLst>
      <p:ext uri="{BB962C8B-B14F-4D97-AF65-F5344CB8AC3E}">
        <p14:creationId xmlns:p14="http://schemas.microsoft.com/office/powerpoint/2010/main" val="831760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C094AAA8-A326-4A95-AC73-E378024A7A06}"/>
              </a:ext>
            </a:extLst>
          </p:cNvPr>
          <p:cNvGraphicFramePr>
            <a:graphicFrameLocks noGrp="1"/>
          </p:cNvGraphicFramePr>
          <p:nvPr>
            <p:extLst>
              <p:ext uri="{D42A27DB-BD31-4B8C-83A1-F6EECF244321}">
                <p14:modId xmlns:p14="http://schemas.microsoft.com/office/powerpoint/2010/main" val="4139498934"/>
              </p:ext>
            </p:extLst>
          </p:nvPr>
        </p:nvGraphicFramePr>
        <p:xfrm>
          <a:off x="2032000" y="719666"/>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43665205"/>
                  </a:ext>
                </a:extLst>
              </a:tr>
            </a:tbl>
          </a:graphicData>
        </a:graphic>
      </p:graphicFrame>
      <p:graphicFrame>
        <p:nvGraphicFramePr>
          <p:cNvPr id="3" name="Table 5">
            <a:extLst>
              <a:ext uri="{FF2B5EF4-FFF2-40B4-BE49-F238E27FC236}">
                <a16:creationId xmlns:a16="http://schemas.microsoft.com/office/drawing/2014/main" id="{659F8F71-1B0A-49CF-8AB0-FA425002DEDC}"/>
              </a:ext>
            </a:extLst>
          </p:cNvPr>
          <p:cNvGraphicFramePr>
            <a:graphicFrameLocks noGrp="1"/>
          </p:cNvGraphicFramePr>
          <p:nvPr>
            <p:extLst>
              <p:ext uri="{D42A27DB-BD31-4B8C-83A1-F6EECF244321}">
                <p14:modId xmlns:p14="http://schemas.microsoft.com/office/powerpoint/2010/main" val="767637256"/>
              </p:ext>
            </p:extLst>
          </p:nvPr>
        </p:nvGraphicFramePr>
        <p:xfrm>
          <a:off x="662940" y="368685"/>
          <a:ext cx="10866119" cy="5730964"/>
        </p:xfrm>
        <a:graphic>
          <a:graphicData uri="http://schemas.openxmlformats.org/drawingml/2006/table">
            <a:tbl>
              <a:tblPr firstRow="1" bandRow="1">
                <a:tableStyleId>{5C22544A-7EE6-4342-B048-85BDC9FD1C3A}</a:tableStyleId>
              </a:tblPr>
              <a:tblGrid>
                <a:gridCol w="993341">
                  <a:extLst>
                    <a:ext uri="{9D8B030D-6E8A-4147-A177-3AD203B41FA5}">
                      <a16:colId xmlns:a16="http://schemas.microsoft.com/office/drawing/2014/main" val="3678404960"/>
                    </a:ext>
                  </a:extLst>
                </a:gridCol>
                <a:gridCol w="1716831">
                  <a:extLst>
                    <a:ext uri="{9D8B030D-6E8A-4147-A177-3AD203B41FA5}">
                      <a16:colId xmlns:a16="http://schemas.microsoft.com/office/drawing/2014/main" val="4091734782"/>
                    </a:ext>
                  </a:extLst>
                </a:gridCol>
                <a:gridCol w="2069586">
                  <a:extLst>
                    <a:ext uri="{9D8B030D-6E8A-4147-A177-3AD203B41FA5}">
                      <a16:colId xmlns:a16="http://schemas.microsoft.com/office/drawing/2014/main" val="1181770777"/>
                    </a:ext>
                  </a:extLst>
                </a:gridCol>
                <a:gridCol w="3634337">
                  <a:extLst>
                    <a:ext uri="{9D8B030D-6E8A-4147-A177-3AD203B41FA5}">
                      <a16:colId xmlns:a16="http://schemas.microsoft.com/office/drawing/2014/main" val="2679473510"/>
                    </a:ext>
                  </a:extLst>
                </a:gridCol>
                <a:gridCol w="2452024">
                  <a:extLst>
                    <a:ext uri="{9D8B030D-6E8A-4147-A177-3AD203B41FA5}">
                      <a16:colId xmlns:a16="http://schemas.microsoft.com/office/drawing/2014/main" val="435374847"/>
                    </a:ext>
                  </a:extLst>
                </a:gridCol>
              </a:tblGrid>
              <a:tr h="306482">
                <a:tc>
                  <a:txBody>
                    <a:bodyPr/>
                    <a:lstStyle/>
                    <a:p>
                      <a:pPr algn="ctr"/>
                      <a:r>
                        <a:rPr lang="en-IN" dirty="0"/>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Conclusion/Results</a:t>
                      </a:r>
                    </a:p>
                  </a:txBody>
                  <a:tcPr/>
                </a:tc>
                <a:extLst>
                  <a:ext uri="{0D108BD9-81ED-4DB2-BD59-A6C34878D82A}">
                    <a16:rowId xmlns:a16="http://schemas.microsoft.com/office/drawing/2014/main" val="3013151605"/>
                  </a:ext>
                </a:extLst>
              </a:tr>
              <a:tr h="1981924">
                <a:tc>
                  <a:txBody>
                    <a:bodyPr/>
                    <a:lstStyle/>
                    <a:p>
                      <a:pPr algn="l"/>
                      <a:r>
                        <a:rPr lang="en-IN" sz="1400" dirty="0"/>
                        <a:t>2019</a:t>
                      </a:r>
                    </a:p>
                  </a:txBody>
                  <a:tcPr/>
                </a:tc>
                <a:tc>
                  <a:txBody>
                    <a:bodyPr/>
                    <a:lstStyle/>
                    <a:p>
                      <a:r>
                        <a:rPr lang="en-IN" sz="1400" b="0" i="0" kern="1200" dirty="0">
                          <a:solidFill>
                            <a:schemeClr val="dk1"/>
                          </a:solidFill>
                          <a:effectLst/>
                          <a:latin typeface="+mn-lt"/>
                          <a:ea typeface="+mn-ea"/>
                          <a:cs typeface="+mn-cs"/>
                        </a:rPr>
                        <a:t>A Comprehensive Survey for Intelligent Spam Email Detection</a:t>
                      </a:r>
                    </a:p>
                  </a:txBody>
                  <a:tcPr/>
                </a:tc>
                <a:tc>
                  <a:txBody>
                    <a:bodyPr/>
                    <a:lstStyle/>
                    <a:p>
                      <a:pPr algn="l"/>
                      <a:r>
                        <a:rPr lang="en-IN" sz="1400" b="0" i="0" u="none" strike="noStrike" kern="1200" dirty="0">
                          <a:solidFill>
                            <a:schemeClr val="dk1"/>
                          </a:solidFill>
                          <a:effectLst/>
                          <a:latin typeface="+mn-lt"/>
                          <a:ea typeface="+mn-ea"/>
                          <a:cs typeface="+mn-cs"/>
                        </a:rPr>
                        <a:t>Asif Karim</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Sami Azam</a:t>
                      </a:r>
                      <a:r>
                        <a:rPr lang="en-IN" sz="1400" b="0" i="0"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Bharanidharan</a:t>
                      </a:r>
                      <a:r>
                        <a:rPr lang="en-IN" sz="1400" b="0" i="0" u="none" strike="noStrike" kern="1200" dirty="0">
                          <a:solidFill>
                            <a:schemeClr val="dk1"/>
                          </a:solidFill>
                          <a:effectLst/>
                          <a:latin typeface="+mn-lt"/>
                          <a:ea typeface="+mn-ea"/>
                          <a:cs typeface="+mn-cs"/>
                        </a:rPr>
                        <a:t> Shanmugam</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Krishnan </a:t>
                      </a:r>
                      <a:r>
                        <a:rPr lang="en-IN" sz="1400" b="0" i="0" u="none" strike="noStrike" kern="1200" dirty="0" err="1">
                          <a:solidFill>
                            <a:schemeClr val="dk1"/>
                          </a:solidFill>
                          <a:effectLst/>
                          <a:latin typeface="+mn-lt"/>
                          <a:ea typeface="+mn-ea"/>
                          <a:cs typeface="+mn-cs"/>
                        </a:rPr>
                        <a:t>Kannoorpatti</a:t>
                      </a:r>
                      <a:r>
                        <a:rPr lang="en-IN" sz="1400" b="0" i="0"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Mamoun</a:t>
                      </a:r>
                      <a:r>
                        <a:rPr lang="en-IN" sz="1400" b="0" i="0" u="none" strike="noStrike"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Alazab</a:t>
                      </a:r>
                      <a:endParaRPr lang="en-IN" sz="1400" b="0" u="none" dirty="0">
                        <a:solidFill>
                          <a:schemeClr val="tx1"/>
                        </a:solidFill>
                        <a:effectLst/>
                      </a:endParaRPr>
                    </a:p>
                  </a:txBody>
                  <a:tcPr/>
                </a:tc>
                <a:tc>
                  <a:txBody>
                    <a:bodyPr/>
                    <a:lstStyle/>
                    <a:p>
                      <a:pPr algn="l"/>
                      <a:r>
                        <a:rPr lang="en-US" sz="1400" b="0" i="0" kern="1200" dirty="0">
                          <a:solidFill>
                            <a:schemeClr val="dk1"/>
                          </a:solidFill>
                          <a:effectLst/>
                          <a:latin typeface="+mn-lt"/>
                          <a:ea typeface="+mn-ea"/>
                          <a:cs typeface="+mn-cs"/>
                        </a:rPr>
                        <a:t> Looked into several papers selected based on the listed index terms and thoroughly analyzed the presented method, whether it has effectively used machine learning principles; how robust and impactful the proposed solution really</a:t>
                      </a:r>
                      <a:endParaRPr lang="en-IN" sz="1400" b="0" u="none" dirty="0">
                        <a:solidFill>
                          <a:schemeClr val="tx1"/>
                        </a:solidFill>
                        <a:effectLst/>
                      </a:endParaRPr>
                    </a:p>
                  </a:txBody>
                  <a:tcPr/>
                </a:tc>
                <a:tc>
                  <a:txBody>
                    <a:bodyPr/>
                    <a:lstStyle/>
                    <a:p>
                      <a:pPr marL="285750" indent="-285750" algn="l">
                        <a:buFont typeface="Arial" panose="020B0604020202020204" pitchFamily="34" charset="0"/>
                        <a:buChar char="•"/>
                      </a:pPr>
                      <a:r>
                        <a:rPr lang="en-US" sz="1400" b="0" i="0" kern="1200" dirty="0">
                          <a:solidFill>
                            <a:schemeClr val="dk1"/>
                          </a:solidFill>
                          <a:effectLst/>
                          <a:latin typeface="+mn-lt"/>
                          <a:ea typeface="+mn-ea"/>
                          <a:cs typeface="+mn-cs"/>
                        </a:rPr>
                        <a:t>High adoption of supervised approaches is quite obvious</a:t>
                      </a:r>
                    </a:p>
                    <a:p>
                      <a:pPr marL="285750" indent="-285750" algn="l">
                        <a:buFont typeface="Arial" panose="020B0604020202020204" pitchFamily="34" charset="0"/>
                        <a:buChar char="•"/>
                      </a:pPr>
                      <a:r>
                        <a:rPr lang="en-US" sz="1400" b="0" i="0" kern="1200" dirty="0">
                          <a:solidFill>
                            <a:schemeClr val="dk1"/>
                          </a:solidFill>
                          <a:effectLst/>
                          <a:latin typeface="+mn-lt"/>
                          <a:ea typeface="+mn-ea"/>
                          <a:cs typeface="+mn-cs"/>
                        </a:rPr>
                        <a:t>SVM and Naïve Bayes are in high demand.</a:t>
                      </a:r>
                    </a:p>
                    <a:p>
                      <a:pPr marL="285750" indent="-285750" algn="l">
                        <a:buFont typeface="Arial" panose="020B0604020202020204" pitchFamily="34" charset="0"/>
                        <a:buChar char="•"/>
                      </a:pPr>
                      <a:r>
                        <a:rPr lang="en-US" sz="1400" b="0" i="0" kern="1200" dirty="0">
                          <a:solidFill>
                            <a:schemeClr val="dk1"/>
                          </a:solidFill>
                          <a:effectLst/>
                          <a:latin typeface="+mn-lt"/>
                          <a:ea typeface="+mn-ea"/>
                          <a:cs typeface="+mn-cs"/>
                        </a:rPr>
                        <a:t>Single-algorithm anti-spam systems are quite common</a:t>
                      </a:r>
                      <a:endParaRPr lang="en-IN" sz="1400" b="0" u="none" dirty="0">
                        <a:solidFill>
                          <a:schemeClr val="tx1"/>
                        </a:solidFill>
                        <a:effectLst/>
                      </a:endParaRPr>
                    </a:p>
                  </a:txBody>
                  <a:tcPr/>
                </a:tc>
                <a:extLst>
                  <a:ext uri="{0D108BD9-81ED-4DB2-BD59-A6C34878D82A}">
                    <a16:rowId xmlns:a16="http://schemas.microsoft.com/office/drawing/2014/main" val="4146337000"/>
                  </a:ext>
                </a:extLst>
              </a:tr>
              <a:tr h="1539154">
                <a:tc>
                  <a:txBody>
                    <a:bodyPr/>
                    <a:lstStyle/>
                    <a:p>
                      <a:pPr algn="l"/>
                      <a:r>
                        <a:rPr lang="en-IN" sz="1400" dirty="0"/>
                        <a:t>2021</a:t>
                      </a:r>
                    </a:p>
                  </a:txBody>
                  <a:tcPr/>
                </a:tc>
                <a:tc>
                  <a:txBody>
                    <a:bodyPr/>
                    <a:lstStyle/>
                    <a:p>
                      <a:r>
                        <a:rPr lang="en-US" sz="1400" b="0" i="0" kern="1200" dirty="0">
                          <a:solidFill>
                            <a:schemeClr val="dk1"/>
                          </a:solidFill>
                          <a:effectLst/>
                          <a:latin typeface="+mn-lt"/>
                          <a:ea typeface="+mn-ea"/>
                          <a:cs typeface="+mn-cs"/>
                        </a:rPr>
                        <a:t>Eth-PSD: A Machine Learning-Based Phishing Scam Detection Approach in Ethereum</a:t>
                      </a:r>
                    </a:p>
                  </a:txBody>
                  <a:tcPr/>
                </a:tc>
                <a:tc>
                  <a:txBody>
                    <a:bodyPr/>
                    <a:lstStyle/>
                    <a:p>
                      <a:pPr algn="l"/>
                      <a:r>
                        <a:rPr lang="en-IN" sz="1400" b="0" i="0" u="none" strike="noStrike" kern="1200" dirty="0" err="1">
                          <a:solidFill>
                            <a:schemeClr val="dk1"/>
                          </a:solidFill>
                          <a:effectLst/>
                          <a:latin typeface="+mn-lt"/>
                          <a:ea typeface="+mn-ea"/>
                          <a:cs typeface="+mn-cs"/>
                        </a:rPr>
                        <a:t>Arkan</a:t>
                      </a:r>
                      <a:r>
                        <a:rPr lang="en-IN" sz="1400" b="0" i="0" u="none" strike="noStrike"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Hammoodi</a:t>
                      </a:r>
                      <a:r>
                        <a:rPr lang="en-IN" sz="1400" b="0" i="0" u="none" strike="noStrike" kern="1200" dirty="0">
                          <a:solidFill>
                            <a:schemeClr val="dk1"/>
                          </a:solidFill>
                          <a:effectLst/>
                          <a:latin typeface="+mn-lt"/>
                          <a:ea typeface="+mn-ea"/>
                          <a:cs typeface="+mn-cs"/>
                        </a:rPr>
                        <a:t> Hasan </a:t>
                      </a:r>
                      <a:r>
                        <a:rPr lang="en-IN" sz="1400" b="0" i="0" u="none" strike="noStrike" kern="1200" dirty="0" err="1">
                          <a:solidFill>
                            <a:schemeClr val="dk1"/>
                          </a:solidFill>
                          <a:effectLst/>
                          <a:latin typeface="+mn-lt"/>
                          <a:ea typeface="+mn-ea"/>
                          <a:cs typeface="+mn-cs"/>
                        </a:rPr>
                        <a:t>Kabla</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Mohammed Anbar</a:t>
                      </a:r>
                      <a:r>
                        <a:rPr lang="en-IN" sz="1400" b="0" i="0" kern="1200" dirty="0">
                          <a:solidFill>
                            <a:schemeClr val="dk1"/>
                          </a:solidFill>
                          <a:effectLst/>
                          <a:latin typeface="+mn-lt"/>
                          <a:ea typeface="+mn-ea"/>
                          <a:cs typeface="+mn-cs"/>
                        </a:rPr>
                        <a:t>; </a:t>
                      </a:r>
                      <a:r>
                        <a:rPr lang="en-IN" sz="1400" b="0" i="0" u="none" strike="noStrike" kern="1200" dirty="0" err="1">
                          <a:solidFill>
                            <a:schemeClr val="dk1"/>
                          </a:solidFill>
                          <a:effectLst/>
                          <a:latin typeface="+mn-lt"/>
                          <a:ea typeface="+mn-ea"/>
                          <a:cs typeface="+mn-cs"/>
                        </a:rPr>
                        <a:t>Selvakumar</a:t>
                      </a:r>
                      <a:r>
                        <a:rPr lang="en-IN" sz="1400" b="0" i="0" u="none" strike="noStrike" kern="1200" dirty="0">
                          <a:solidFill>
                            <a:schemeClr val="dk1"/>
                          </a:solidFill>
                          <a:effectLst/>
                          <a:latin typeface="+mn-lt"/>
                          <a:ea typeface="+mn-ea"/>
                          <a:cs typeface="+mn-cs"/>
                        </a:rPr>
                        <a:t> Manickam</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Shankar </a:t>
                      </a:r>
                      <a:r>
                        <a:rPr lang="en-IN" sz="1400" b="0" i="0" u="none" strike="noStrike" kern="1200" dirty="0" err="1">
                          <a:solidFill>
                            <a:schemeClr val="dk1"/>
                          </a:solidFill>
                          <a:effectLst/>
                          <a:latin typeface="+mn-lt"/>
                          <a:ea typeface="+mn-ea"/>
                          <a:cs typeface="+mn-cs"/>
                        </a:rPr>
                        <a:t>Karupayah</a:t>
                      </a:r>
                      <a:endParaRPr lang="en-IN" sz="1400" dirty="0"/>
                    </a:p>
                  </a:txBody>
                  <a:tcPr/>
                </a:tc>
                <a:tc>
                  <a:txBody>
                    <a:bodyPr/>
                    <a:lstStyle/>
                    <a:p>
                      <a:pPr algn="l"/>
                      <a:r>
                        <a:rPr lang="en-US" sz="1400" b="0" i="0" kern="1200" dirty="0">
                          <a:solidFill>
                            <a:schemeClr val="dk1"/>
                          </a:solidFill>
                          <a:effectLst/>
                          <a:latin typeface="+mn-lt"/>
                          <a:ea typeface="+mn-ea"/>
                          <a:cs typeface="+mn-cs"/>
                        </a:rPr>
                        <a:t>Detect phishing scam-related transactions using a novel machine learning-based approach. Eth-PSD tackles some of the limitations in the existing works, such as the use of imbalanced datasets, complex feature engineering, and lower detection accuracy. </a:t>
                      </a:r>
                      <a:endParaRPr lang="en-IN" sz="1400" dirty="0"/>
                    </a:p>
                  </a:txBody>
                  <a:tcPr/>
                </a:tc>
                <a:tc>
                  <a:txBody>
                    <a:bodyPr/>
                    <a:lstStyle/>
                    <a:p>
                      <a:pPr algn="l"/>
                      <a:r>
                        <a:rPr lang="en-US" sz="1400" b="0" i="0" kern="1200" dirty="0">
                          <a:solidFill>
                            <a:schemeClr val="dk1"/>
                          </a:solidFill>
                          <a:effectLst/>
                          <a:latin typeface="+mn-lt"/>
                          <a:ea typeface="+mn-ea"/>
                          <a:cs typeface="+mn-cs"/>
                        </a:rPr>
                        <a:t>Proposed Eth-PSD to detect the phishing scam in Ethereum. Started with derived requirements based on the limitations of related works and other effective IDSs from previous related works.</a:t>
                      </a:r>
                      <a:endParaRPr lang="en-IN" sz="1400" dirty="0"/>
                    </a:p>
                  </a:txBody>
                  <a:tcPr/>
                </a:tc>
                <a:extLst>
                  <a:ext uri="{0D108BD9-81ED-4DB2-BD59-A6C34878D82A}">
                    <a16:rowId xmlns:a16="http://schemas.microsoft.com/office/drawing/2014/main" val="3259437685"/>
                  </a:ext>
                </a:extLst>
              </a:tr>
              <a:tr h="1539154">
                <a:tc>
                  <a:txBody>
                    <a:bodyPr/>
                    <a:lstStyle/>
                    <a:p>
                      <a:pPr algn="l"/>
                      <a:r>
                        <a:rPr lang="en-IN" sz="1400" dirty="0"/>
                        <a:t>2019</a:t>
                      </a:r>
                    </a:p>
                  </a:txBody>
                  <a:tcPr/>
                </a:tc>
                <a:tc>
                  <a:txBody>
                    <a:bodyPr/>
                    <a:lstStyle/>
                    <a:p>
                      <a:r>
                        <a:rPr lang="en-US" sz="1400" b="0" i="0" kern="1200" dirty="0">
                          <a:solidFill>
                            <a:schemeClr val="dk1"/>
                          </a:solidFill>
                          <a:effectLst/>
                          <a:latin typeface="+mn-lt"/>
                          <a:ea typeface="+mn-ea"/>
                          <a:cs typeface="+mn-cs"/>
                        </a:rPr>
                        <a:t>Phishing Website Detection Based on Multidimensional Features Driven by Deep Learning</a:t>
                      </a:r>
                    </a:p>
                  </a:txBody>
                  <a:tcPr/>
                </a:tc>
                <a:tc>
                  <a:txBody>
                    <a:bodyPr/>
                    <a:lstStyle/>
                    <a:p>
                      <a:pPr algn="l"/>
                      <a:r>
                        <a:rPr lang="en-IN" sz="1400" dirty="0"/>
                        <a:t>Peng Yang; </a:t>
                      </a:r>
                      <a:r>
                        <a:rPr lang="en-IN" sz="1400" dirty="0" err="1"/>
                        <a:t>Guangzhen</a:t>
                      </a:r>
                      <a:r>
                        <a:rPr lang="en-IN" sz="1400" dirty="0"/>
                        <a:t> Zhao; Peng Zeng</a:t>
                      </a:r>
                    </a:p>
                  </a:txBody>
                  <a:tcPr/>
                </a:tc>
                <a:tc>
                  <a:txBody>
                    <a:bodyPr/>
                    <a:lstStyle/>
                    <a:p>
                      <a:pPr algn="l"/>
                      <a:r>
                        <a:rPr lang="en-US" sz="1400" dirty="0"/>
                        <a:t>Character sequence features of the given URL are extracted and used for quick classification by deep </a:t>
                      </a:r>
                      <a:r>
                        <a:rPr lang="en-US" sz="1400" dirty="0" err="1"/>
                        <a:t>learning,we</a:t>
                      </a:r>
                      <a:r>
                        <a:rPr lang="en-US" sz="1400" dirty="0"/>
                        <a:t> combine URL statistical features, webpage code features, webpage text features, and the quick classification result of deep learning into multidimensional features</a:t>
                      </a:r>
                      <a:endParaRPr lang="en-IN" sz="1400" dirty="0"/>
                    </a:p>
                  </a:txBody>
                  <a:tcPr/>
                </a:tc>
                <a:tc>
                  <a:txBody>
                    <a:bodyPr/>
                    <a:lstStyle/>
                    <a:p>
                      <a:pPr algn="l"/>
                      <a:r>
                        <a:rPr lang="en-US" sz="1400" dirty="0"/>
                        <a:t>found that the MFPD approach is effective with high accuracy, low false positive rate and high detection speed.</a:t>
                      </a:r>
                      <a:endParaRPr lang="en-IN" sz="1400" dirty="0"/>
                    </a:p>
                  </a:txBody>
                  <a:tcPr/>
                </a:tc>
                <a:extLst>
                  <a:ext uri="{0D108BD9-81ED-4DB2-BD59-A6C34878D82A}">
                    <a16:rowId xmlns:a16="http://schemas.microsoft.com/office/drawing/2014/main" val="752864127"/>
                  </a:ext>
                </a:extLst>
              </a:tr>
            </a:tbl>
          </a:graphicData>
        </a:graphic>
      </p:graphicFrame>
    </p:spTree>
    <p:extLst>
      <p:ext uri="{BB962C8B-B14F-4D97-AF65-F5344CB8AC3E}">
        <p14:creationId xmlns:p14="http://schemas.microsoft.com/office/powerpoint/2010/main" val="13121122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553087F3-4E4A-43E1-BF8D-67730DAA6358}"/>
              </a:ext>
            </a:extLst>
          </p:cNvPr>
          <p:cNvGraphicFramePr>
            <a:graphicFrameLocks noGrp="1"/>
          </p:cNvGraphicFramePr>
          <p:nvPr>
            <p:extLst>
              <p:ext uri="{D42A27DB-BD31-4B8C-83A1-F6EECF244321}">
                <p14:modId xmlns:p14="http://schemas.microsoft.com/office/powerpoint/2010/main" val="2400739215"/>
              </p:ext>
            </p:extLst>
          </p:nvPr>
        </p:nvGraphicFramePr>
        <p:xfrm>
          <a:off x="2032000" y="719666"/>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43665205"/>
                  </a:ext>
                </a:extLst>
              </a:tr>
            </a:tbl>
          </a:graphicData>
        </a:graphic>
      </p:graphicFrame>
      <p:graphicFrame>
        <p:nvGraphicFramePr>
          <p:cNvPr id="3" name="Table 5">
            <a:extLst>
              <a:ext uri="{FF2B5EF4-FFF2-40B4-BE49-F238E27FC236}">
                <a16:creationId xmlns:a16="http://schemas.microsoft.com/office/drawing/2014/main" id="{61CB43EC-4AAA-4486-8742-730765FB7D30}"/>
              </a:ext>
            </a:extLst>
          </p:cNvPr>
          <p:cNvGraphicFramePr>
            <a:graphicFrameLocks noGrp="1"/>
          </p:cNvGraphicFramePr>
          <p:nvPr>
            <p:extLst>
              <p:ext uri="{D42A27DB-BD31-4B8C-83A1-F6EECF244321}">
                <p14:modId xmlns:p14="http://schemas.microsoft.com/office/powerpoint/2010/main" val="2910879864"/>
              </p:ext>
            </p:extLst>
          </p:nvPr>
        </p:nvGraphicFramePr>
        <p:xfrm>
          <a:off x="662940" y="368685"/>
          <a:ext cx="10866119" cy="5455748"/>
        </p:xfrm>
        <a:graphic>
          <a:graphicData uri="http://schemas.openxmlformats.org/drawingml/2006/table">
            <a:tbl>
              <a:tblPr firstRow="1" bandRow="1">
                <a:tableStyleId>{5C22544A-7EE6-4342-B048-85BDC9FD1C3A}</a:tableStyleId>
              </a:tblPr>
              <a:tblGrid>
                <a:gridCol w="993341">
                  <a:extLst>
                    <a:ext uri="{9D8B030D-6E8A-4147-A177-3AD203B41FA5}">
                      <a16:colId xmlns:a16="http://schemas.microsoft.com/office/drawing/2014/main" val="3678404960"/>
                    </a:ext>
                  </a:extLst>
                </a:gridCol>
                <a:gridCol w="1716831">
                  <a:extLst>
                    <a:ext uri="{9D8B030D-6E8A-4147-A177-3AD203B41FA5}">
                      <a16:colId xmlns:a16="http://schemas.microsoft.com/office/drawing/2014/main" val="4091734782"/>
                    </a:ext>
                  </a:extLst>
                </a:gridCol>
                <a:gridCol w="2069586">
                  <a:extLst>
                    <a:ext uri="{9D8B030D-6E8A-4147-A177-3AD203B41FA5}">
                      <a16:colId xmlns:a16="http://schemas.microsoft.com/office/drawing/2014/main" val="1181770777"/>
                    </a:ext>
                  </a:extLst>
                </a:gridCol>
                <a:gridCol w="3634337">
                  <a:extLst>
                    <a:ext uri="{9D8B030D-6E8A-4147-A177-3AD203B41FA5}">
                      <a16:colId xmlns:a16="http://schemas.microsoft.com/office/drawing/2014/main" val="2679473510"/>
                    </a:ext>
                  </a:extLst>
                </a:gridCol>
                <a:gridCol w="2452024">
                  <a:extLst>
                    <a:ext uri="{9D8B030D-6E8A-4147-A177-3AD203B41FA5}">
                      <a16:colId xmlns:a16="http://schemas.microsoft.com/office/drawing/2014/main" val="435374847"/>
                    </a:ext>
                  </a:extLst>
                </a:gridCol>
              </a:tblGrid>
              <a:tr h="306482">
                <a:tc>
                  <a:txBody>
                    <a:bodyPr/>
                    <a:lstStyle/>
                    <a:p>
                      <a:pPr algn="ctr"/>
                      <a:r>
                        <a:rPr lang="en-IN"/>
                        <a:t>Year</a:t>
                      </a:r>
                      <a:endParaRPr lang="en-IN" dirty="0"/>
                    </a:p>
                  </a:txBody>
                  <a:tcPr/>
                </a:tc>
                <a:tc>
                  <a:txBody>
                    <a:bodyPr/>
                    <a:lstStyle/>
                    <a:p>
                      <a:pPr algn="ctr"/>
                      <a:r>
                        <a:rPr lang="en-IN"/>
                        <a:t>Title</a:t>
                      </a:r>
                      <a:endParaRPr lang="en-IN" dirty="0"/>
                    </a:p>
                  </a:txBody>
                  <a:tcPr/>
                </a:tc>
                <a:tc>
                  <a:txBody>
                    <a:bodyPr/>
                    <a:lstStyle/>
                    <a:p>
                      <a:pPr algn="ctr"/>
                      <a:r>
                        <a:rPr lang="en-IN"/>
                        <a:t>Author</a:t>
                      </a:r>
                      <a:endParaRPr lang="en-IN" dirty="0"/>
                    </a:p>
                  </a:txBody>
                  <a:tcPr/>
                </a:tc>
                <a:tc>
                  <a:txBody>
                    <a:bodyPr/>
                    <a:lstStyle/>
                    <a:p>
                      <a:pPr algn="ctr"/>
                      <a:r>
                        <a:rPr lang="en-IN"/>
                        <a:t>Methodology</a:t>
                      </a:r>
                      <a:endParaRPr lang="en-IN" dirty="0"/>
                    </a:p>
                  </a:txBody>
                  <a:tcPr/>
                </a:tc>
                <a:tc>
                  <a:txBody>
                    <a:bodyPr/>
                    <a:lstStyle/>
                    <a:p>
                      <a:pPr algn="ctr"/>
                      <a:r>
                        <a:rPr lang="en-IN"/>
                        <a:t>Conclusion/Results</a:t>
                      </a:r>
                      <a:endParaRPr lang="en-IN" dirty="0"/>
                    </a:p>
                  </a:txBody>
                  <a:tcPr/>
                </a:tc>
                <a:extLst>
                  <a:ext uri="{0D108BD9-81ED-4DB2-BD59-A6C34878D82A}">
                    <a16:rowId xmlns:a16="http://schemas.microsoft.com/office/drawing/2014/main" val="3013151605"/>
                  </a:ext>
                </a:extLst>
              </a:tr>
              <a:tr h="1981924">
                <a:tc>
                  <a:txBody>
                    <a:bodyPr/>
                    <a:lstStyle/>
                    <a:p>
                      <a:pPr algn="l"/>
                      <a:r>
                        <a:rPr lang="en-IN" sz="1400"/>
                        <a:t>2019</a:t>
                      </a:r>
                      <a:endParaRPr lang="en-IN" sz="1400" dirty="0"/>
                    </a:p>
                  </a:txBody>
                  <a:tcPr/>
                </a:tc>
                <a:tc>
                  <a:txBody>
                    <a:bodyPr/>
                    <a:lstStyle/>
                    <a:p>
                      <a:r>
                        <a:rPr lang="en-US" sz="1400" b="0" i="0" kern="1200" dirty="0">
                          <a:solidFill>
                            <a:schemeClr val="dk1"/>
                          </a:solidFill>
                          <a:effectLst/>
                          <a:latin typeface="+mn-lt"/>
                          <a:ea typeface="+mn-ea"/>
                          <a:cs typeface="+mn-cs"/>
                        </a:rPr>
                        <a:t>OFS-NN: An Effective Phishing Websites Detection Model Based on Optimal Feature Selection and Neural Network</a:t>
                      </a:r>
                      <a:endParaRPr lang="en-IN" sz="1400" b="0" i="0" kern="1200" dirty="0">
                        <a:solidFill>
                          <a:schemeClr val="dk1"/>
                        </a:solidFill>
                        <a:effectLst/>
                        <a:latin typeface="+mn-lt"/>
                        <a:ea typeface="+mn-ea"/>
                        <a:cs typeface="+mn-cs"/>
                      </a:endParaRPr>
                    </a:p>
                  </a:txBody>
                  <a:tcPr/>
                </a:tc>
                <a:tc>
                  <a:txBody>
                    <a:bodyPr/>
                    <a:lstStyle/>
                    <a:p>
                      <a:pPr algn="l"/>
                      <a:r>
                        <a:rPr lang="en-IN" sz="1400" b="0" i="0" u="none" strike="noStrike" kern="1200">
                          <a:solidFill>
                            <a:schemeClr val="dk1"/>
                          </a:solidFill>
                          <a:effectLst/>
                          <a:latin typeface="+mn-lt"/>
                          <a:ea typeface="+mn-ea"/>
                          <a:cs typeface="+mn-cs"/>
                        </a:rPr>
                        <a:t>Erzhou Zhu; Yuyang Chen; Chengcheng Ye; Xuejun Li; Feng Liu</a:t>
                      </a:r>
                      <a:endParaRPr lang="en-IN" sz="1400" b="0" u="none" dirty="0">
                        <a:solidFill>
                          <a:schemeClr val="tx1"/>
                        </a:solidFill>
                        <a:effectLst/>
                      </a:endParaRPr>
                    </a:p>
                  </a:txBody>
                  <a:tcPr/>
                </a:tc>
                <a:tc>
                  <a:txBody>
                    <a:bodyPr/>
                    <a:lstStyle/>
                    <a:p>
                      <a:pPr algn="l"/>
                      <a:r>
                        <a:rPr lang="en-US" sz="1400" b="0" i="0" kern="1200" dirty="0">
                          <a:solidFill>
                            <a:schemeClr val="dk1"/>
                          </a:solidFill>
                          <a:effectLst/>
                          <a:latin typeface="+mn-lt"/>
                          <a:ea typeface="+mn-ea"/>
                          <a:cs typeface="+mn-cs"/>
                        </a:rPr>
                        <a:t>In the proposed OFS-NN, a new index, feature validity value (FVV), is first introduced to evaluate the impact of sensitive features on the phishing websites detection. Then, based on the new FVV index, an algorithm is designed to select the optimal features from the phishing websites.</a:t>
                      </a:r>
                      <a:endParaRPr lang="en-IN" sz="1400" b="0" u="none" dirty="0">
                        <a:solidFill>
                          <a:schemeClr val="tx1"/>
                        </a:solidFill>
                        <a:effectLst/>
                      </a:endParaRPr>
                    </a:p>
                  </a:txBody>
                  <a:tcPr/>
                </a:tc>
                <a:tc>
                  <a:txBody>
                    <a:bodyPr/>
                    <a:lstStyle/>
                    <a:p>
                      <a:pPr marL="0" indent="0" algn="l">
                        <a:buFont typeface="+mj-lt"/>
                        <a:buNone/>
                      </a:pPr>
                      <a:r>
                        <a:rPr lang="en-US" sz="1400" b="0" i="0" kern="1200" dirty="0">
                          <a:solidFill>
                            <a:schemeClr val="dk1"/>
                          </a:solidFill>
                          <a:effectLst/>
                          <a:latin typeface="+mn-lt"/>
                          <a:ea typeface="+mn-ea"/>
                          <a:cs typeface="+mn-cs"/>
                        </a:rPr>
                        <a:t>This algorithm could properly deal with problems of big number of phishing sensitive features and the continuous changes of features. Consequently, it can mitigate the over-fitting problem of the neural network classifier.</a:t>
                      </a:r>
                      <a:endParaRPr lang="en-IN" sz="1400" b="0" u="none" dirty="0">
                        <a:solidFill>
                          <a:schemeClr val="tx1"/>
                        </a:solidFill>
                        <a:effectLst/>
                      </a:endParaRPr>
                    </a:p>
                  </a:txBody>
                  <a:tcPr/>
                </a:tc>
                <a:extLst>
                  <a:ext uri="{0D108BD9-81ED-4DB2-BD59-A6C34878D82A}">
                    <a16:rowId xmlns:a16="http://schemas.microsoft.com/office/drawing/2014/main" val="4146337000"/>
                  </a:ext>
                </a:extLst>
              </a:tr>
              <a:tr h="1539154">
                <a:tc>
                  <a:txBody>
                    <a:bodyPr/>
                    <a:lstStyle/>
                    <a:p>
                      <a:pPr algn="l"/>
                      <a:endParaRPr lang="en-IN" sz="1400" dirty="0"/>
                    </a:p>
                  </a:txBody>
                  <a:tcPr/>
                </a:tc>
                <a:tc>
                  <a:txBody>
                    <a:bodyPr/>
                    <a:lstStyle/>
                    <a:p>
                      <a:endParaRPr lang="en-US" sz="1400" b="0" i="0" kern="1200" dirty="0">
                        <a:solidFill>
                          <a:schemeClr val="dk1"/>
                        </a:solidFill>
                        <a:effectLst/>
                        <a:latin typeface="+mn-lt"/>
                        <a:ea typeface="+mn-ea"/>
                        <a:cs typeface="+mn-cs"/>
                      </a:endParaRPr>
                    </a:p>
                  </a:txBody>
                  <a:tcPr/>
                </a:tc>
                <a:tc>
                  <a:txBody>
                    <a:bodyPr/>
                    <a:lstStyle/>
                    <a:p>
                      <a:pPr algn="l"/>
                      <a:endParaRPr lang="en-IN" sz="1400" dirty="0"/>
                    </a:p>
                  </a:txBody>
                  <a:tcPr/>
                </a:tc>
                <a:tc>
                  <a:txBody>
                    <a:bodyPr/>
                    <a:lstStyle/>
                    <a:p>
                      <a:pPr algn="l"/>
                      <a:endParaRPr lang="en-IN" sz="1400" dirty="0"/>
                    </a:p>
                  </a:txBody>
                  <a:tcPr/>
                </a:tc>
                <a:tc>
                  <a:txBody>
                    <a:bodyPr/>
                    <a:lstStyle/>
                    <a:p>
                      <a:pPr algn="l"/>
                      <a:endParaRPr lang="en-IN" sz="1400" dirty="0"/>
                    </a:p>
                  </a:txBody>
                  <a:tcPr/>
                </a:tc>
                <a:extLst>
                  <a:ext uri="{0D108BD9-81ED-4DB2-BD59-A6C34878D82A}">
                    <a16:rowId xmlns:a16="http://schemas.microsoft.com/office/drawing/2014/main" val="3259437685"/>
                  </a:ext>
                </a:extLst>
              </a:tr>
              <a:tr h="1539154">
                <a:tc>
                  <a:txBody>
                    <a:bodyPr/>
                    <a:lstStyle/>
                    <a:p>
                      <a:pPr algn="l"/>
                      <a:endParaRPr lang="en-IN" sz="1400" dirty="0"/>
                    </a:p>
                  </a:txBody>
                  <a:tcPr/>
                </a:tc>
                <a:tc>
                  <a:txBody>
                    <a:bodyPr/>
                    <a:lstStyle/>
                    <a:p>
                      <a:endParaRPr lang="en-US" sz="1400" b="0" i="0" kern="1200" dirty="0">
                        <a:solidFill>
                          <a:schemeClr val="dk1"/>
                        </a:solidFill>
                        <a:effectLst/>
                        <a:latin typeface="+mn-lt"/>
                        <a:ea typeface="+mn-ea"/>
                        <a:cs typeface="+mn-cs"/>
                      </a:endParaRPr>
                    </a:p>
                  </a:txBody>
                  <a:tcPr/>
                </a:tc>
                <a:tc>
                  <a:txBody>
                    <a:bodyPr/>
                    <a:lstStyle/>
                    <a:p>
                      <a:pPr algn="l"/>
                      <a:endParaRPr lang="en-IN" sz="1400" dirty="0"/>
                    </a:p>
                  </a:txBody>
                  <a:tcPr/>
                </a:tc>
                <a:tc>
                  <a:txBody>
                    <a:bodyPr/>
                    <a:lstStyle/>
                    <a:p>
                      <a:pPr algn="l"/>
                      <a:endParaRPr lang="en-IN" sz="1400" dirty="0"/>
                    </a:p>
                  </a:txBody>
                  <a:tcPr/>
                </a:tc>
                <a:tc>
                  <a:txBody>
                    <a:bodyPr/>
                    <a:lstStyle/>
                    <a:p>
                      <a:pPr algn="l"/>
                      <a:endParaRPr lang="en-IN" sz="1400" dirty="0"/>
                    </a:p>
                  </a:txBody>
                  <a:tcPr/>
                </a:tc>
                <a:extLst>
                  <a:ext uri="{0D108BD9-81ED-4DB2-BD59-A6C34878D82A}">
                    <a16:rowId xmlns:a16="http://schemas.microsoft.com/office/drawing/2014/main" val="752864127"/>
                  </a:ext>
                </a:extLst>
              </a:tr>
            </a:tbl>
          </a:graphicData>
        </a:graphic>
      </p:graphicFrame>
    </p:spTree>
    <p:extLst>
      <p:ext uri="{BB962C8B-B14F-4D97-AF65-F5344CB8AC3E}">
        <p14:creationId xmlns:p14="http://schemas.microsoft.com/office/powerpoint/2010/main" val="565105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4221802-3396-4F7F-A988-9473EDA30B83}"/>
              </a:ext>
            </a:extLst>
          </p:cNvPr>
          <p:cNvGraphicFramePr>
            <a:graphicFrameLocks noGrp="1"/>
          </p:cNvGraphicFramePr>
          <p:nvPr>
            <p:extLst>
              <p:ext uri="{D42A27DB-BD31-4B8C-83A1-F6EECF244321}">
                <p14:modId xmlns:p14="http://schemas.microsoft.com/office/powerpoint/2010/main" val="3019922678"/>
              </p:ext>
            </p:extLst>
          </p:nvPr>
        </p:nvGraphicFramePr>
        <p:xfrm>
          <a:off x="755588" y="644221"/>
          <a:ext cx="10680824" cy="5264758"/>
        </p:xfrm>
        <a:graphic>
          <a:graphicData uri="http://schemas.openxmlformats.org/drawingml/2006/table">
            <a:tbl>
              <a:tblPr firstRow="1" bandRow="1">
                <a:tableStyleId>{5C22544A-7EE6-4342-B048-85BDC9FD1C3A}</a:tableStyleId>
              </a:tblPr>
              <a:tblGrid>
                <a:gridCol w="1053207">
                  <a:extLst>
                    <a:ext uri="{9D8B030D-6E8A-4147-A177-3AD203B41FA5}">
                      <a16:colId xmlns:a16="http://schemas.microsoft.com/office/drawing/2014/main" val="501820624"/>
                    </a:ext>
                  </a:extLst>
                </a:gridCol>
                <a:gridCol w="1721494">
                  <a:extLst>
                    <a:ext uri="{9D8B030D-6E8A-4147-A177-3AD203B41FA5}">
                      <a16:colId xmlns:a16="http://schemas.microsoft.com/office/drawing/2014/main" val="3414672024"/>
                    </a:ext>
                  </a:extLst>
                </a:gridCol>
                <a:gridCol w="2125302">
                  <a:extLst>
                    <a:ext uri="{9D8B030D-6E8A-4147-A177-3AD203B41FA5}">
                      <a16:colId xmlns:a16="http://schemas.microsoft.com/office/drawing/2014/main" val="3841947147"/>
                    </a:ext>
                  </a:extLst>
                </a:gridCol>
                <a:gridCol w="3241086">
                  <a:extLst>
                    <a:ext uri="{9D8B030D-6E8A-4147-A177-3AD203B41FA5}">
                      <a16:colId xmlns:a16="http://schemas.microsoft.com/office/drawing/2014/main" val="3431180251"/>
                    </a:ext>
                  </a:extLst>
                </a:gridCol>
                <a:gridCol w="2539735">
                  <a:extLst>
                    <a:ext uri="{9D8B030D-6E8A-4147-A177-3AD203B41FA5}">
                      <a16:colId xmlns:a16="http://schemas.microsoft.com/office/drawing/2014/main" val="1676279360"/>
                    </a:ext>
                  </a:extLst>
                </a:gridCol>
              </a:tblGrid>
              <a:tr h="280019">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708300982"/>
                  </a:ext>
                </a:extLst>
              </a:tr>
              <a:tr h="1515718">
                <a:tc>
                  <a:txBody>
                    <a:bodyPr/>
                    <a:lstStyle/>
                    <a:p>
                      <a:r>
                        <a:rPr lang="en-IN" sz="1400" dirty="0"/>
                        <a:t>2006</a:t>
                      </a:r>
                    </a:p>
                  </a:txBody>
                  <a:tcPr/>
                </a:tc>
                <a:tc>
                  <a:txBody>
                    <a:bodyPr/>
                    <a:lstStyle/>
                    <a:p>
                      <a:pPr algn="l"/>
                      <a:r>
                        <a:rPr lang="en-US" sz="1400" dirty="0"/>
                        <a:t>Detecting Phishing Web Pages with Visual Similarity Assessment Based on EMD </a:t>
                      </a:r>
                      <a:endParaRPr lang="en-IN" sz="1400" dirty="0"/>
                    </a:p>
                    <a:p>
                      <a:endParaRPr lang="en-IN" sz="1400" dirty="0"/>
                    </a:p>
                  </a:txBody>
                  <a:tcPr/>
                </a:tc>
                <a:tc>
                  <a:txBody>
                    <a:bodyPr/>
                    <a:lstStyle/>
                    <a:p>
                      <a:pPr algn="ctr"/>
                      <a:r>
                        <a:rPr lang="en-IN" sz="1400" dirty="0"/>
                        <a:t>Anthony Y, Liu </a:t>
                      </a:r>
                      <a:r>
                        <a:rPr lang="en-IN" sz="1400" dirty="0" err="1"/>
                        <a:t>Wenyin</a:t>
                      </a:r>
                      <a:endParaRPr lang="en-IN" sz="1400" dirty="0"/>
                    </a:p>
                    <a:p>
                      <a:endParaRPr lang="en-IN" sz="1400" dirty="0"/>
                    </a:p>
                  </a:txBody>
                  <a:tcPr/>
                </a:tc>
                <a:tc>
                  <a:txBody>
                    <a:bodyPr/>
                    <a:lstStyle/>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Convert the involved Web pages into low resolution images</a:t>
                      </a:r>
                    </a:p>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Use EMD to calculate the signature distances of the images</a:t>
                      </a:r>
                    </a:p>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Train an EMD threshold vector for classifying a Web page as a phishing or a normal</a:t>
                      </a:r>
                      <a:endParaRPr lang="en-IN" sz="1400" dirty="0"/>
                    </a:p>
                  </a:txBody>
                  <a:tcPr/>
                </a:tc>
                <a:tc>
                  <a:txBody>
                    <a:bodyPr/>
                    <a:lstStyle/>
                    <a:p>
                      <a:r>
                        <a:rPr lang="en-US" sz="1400" b="0" i="0" kern="1200" dirty="0">
                          <a:solidFill>
                            <a:schemeClr val="dk1"/>
                          </a:solidFill>
                          <a:effectLst/>
                          <a:latin typeface="+mn-lt"/>
                          <a:ea typeface="+mn-ea"/>
                          <a:cs typeface="+mn-cs"/>
                        </a:rPr>
                        <a:t>10,281 suspected Web pages are carried out to show high classification precision, phishing recall, and applicable time performance for online enterprise solution. </a:t>
                      </a:r>
                      <a:endParaRPr lang="en-IN" sz="1400" dirty="0"/>
                    </a:p>
                  </a:txBody>
                  <a:tcPr/>
                </a:tc>
                <a:extLst>
                  <a:ext uri="{0D108BD9-81ED-4DB2-BD59-A6C34878D82A}">
                    <a16:rowId xmlns:a16="http://schemas.microsoft.com/office/drawing/2014/main" val="3392184571"/>
                  </a:ext>
                </a:extLst>
              </a:tr>
              <a:tr h="1515718">
                <a:tc>
                  <a:txBody>
                    <a:bodyPr/>
                    <a:lstStyle/>
                    <a:p>
                      <a:r>
                        <a:rPr lang="en-IN" sz="1400" dirty="0"/>
                        <a:t>2009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Counteracting Phishing Page </a:t>
                      </a:r>
                      <a:r>
                        <a:rPr lang="en-US" sz="1400" dirty="0" err="1"/>
                        <a:t>Polymorphism:An</a:t>
                      </a:r>
                      <a:r>
                        <a:rPr lang="en-US" sz="1400" dirty="0"/>
                        <a:t> Image Layout Analysis Approach</a:t>
                      </a:r>
                      <a:endParaRPr lang="en-IN" sz="1400" dirty="0"/>
                    </a:p>
                  </a:txBody>
                  <a:tcPr/>
                </a:tc>
                <a:tc>
                  <a:txBody>
                    <a:bodyPr/>
                    <a:lstStyle/>
                    <a:p>
                      <a:pPr algn="ctr"/>
                      <a:r>
                        <a:rPr lang="en-IN" sz="1400" dirty="0" err="1"/>
                        <a:t>Leng</a:t>
                      </a:r>
                      <a:r>
                        <a:rPr lang="en-IN" sz="1400" dirty="0"/>
                        <a:t> fat lam, Wei </a:t>
                      </a:r>
                      <a:r>
                        <a:rPr lang="en-IN" sz="1400" dirty="0" err="1"/>
                        <a:t>cheng</a:t>
                      </a:r>
                      <a:r>
                        <a:rPr lang="en-IN" sz="1400" dirty="0"/>
                        <a:t> </a:t>
                      </a:r>
                      <a:r>
                        <a:rPr lang="en-IN" sz="1400" dirty="0" err="1"/>
                        <a:t>Xiao,Kuana</a:t>
                      </a:r>
                      <a:r>
                        <a:rPr lang="en-IN" sz="1400" dirty="0"/>
                        <a:t> ta </a:t>
                      </a:r>
                      <a:r>
                        <a:rPr lang="en-IN" sz="1400" dirty="0" err="1"/>
                        <a:t>chen</a:t>
                      </a:r>
                      <a:endParaRPr lang="en-IN" sz="140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Analyze the layout of webpages rather than the HTML codes, colors, or content. </a:t>
                      </a:r>
                      <a:r>
                        <a:rPr lang="en-US" sz="1400" b="0" i="0" kern="1200" dirty="0" err="1">
                          <a:solidFill>
                            <a:schemeClr val="dk1"/>
                          </a:solidFill>
                          <a:effectLst/>
                          <a:latin typeface="+mn-lt"/>
                          <a:ea typeface="+mn-ea"/>
                          <a:cs typeface="+mn-cs"/>
                        </a:rPr>
                        <a:t>Speciflcally</a:t>
                      </a:r>
                      <a:r>
                        <a:rPr lang="en-US" sz="1400" b="0" i="0" kern="1200" dirty="0">
                          <a:solidFill>
                            <a:schemeClr val="dk1"/>
                          </a:solidFill>
                          <a:effectLst/>
                          <a:latin typeface="+mn-lt"/>
                          <a:ea typeface="+mn-ea"/>
                          <a:cs typeface="+mn-cs"/>
                        </a:rPr>
                        <a:t>, compute the similarity degree of a suspect page and an authentic page through image processing techniques.</a:t>
                      </a:r>
                      <a:endParaRPr lang="en-IN" sz="1400" dirty="0"/>
                    </a:p>
                  </a:txBody>
                  <a:tcPr/>
                </a:tc>
                <a:tc>
                  <a:txBody>
                    <a:bodyPr/>
                    <a:lstStyle/>
                    <a:p>
                      <a:r>
                        <a:rPr lang="en-IN" sz="1400" dirty="0"/>
                        <a:t>This </a:t>
                      </a:r>
                      <a:r>
                        <a:rPr lang="en-US" sz="1400" dirty="0"/>
                        <a:t>mechanism is more robust than the HTML-based </a:t>
                      </a:r>
                      <a:r>
                        <a:rPr lang="en-US" sz="1400" dirty="0" err="1"/>
                        <a:t>approachbecause</a:t>
                      </a:r>
                      <a:r>
                        <a:rPr lang="en-US" sz="1400" dirty="0"/>
                        <a:t> it is more adaptable to phishing page polymorphism. </a:t>
                      </a:r>
                      <a:endParaRPr lang="en-IN" sz="1400" dirty="0"/>
                    </a:p>
                  </a:txBody>
                  <a:tcPr/>
                </a:tc>
                <a:extLst>
                  <a:ext uri="{0D108BD9-81ED-4DB2-BD59-A6C34878D82A}">
                    <a16:rowId xmlns:a16="http://schemas.microsoft.com/office/drawing/2014/main" val="2544229284"/>
                  </a:ext>
                </a:extLst>
              </a:tr>
              <a:tr h="1515718">
                <a:tc>
                  <a:txBody>
                    <a:bodyPr/>
                    <a:lstStyle/>
                    <a:p>
                      <a:r>
                        <a:rPr lang="en-IN" sz="1400" dirty="0"/>
                        <a:t>2015</a:t>
                      </a:r>
                    </a:p>
                  </a:txBody>
                  <a:tcPr/>
                </a:tc>
                <a:tc>
                  <a:txBody>
                    <a:bodyPr/>
                    <a:lstStyle/>
                    <a:p>
                      <a:r>
                        <a:rPr lang="en-US" sz="1400" dirty="0"/>
                        <a:t>A Computer Vision Technique to Detect Phishing Attacks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err="1"/>
                        <a:t>Routhu</a:t>
                      </a:r>
                      <a:r>
                        <a:rPr lang="en-IN" sz="1400" dirty="0"/>
                        <a:t> Srinivasa Rao ,Syed </a:t>
                      </a:r>
                      <a:r>
                        <a:rPr lang="en-IN" sz="1400" dirty="0" err="1"/>
                        <a:t>Taqi</a:t>
                      </a:r>
                      <a:r>
                        <a:rPr lang="en-IN" sz="1400" dirty="0"/>
                        <a:t> Ali</a:t>
                      </a:r>
                    </a:p>
                    <a:p>
                      <a:endParaRPr lang="en-IN" sz="1400" dirty="0"/>
                    </a:p>
                  </a:txBody>
                  <a:tcPr/>
                </a:tc>
                <a:tc>
                  <a:txBody>
                    <a:bodyPr/>
                    <a:lstStyle/>
                    <a:p>
                      <a:r>
                        <a:rPr lang="en-US" sz="1400" dirty="0"/>
                        <a:t>The proposed approach is a combination of white list and visual similarity based techniques. Use computer vision technique called SURF detector to extract discriminative key point features from both suspicious and targeted websites.</a:t>
                      </a:r>
                      <a:endParaRPr lang="en-IN" sz="1400" dirty="0"/>
                    </a:p>
                  </a:txBody>
                  <a:tcPr/>
                </a:tc>
                <a:tc>
                  <a:txBody>
                    <a:bodyPr/>
                    <a:lstStyle/>
                    <a:p>
                      <a:r>
                        <a:rPr lang="en-US" sz="1400" dirty="0"/>
                        <a:t>This proposed solution is efficient, covers a wide range of websites phishing attacks and results in less false positive rate.</a:t>
                      </a:r>
                      <a:endParaRPr lang="en-IN" sz="1400" dirty="0"/>
                    </a:p>
                  </a:txBody>
                  <a:tcPr/>
                </a:tc>
                <a:extLst>
                  <a:ext uri="{0D108BD9-81ED-4DB2-BD59-A6C34878D82A}">
                    <a16:rowId xmlns:a16="http://schemas.microsoft.com/office/drawing/2014/main" val="1959696698"/>
                  </a:ext>
                </a:extLst>
              </a:tr>
            </a:tbl>
          </a:graphicData>
        </a:graphic>
      </p:graphicFrame>
    </p:spTree>
    <p:extLst>
      <p:ext uri="{BB962C8B-B14F-4D97-AF65-F5344CB8AC3E}">
        <p14:creationId xmlns:p14="http://schemas.microsoft.com/office/powerpoint/2010/main" val="750084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1A2CB49-DEE3-4978-9EE2-FED4B75D0F18}"/>
              </a:ext>
            </a:extLst>
          </p:cNvPr>
          <p:cNvGraphicFramePr>
            <a:graphicFrameLocks noGrp="1"/>
          </p:cNvGraphicFramePr>
          <p:nvPr>
            <p:extLst>
              <p:ext uri="{D42A27DB-BD31-4B8C-83A1-F6EECF244321}">
                <p14:modId xmlns:p14="http://schemas.microsoft.com/office/powerpoint/2010/main" val="1465195375"/>
              </p:ext>
            </p:extLst>
          </p:nvPr>
        </p:nvGraphicFramePr>
        <p:xfrm>
          <a:off x="601663" y="548640"/>
          <a:ext cx="10680824" cy="5760720"/>
        </p:xfrm>
        <a:graphic>
          <a:graphicData uri="http://schemas.openxmlformats.org/drawingml/2006/table">
            <a:tbl>
              <a:tblPr firstRow="1" bandRow="1">
                <a:tableStyleId>{5C22544A-7EE6-4342-B048-85BDC9FD1C3A}</a:tableStyleId>
              </a:tblPr>
              <a:tblGrid>
                <a:gridCol w="1053207">
                  <a:extLst>
                    <a:ext uri="{9D8B030D-6E8A-4147-A177-3AD203B41FA5}">
                      <a16:colId xmlns:a16="http://schemas.microsoft.com/office/drawing/2014/main" val="37469331"/>
                    </a:ext>
                  </a:extLst>
                </a:gridCol>
                <a:gridCol w="1721494">
                  <a:extLst>
                    <a:ext uri="{9D8B030D-6E8A-4147-A177-3AD203B41FA5}">
                      <a16:colId xmlns:a16="http://schemas.microsoft.com/office/drawing/2014/main" val="655671342"/>
                    </a:ext>
                  </a:extLst>
                </a:gridCol>
                <a:gridCol w="2125302">
                  <a:extLst>
                    <a:ext uri="{9D8B030D-6E8A-4147-A177-3AD203B41FA5}">
                      <a16:colId xmlns:a16="http://schemas.microsoft.com/office/drawing/2014/main" val="177613433"/>
                    </a:ext>
                  </a:extLst>
                </a:gridCol>
                <a:gridCol w="3241086">
                  <a:extLst>
                    <a:ext uri="{9D8B030D-6E8A-4147-A177-3AD203B41FA5}">
                      <a16:colId xmlns:a16="http://schemas.microsoft.com/office/drawing/2014/main" val="1592474522"/>
                    </a:ext>
                  </a:extLst>
                </a:gridCol>
                <a:gridCol w="2539735">
                  <a:extLst>
                    <a:ext uri="{9D8B030D-6E8A-4147-A177-3AD203B41FA5}">
                      <a16:colId xmlns:a16="http://schemas.microsoft.com/office/drawing/2014/main" val="3350664187"/>
                    </a:ext>
                  </a:extLst>
                </a:gridCol>
              </a:tblGrid>
              <a:tr h="280019">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3013369979"/>
                  </a:ext>
                </a:extLst>
              </a:tr>
              <a:tr h="1515718">
                <a:tc>
                  <a:txBody>
                    <a:bodyPr/>
                    <a:lstStyle/>
                    <a:p>
                      <a:r>
                        <a:rPr lang="en-IN" sz="1400" dirty="0"/>
                        <a:t>2009</a:t>
                      </a:r>
                    </a:p>
                  </a:txBody>
                  <a:tcPr/>
                </a:tc>
                <a:tc>
                  <a:txBody>
                    <a:bodyPr/>
                    <a:lstStyle/>
                    <a:p>
                      <a:pPr algn="l"/>
                      <a:r>
                        <a:rPr lang="en-US" sz="1400" dirty="0"/>
                        <a:t>Fighting Phishing with Discriminative </a:t>
                      </a:r>
                      <a:r>
                        <a:rPr lang="en-US" sz="1400" dirty="0" err="1"/>
                        <a:t>Keypoint</a:t>
                      </a:r>
                      <a:r>
                        <a:rPr lang="en-US" sz="1400" dirty="0"/>
                        <a:t> Features</a:t>
                      </a:r>
                      <a:endParaRPr lang="en-IN" sz="1400" dirty="0"/>
                    </a:p>
                  </a:txBody>
                  <a:tcPr/>
                </a:tc>
                <a:tc>
                  <a:txBody>
                    <a:bodyPr/>
                    <a:lstStyle/>
                    <a:p>
                      <a:pPr algn="ctr"/>
                      <a:r>
                        <a:rPr lang="en-IN" sz="1400" dirty="0" err="1"/>
                        <a:t>Kuan</a:t>
                      </a:r>
                      <a:r>
                        <a:rPr lang="en-IN" sz="1400" dirty="0"/>
                        <a:t>-Ta Chen; </a:t>
                      </a:r>
                      <a:r>
                        <a:rPr lang="en-IN" sz="1400" dirty="0" err="1"/>
                        <a:t>Jau</a:t>
                      </a:r>
                      <a:r>
                        <a:rPr lang="en-IN" sz="1400" dirty="0"/>
                        <a:t>-Yuan Chen; Chun-Rong Huang </a:t>
                      </a:r>
                      <a:endParaRPr lang="en-IN" sz="1400" b="0" u="none" dirty="0">
                        <a:solidFill>
                          <a:schemeClr val="tx1"/>
                        </a:solidFill>
                        <a:effectLst/>
                      </a:endParaRPr>
                    </a:p>
                    <a:p>
                      <a:endParaRPr lang="en-IN" sz="1400" dirty="0"/>
                    </a:p>
                  </a:txBody>
                  <a:tcPr/>
                </a:tc>
                <a:tc>
                  <a:txBody>
                    <a:bodyPr/>
                    <a:lstStyle/>
                    <a:p>
                      <a:pPr marL="0" indent="0">
                        <a:buFont typeface="Arial" panose="020B0604020202020204" pitchFamily="34" charset="0"/>
                        <a:buNone/>
                      </a:pPr>
                      <a:r>
                        <a:rPr lang="en-US" sz="1400" b="0" i="0" kern="1200" dirty="0">
                          <a:solidFill>
                            <a:schemeClr val="dk1"/>
                          </a:solidFill>
                          <a:effectLst/>
                          <a:latin typeface="+mn-lt"/>
                          <a:ea typeface="+mn-ea"/>
                          <a:cs typeface="+mn-cs"/>
                        </a:rPr>
                        <a:t>An effective image-based </a:t>
                      </a:r>
                      <a:r>
                        <a:rPr lang="en-US" sz="1400" b="0" i="0" kern="1200" dirty="0" err="1">
                          <a:solidFill>
                            <a:schemeClr val="dk1"/>
                          </a:solidFill>
                          <a:effectLst/>
                          <a:latin typeface="+mn-lt"/>
                          <a:ea typeface="+mn-ea"/>
                          <a:cs typeface="+mn-cs"/>
                        </a:rPr>
                        <a:t>antiphishing</a:t>
                      </a:r>
                      <a:r>
                        <a:rPr lang="en-US" sz="1400" b="0" i="0" kern="1200" dirty="0">
                          <a:solidFill>
                            <a:schemeClr val="dk1"/>
                          </a:solidFill>
                          <a:effectLst/>
                          <a:latin typeface="+mn-lt"/>
                          <a:ea typeface="+mn-ea"/>
                          <a:cs typeface="+mn-cs"/>
                        </a:rPr>
                        <a:t> scheme based on discriminative </a:t>
                      </a:r>
                      <a:r>
                        <a:rPr lang="en-US" sz="1400" b="0" i="0" kern="1200" dirty="0" err="1">
                          <a:solidFill>
                            <a:schemeClr val="dk1"/>
                          </a:solidFill>
                          <a:effectLst/>
                          <a:latin typeface="+mn-lt"/>
                          <a:ea typeface="+mn-ea"/>
                          <a:cs typeface="+mn-cs"/>
                        </a:rPr>
                        <a:t>keypoint</a:t>
                      </a:r>
                      <a:r>
                        <a:rPr lang="en-US" sz="1400" b="0" i="0" kern="1200" dirty="0">
                          <a:solidFill>
                            <a:schemeClr val="dk1"/>
                          </a:solidFill>
                          <a:effectLst/>
                          <a:latin typeface="+mn-lt"/>
                          <a:ea typeface="+mn-ea"/>
                          <a:cs typeface="+mn-cs"/>
                        </a:rPr>
                        <a:t> features in Web pages. Their invariant content descriptor, the Contrast Context Histogram (CCH), computes the similarity degree between suspicious and authentic pages.</a:t>
                      </a:r>
                    </a:p>
                  </a:txBody>
                  <a:tcPr/>
                </a:tc>
                <a:tc>
                  <a:txBody>
                    <a:bodyPr/>
                    <a:lstStyle/>
                    <a:p>
                      <a:r>
                        <a:rPr lang="en-US" sz="1400" b="0" i="0" kern="1200" dirty="0">
                          <a:solidFill>
                            <a:schemeClr val="dk1"/>
                          </a:solidFill>
                          <a:effectLst/>
                          <a:latin typeface="+mn-lt"/>
                          <a:ea typeface="+mn-ea"/>
                          <a:cs typeface="+mn-cs"/>
                        </a:rPr>
                        <a:t>The results show that the proposed scheme achieves high accuracy and low error rates.</a:t>
                      </a:r>
                      <a:endParaRPr lang="en-IN" sz="1400" dirty="0"/>
                    </a:p>
                  </a:txBody>
                  <a:tcPr/>
                </a:tc>
                <a:extLst>
                  <a:ext uri="{0D108BD9-81ED-4DB2-BD59-A6C34878D82A}">
                    <a16:rowId xmlns:a16="http://schemas.microsoft.com/office/drawing/2014/main" val="3375264195"/>
                  </a:ext>
                </a:extLst>
              </a:tr>
              <a:tr h="1515718">
                <a:tc>
                  <a:txBody>
                    <a:bodyPr/>
                    <a:lstStyle/>
                    <a:p>
                      <a:r>
                        <a:rPr lang="en-IN" sz="1400" dirty="0"/>
                        <a:t>2018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Defending against Phishing Attacks: Taxonomy of Methods, Current Issues and Future Directions</a:t>
                      </a:r>
                      <a:endParaRPr lang="en-IN" sz="1400" dirty="0"/>
                    </a:p>
                  </a:txBody>
                  <a:tcPr/>
                </a:tc>
                <a:tc>
                  <a:txBody>
                    <a:bodyPr/>
                    <a:lstStyle/>
                    <a:p>
                      <a:pPr algn="l"/>
                      <a:r>
                        <a:rPr lang="en-IN" sz="1400" dirty="0"/>
                        <a:t>B. B. Gupta, Nalin </a:t>
                      </a:r>
                      <a:r>
                        <a:rPr lang="en-IN" sz="1400" dirty="0" err="1"/>
                        <a:t>Asanka</a:t>
                      </a:r>
                      <a:r>
                        <a:rPr lang="en-IN" sz="1400" dirty="0"/>
                        <a:t> </a:t>
                      </a:r>
                      <a:r>
                        <a:rPr lang="en-IN" sz="1400" dirty="0" err="1"/>
                        <a:t>Gamagedara</a:t>
                      </a:r>
                      <a:r>
                        <a:rPr lang="en-IN" sz="1400" dirty="0"/>
                        <a:t> </a:t>
                      </a:r>
                      <a:r>
                        <a:rPr lang="en-IN" sz="1400" dirty="0" err="1"/>
                        <a:t>Arachchilage</a:t>
                      </a:r>
                      <a:r>
                        <a:rPr lang="en-IN" sz="1400" dirty="0"/>
                        <a:t>, Konstantinos E. </a:t>
                      </a:r>
                      <a:r>
                        <a:rPr lang="en-IN" sz="1400" dirty="0" err="1"/>
                        <a:t>Psannis</a:t>
                      </a:r>
                      <a:endParaRPr lang="en-IN" sz="1400" dirty="0"/>
                    </a:p>
                    <a:p>
                      <a:endParaRPr lang="en-IN" sz="1400" dirty="0"/>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Discuss the history of phishing attacks and the attackers motivation in details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Provide taxonomy of various solutions proposed in literature to protect users from phishing based on the attacks identified in our taxonomy.</a:t>
                      </a:r>
                      <a:endParaRPr lang="en-IN" sz="1400" dirty="0"/>
                    </a:p>
                  </a:txBody>
                  <a:tcPr/>
                </a:tc>
                <a:tc>
                  <a:txBody>
                    <a:bodyPr/>
                    <a:lstStyle/>
                    <a:p>
                      <a:r>
                        <a:rPr lang="en-US" sz="1400" dirty="0"/>
                        <a:t>Conclude paper discussing various issues and challenges that still exist in the literature, which are important to fight against with phishing threats.</a:t>
                      </a:r>
                      <a:endParaRPr lang="en-IN" sz="1400" dirty="0"/>
                    </a:p>
                  </a:txBody>
                  <a:tcPr/>
                </a:tc>
                <a:extLst>
                  <a:ext uri="{0D108BD9-81ED-4DB2-BD59-A6C34878D82A}">
                    <a16:rowId xmlns:a16="http://schemas.microsoft.com/office/drawing/2014/main" val="1194329314"/>
                  </a:ext>
                </a:extLst>
              </a:tr>
              <a:tr h="1515718">
                <a:tc>
                  <a:txBody>
                    <a:bodyPr/>
                    <a:lstStyle/>
                    <a:p>
                      <a:r>
                        <a:rPr lang="en-IN" sz="1400" dirty="0"/>
                        <a:t>2007</a:t>
                      </a:r>
                    </a:p>
                  </a:txBody>
                  <a:tcPr/>
                </a:tc>
                <a:tc>
                  <a:txBody>
                    <a:bodyPr/>
                    <a:lstStyle/>
                    <a:p>
                      <a:r>
                        <a:rPr lang="en-US" sz="1400" dirty="0"/>
                        <a:t>A Layout-Similarity-Based Approach for Detection</a:t>
                      </a:r>
                      <a:endParaRPr lang="en-IN" sz="1400" dirty="0"/>
                    </a:p>
                  </a:txBody>
                  <a:tcPr/>
                </a:tc>
                <a:tc>
                  <a:txBody>
                    <a:bodyPr/>
                    <a:lstStyle/>
                    <a:p>
                      <a:pPr algn="l"/>
                      <a:r>
                        <a:rPr lang="en-IN" sz="1400" dirty="0"/>
                        <a:t>Angelo P.E </a:t>
                      </a:r>
                      <a:r>
                        <a:rPr lang="en-IN" sz="1400" dirty="0" err="1"/>
                        <a:t>Rosiello</a:t>
                      </a:r>
                      <a:endParaRPr lang="en-IN" sz="1400" dirty="0"/>
                    </a:p>
                    <a:p>
                      <a:endParaRPr lang="en-IN" sz="1400" dirty="0"/>
                    </a:p>
                  </a:txBody>
                  <a:tcPr/>
                </a:tc>
                <a:tc>
                  <a:txBody>
                    <a:bodyPr/>
                    <a:lstStyle/>
                    <a:p>
                      <a:r>
                        <a:rPr lang="en-US" sz="1400" dirty="0"/>
                        <a:t>In this paper, an extension of our system (called </a:t>
                      </a:r>
                      <a:r>
                        <a:rPr lang="en-US" sz="1400" dirty="0" err="1"/>
                        <a:t>DOMAntiPhish</a:t>
                      </a:r>
                      <a:r>
                        <a:rPr lang="en-US" sz="1400" dirty="0"/>
                        <a:t>) that mitigates the shortcomings of previous system. In particular, novel approach leverages layout similarity information to distinguish between malicious and benign web pages.</a:t>
                      </a:r>
                      <a:endParaRPr lang="en-IN" sz="1400" dirty="0"/>
                    </a:p>
                  </a:txBody>
                  <a:tcPr/>
                </a:tc>
                <a:tc>
                  <a:txBody>
                    <a:bodyPr/>
                    <a:lstStyle/>
                    <a:p>
                      <a:r>
                        <a:rPr lang="en-US" sz="1400" dirty="0"/>
                        <a:t>This makes it possible to reduce the involvement of the user and significantly reduces the false alarm rate, experimental evaluation demonstrates that our solution is feasible in practice.</a:t>
                      </a:r>
                      <a:endParaRPr lang="en-IN" sz="1400" dirty="0"/>
                    </a:p>
                  </a:txBody>
                  <a:tcPr/>
                </a:tc>
                <a:extLst>
                  <a:ext uri="{0D108BD9-81ED-4DB2-BD59-A6C34878D82A}">
                    <a16:rowId xmlns:a16="http://schemas.microsoft.com/office/drawing/2014/main" val="2857732847"/>
                  </a:ext>
                </a:extLst>
              </a:tr>
            </a:tbl>
          </a:graphicData>
        </a:graphic>
      </p:graphicFrame>
    </p:spTree>
    <p:extLst>
      <p:ext uri="{BB962C8B-B14F-4D97-AF65-F5344CB8AC3E}">
        <p14:creationId xmlns:p14="http://schemas.microsoft.com/office/powerpoint/2010/main" val="341009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BC3D429-C706-479B-9A05-63856C571ED2}"/>
              </a:ext>
            </a:extLst>
          </p:cNvPr>
          <p:cNvGraphicFramePr>
            <a:graphicFrameLocks noGrp="1"/>
          </p:cNvGraphicFramePr>
          <p:nvPr>
            <p:extLst>
              <p:ext uri="{D42A27DB-BD31-4B8C-83A1-F6EECF244321}">
                <p14:modId xmlns:p14="http://schemas.microsoft.com/office/powerpoint/2010/main" val="1410142565"/>
              </p:ext>
            </p:extLst>
          </p:nvPr>
        </p:nvGraphicFramePr>
        <p:xfrm>
          <a:off x="755588" y="972543"/>
          <a:ext cx="10680824" cy="5051398"/>
        </p:xfrm>
        <a:graphic>
          <a:graphicData uri="http://schemas.openxmlformats.org/drawingml/2006/table">
            <a:tbl>
              <a:tblPr firstRow="1" bandRow="1">
                <a:tableStyleId>{5C22544A-7EE6-4342-B048-85BDC9FD1C3A}</a:tableStyleId>
              </a:tblPr>
              <a:tblGrid>
                <a:gridCol w="1053207">
                  <a:extLst>
                    <a:ext uri="{9D8B030D-6E8A-4147-A177-3AD203B41FA5}">
                      <a16:colId xmlns:a16="http://schemas.microsoft.com/office/drawing/2014/main" val="3463405834"/>
                    </a:ext>
                  </a:extLst>
                </a:gridCol>
                <a:gridCol w="1721494">
                  <a:extLst>
                    <a:ext uri="{9D8B030D-6E8A-4147-A177-3AD203B41FA5}">
                      <a16:colId xmlns:a16="http://schemas.microsoft.com/office/drawing/2014/main" val="1076634721"/>
                    </a:ext>
                  </a:extLst>
                </a:gridCol>
                <a:gridCol w="2125302">
                  <a:extLst>
                    <a:ext uri="{9D8B030D-6E8A-4147-A177-3AD203B41FA5}">
                      <a16:colId xmlns:a16="http://schemas.microsoft.com/office/drawing/2014/main" val="3816575155"/>
                    </a:ext>
                  </a:extLst>
                </a:gridCol>
                <a:gridCol w="3015969">
                  <a:extLst>
                    <a:ext uri="{9D8B030D-6E8A-4147-A177-3AD203B41FA5}">
                      <a16:colId xmlns:a16="http://schemas.microsoft.com/office/drawing/2014/main" val="1901065486"/>
                    </a:ext>
                  </a:extLst>
                </a:gridCol>
                <a:gridCol w="2764852">
                  <a:extLst>
                    <a:ext uri="{9D8B030D-6E8A-4147-A177-3AD203B41FA5}">
                      <a16:colId xmlns:a16="http://schemas.microsoft.com/office/drawing/2014/main" val="127415232"/>
                    </a:ext>
                  </a:extLst>
                </a:gridCol>
              </a:tblGrid>
              <a:tr h="280019">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2203411479"/>
                  </a:ext>
                </a:extLst>
              </a:tr>
              <a:tr h="1515718">
                <a:tc>
                  <a:txBody>
                    <a:bodyPr/>
                    <a:lstStyle/>
                    <a:p>
                      <a:r>
                        <a:rPr lang="en-IN" sz="1400" dirty="0"/>
                        <a:t>2009</a:t>
                      </a:r>
                    </a:p>
                  </a:txBody>
                  <a:tcPr/>
                </a:tc>
                <a:tc>
                  <a:txBody>
                    <a:bodyPr/>
                    <a:lstStyle/>
                    <a:p>
                      <a:pPr algn="l"/>
                      <a:r>
                        <a:rPr lang="en-US" sz="1400" dirty="0"/>
                        <a:t>School of phish: a real-world evaluation of anti-phishing training</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P. </a:t>
                      </a:r>
                      <a:r>
                        <a:rPr lang="en-IN" sz="1400" dirty="0" err="1"/>
                        <a:t>Kumaraguru,Justin</a:t>
                      </a:r>
                      <a:r>
                        <a:rPr lang="en-IN" sz="1400" dirty="0"/>
                        <a:t> </a:t>
                      </a:r>
                      <a:r>
                        <a:rPr lang="en-IN" sz="1400" dirty="0" err="1"/>
                        <a:t>Cranshaw</a:t>
                      </a:r>
                      <a:endParaRPr lang="en-IN" sz="1400" dirty="0"/>
                    </a:p>
                    <a:p>
                      <a:endParaRPr lang="en-IN" sz="1400" dirty="0"/>
                    </a:p>
                  </a:txBody>
                  <a:tcPr/>
                </a:tc>
                <a:tc>
                  <a:txBody>
                    <a:bodyPr/>
                    <a:lstStyle/>
                    <a:p>
                      <a:pPr marL="0" indent="0">
                        <a:buFont typeface="Arial" panose="020B0604020202020204" pitchFamily="34" charset="0"/>
                        <a:buNone/>
                      </a:pPr>
                      <a:r>
                        <a:rPr lang="en-US" sz="1400" b="0" i="0" kern="1200" dirty="0">
                          <a:solidFill>
                            <a:schemeClr val="dk1"/>
                          </a:solidFill>
                          <a:effectLst/>
                          <a:latin typeface="+mn-lt"/>
                          <a:ea typeface="+mn-ea"/>
                          <a:cs typeface="+mn-cs"/>
                        </a:rPr>
                        <a:t>Teaches users to avoid falling for phishing attacks by delivering a training message when the user clicks on the URL in a simulated phishing email.</a:t>
                      </a:r>
                    </a:p>
                  </a:txBody>
                  <a:tcPr/>
                </a:tc>
                <a:tc>
                  <a:txBody>
                    <a:bodyPr/>
                    <a:lstStyle/>
                    <a:p>
                      <a:pPr marL="342900" indent="-342900">
                        <a:buFont typeface="+mj-lt"/>
                        <a:buAutoNum type="arabicPeriod"/>
                      </a:pPr>
                      <a:r>
                        <a:rPr lang="en-US" sz="1400" dirty="0"/>
                        <a:t>Adding a second training message to reinforce the original training</a:t>
                      </a:r>
                    </a:p>
                    <a:p>
                      <a:pPr marL="342900" indent="-342900">
                        <a:buFont typeface="+mj-lt"/>
                        <a:buAutoNum type="arabicPeriod"/>
                      </a:pPr>
                      <a:r>
                        <a:rPr lang="en-US" sz="1400" dirty="0"/>
                        <a:t>Training does not decrease users willingness to click on links in legitimate messages</a:t>
                      </a:r>
                      <a:endParaRPr lang="en-IN" sz="1400" dirty="0"/>
                    </a:p>
                  </a:txBody>
                  <a:tcPr/>
                </a:tc>
                <a:extLst>
                  <a:ext uri="{0D108BD9-81ED-4DB2-BD59-A6C34878D82A}">
                    <a16:rowId xmlns:a16="http://schemas.microsoft.com/office/drawing/2014/main" val="1375573290"/>
                  </a:ext>
                </a:extLst>
              </a:tr>
              <a:tr h="1515718">
                <a:tc>
                  <a:txBody>
                    <a:bodyPr/>
                    <a:lstStyle/>
                    <a:p>
                      <a:r>
                        <a:rPr lang="en-IN" sz="1400" dirty="0"/>
                        <a:t>2007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Phishing for user security awareness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Curtis Carver</a:t>
                      </a:r>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Taken the concept of using an exercise and modified it in application to evaluate a users propensity to respond to email phishing attacks in an unannounced test.</a:t>
                      </a:r>
                      <a:endParaRPr lang="en-IN" sz="1400" dirty="0"/>
                    </a:p>
                  </a:txBody>
                  <a:tcPr/>
                </a:tc>
                <a:tc>
                  <a:txBody>
                    <a:bodyPr/>
                    <a:lstStyle/>
                    <a:p>
                      <a:r>
                        <a:rPr lang="en-US" sz="1400" dirty="0"/>
                        <a:t>This paper describes the considerations in establishing and the process used to create and implement an evaluation of one aspect of our user information assurance education program.</a:t>
                      </a:r>
                      <a:endParaRPr lang="en-IN" sz="1400" dirty="0"/>
                    </a:p>
                  </a:txBody>
                  <a:tcPr/>
                </a:tc>
                <a:extLst>
                  <a:ext uri="{0D108BD9-81ED-4DB2-BD59-A6C34878D82A}">
                    <a16:rowId xmlns:a16="http://schemas.microsoft.com/office/drawing/2014/main" val="2662859775"/>
                  </a:ext>
                </a:extLst>
              </a:tr>
              <a:tr h="1515718">
                <a:tc>
                  <a:txBody>
                    <a:bodyPr/>
                    <a:lstStyle/>
                    <a:p>
                      <a:r>
                        <a:rPr lang="en-IN" sz="1400" dirty="0"/>
                        <a:t>2021</a:t>
                      </a:r>
                    </a:p>
                  </a:txBody>
                  <a:tcPr/>
                </a:tc>
                <a:tc>
                  <a:txBody>
                    <a:bodyPr/>
                    <a:lstStyle/>
                    <a:p>
                      <a:r>
                        <a:rPr lang="en-US" sz="1400" dirty="0"/>
                        <a:t>Research on Phishing Email Detection Based on URL Parameters Using Machine Learning Algorithms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err="1"/>
                        <a:t>Mylda</a:t>
                      </a:r>
                      <a:r>
                        <a:rPr lang="en-IN" sz="1400" dirty="0"/>
                        <a:t> </a:t>
                      </a:r>
                      <a:r>
                        <a:rPr lang="en-IN" sz="1400" dirty="0" err="1"/>
                        <a:t>Tubyte</a:t>
                      </a:r>
                      <a:r>
                        <a:rPr lang="en-IN" sz="1400" dirty="0"/>
                        <a:t> </a:t>
                      </a:r>
                    </a:p>
                    <a:p>
                      <a:endParaRPr lang="en-IN" sz="1400" dirty="0"/>
                    </a:p>
                  </a:txBody>
                  <a:tcPr/>
                </a:tc>
                <a:tc>
                  <a:txBody>
                    <a:bodyPr/>
                    <a:lstStyle/>
                    <a:p>
                      <a:r>
                        <a:rPr lang="en-US" sz="1400" dirty="0"/>
                        <a:t>This paper addresses the URL Boolean classification problem using various machine learning methods such as Support Vector Machine, Random Forest, Decision Tree, Linear Discriminant Analysis, and Logistic Regression.</a:t>
                      </a:r>
                      <a:endParaRPr lang="en-IN" sz="1400" dirty="0"/>
                    </a:p>
                  </a:txBody>
                  <a:tcPr/>
                </a:tc>
                <a:tc>
                  <a:txBody>
                    <a:bodyPr/>
                    <a:lstStyle/>
                    <a:p>
                      <a:r>
                        <a:rPr lang="en-US" sz="1400" dirty="0"/>
                        <a:t>This paper provides a comparative study on these algorithms applied for two different URL classification datasets.</a:t>
                      </a:r>
                      <a:endParaRPr lang="en-IN" sz="1400" dirty="0"/>
                    </a:p>
                  </a:txBody>
                  <a:tcPr/>
                </a:tc>
                <a:extLst>
                  <a:ext uri="{0D108BD9-81ED-4DB2-BD59-A6C34878D82A}">
                    <a16:rowId xmlns:a16="http://schemas.microsoft.com/office/drawing/2014/main" val="2549234342"/>
                  </a:ext>
                </a:extLst>
              </a:tr>
            </a:tbl>
          </a:graphicData>
        </a:graphic>
      </p:graphicFrame>
    </p:spTree>
    <p:extLst>
      <p:ext uri="{BB962C8B-B14F-4D97-AF65-F5344CB8AC3E}">
        <p14:creationId xmlns:p14="http://schemas.microsoft.com/office/powerpoint/2010/main" val="576402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00CCD36-4880-487A-9033-2E29DAB3FDD0}"/>
              </a:ext>
            </a:extLst>
          </p:cNvPr>
          <p:cNvGraphicFramePr>
            <a:graphicFrameLocks noGrp="1"/>
          </p:cNvGraphicFramePr>
          <p:nvPr>
            <p:extLst>
              <p:ext uri="{D42A27DB-BD31-4B8C-83A1-F6EECF244321}">
                <p14:modId xmlns:p14="http://schemas.microsoft.com/office/powerpoint/2010/main" val="386518067"/>
              </p:ext>
            </p:extLst>
          </p:nvPr>
        </p:nvGraphicFramePr>
        <p:xfrm>
          <a:off x="585755" y="820143"/>
          <a:ext cx="10349930" cy="5195516"/>
        </p:xfrm>
        <a:graphic>
          <a:graphicData uri="http://schemas.openxmlformats.org/drawingml/2006/table">
            <a:tbl>
              <a:tblPr firstRow="1" bandRow="1">
                <a:tableStyleId>{5C22544A-7EE6-4342-B048-85BDC9FD1C3A}</a:tableStyleId>
              </a:tblPr>
              <a:tblGrid>
                <a:gridCol w="722313">
                  <a:extLst>
                    <a:ext uri="{9D8B030D-6E8A-4147-A177-3AD203B41FA5}">
                      <a16:colId xmlns:a16="http://schemas.microsoft.com/office/drawing/2014/main" val="2051989960"/>
                    </a:ext>
                  </a:extLst>
                </a:gridCol>
                <a:gridCol w="1721494">
                  <a:extLst>
                    <a:ext uri="{9D8B030D-6E8A-4147-A177-3AD203B41FA5}">
                      <a16:colId xmlns:a16="http://schemas.microsoft.com/office/drawing/2014/main" val="1940437151"/>
                    </a:ext>
                  </a:extLst>
                </a:gridCol>
                <a:gridCol w="1892290">
                  <a:extLst>
                    <a:ext uri="{9D8B030D-6E8A-4147-A177-3AD203B41FA5}">
                      <a16:colId xmlns:a16="http://schemas.microsoft.com/office/drawing/2014/main" val="2526306308"/>
                    </a:ext>
                  </a:extLst>
                </a:gridCol>
                <a:gridCol w="3248981">
                  <a:extLst>
                    <a:ext uri="{9D8B030D-6E8A-4147-A177-3AD203B41FA5}">
                      <a16:colId xmlns:a16="http://schemas.microsoft.com/office/drawing/2014/main" val="2988919920"/>
                    </a:ext>
                  </a:extLst>
                </a:gridCol>
                <a:gridCol w="2764852">
                  <a:extLst>
                    <a:ext uri="{9D8B030D-6E8A-4147-A177-3AD203B41FA5}">
                      <a16:colId xmlns:a16="http://schemas.microsoft.com/office/drawing/2014/main" val="231474562"/>
                    </a:ext>
                  </a:extLst>
                </a:gridCol>
              </a:tblGrid>
              <a:tr h="280019">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1638500025"/>
                  </a:ext>
                </a:extLst>
              </a:tr>
              <a:tr h="1515718">
                <a:tc>
                  <a:txBody>
                    <a:bodyPr/>
                    <a:lstStyle/>
                    <a:p>
                      <a:r>
                        <a:rPr lang="en-IN" sz="1400" dirty="0"/>
                        <a:t>2020</a:t>
                      </a:r>
                    </a:p>
                  </a:txBody>
                  <a:tcPr/>
                </a:tc>
                <a:tc>
                  <a:txBody>
                    <a:bodyPr/>
                    <a:lstStyle/>
                    <a:p>
                      <a:pPr algn="l"/>
                      <a:r>
                        <a:rPr lang="en-US" sz="1400" dirty="0"/>
                        <a:t>Comparison of Classification Algorithms for Detection of Phishing Websites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err="1"/>
                        <a:t>Paulius</a:t>
                      </a:r>
                      <a:r>
                        <a:rPr lang="en-IN" sz="1400" dirty="0"/>
                        <a:t> </a:t>
                      </a:r>
                      <a:r>
                        <a:rPr lang="en-IN" sz="1400" dirty="0" err="1"/>
                        <a:t>Vaitkevicius</a:t>
                      </a:r>
                      <a:endParaRPr lang="en-IN" sz="1400" b="0" u="none" dirty="0">
                        <a:solidFill>
                          <a:schemeClr val="tx1"/>
                        </a:solidFill>
                        <a:effectLst/>
                      </a:endParaRPr>
                    </a:p>
                    <a:p>
                      <a:endParaRPr lang="en-IN" sz="1400" dirty="0"/>
                    </a:p>
                  </a:txBody>
                  <a:tcPr/>
                </a:tc>
                <a:tc>
                  <a:txBody>
                    <a:bodyPr/>
                    <a:lstStyle/>
                    <a:p>
                      <a:pPr marL="0" indent="0">
                        <a:buFont typeface="Arial" panose="020B0604020202020204" pitchFamily="34" charset="0"/>
                        <a:buNone/>
                      </a:pPr>
                      <a:r>
                        <a:rPr lang="en-US" sz="1400" b="0" i="0" kern="1200" dirty="0">
                          <a:solidFill>
                            <a:schemeClr val="dk1"/>
                          </a:solidFill>
                          <a:effectLst/>
                          <a:latin typeface="+mn-lt"/>
                          <a:ea typeface="+mn-ea"/>
                          <a:cs typeface="+mn-cs"/>
                        </a:rPr>
                        <a:t>Compare classic supervised machine learning algorithms on all publicly available phishing datasets with predefined features and to distinguish the best performing algorithm for solving the problem of phishing websites detection, regardless of a specific dataset design.</a:t>
                      </a:r>
                    </a:p>
                  </a:txBody>
                  <a:tcPr/>
                </a:tc>
                <a:tc>
                  <a:txBody>
                    <a:bodyPr/>
                    <a:lstStyle/>
                    <a:p>
                      <a:pPr marL="0" indent="0">
                        <a:buFont typeface="Arial" panose="020B0604020202020204" pitchFamily="34" charset="0"/>
                        <a:buNone/>
                      </a:pPr>
                      <a:r>
                        <a:rPr lang="en-US" sz="1400" dirty="0"/>
                        <a:t>The comparison results are presented in this paper, showing ensembles and neural networks outperforming other classical algorithms.</a:t>
                      </a:r>
                      <a:endParaRPr lang="en-IN" sz="1400" dirty="0"/>
                    </a:p>
                  </a:txBody>
                  <a:tcPr/>
                </a:tc>
                <a:extLst>
                  <a:ext uri="{0D108BD9-81ED-4DB2-BD59-A6C34878D82A}">
                    <a16:rowId xmlns:a16="http://schemas.microsoft.com/office/drawing/2014/main" val="1515440586"/>
                  </a:ext>
                </a:extLst>
              </a:tr>
              <a:tr h="1515718">
                <a:tc>
                  <a:txBody>
                    <a:bodyPr/>
                    <a:lstStyle/>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IN" sz="1400" dirty="0"/>
                    </a:p>
                  </a:txBody>
                  <a:tcPr/>
                </a:tc>
                <a:tc>
                  <a:txBody>
                    <a:bodyPr/>
                    <a:lstStyle/>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sz="1400" dirty="0"/>
                    </a:p>
                  </a:txBody>
                  <a:tcPr/>
                </a:tc>
                <a:tc>
                  <a:txBody>
                    <a:bodyPr/>
                    <a:lstStyle/>
                    <a:p>
                      <a:endParaRPr lang="en-IN" sz="1400" dirty="0"/>
                    </a:p>
                  </a:txBody>
                  <a:tcPr/>
                </a:tc>
                <a:extLst>
                  <a:ext uri="{0D108BD9-81ED-4DB2-BD59-A6C34878D82A}">
                    <a16:rowId xmlns:a16="http://schemas.microsoft.com/office/drawing/2014/main" val="2625138669"/>
                  </a:ext>
                </a:extLst>
              </a:tr>
              <a:tr h="1515718">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extLst>
                  <a:ext uri="{0D108BD9-81ED-4DB2-BD59-A6C34878D82A}">
                    <a16:rowId xmlns:a16="http://schemas.microsoft.com/office/drawing/2014/main" val="3873777212"/>
                  </a:ext>
                </a:extLst>
              </a:tr>
            </a:tbl>
          </a:graphicData>
        </a:graphic>
      </p:graphicFrame>
    </p:spTree>
    <p:extLst>
      <p:ext uri="{BB962C8B-B14F-4D97-AF65-F5344CB8AC3E}">
        <p14:creationId xmlns:p14="http://schemas.microsoft.com/office/powerpoint/2010/main" val="6056532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AFAE0BF-5E41-4B13-8F57-E88F55B4E41B}"/>
              </a:ext>
            </a:extLst>
          </p:cNvPr>
          <p:cNvGraphicFramePr>
            <a:graphicFrameLocks noGrp="1"/>
          </p:cNvGraphicFramePr>
          <p:nvPr>
            <p:extLst>
              <p:ext uri="{D42A27DB-BD31-4B8C-83A1-F6EECF244321}">
                <p14:modId xmlns:p14="http://schemas.microsoft.com/office/powerpoint/2010/main" val="3735215890"/>
              </p:ext>
            </p:extLst>
          </p:nvPr>
        </p:nvGraphicFramePr>
        <p:xfrm>
          <a:off x="738823" y="556922"/>
          <a:ext cx="10349930" cy="5974080"/>
        </p:xfrm>
        <a:graphic>
          <a:graphicData uri="http://schemas.openxmlformats.org/drawingml/2006/table">
            <a:tbl>
              <a:tblPr firstRow="1" bandRow="1">
                <a:tableStyleId>{5C22544A-7EE6-4342-B048-85BDC9FD1C3A}</a:tableStyleId>
              </a:tblPr>
              <a:tblGrid>
                <a:gridCol w="722313">
                  <a:extLst>
                    <a:ext uri="{9D8B030D-6E8A-4147-A177-3AD203B41FA5}">
                      <a16:colId xmlns:a16="http://schemas.microsoft.com/office/drawing/2014/main" val="58339927"/>
                    </a:ext>
                  </a:extLst>
                </a:gridCol>
                <a:gridCol w="1721494">
                  <a:extLst>
                    <a:ext uri="{9D8B030D-6E8A-4147-A177-3AD203B41FA5}">
                      <a16:colId xmlns:a16="http://schemas.microsoft.com/office/drawing/2014/main" val="4030419081"/>
                    </a:ext>
                  </a:extLst>
                </a:gridCol>
                <a:gridCol w="1892290">
                  <a:extLst>
                    <a:ext uri="{9D8B030D-6E8A-4147-A177-3AD203B41FA5}">
                      <a16:colId xmlns:a16="http://schemas.microsoft.com/office/drawing/2014/main" val="3859044075"/>
                    </a:ext>
                  </a:extLst>
                </a:gridCol>
                <a:gridCol w="3248981">
                  <a:extLst>
                    <a:ext uri="{9D8B030D-6E8A-4147-A177-3AD203B41FA5}">
                      <a16:colId xmlns:a16="http://schemas.microsoft.com/office/drawing/2014/main" val="1733563047"/>
                    </a:ext>
                  </a:extLst>
                </a:gridCol>
                <a:gridCol w="2764852">
                  <a:extLst>
                    <a:ext uri="{9D8B030D-6E8A-4147-A177-3AD203B41FA5}">
                      <a16:colId xmlns:a16="http://schemas.microsoft.com/office/drawing/2014/main" val="3313950290"/>
                    </a:ext>
                  </a:extLst>
                </a:gridCol>
              </a:tblGrid>
              <a:tr h="280019">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2358977311"/>
                  </a:ext>
                </a:extLst>
              </a:tr>
              <a:tr h="1515718">
                <a:tc>
                  <a:txBody>
                    <a:bodyPr/>
                    <a:lstStyle/>
                    <a:p>
                      <a:r>
                        <a:rPr lang="en-IN" sz="1400" dirty="0"/>
                        <a:t>2021</a:t>
                      </a:r>
                    </a:p>
                  </a:txBody>
                  <a:tcPr/>
                </a:tc>
                <a:tc>
                  <a:txBody>
                    <a:bodyPr/>
                    <a:lstStyle/>
                    <a:p>
                      <a:pPr algn="l"/>
                      <a:r>
                        <a:rPr lang="en-US" sz="1400" dirty="0" err="1"/>
                        <a:t>HinPhish</a:t>
                      </a:r>
                      <a:r>
                        <a:rPr lang="en-US" sz="1400" dirty="0"/>
                        <a:t>: An Effective Phishing Detection Approach Based on Heterogeneous Information Networks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err="1"/>
                        <a:t>Bingyang</a:t>
                      </a:r>
                      <a:r>
                        <a:rPr lang="en-IN" sz="1400" dirty="0"/>
                        <a:t> </a:t>
                      </a:r>
                      <a:r>
                        <a:rPr lang="en-IN" sz="1400" dirty="0" err="1"/>
                        <a:t>Guos</a:t>
                      </a:r>
                      <a:r>
                        <a:rPr lang="en-IN" sz="1400" dirty="0"/>
                        <a:t> </a:t>
                      </a:r>
                    </a:p>
                    <a:p>
                      <a:endParaRPr lang="en-IN" sz="1400" dirty="0"/>
                    </a:p>
                  </a:txBody>
                  <a:tcPr/>
                </a:tc>
                <a:tc>
                  <a:txBody>
                    <a:bodyPr/>
                    <a:lstStyle/>
                    <a:p>
                      <a:pPr marL="0" indent="0">
                        <a:buFont typeface="Arial" panose="020B0604020202020204" pitchFamily="34" charset="0"/>
                        <a:buNone/>
                      </a:pPr>
                      <a:r>
                        <a:rPr lang="en-US" sz="1400" b="0" i="0" kern="1200" dirty="0" err="1">
                          <a:solidFill>
                            <a:schemeClr val="dk1"/>
                          </a:solidFill>
                          <a:effectLst/>
                          <a:latin typeface="+mn-lt"/>
                          <a:ea typeface="+mn-ea"/>
                          <a:cs typeface="+mn-cs"/>
                        </a:rPr>
                        <a:t>HinPhish</a:t>
                      </a:r>
                      <a:r>
                        <a:rPr lang="en-US" sz="1400" b="0" i="0" kern="1200" dirty="0">
                          <a:solidFill>
                            <a:schemeClr val="dk1"/>
                          </a:solidFill>
                          <a:effectLst/>
                          <a:latin typeface="+mn-lt"/>
                          <a:ea typeface="+mn-ea"/>
                          <a:cs typeface="+mn-cs"/>
                        </a:rPr>
                        <a:t> extracts various link relationships from webpages and uses domains and resource objects to construct a heterogeneous information network. </a:t>
                      </a:r>
                      <a:r>
                        <a:rPr lang="en-US" sz="1400" b="0" i="0" kern="1200" dirty="0" err="1">
                          <a:solidFill>
                            <a:schemeClr val="dk1"/>
                          </a:solidFill>
                          <a:effectLst/>
                          <a:latin typeface="+mn-lt"/>
                          <a:ea typeface="+mn-ea"/>
                          <a:cs typeface="+mn-cs"/>
                        </a:rPr>
                        <a:t>HinPhish</a:t>
                      </a:r>
                      <a:r>
                        <a:rPr lang="en-US" sz="1400" b="0" i="0" kern="1200" dirty="0">
                          <a:solidFill>
                            <a:schemeClr val="dk1"/>
                          </a:solidFill>
                          <a:effectLst/>
                          <a:latin typeface="+mn-lt"/>
                          <a:ea typeface="+mn-ea"/>
                          <a:cs typeface="+mn-cs"/>
                        </a:rPr>
                        <a:t> applies a modified algorithm to leverage the characteristics of different link types.</a:t>
                      </a:r>
                    </a:p>
                  </a:txBody>
                  <a:tcPr/>
                </a:tc>
                <a:tc>
                  <a:txBody>
                    <a:bodyPr/>
                    <a:lstStyle/>
                    <a:p>
                      <a:pPr marL="0" indent="0">
                        <a:buFont typeface="Arial" panose="020B0604020202020204" pitchFamily="34" charset="0"/>
                        <a:buNone/>
                      </a:pPr>
                      <a:r>
                        <a:rPr lang="en-US" sz="1400" dirty="0" err="1"/>
                        <a:t>HinPhish</a:t>
                      </a:r>
                      <a:r>
                        <a:rPr lang="en-US" sz="1400" dirty="0"/>
                        <a:t> not only improves the accuracy of detection, but also can increase the phishing cost for attackers. Extensive experimental results demonstrate that </a:t>
                      </a:r>
                      <a:r>
                        <a:rPr lang="en-US" sz="1400" dirty="0" err="1"/>
                        <a:t>HinPhish</a:t>
                      </a:r>
                      <a:r>
                        <a:rPr lang="en-US" sz="1400" dirty="0"/>
                        <a:t> can achieve an accuracy of 0.9856 and F1-score of 0.9858.</a:t>
                      </a:r>
                      <a:endParaRPr lang="en-IN" sz="1400" dirty="0"/>
                    </a:p>
                  </a:txBody>
                  <a:tcPr/>
                </a:tc>
                <a:extLst>
                  <a:ext uri="{0D108BD9-81ED-4DB2-BD59-A6C34878D82A}">
                    <a16:rowId xmlns:a16="http://schemas.microsoft.com/office/drawing/2014/main" val="2848340121"/>
                  </a:ext>
                </a:extLst>
              </a:tr>
              <a:tr h="1515718">
                <a:tc>
                  <a:txBody>
                    <a:bodyPr/>
                    <a:lstStyle/>
                    <a:p>
                      <a:r>
                        <a:rPr lang="en-IN" sz="1400" dirty="0"/>
                        <a:t>2019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A Methodical Overview on Phishing Detection along with an Organized Way to Construct an Anti-Phishing Framework</a:t>
                      </a:r>
                      <a:endParaRPr lang="en-IN" sz="1400" b="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u="none" kern="1200" dirty="0" err="1">
                          <a:solidFill>
                            <a:schemeClr val="dk1"/>
                          </a:solidFill>
                          <a:effectLst/>
                          <a:latin typeface="+mn-lt"/>
                          <a:ea typeface="+mn-ea"/>
                          <a:cs typeface="+mn-cs"/>
                        </a:rPr>
                        <a:t>Srushti</a:t>
                      </a:r>
                      <a:r>
                        <a:rPr lang="en-US" sz="1400" b="0" u="none" kern="1200" dirty="0">
                          <a:solidFill>
                            <a:schemeClr val="dk1"/>
                          </a:solidFill>
                          <a:effectLst/>
                          <a:latin typeface="+mn-lt"/>
                          <a:ea typeface="+mn-ea"/>
                          <a:cs typeface="+mn-cs"/>
                        </a:rPr>
                        <a:t> Patil, </a:t>
                      </a:r>
                      <a:r>
                        <a:rPr lang="en-US" sz="1400" b="0" u="none" strike="noStrike" kern="1200" dirty="0">
                          <a:solidFill>
                            <a:schemeClr val="dk1"/>
                          </a:solidFill>
                          <a:effectLst/>
                          <a:latin typeface="+mn-lt"/>
                          <a:ea typeface="+mn-ea"/>
                          <a:cs typeface="+mn-cs"/>
                        </a:rPr>
                        <a:t>Sudhir </a:t>
                      </a:r>
                      <a:r>
                        <a:rPr lang="en-US" sz="1400" b="0" u="none" strike="noStrike" kern="1200" dirty="0" err="1">
                          <a:solidFill>
                            <a:schemeClr val="dk1"/>
                          </a:solidFill>
                          <a:effectLst/>
                          <a:latin typeface="+mn-lt"/>
                          <a:ea typeface="+mn-ea"/>
                          <a:cs typeface="+mn-cs"/>
                        </a:rPr>
                        <a:t>Dhage</a:t>
                      </a:r>
                      <a:endParaRPr lang="en-IN" sz="1400" b="0" u="none"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kern="1200" dirty="0">
                          <a:solidFill>
                            <a:schemeClr val="dk1"/>
                          </a:solidFill>
                          <a:effectLst/>
                          <a:latin typeface="+mn-lt"/>
                          <a:ea typeface="+mn-ea"/>
                          <a:cs typeface="+mn-cs"/>
                        </a:rPr>
                        <a:t>This paper presents a focused literature survey of methods available to detect phishing websites. A comparative study of the in-use anti-phishing tools was accomplished and their limitations were acknowledged.</a:t>
                      </a:r>
                      <a:endParaRPr lang="en-IN" sz="1400" dirty="0"/>
                    </a:p>
                  </a:txBody>
                  <a:tcPr/>
                </a:tc>
                <a:tc>
                  <a:txBody>
                    <a:bodyPr/>
                    <a:lstStyle/>
                    <a:p>
                      <a:r>
                        <a:rPr lang="en-US" sz="1400" b="0" i="0" kern="1200" dirty="0">
                          <a:solidFill>
                            <a:schemeClr val="dk1"/>
                          </a:solidFill>
                          <a:effectLst/>
                          <a:latin typeface="+mn-lt"/>
                          <a:ea typeface="+mn-ea"/>
                          <a:cs typeface="+mn-cs"/>
                        </a:rPr>
                        <a:t>Analyzed the URL-based features used in the past to improve their definitions as per the current scenario which is our major contribution</a:t>
                      </a:r>
                      <a:endParaRPr lang="en-IN" sz="1400" dirty="0"/>
                    </a:p>
                  </a:txBody>
                  <a:tcPr/>
                </a:tc>
                <a:extLst>
                  <a:ext uri="{0D108BD9-81ED-4DB2-BD59-A6C34878D82A}">
                    <a16:rowId xmlns:a16="http://schemas.microsoft.com/office/drawing/2014/main" val="2728762617"/>
                  </a:ext>
                </a:extLst>
              </a:tr>
              <a:tr h="1515718">
                <a:tc>
                  <a:txBody>
                    <a:bodyPr/>
                    <a:lstStyle/>
                    <a:p>
                      <a:r>
                        <a:rPr lang="en-IN" sz="1400" dirty="0"/>
                        <a:t>2020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Phishing Detection using Random Forest, SVM and Neural Network with Backpropagation</a:t>
                      </a:r>
                      <a:endParaRPr lang="en-IN" sz="1400" b="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Sindhu, Sunil </a:t>
                      </a:r>
                      <a:r>
                        <a:rPr lang="en-US" sz="1400" kern="1200" dirty="0" err="1">
                          <a:solidFill>
                            <a:schemeClr val="dk1"/>
                          </a:solidFill>
                          <a:effectLst/>
                          <a:latin typeface="+mn-lt"/>
                          <a:ea typeface="+mn-ea"/>
                          <a:cs typeface="+mn-cs"/>
                        </a:rPr>
                        <a:t>Parameshwar</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Patil,Arya</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Sreevalsan</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Faiz</a:t>
                      </a:r>
                      <a:r>
                        <a:rPr lang="en-US" sz="1400" kern="1200" dirty="0">
                          <a:solidFill>
                            <a:schemeClr val="dk1"/>
                          </a:solidFill>
                          <a:effectLst/>
                          <a:latin typeface="+mn-lt"/>
                          <a:ea typeface="+mn-ea"/>
                          <a:cs typeface="+mn-cs"/>
                        </a:rPr>
                        <a:t> Rahman</a:t>
                      </a:r>
                      <a:endParaRPr lang="en-IN" sz="1400" dirty="0"/>
                    </a:p>
                    <a:p>
                      <a:endParaRPr lang="en-IN" sz="1400" dirty="0"/>
                    </a:p>
                  </a:txBody>
                  <a:tcPr/>
                </a:tc>
                <a:tc>
                  <a:txBody>
                    <a:bodyPr/>
                    <a:lstStyle/>
                    <a:p>
                      <a:r>
                        <a:rPr lang="en-US" sz="1400" b="0" i="0" kern="1200" dirty="0">
                          <a:solidFill>
                            <a:schemeClr val="dk1"/>
                          </a:solidFill>
                          <a:effectLst/>
                          <a:latin typeface="+mn-lt"/>
                          <a:ea typeface="+mn-ea"/>
                          <a:cs typeface="+mn-cs"/>
                        </a:rPr>
                        <a:t>The paper explains the improved Random Forest classification method, SVM classification algorithm and Neural Network with backpropagation classification methods which have been implemented with accuracies of 97.369%, 97.451% and 97.259% respectively.</a:t>
                      </a:r>
                      <a:endParaRPr lang="en-IN" sz="1400" dirty="0"/>
                    </a:p>
                  </a:txBody>
                  <a:tcPr/>
                </a:tc>
                <a:tc>
                  <a:txBody>
                    <a:bodyPr/>
                    <a:lstStyle/>
                    <a:p>
                      <a:r>
                        <a:rPr lang="en-US" sz="1400" b="0" i="0" kern="1200" dirty="0">
                          <a:solidFill>
                            <a:schemeClr val="dk1"/>
                          </a:solidFill>
                          <a:effectLst/>
                          <a:latin typeface="+mn-lt"/>
                          <a:ea typeface="+mn-ea"/>
                          <a:cs typeface="+mn-cs"/>
                        </a:rPr>
                        <a:t>This paper explains the existing machine learning methods that are used to detect phishing websites. </a:t>
                      </a:r>
                      <a:endParaRPr lang="en-IN" sz="1400" dirty="0"/>
                    </a:p>
                  </a:txBody>
                  <a:tcPr/>
                </a:tc>
                <a:extLst>
                  <a:ext uri="{0D108BD9-81ED-4DB2-BD59-A6C34878D82A}">
                    <a16:rowId xmlns:a16="http://schemas.microsoft.com/office/drawing/2014/main" val="4283221750"/>
                  </a:ext>
                </a:extLst>
              </a:tr>
            </a:tbl>
          </a:graphicData>
        </a:graphic>
      </p:graphicFrame>
    </p:spTree>
    <p:extLst>
      <p:ext uri="{BB962C8B-B14F-4D97-AF65-F5344CB8AC3E}">
        <p14:creationId xmlns:p14="http://schemas.microsoft.com/office/powerpoint/2010/main" val="27374402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30820FA-244B-4AA8-A71B-DD7B40BD9B12}"/>
              </a:ext>
            </a:extLst>
          </p:cNvPr>
          <p:cNvGraphicFramePr>
            <a:graphicFrameLocks noGrp="1"/>
          </p:cNvGraphicFramePr>
          <p:nvPr>
            <p:extLst>
              <p:ext uri="{D42A27DB-BD31-4B8C-83A1-F6EECF244321}">
                <p14:modId xmlns:p14="http://schemas.microsoft.com/office/powerpoint/2010/main" val="3927243096"/>
              </p:ext>
            </p:extLst>
          </p:nvPr>
        </p:nvGraphicFramePr>
        <p:xfrm>
          <a:off x="616903" y="796621"/>
          <a:ext cx="10680824" cy="5264758"/>
        </p:xfrm>
        <a:graphic>
          <a:graphicData uri="http://schemas.openxmlformats.org/drawingml/2006/table">
            <a:tbl>
              <a:tblPr firstRow="1" bandRow="1">
                <a:tableStyleId>{5C22544A-7EE6-4342-B048-85BDC9FD1C3A}</a:tableStyleId>
              </a:tblPr>
              <a:tblGrid>
                <a:gridCol w="1053207">
                  <a:extLst>
                    <a:ext uri="{9D8B030D-6E8A-4147-A177-3AD203B41FA5}">
                      <a16:colId xmlns:a16="http://schemas.microsoft.com/office/drawing/2014/main" val="2073047941"/>
                    </a:ext>
                  </a:extLst>
                </a:gridCol>
                <a:gridCol w="1721494">
                  <a:extLst>
                    <a:ext uri="{9D8B030D-6E8A-4147-A177-3AD203B41FA5}">
                      <a16:colId xmlns:a16="http://schemas.microsoft.com/office/drawing/2014/main" val="402784794"/>
                    </a:ext>
                  </a:extLst>
                </a:gridCol>
                <a:gridCol w="2125302">
                  <a:extLst>
                    <a:ext uri="{9D8B030D-6E8A-4147-A177-3AD203B41FA5}">
                      <a16:colId xmlns:a16="http://schemas.microsoft.com/office/drawing/2014/main" val="2598094110"/>
                    </a:ext>
                  </a:extLst>
                </a:gridCol>
                <a:gridCol w="3241086">
                  <a:extLst>
                    <a:ext uri="{9D8B030D-6E8A-4147-A177-3AD203B41FA5}">
                      <a16:colId xmlns:a16="http://schemas.microsoft.com/office/drawing/2014/main" val="773671941"/>
                    </a:ext>
                  </a:extLst>
                </a:gridCol>
                <a:gridCol w="2539735">
                  <a:extLst>
                    <a:ext uri="{9D8B030D-6E8A-4147-A177-3AD203B41FA5}">
                      <a16:colId xmlns:a16="http://schemas.microsoft.com/office/drawing/2014/main" val="299463732"/>
                    </a:ext>
                  </a:extLst>
                </a:gridCol>
              </a:tblGrid>
              <a:tr h="283511">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3849266867"/>
                  </a:ext>
                </a:extLst>
              </a:tr>
              <a:tr h="1515718">
                <a:tc>
                  <a:txBody>
                    <a:bodyPr/>
                    <a:lstStyle/>
                    <a:p>
                      <a:r>
                        <a:rPr lang="en-IN" sz="1400" dirty="0"/>
                        <a:t>2019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A Machine Learning Approach for URL Based Web Phishing Using Fuzzy Logic as Classifier</a:t>
                      </a:r>
                      <a:endParaRPr lang="en-IN" sz="1400" b="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Happy </a:t>
                      </a:r>
                      <a:r>
                        <a:rPr lang="en-US" sz="1400" kern="1200" dirty="0" err="1">
                          <a:solidFill>
                            <a:schemeClr val="dk1"/>
                          </a:solidFill>
                          <a:effectLst/>
                          <a:latin typeface="+mn-lt"/>
                          <a:ea typeface="+mn-ea"/>
                          <a:cs typeface="+mn-cs"/>
                        </a:rPr>
                        <a:t>Chapla</a:t>
                      </a:r>
                      <a:r>
                        <a:rPr lang="en-US" sz="1400" kern="1200" dirty="0">
                          <a:solidFill>
                            <a:schemeClr val="dk1"/>
                          </a:solidFill>
                          <a:effectLst/>
                          <a:latin typeface="+mn-lt"/>
                          <a:ea typeface="+mn-ea"/>
                          <a:cs typeface="+mn-cs"/>
                        </a:rPr>
                        <a:t>, Riddhi </a:t>
                      </a:r>
                      <a:r>
                        <a:rPr lang="en-US" sz="1400" kern="1200" dirty="0" err="1">
                          <a:solidFill>
                            <a:schemeClr val="dk1"/>
                          </a:solidFill>
                          <a:effectLst/>
                          <a:latin typeface="+mn-lt"/>
                          <a:ea typeface="+mn-ea"/>
                          <a:cs typeface="+mn-cs"/>
                        </a:rPr>
                        <a:t>Kotak,Mittal</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Joiser</a:t>
                      </a:r>
                      <a:endParaRPr lang="en-IN" sz="1400" dirty="0"/>
                    </a:p>
                    <a:p>
                      <a:endParaRPr lang="en-IN" sz="1400" dirty="0"/>
                    </a:p>
                  </a:txBody>
                  <a:tcPr/>
                </a:tc>
                <a:tc>
                  <a:txBody>
                    <a:bodyPr/>
                    <a:lstStyle/>
                    <a:p>
                      <a:r>
                        <a:rPr lang="en-US" sz="1400" b="0" i="0" kern="1200" dirty="0">
                          <a:solidFill>
                            <a:schemeClr val="dk1"/>
                          </a:solidFill>
                          <a:effectLst/>
                          <a:latin typeface="+mn-lt"/>
                          <a:ea typeface="+mn-ea"/>
                          <a:cs typeface="+mn-cs"/>
                        </a:rPr>
                        <a:t>Users are not aware of this type of attack and later they will also become a part of the phishing attacks. It may be the losses of financial found, personal information, reputation of brand name or trust of brand.</a:t>
                      </a:r>
                      <a:endParaRPr lang="en-IN" sz="1400" dirty="0"/>
                    </a:p>
                  </a:txBody>
                  <a:tcPr/>
                </a:tc>
                <a:tc>
                  <a:txBody>
                    <a:bodyPr/>
                    <a:lstStyle/>
                    <a:p>
                      <a:r>
                        <a:rPr lang="en-US" sz="1400" b="0" i="0" kern="1200" dirty="0">
                          <a:solidFill>
                            <a:schemeClr val="dk1"/>
                          </a:solidFill>
                          <a:effectLst/>
                          <a:latin typeface="+mn-lt"/>
                          <a:ea typeface="+mn-ea"/>
                          <a:cs typeface="+mn-cs"/>
                        </a:rPr>
                        <a:t> So the detection of phishing site is necessary. In this paper we design a framework of phishing detection using URL</a:t>
                      </a:r>
                      <a:endParaRPr lang="en-IN" sz="1400" dirty="0"/>
                    </a:p>
                  </a:txBody>
                  <a:tcPr/>
                </a:tc>
                <a:extLst>
                  <a:ext uri="{0D108BD9-81ED-4DB2-BD59-A6C34878D82A}">
                    <a16:rowId xmlns:a16="http://schemas.microsoft.com/office/drawing/2014/main" val="948496353"/>
                  </a:ext>
                </a:extLst>
              </a:tr>
              <a:tr h="1515718">
                <a:tc>
                  <a:txBody>
                    <a:bodyPr/>
                    <a:lstStyle/>
                    <a:p>
                      <a:r>
                        <a:rPr lang="en-IN" sz="1400" dirty="0"/>
                        <a:t>2014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Intelligent rule-based phishing websites classification</a:t>
                      </a:r>
                      <a:endParaRPr lang="en-IN" sz="1400" b="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Rami M. </a:t>
                      </a:r>
                      <a:r>
                        <a:rPr lang="en-US" sz="1400" kern="1200" dirty="0" err="1">
                          <a:solidFill>
                            <a:schemeClr val="dk1"/>
                          </a:solidFill>
                          <a:effectLst/>
                          <a:latin typeface="+mn-lt"/>
                          <a:ea typeface="+mn-ea"/>
                          <a:cs typeface="+mn-cs"/>
                        </a:rPr>
                        <a:t>Mohammad,Fadi</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Thabtah,Lee</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McLusky</a:t>
                      </a:r>
                      <a:endParaRPr lang="en-IN" sz="1400" kern="1200" dirty="0">
                        <a:solidFill>
                          <a:schemeClr val="dk1"/>
                        </a:solidFill>
                        <a:effectLst/>
                        <a:latin typeface="+mn-lt"/>
                        <a:ea typeface="+mn-ea"/>
                        <a:cs typeface="+mn-cs"/>
                      </a:endParaRPr>
                    </a:p>
                    <a:p>
                      <a:endParaRPr lang="en-IN" sz="1400" dirty="0"/>
                    </a:p>
                  </a:txBody>
                  <a:tcPr/>
                </a:tc>
                <a:tc>
                  <a:txBody>
                    <a:bodyPr/>
                    <a:lstStyle/>
                    <a:p>
                      <a:r>
                        <a:rPr lang="en-US" sz="1400" b="0" i="0" kern="1200" dirty="0">
                          <a:solidFill>
                            <a:schemeClr val="dk1"/>
                          </a:solidFill>
                          <a:effectLst/>
                          <a:latin typeface="+mn-lt"/>
                          <a:ea typeface="+mn-ea"/>
                          <a:cs typeface="+mn-cs"/>
                        </a:rPr>
                        <a:t> The authors shed light on the important features that distinguish phishing websites from legitimate ones and assess how good rule-based data mining classification techniques are in predicting phishing websites and which classification technique is proven to be more reliable.</a:t>
                      </a:r>
                      <a:endParaRPr lang="en-IN" sz="1400" dirty="0"/>
                    </a:p>
                  </a:txBody>
                  <a:tcPr/>
                </a:tc>
                <a:tc>
                  <a:txBody>
                    <a:bodyPr/>
                    <a:lstStyle/>
                    <a:p>
                      <a:r>
                        <a:rPr lang="en-US" sz="1400" b="0" i="0" kern="1200" dirty="0">
                          <a:solidFill>
                            <a:schemeClr val="dk1"/>
                          </a:solidFill>
                          <a:effectLst/>
                          <a:latin typeface="+mn-lt"/>
                          <a:ea typeface="+mn-ea"/>
                          <a:cs typeface="+mn-cs"/>
                        </a:rPr>
                        <a:t> These features extracted automatically without any intervention from the users using </a:t>
                      </a:r>
                      <a:r>
                        <a:rPr lang="en-US" sz="1400" b="0" i="0" kern="1200" dirty="0" err="1">
                          <a:solidFill>
                            <a:schemeClr val="dk1"/>
                          </a:solidFill>
                          <a:effectLst/>
                          <a:latin typeface="+mn-lt"/>
                          <a:ea typeface="+mn-ea"/>
                          <a:cs typeface="+mn-cs"/>
                        </a:rPr>
                        <a:t>computerised</a:t>
                      </a:r>
                      <a:r>
                        <a:rPr lang="en-US" sz="1400" b="0" i="0" kern="1200" dirty="0">
                          <a:solidFill>
                            <a:schemeClr val="dk1"/>
                          </a:solidFill>
                          <a:effectLst/>
                          <a:latin typeface="+mn-lt"/>
                          <a:ea typeface="+mn-ea"/>
                          <a:cs typeface="+mn-cs"/>
                        </a:rPr>
                        <a:t> developed tools.</a:t>
                      </a:r>
                      <a:endParaRPr lang="en-IN" sz="1400" dirty="0"/>
                    </a:p>
                  </a:txBody>
                  <a:tcPr/>
                </a:tc>
                <a:extLst>
                  <a:ext uri="{0D108BD9-81ED-4DB2-BD59-A6C34878D82A}">
                    <a16:rowId xmlns:a16="http://schemas.microsoft.com/office/drawing/2014/main" val="2308154599"/>
                  </a:ext>
                </a:extLst>
              </a:tr>
              <a:tr h="1515718">
                <a:tc>
                  <a:txBody>
                    <a:bodyPr/>
                    <a:lstStyle/>
                    <a:p>
                      <a:r>
                        <a:rPr lang="en-IN" sz="1400" dirty="0"/>
                        <a:t>2016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Phishing sites detection based on </a:t>
                      </a:r>
                      <a:r>
                        <a:rPr lang="en-US" sz="1400" b="0" kern="1200" dirty="0" err="1">
                          <a:solidFill>
                            <a:schemeClr val="dk1"/>
                          </a:solidFill>
                          <a:effectLst/>
                          <a:latin typeface="+mn-lt"/>
                          <a:ea typeface="+mn-ea"/>
                          <a:cs typeface="+mn-cs"/>
                        </a:rPr>
                        <a:t>Url</a:t>
                      </a:r>
                      <a:r>
                        <a:rPr lang="en-US" sz="1400" b="0" kern="1200" dirty="0">
                          <a:solidFill>
                            <a:schemeClr val="dk1"/>
                          </a:solidFill>
                          <a:effectLst/>
                          <a:latin typeface="+mn-lt"/>
                          <a:ea typeface="+mn-ea"/>
                          <a:cs typeface="+mn-cs"/>
                        </a:rPr>
                        <a:t> Correlation</a:t>
                      </a:r>
                      <a:endParaRPr lang="en-IN" sz="1400" b="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Ying </a:t>
                      </a:r>
                      <a:r>
                        <a:rPr lang="en-US" sz="1400" kern="1200" dirty="0" err="1">
                          <a:solidFill>
                            <a:schemeClr val="dk1"/>
                          </a:solidFill>
                          <a:effectLst/>
                          <a:latin typeface="+mn-lt"/>
                          <a:ea typeface="+mn-ea"/>
                          <a:cs typeface="+mn-cs"/>
                        </a:rPr>
                        <a:t>Xue</a:t>
                      </a:r>
                      <a:r>
                        <a:rPr lang="en-US" sz="1400" kern="1200" dirty="0">
                          <a:solidFill>
                            <a:schemeClr val="dk1"/>
                          </a:solidFill>
                          <a:effectLst/>
                          <a:latin typeface="+mn-lt"/>
                          <a:ea typeface="+mn-ea"/>
                          <a:cs typeface="+mn-cs"/>
                        </a:rPr>
                        <a:t>, Yang </a:t>
                      </a:r>
                      <a:r>
                        <a:rPr lang="en-US" sz="1400" kern="1200" dirty="0" err="1">
                          <a:solidFill>
                            <a:schemeClr val="dk1"/>
                          </a:solidFill>
                          <a:effectLst/>
                          <a:latin typeface="+mn-lt"/>
                          <a:ea typeface="+mn-ea"/>
                          <a:cs typeface="+mn-cs"/>
                        </a:rPr>
                        <a:t>Li,Yuangang</a:t>
                      </a:r>
                      <a:r>
                        <a:rPr lang="en-US" sz="1400" kern="1200" dirty="0">
                          <a:solidFill>
                            <a:schemeClr val="dk1"/>
                          </a:solidFill>
                          <a:effectLst/>
                          <a:latin typeface="+mn-lt"/>
                          <a:ea typeface="+mn-ea"/>
                          <a:cs typeface="+mn-cs"/>
                        </a:rPr>
                        <a:t> Yao, </a:t>
                      </a:r>
                      <a:r>
                        <a:rPr lang="en-US" sz="1400" kern="1200" dirty="0" err="1">
                          <a:solidFill>
                            <a:schemeClr val="dk1"/>
                          </a:solidFill>
                          <a:effectLst/>
                          <a:latin typeface="+mn-lt"/>
                          <a:ea typeface="+mn-ea"/>
                          <a:cs typeface="+mn-cs"/>
                        </a:rPr>
                        <a:t>Xianghui</a:t>
                      </a:r>
                      <a:r>
                        <a:rPr lang="en-US" sz="1400" kern="1200" dirty="0">
                          <a:solidFill>
                            <a:schemeClr val="dk1"/>
                          </a:solidFill>
                          <a:effectLst/>
                          <a:latin typeface="+mn-lt"/>
                          <a:ea typeface="+mn-ea"/>
                          <a:cs typeface="+mn-cs"/>
                        </a:rPr>
                        <a:t> Zhao, </a:t>
                      </a:r>
                      <a:r>
                        <a:rPr lang="en-US" sz="1400" kern="1200" dirty="0" err="1">
                          <a:solidFill>
                            <a:schemeClr val="dk1"/>
                          </a:solidFill>
                          <a:effectLst/>
                          <a:latin typeface="+mn-lt"/>
                          <a:ea typeface="+mn-ea"/>
                          <a:cs typeface="+mn-cs"/>
                        </a:rPr>
                        <a:t>Jianyi</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Liu,Ru</a:t>
                      </a:r>
                      <a:r>
                        <a:rPr lang="en-US" sz="1400" kern="1200" dirty="0">
                          <a:solidFill>
                            <a:schemeClr val="dk1"/>
                          </a:solidFill>
                          <a:effectLst/>
                          <a:latin typeface="+mn-lt"/>
                          <a:ea typeface="+mn-ea"/>
                          <a:cs typeface="+mn-cs"/>
                        </a:rPr>
                        <a:t> Zhang</a:t>
                      </a:r>
                      <a:endParaRPr lang="en-IN" sz="1400" kern="1200" dirty="0">
                        <a:solidFill>
                          <a:schemeClr val="dk1"/>
                        </a:solidFill>
                        <a:effectLst/>
                        <a:latin typeface="+mn-lt"/>
                        <a:ea typeface="+mn-ea"/>
                        <a:cs typeface="+mn-cs"/>
                      </a:endParaRPr>
                    </a:p>
                    <a:p>
                      <a:endParaRPr lang="en-IN" sz="1400" dirty="0"/>
                    </a:p>
                  </a:txBody>
                  <a:tcPr/>
                </a:tc>
                <a:tc>
                  <a:txBody>
                    <a:bodyPr/>
                    <a:lstStyle/>
                    <a:p>
                      <a:r>
                        <a:rPr lang="en-US" sz="1400" b="0" i="0" kern="1200" dirty="0">
                          <a:solidFill>
                            <a:schemeClr val="dk1"/>
                          </a:solidFill>
                          <a:effectLst/>
                          <a:latin typeface="+mn-lt"/>
                          <a:ea typeface="+mn-ea"/>
                          <a:cs typeface="+mn-cs"/>
                        </a:rPr>
                        <a:t>proposed Vulnerable Sites List and a new feature which is named URL Correlation. URL Correlation is based on the similarity of URLs with the List above that we created. </a:t>
                      </a:r>
                      <a:endParaRPr lang="en-IN" sz="1400" dirty="0"/>
                    </a:p>
                  </a:txBody>
                  <a:tcPr/>
                </a:tc>
                <a:tc>
                  <a:txBody>
                    <a:bodyPr/>
                    <a:lstStyle/>
                    <a:p>
                      <a:r>
                        <a:rPr lang="en-US" sz="1400" b="0" i="0" kern="1200" dirty="0">
                          <a:solidFill>
                            <a:schemeClr val="dk1"/>
                          </a:solidFill>
                          <a:effectLst/>
                          <a:latin typeface="+mn-lt"/>
                          <a:ea typeface="+mn-ea"/>
                          <a:cs typeface="+mn-cs"/>
                        </a:rPr>
                        <a:t>a large improvement of accuracy is observed by comparing methods which use our new feature with the others which use the normal one.</a:t>
                      </a:r>
                      <a:endParaRPr lang="en-IN" sz="1400" dirty="0"/>
                    </a:p>
                  </a:txBody>
                  <a:tcPr/>
                </a:tc>
                <a:extLst>
                  <a:ext uri="{0D108BD9-81ED-4DB2-BD59-A6C34878D82A}">
                    <a16:rowId xmlns:a16="http://schemas.microsoft.com/office/drawing/2014/main" val="4178907107"/>
                  </a:ext>
                </a:extLst>
              </a:tr>
            </a:tbl>
          </a:graphicData>
        </a:graphic>
      </p:graphicFrame>
    </p:spTree>
    <p:extLst>
      <p:ext uri="{BB962C8B-B14F-4D97-AF65-F5344CB8AC3E}">
        <p14:creationId xmlns:p14="http://schemas.microsoft.com/office/powerpoint/2010/main" val="3219402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F028B912-1EF0-81CC-54D1-96D0A25B25E1}"/>
              </a:ext>
            </a:extLst>
          </p:cNvPr>
          <p:cNvGraphicFramePr>
            <a:graphicFrameLocks noGrp="1"/>
          </p:cNvGraphicFramePr>
          <p:nvPr>
            <p:extLst>
              <p:ext uri="{D42A27DB-BD31-4B8C-83A1-F6EECF244321}">
                <p14:modId xmlns:p14="http://schemas.microsoft.com/office/powerpoint/2010/main" val="1796564488"/>
              </p:ext>
            </p:extLst>
          </p:nvPr>
        </p:nvGraphicFramePr>
        <p:xfrm>
          <a:off x="2390588" y="966000"/>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43665205"/>
                  </a:ext>
                </a:extLst>
              </a:tr>
            </a:tbl>
          </a:graphicData>
        </a:graphic>
      </p:graphicFrame>
      <p:graphicFrame>
        <p:nvGraphicFramePr>
          <p:cNvPr id="3" name="Table 5">
            <a:extLst>
              <a:ext uri="{FF2B5EF4-FFF2-40B4-BE49-F238E27FC236}">
                <a16:creationId xmlns:a16="http://schemas.microsoft.com/office/drawing/2014/main" id="{6CC834A8-2F66-C424-26FB-50084953C2BE}"/>
              </a:ext>
            </a:extLst>
          </p:cNvPr>
          <p:cNvGraphicFramePr>
            <a:graphicFrameLocks noGrp="1"/>
          </p:cNvGraphicFramePr>
          <p:nvPr>
            <p:extLst>
              <p:ext uri="{D42A27DB-BD31-4B8C-83A1-F6EECF244321}">
                <p14:modId xmlns:p14="http://schemas.microsoft.com/office/powerpoint/2010/main" val="3522214014"/>
              </p:ext>
            </p:extLst>
          </p:nvPr>
        </p:nvGraphicFramePr>
        <p:xfrm>
          <a:off x="739886" y="502675"/>
          <a:ext cx="10232914" cy="5852650"/>
        </p:xfrm>
        <a:graphic>
          <a:graphicData uri="http://schemas.openxmlformats.org/drawingml/2006/table">
            <a:tbl>
              <a:tblPr firstRow="1" bandRow="1">
                <a:tableStyleId>{5C22544A-7EE6-4342-B048-85BDC9FD1C3A}</a:tableStyleId>
              </a:tblPr>
              <a:tblGrid>
                <a:gridCol w="822942">
                  <a:extLst>
                    <a:ext uri="{9D8B030D-6E8A-4147-A177-3AD203B41FA5}">
                      <a16:colId xmlns:a16="http://schemas.microsoft.com/office/drawing/2014/main" val="3678404960"/>
                    </a:ext>
                  </a:extLst>
                </a:gridCol>
                <a:gridCol w="1591852">
                  <a:extLst>
                    <a:ext uri="{9D8B030D-6E8A-4147-A177-3AD203B41FA5}">
                      <a16:colId xmlns:a16="http://schemas.microsoft.com/office/drawing/2014/main" val="4091734782"/>
                    </a:ext>
                  </a:extLst>
                </a:gridCol>
                <a:gridCol w="1803022">
                  <a:extLst>
                    <a:ext uri="{9D8B030D-6E8A-4147-A177-3AD203B41FA5}">
                      <a16:colId xmlns:a16="http://schemas.microsoft.com/office/drawing/2014/main" val="3833598593"/>
                    </a:ext>
                  </a:extLst>
                </a:gridCol>
                <a:gridCol w="3128609">
                  <a:extLst>
                    <a:ext uri="{9D8B030D-6E8A-4147-A177-3AD203B41FA5}">
                      <a16:colId xmlns:a16="http://schemas.microsoft.com/office/drawing/2014/main" val="3662606863"/>
                    </a:ext>
                  </a:extLst>
                </a:gridCol>
                <a:gridCol w="2886489">
                  <a:extLst>
                    <a:ext uri="{9D8B030D-6E8A-4147-A177-3AD203B41FA5}">
                      <a16:colId xmlns:a16="http://schemas.microsoft.com/office/drawing/2014/main" val="1181770777"/>
                    </a:ext>
                  </a:extLst>
                </a:gridCol>
              </a:tblGrid>
              <a:tr h="457690">
                <a:tc>
                  <a:txBody>
                    <a:bodyPr/>
                    <a:lstStyle/>
                    <a:p>
                      <a:pPr algn="ctr"/>
                      <a:r>
                        <a:rPr lang="en-IN" dirty="0"/>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3013151605"/>
                  </a:ext>
                </a:extLst>
              </a:tr>
              <a:tr h="1116463">
                <a:tc>
                  <a:txBody>
                    <a:bodyPr/>
                    <a:lstStyle/>
                    <a:p>
                      <a:pPr algn="l"/>
                      <a:r>
                        <a:rPr lang="en-IN" sz="1400" dirty="0"/>
                        <a:t>2010</a:t>
                      </a:r>
                    </a:p>
                  </a:txBody>
                  <a:tcPr/>
                </a:tc>
                <a:tc>
                  <a:txBody>
                    <a:bodyPr/>
                    <a:lstStyle/>
                    <a:p>
                      <a:pPr algn="l"/>
                      <a:r>
                        <a:rPr lang="en-US" sz="1400" dirty="0"/>
                        <a:t>Large-Scale Automatic Classification of Phishing Pages </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Collin </a:t>
                      </a:r>
                      <a:r>
                        <a:rPr lang="en-US" sz="1400" kern="1200" dirty="0" err="1">
                          <a:solidFill>
                            <a:schemeClr val="dk1"/>
                          </a:solidFill>
                          <a:effectLst/>
                          <a:latin typeface="+mn-lt"/>
                          <a:ea typeface="+mn-ea"/>
                          <a:cs typeface="+mn-cs"/>
                        </a:rPr>
                        <a:t>Whittaker,Brian</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Ryner,Maria</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Nasif</a:t>
                      </a:r>
                      <a:endParaRPr lang="en-IN" sz="1400" kern="1200" dirty="0">
                        <a:solidFill>
                          <a:schemeClr val="dk1"/>
                        </a:solidFill>
                        <a:effectLst/>
                        <a:latin typeface="+mn-lt"/>
                        <a:ea typeface="+mn-ea"/>
                        <a:cs typeface="+mn-cs"/>
                      </a:endParaRPr>
                    </a:p>
                    <a:p>
                      <a:pPr algn="l"/>
                      <a:endParaRPr lang="en-IN" sz="1400" b="0" u="none" dirty="0">
                        <a:solidFill>
                          <a:schemeClr val="tx1"/>
                        </a:solidFill>
                        <a:effectLst/>
                      </a:endParaRPr>
                    </a:p>
                  </a:txBody>
                  <a:tcPr/>
                </a:tc>
                <a:tc>
                  <a:txBody>
                    <a:bodyPr/>
                    <a:lstStyle/>
                    <a:p>
                      <a:pPr algn="l"/>
                      <a:r>
                        <a:rPr lang="en-US" sz="1400" dirty="0"/>
                        <a:t>We describe the design and performance characteristics of a scalable machine learning classifier we developed to detect phishing websites. We use this classifier to maintain Googles phishing blacklist automatically.</a:t>
                      </a:r>
                      <a:endParaRPr lang="en-IN" sz="1400" b="0" u="none" dirty="0">
                        <a:solidFill>
                          <a:schemeClr val="tx1"/>
                        </a:solidFill>
                        <a:effectLst/>
                      </a:endParaRPr>
                    </a:p>
                  </a:txBody>
                  <a:tcPr/>
                </a:tc>
                <a:tc>
                  <a:txBody>
                    <a:bodyPr/>
                    <a:lstStyle/>
                    <a:p>
                      <a:pPr algn="l"/>
                      <a:r>
                        <a:rPr lang="en-US" sz="1400" dirty="0"/>
                        <a:t>Despite the noise in the training data, our classifier learns a robust model for identifying phishing pages which correctly classifies more than 90% of phishing pages several weeks after training concludes. </a:t>
                      </a:r>
                      <a:endParaRPr lang="en-IN" sz="1400" b="0" u="none" dirty="0">
                        <a:solidFill>
                          <a:schemeClr val="tx1"/>
                        </a:solidFill>
                        <a:effectLst/>
                      </a:endParaRPr>
                    </a:p>
                  </a:txBody>
                  <a:tcPr/>
                </a:tc>
                <a:extLst>
                  <a:ext uri="{0D108BD9-81ED-4DB2-BD59-A6C34878D82A}">
                    <a16:rowId xmlns:a16="http://schemas.microsoft.com/office/drawing/2014/main" val="4146337000"/>
                  </a:ext>
                </a:extLst>
              </a:tr>
              <a:tr h="1116463">
                <a:tc>
                  <a:txBody>
                    <a:bodyPr/>
                    <a:lstStyle/>
                    <a:p>
                      <a:pPr algn="l"/>
                      <a:r>
                        <a:rPr lang="en-IN" sz="1400" dirty="0"/>
                        <a:t>2021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Phishing Happens Beyond Technology: The Effects of Human Behaviors and Demographics on Each Step of a Phishing Process</a:t>
                      </a:r>
                      <a:endParaRPr lang="en-IN" sz="1400" b="0" dirty="0"/>
                    </a:p>
                    <a:p>
                      <a:pPr algn="l"/>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Hossein </a:t>
                      </a:r>
                      <a:r>
                        <a:rPr lang="en-US" sz="1400" kern="1200" dirty="0" err="1">
                          <a:solidFill>
                            <a:schemeClr val="dk1"/>
                          </a:solidFill>
                          <a:effectLst/>
                          <a:latin typeface="+mn-lt"/>
                          <a:ea typeface="+mn-ea"/>
                          <a:cs typeface="+mn-cs"/>
                        </a:rPr>
                        <a:t>Abroshan</a:t>
                      </a:r>
                      <a:r>
                        <a:rPr lang="en-US" sz="1400" kern="1200" dirty="0">
                          <a:solidFill>
                            <a:schemeClr val="dk1"/>
                          </a:solidFill>
                          <a:effectLst/>
                          <a:latin typeface="+mn-lt"/>
                          <a:ea typeface="+mn-ea"/>
                          <a:cs typeface="+mn-cs"/>
                        </a:rPr>
                        <a:t>; Jan Devos; Geert </a:t>
                      </a:r>
                      <a:r>
                        <a:rPr lang="en-US" sz="1400" kern="1200" dirty="0" err="1">
                          <a:solidFill>
                            <a:schemeClr val="dk1"/>
                          </a:solidFill>
                          <a:effectLst/>
                          <a:latin typeface="+mn-lt"/>
                          <a:ea typeface="+mn-ea"/>
                          <a:cs typeface="+mn-cs"/>
                        </a:rPr>
                        <a:t>Poels</a:t>
                      </a:r>
                      <a:r>
                        <a:rPr lang="en-US" sz="1400" kern="1200" dirty="0">
                          <a:solidFill>
                            <a:schemeClr val="dk1"/>
                          </a:solidFill>
                          <a:effectLst/>
                          <a:latin typeface="+mn-lt"/>
                          <a:ea typeface="+mn-ea"/>
                          <a:cs typeface="+mn-cs"/>
                        </a:rPr>
                        <a:t>; Eric </a:t>
                      </a:r>
                      <a:r>
                        <a:rPr lang="en-US" sz="1400" kern="1200" dirty="0" err="1">
                          <a:solidFill>
                            <a:schemeClr val="dk1"/>
                          </a:solidFill>
                          <a:effectLst/>
                          <a:latin typeface="+mn-lt"/>
                          <a:ea typeface="+mn-ea"/>
                          <a:cs typeface="+mn-cs"/>
                        </a:rPr>
                        <a:t>Laermans</a:t>
                      </a:r>
                      <a:endParaRPr lang="en-IN" sz="1400" b="0" u="none" dirty="0"/>
                    </a:p>
                    <a:p>
                      <a:pPr algn="ctr"/>
                      <a:endParaRPr lang="en-IN" sz="1400" dirty="0"/>
                    </a:p>
                  </a:txBody>
                  <a:tcPr/>
                </a:tc>
                <a:tc>
                  <a:txBody>
                    <a:bodyPr/>
                    <a:lstStyle/>
                    <a:p>
                      <a:pPr algn="l"/>
                      <a:r>
                        <a:rPr lang="en-US" sz="1400" b="0" i="0" kern="1200" dirty="0">
                          <a:solidFill>
                            <a:schemeClr val="dk1"/>
                          </a:solidFill>
                          <a:effectLst/>
                          <a:latin typeface="+mn-lt"/>
                          <a:ea typeface="+mn-ea"/>
                          <a:cs typeface="+mn-cs"/>
                        </a:rPr>
                        <a:t>asked participants to play a risk-taking game and to answer questions related to two psychological scales to measure their </a:t>
                      </a:r>
                      <a:r>
                        <a:rPr lang="en-US" sz="1400" b="0" i="0" kern="1200" dirty="0" err="1">
                          <a:solidFill>
                            <a:schemeClr val="dk1"/>
                          </a:solidFill>
                          <a:effectLst/>
                          <a:latin typeface="+mn-lt"/>
                          <a:ea typeface="+mn-ea"/>
                          <a:cs typeface="+mn-cs"/>
                        </a:rPr>
                        <a:t>behaviours</a:t>
                      </a:r>
                      <a:r>
                        <a:rPr lang="en-US" sz="1400" b="0" i="0" kern="1200" dirty="0">
                          <a:solidFill>
                            <a:schemeClr val="dk1"/>
                          </a:solidFill>
                          <a:effectLst/>
                          <a:latin typeface="+mn-lt"/>
                          <a:ea typeface="+mn-ea"/>
                          <a:cs typeface="+mn-cs"/>
                        </a:rPr>
                        <a:t>, and then conducted a simulated phishing campaign to assess their </a:t>
                      </a:r>
                      <a:r>
                        <a:rPr lang="en-US" sz="1400" b="0" i="0" kern="1200" dirty="0" err="1">
                          <a:solidFill>
                            <a:schemeClr val="dk1"/>
                          </a:solidFill>
                          <a:effectLst/>
                          <a:latin typeface="+mn-lt"/>
                          <a:ea typeface="+mn-ea"/>
                          <a:cs typeface="+mn-cs"/>
                        </a:rPr>
                        <a:t>phishability</a:t>
                      </a:r>
                      <a:r>
                        <a:rPr lang="en-US" sz="1400" b="0" i="0" kern="1200" dirty="0">
                          <a:solidFill>
                            <a:schemeClr val="dk1"/>
                          </a:solidFill>
                          <a:effectLst/>
                          <a:latin typeface="+mn-lt"/>
                          <a:ea typeface="+mn-ea"/>
                          <a:cs typeface="+mn-cs"/>
                        </a:rPr>
                        <a:t> throughout the three phishing steps selected.</a:t>
                      </a:r>
                      <a:endParaRPr lang="en-IN" sz="1400" dirty="0"/>
                    </a:p>
                  </a:txBody>
                  <a:tcPr/>
                </a:tc>
                <a:tc>
                  <a:txBody>
                    <a:bodyPr/>
                    <a:lstStyle/>
                    <a:p>
                      <a:pPr algn="l"/>
                      <a:r>
                        <a:rPr lang="en-US" sz="1400" b="0" i="0" kern="1200" dirty="0">
                          <a:solidFill>
                            <a:schemeClr val="dk1"/>
                          </a:solidFill>
                          <a:effectLst/>
                          <a:latin typeface="+mn-lt"/>
                          <a:ea typeface="+mn-ea"/>
                          <a:cs typeface="+mn-cs"/>
                        </a:rPr>
                        <a:t>The results of this study and the model developed can be used to build a comprehensive framework to prevent the success of phishing attempts, starting from their root causes.</a:t>
                      </a:r>
                      <a:endParaRPr lang="en-IN" sz="1400" dirty="0"/>
                    </a:p>
                  </a:txBody>
                  <a:tcPr/>
                </a:tc>
                <a:extLst>
                  <a:ext uri="{0D108BD9-81ED-4DB2-BD59-A6C34878D82A}">
                    <a16:rowId xmlns:a16="http://schemas.microsoft.com/office/drawing/2014/main" val="3259437685"/>
                  </a:ext>
                </a:extLst>
              </a:tr>
              <a:tr h="1218091">
                <a:tc>
                  <a:txBody>
                    <a:bodyPr/>
                    <a:lstStyle/>
                    <a:p>
                      <a:pPr algn="l"/>
                      <a:r>
                        <a:rPr lang="en-IN" sz="1400" dirty="0"/>
                        <a:t>2021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A Methodical Overview on Detection, Identification and Proactive Prevention of Phishing Websites</a:t>
                      </a:r>
                      <a:endParaRPr lang="en-IN" sz="1400" b="0" dirty="0"/>
                    </a:p>
                    <a:p>
                      <a:pPr algn="l"/>
                      <a:endParaRPr lang="en-IN" sz="1400" b="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M. D. </a:t>
                      </a:r>
                      <a:r>
                        <a:rPr lang="en-US" sz="1400" kern="1200" dirty="0" err="1">
                          <a:solidFill>
                            <a:schemeClr val="dk1"/>
                          </a:solidFill>
                          <a:effectLst/>
                          <a:latin typeface="+mn-lt"/>
                          <a:ea typeface="+mn-ea"/>
                          <a:cs typeface="+mn-cs"/>
                        </a:rPr>
                        <a:t>Bhagwat;P</a:t>
                      </a:r>
                      <a:r>
                        <a:rPr lang="en-US" sz="1400" kern="1200" dirty="0">
                          <a:solidFill>
                            <a:schemeClr val="dk1"/>
                          </a:solidFill>
                          <a:effectLst/>
                          <a:latin typeface="+mn-lt"/>
                          <a:ea typeface="+mn-ea"/>
                          <a:cs typeface="+mn-cs"/>
                        </a:rPr>
                        <a:t>. H. </a:t>
                      </a:r>
                      <a:r>
                        <a:rPr lang="en-US" sz="1400" kern="1200" dirty="0" err="1">
                          <a:solidFill>
                            <a:schemeClr val="dk1"/>
                          </a:solidFill>
                          <a:effectLst/>
                          <a:latin typeface="+mn-lt"/>
                          <a:ea typeface="+mn-ea"/>
                          <a:cs typeface="+mn-cs"/>
                        </a:rPr>
                        <a:t>Patil;T</a:t>
                      </a:r>
                      <a:r>
                        <a:rPr lang="en-US" sz="1400" kern="1200" dirty="0">
                          <a:solidFill>
                            <a:schemeClr val="dk1"/>
                          </a:solidFill>
                          <a:effectLst/>
                          <a:latin typeface="+mn-lt"/>
                          <a:ea typeface="+mn-ea"/>
                          <a:cs typeface="+mn-cs"/>
                        </a:rPr>
                        <a:t>. S. </a:t>
                      </a:r>
                      <a:r>
                        <a:rPr lang="en-US" sz="1400" kern="1200" dirty="0" err="1">
                          <a:solidFill>
                            <a:schemeClr val="dk1"/>
                          </a:solidFill>
                          <a:effectLst/>
                          <a:latin typeface="+mn-lt"/>
                          <a:ea typeface="+mn-ea"/>
                          <a:cs typeface="+mn-cs"/>
                        </a:rPr>
                        <a:t>Vishawanath</a:t>
                      </a:r>
                      <a:endParaRPr lang="en-IN" sz="1400" dirty="0"/>
                    </a:p>
                    <a:p>
                      <a:pPr algn="l"/>
                      <a:endParaRPr lang="en-IN" sz="1400" b="0" u="none" dirty="0"/>
                    </a:p>
                  </a:txBody>
                  <a:tcPr/>
                </a:tc>
                <a:tc>
                  <a:txBody>
                    <a:bodyPr/>
                    <a:lstStyle/>
                    <a:p>
                      <a:pPr algn="l"/>
                      <a:r>
                        <a:rPr lang="en-US" sz="1400" b="0" i="0" kern="1200" dirty="0">
                          <a:solidFill>
                            <a:schemeClr val="dk1"/>
                          </a:solidFill>
                          <a:effectLst/>
                          <a:latin typeface="+mn-lt"/>
                          <a:ea typeface="+mn-ea"/>
                          <a:cs typeface="+mn-cs"/>
                        </a:rPr>
                        <a:t>This approach is based on smooth logic and machine learning algorithms that define various factors on the phishing website.</a:t>
                      </a:r>
                      <a:endParaRPr lang="en-IN" sz="1400" b="0" u="none" dirty="0"/>
                    </a:p>
                  </a:txBody>
                  <a:tcPr/>
                </a:tc>
                <a:tc>
                  <a:txBody>
                    <a:bodyPr/>
                    <a:lstStyle/>
                    <a:p>
                      <a:pPr algn="l"/>
                      <a:r>
                        <a:rPr lang="en-US" sz="1400" b="0" i="0" kern="1200" dirty="0">
                          <a:solidFill>
                            <a:schemeClr val="dk1"/>
                          </a:solidFill>
                          <a:effectLst/>
                          <a:latin typeface="+mn-lt"/>
                          <a:ea typeface="+mn-ea"/>
                          <a:cs typeface="+mn-cs"/>
                        </a:rPr>
                        <a:t>A total of 30 characteristics or features and phishing website attributes can be used for phishing detection with high accuracy. </a:t>
                      </a:r>
                      <a:endParaRPr lang="en-IN" sz="1400" b="0" u="none" dirty="0"/>
                    </a:p>
                  </a:txBody>
                  <a:tcPr/>
                </a:tc>
                <a:extLst>
                  <a:ext uri="{0D108BD9-81ED-4DB2-BD59-A6C34878D82A}">
                    <a16:rowId xmlns:a16="http://schemas.microsoft.com/office/drawing/2014/main" val="2765308610"/>
                  </a:ext>
                </a:extLst>
              </a:tr>
            </a:tbl>
          </a:graphicData>
        </a:graphic>
      </p:graphicFrame>
    </p:spTree>
    <p:extLst>
      <p:ext uri="{BB962C8B-B14F-4D97-AF65-F5344CB8AC3E}">
        <p14:creationId xmlns:p14="http://schemas.microsoft.com/office/powerpoint/2010/main" val="23846870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C6A88-2E2F-46A3-981C-AAF43AB0C91C}"/>
              </a:ext>
            </a:extLst>
          </p:cNvPr>
          <p:cNvSpPr>
            <a:spLocks noGrp="1"/>
          </p:cNvSpPr>
          <p:nvPr>
            <p:ph type="title"/>
          </p:nvPr>
        </p:nvSpPr>
        <p:spPr/>
        <p:txBody>
          <a:bodyPr/>
          <a:lstStyle/>
          <a:p>
            <a:pPr algn="ctr"/>
            <a:r>
              <a:rPr lang="en-IN" dirty="0"/>
              <a:t>Contents</a:t>
            </a:r>
          </a:p>
        </p:txBody>
      </p:sp>
      <p:sp>
        <p:nvSpPr>
          <p:cNvPr id="3" name="Content Placeholder 2">
            <a:extLst>
              <a:ext uri="{FF2B5EF4-FFF2-40B4-BE49-F238E27FC236}">
                <a16:creationId xmlns:a16="http://schemas.microsoft.com/office/drawing/2014/main" id="{93C1A55D-58F9-4439-BCEA-715D2D580A57}"/>
              </a:ext>
            </a:extLst>
          </p:cNvPr>
          <p:cNvSpPr>
            <a:spLocks noGrp="1"/>
          </p:cNvSpPr>
          <p:nvPr>
            <p:ph idx="1"/>
          </p:nvPr>
        </p:nvSpPr>
        <p:spPr/>
        <p:txBody>
          <a:bodyPr>
            <a:normAutofit lnSpcReduction="10000"/>
          </a:bodyPr>
          <a:lstStyle/>
          <a:p>
            <a:r>
              <a:rPr lang="en-IN" dirty="0"/>
              <a:t>Introduction</a:t>
            </a:r>
          </a:p>
          <a:p>
            <a:r>
              <a:rPr lang="en-IN" dirty="0"/>
              <a:t>Abstract</a:t>
            </a:r>
          </a:p>
          <a:p>
            <a:r>
              <a:rPr lang="en-IN" dirty="0"/>
              <a:t>Problem Definition</a:t>
            </a:r>
          </a:p>
          <a:p>
            <a:r>
              <a:rPr lang="en-IN" dirty="0"/>
              <a:t>Objectives</a:t>
            </a:r>
          </a:p>
          <a:p>
            <a:r>
              <a:rPr lang="en-IN" dirty="0"/>
              <a:t>Scope</a:t>
            </a:r>
          </a:p>
          <a:p>
            <a:r>
              <a:rPr lang="en-IN" dirty="0"/>
              <a:t>Literature Survey</a:t>
            </a:r>
          </a:p>
          <a:p>
            <a:r>
              <a:rPr lang="en-IN" dirty="0"/>
              <a:t>System Architecture</a:t>
            </a:r>
          </a:p>
          <a:p>
            <a:r>
              <a:rPr lang="en-IN" dirty="0"/>
              <a:t>Module-wise Description</a:t>
            </a:r>
          </a:p>
          <a:p>
            <a:r>
              <a:rPr lang="en-IN" dirty="0"/>
              <a:t>System Implementation</a:t>
            </a:r>
          </a:p>
          <a:p>
            <a:r>
              <a:rPr lang="en-IN" dirty="0"/>
              <a:t>Software Requirements</a:t>
            </a:r>
          </a:p>
        </p:txBody>
      </p:sp>
    </p:spTree>
    <p:extLst>
      <p:ext uri="{BB962C8B-B14F-4D97-AF65-F5344CB8AC3E}">
        <p14:creationId xmlns:p14="http://schemas.microsoft.com/office/powerpoint/2010/main" val="2410898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0E31B85-6206-42F3-B901-45F038571D55}"/>
              </a:ext>
            </a:extLst>
          </p:cNvPr>
          <p:cNvGraphicFramePr>
            <a:graphicFrameLocks noGrp="1"/>
          </p:cNvGraphicFramePr>
          <p:nvPr>
            <p:extLst>
              <p:ext uri="{D42A27DB-BD31-4B8C-83A1-F6EECF244321}">
                <p14:modId xmlns:p14="http://schemas.microsoft.com/office/powerpoint/2010/main" val="222585326"/>
              </p:ext>
            </p:extLst>
          </p:nvPr>
        </p:nvGraphicFramePr>
        <p:xfrm>
          <a:off x="488272" y="443884"/>
          <a:ext cx="10498705" cy="5282246"/>
        </p:xfrm>
        <a:graphic>
          <a:graphicData uri="http://schemas.openxmlformats.org/drawingml/2006/table">
            <a:tbl>
              <a:tblPr firstRow="1" bandRow="1">
                <a:tableStyleId>{5C22544A-7EE6-4342-B048-85BDC9FD1C3A}</a:tableStyleId>
              </a:tblPr>
              <a:tblGrid>
                <a:gridCol w="844317">
                  <a:extLst>
                    <a:ext uri="{9D8B030D-6E8A-4147-A177-3AD203B41FA5}">
                      <a16:colId xmlns:a16="http://schemas.microsoft.com/office/drawing/2014/main" val="1794594795"/>
                    </a:ext>
                  </a:extLst>
                </a:gridCol>
                <a:gridCol w="1633199">
                  <a:extLst>
                    <a:ext uri="{9D8B030D-6E8A-4147-A177-3AD203B41FA5}">
                      <a16:colId xmlns:a16="http://schemas.microsoft.com/office/drawing/2014/main" val="3792221880"/>
                    </a:ext>
                  </a:extLst>
                </a:gridCol>
                <a:gridCol w="1849854">
                  <a:extLst>
                    <a:ext uri="{9D8B030D-6E8A-4147-A177-3AD203B41FA5}">
                      <a16:colId xmlns:a16="http://schemas.microsoft.com/office/drawing/2014/main" val="43709251"/>
                    </a:ext>
                  </a:extLst>
                </a:gridCol>
                <a:gridCol w="3209872">
                  <a:extLst>
                    <a:ext uri="{9D8B030D-6E8A-4147-A177-3AD203B41FA5}">
                      <a16:colId xmlns:a16="http://schemas.microsoft.com/office/drawing/2014/main" val="2954313868"/>
                    </a:ext>
                  </a:extLst>
                </a:gridCol>
                <a:gridCol w="2961463">
                  <a:extLst>
                    <a:ext uri="{9D8B030D-6E8A-4147-A177-3AD203B41FA5}">
                      <a16:colId xmlns:a16="http://schemas.microsoft.com/office/drawing/2014/main" val="4150643080"/>
                    </a:ext>
                  </a:extLst>
                </a:gridCol>
              </a:tblGrid>
              <a:tr h="521903">
                <a:tc>
                  <a:txBody>
                    <a:bodyPr/>
                    <a:lstStyle/>
                    <a:p>
                      <a:pPr algn="ctr"/>
                      <a:r>
                        <a:rPr lang="en-IN" dirty="0"/>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3728458090"/>
                  </a:ext>
                </a:extLst>
              </a:tr>
              <a:tr h="1320738">
                <a:tc>
                  <a:txBody>
                    <a:bodyPr/>
                    <a:lstStyle/>
                    <a:p>
                      <a:pPr algn="l"/>
                      <a:r>
                        <a:rPr lang="en-IN" sz="1400" dirty="0"/>
                        <a:t>2018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Tools for Investigating the Phishing Attacks Dynamics</a:t>
                      </a:r>
                      <a:endParaRPr lang="en-IN" sz="1400" b="0" dirty="0"/>
                    </a:p>
                    <a:p>
                      <a:pPr algn="l"/>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Vyacheslav </a:t>
                      </a:r>
                      <a:r>
                        <a:rPr lang="en-US" sz="1400" kern="1200" dirty="0" err="1">
                          <a:solidFill>
                            <a:schemeClr val="dk1"/>
                          </a:solidFill>
                          <a:effectLst/>
                          <a:latin typeface="+mn-lt"/>
                          <a:ea typeface="+mn-ea"/>
                          <a:cs typeface="+mn-cs"/>
                        </a:rPr>
                        <a:t>Lyashenko</a:t>
                      </a:r>
                      <a:r>
                        <a:rPr lang="en-US" sz="1400" kern="1200" dirty="0">
                          <a:solidFill>
                            <a:schemeClr val="dk1"/>
                          </a:solidFill>
                          <a:effectLst/>
                          <a:latin typeface="+mn-lt"/>
                          <a:ea typeface="+mn-ea"/>
                          <a:cs typeface="+mn-cs"/>
                        </a:rPr>
                        <a:t>, Oleg </a:t>
                      </a:r>
                      <a:r>
                        <a:rPr lang="en-US" sz="1400" kern="1200" dirty="0" err="1">
                          <a:solidFill>
                            <a:schemeClr val="dk1"/>
                          </a:solidFill>
                          <a:effectLst/>
                          <a:latin typeface="+mn-lt"/>
                          <a:ea typeface="+mn-ea"/>
                          <a:cs typeface="+mn-cs"/>
                        </a:rPr>
                        <a:t>Kobylin</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Mykyta</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Minenko</a:t>
                      </a:r>
                      <a:endParaRPr lang="en-IN" sz="1400" dirty="0"/>
                    </a:p>
                    <a:p>
                      <a:pPr algn="l"/>
                      <a:endParaRPr lang="en-IN" sz="1400" b="0" u="none" dirty="0">
                        <a:solidFill>
                          <a:schemeClr val="tx1"/>
                        </a:solidFill>
                        <a:effectLst/>
                      </a:endParaRPr>
                    </a:p>
                  </a:txBody>
                  <a:tcPr/>
                </a:tc>
                <a:tc>
                  <a:txBody>
                    <a:bodyPr/>
                    <a:lstStyle/>
                    <a:p>
                      <a:pPr algn="l"/>
                      <a:r>
                        <a:rPr lang="en-US" sz="1400" b="0" i="0" kern="1200" dirty="0">
                          <a:solidFill>
                            <a:schemeClr val="dk1"/>
                          </a:solidFill>
                          <a:effectLst/>
                          <a:latin typeface="+mn-lt"/>
                          <a:ea typeface="+mn-ea"/>
                          <a:cs typeface="+mn-cs"/>
                        </a:rPr>
                        <a:t>The use of analysis tools makes it possible to investigate the peculiarities of the phishing attacks occurrence, as well as methods for their identification effectiveness. </a:t>
                      </a:r>
                      <a:endParaRPr lang="en-IN" sz="1400" b="0" u="none" dirty="0">
                        <a:solidFill>
                          <a:schemeClr val="tx1"/>
                        </a:solidFill>
                        <a:effectLst/>
                      </a:endParaRPr>
                    </a:p>
                  </a:txBody>
                  <a:tcPr/>
                </a:tc>
                <a:tc>
                  <a:txBody>
                    <a:bodyPr/>
                    <a:lstStyle/>
                    <a:p>
                      <a:pPr algn="l"/>
                      <a:r>
                        <a:rPr lang="en-US" sz="1400" b="0" i="0" kern="1200" dirty="0">
                          <a:solidFill>
                            <a:schemeClr val="dk1"/>
                          </a:solidFill>
                          <a:effectLst/>
                          <a:latin typeface="+mn-lt"/>
                          <a:ea typeface="+mn-ea"/>
                          <a:cs typeface="+mn-cs"/>
                        </a:rPr>
                        <a:t>This allows you to expand the scope of the analysis of phishing attacks. For analysis, we use real data about phishing attacks.</a:t>
                      </a:r>
                      <a:endParaRPr lang="en-IN" sz="1400" b="0" u="none" dirty="0">
                        <a:solidFill>
                          <a:schemeClr val="tx1"/>
                        </a:solidFill>
                        <a:effectLst/>
                      </a:endParaRPr>
                    </a:p>
                  </a:txBody>
                  <a:tcPr/>
                </a:tc>
                <a:extLst>
                  <a:ext uri="{0D108BD9-81ED-4DB2-BD59-A6C34878D82A}">
                    <a16:rowId xmlns:a16="http://schemas.microsoft.com/office/drawing/2014/main" val="1524557725"/>
                  </a:ext>
                </a:extLst>
              </a:tr>
              <a:tr h="2050619">
                <a:tc>
                  <a:txBody>
                    <a:bodyPr/>
                    <a:lstStyle/>
                    <a:p>
                      <a:pPr algn="l"/>
                      <a:r>
                        <a:rPr lang="en-IN" sz="1400" dirty="0"/>
                        <a:t>2017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A Secured Methodology for Anti-Phishing</a:t>
                      </a:r>
                      <a:endParaRPr lang="en-IN" sz="1400" b="0" dirty="0"/>
                    </a:p>
                    <a:p>
                      <a:pPr algn="l"/>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err="1">
                          <a:solidFill>
                            <a:schemeClr val="dk1"/>
                          </a:solidFill>
                          <a:effectLst/>
                          <a:latin typeface="+mn-lt"/>
                          <a:ea typeface="+mn-ea"/>
                          <a:cs typeface="+mn-cs"/>
                        </a:rPr>
                        <a:t>Churi</a:t>
                      </a:r>
                      <a:r>
                        <a:rPr lang="en-US" sz="1400" kern="1200" dirty="0">
                          <a:solidFill>
                            <a:schemeClr val="dk1"/>
                          </a:solidFill>
                          <a:effectLst/>
                          <a:latin typeface="+mn-lt"/>
                          <a:ea typeface="+mn-ea"/>
                          <a:cs typeface="+mn-cs"/>
                        </a:rPr>
                        <a:t>, T., </a:t>
                      </a:r>
                      <a:r>
                        <a:rPr lang="en-US" sz="1400" kern="1200" dirty="0" err="1">
                          <a:solidFill>
                            <a:schemeClr val="dk1"/>
                          </a:solidFill>
                          <a:effectLst/>
                          <a:latin typeface="+mn-lt"/>
                          <a:ea typeface="+mn-ea"/>
                          <a:cs typeface="+mn-cs"/>
                        </a:rPr>
                        <a:t>Sawardekar</a:t>
                      </a:r>
                      <a:r>
                        <a:rPr lang="en-US" sz="1400" kern="1200" dirty="0">
                          <a:solidFill>
                            <a:schemeClr val="dk1"/>
                          </a:solidFill>
                          <a:effectLst/>
                          <a:latin typeface="+mn-lt"/>
                          <a:ea typeface="+mn-ea"/>
                          <a:cs typeface="+mn-cs"/>
                        </a:rPr>
                        <a:t>, P., </a:t>
                      </a:r>
                      <a:r>
                        <a:rPr lang="en-US" sz="1400" kern="1200" dirty="0" err="1">
                          <a:solidFill>
                            <a:schemeClr val="dk1"/>
                          </a:solidFill>
                          <a:effectLst/>
                          <a:latin typeface="+mn-lt"/>
                          <a:ea typeface="+mn-ea"/>
                          <a:cs typeface="+mn-cs"/>
                        </a:rPr>
                        <a:t>Pardeshi</a:t>
                      </a:r>
                      <a:r>
                        <a:rPr lang="en-US" sz="1400" kern="1200" dirty="0">
                          <a:solidFill>
                            <a:schemeClr val="dk1"/>
                          </a:solidFill>
                          <a:effectLst/>
                          <a:latin typeface="+mn-lt"/>
                          <a:ea typeface="+mn-ea"/>
                          <a:cs typeface="+mn-cs"/>
                        </a:rPr>
                        <a:t>, A., &amp; </a:t>
                      </a:r>
                      <a:r>
                        <a:rPr lang="en-US" sz="1400" kern="1200" dirty="0" err="1">
                          <a:solidFill>
                            <a:schemeClr val="dk1"/>
                          </a:solidFill>
                          <a:effectLst/>
                          <a:latin typeface="+mn-lt"/>
                          <a:ea typeface="+mn-ea"/>
                          <a:cs typeface="+mn-cs"/>
                        </a:rPr>
                        <a:t>Vartak</a:t>
                      </a:r>
                      <a:r>
                        <a:rPr lang="en-US" sz="1400" kern="1200" dirty="0">
                          <a:solidFill>
                            <a:schemeClr val="dk1"/>
                          </a:solidFill>
                          <a:effectLst/>
                          <a:latin typeface="+mn-lt"/>
                          <a:ea typeface="+mn-ea"/>
                          <a:cs typeface="+mn-cs"/>
                        </a:rPr>
                        <a:t>, P.</a:t>
                      </a:r>
                      <a:endParaRPr lang="en-IN" sz="1400" kern="1200" dirty="0">
                        <a:solidFill>
                          <a:schemeClr val="dk1"/>
                        </a:solidFill>
                        <a:effectLst/>
                        <a:latin typeface="+mn-lt"/>
                        <a:ea typeface="+mn-ea"/>
                        <a:cs typeface="+mn-cs"/>
                      </a:endParaRPr>
                    </a:p>
                    <a:p>
                      <a:pPr algn="l"/>
                      <a:endParaRPr lang="en-IN" sz="1400" dirty="0"/>
                    </a:p>
                  </a:txBody>
                  <a:tcPr/>
                </a:tc>
                <a:tc>
                  <a:txBody>
                    <a:bodyPr/>
                    <a:lstStyle/>
                    <a:p>
                      <a:pPr algn="l"/>
                      <a:r>
                        <a:rPr lang="en-US" sz="1400" b="0" i="0" kern="1200" dirty="0">
                          <a:solidFill>
                            <a:schemeClr val="dk1"/>
                          </a:solidFill>
                          <a:effectLst/>
                          <a:latin typeface="+mn-lt"/>
                          <a:ea typeface="+mn-ea"/>
                          <a:cs typeface="+mn-cs"/>
                        </a:rPr>
                        <a:t>phished pages commonly asks for getting into and submitting the credentials but is not able to retrieved any user acknowledged facts, right here we suggest a preventive anti-phishing technique keep away from to be victims of phishing attacks.</a:t>
                      </a:r>
                      <a:endParaRPr lang="en-IN" sz="1400" dirty="0"/>
                    </a:p>
                  </a:txBody>
                  <a:tcPr/>
                </a:tc>
                <a:tc>
                  <a:txBody>
                    <a:bodyPr/>
                    <a:lstStyle/>
                    <a:p>
                      <a:pPr algn="l"/>
                      <a:r>
                        <a:rPr lang="en-US" sz="1400" b="0" i="0" kern="1200" dirty="0">
                          <a:solidFill>
                            <a:schemeClr val="dk1"/>
                          </a:solidFill>
                          <a:effectLst/>
                          <a:latin typeface="+mn-lt"/>
                          <a:ea typeface="+mn-ea"/>
                          <a:cs typeface="+mn-cs"/>
                        </a:rPr>
                        <a:t>The technique used to perform on-line robbery/stealing of person credentials is called a phishing in cyber international.</a:t>
                      </a:r>
                      <a:endParaRPr lang="en-IN" sz="1400" dirty="0"/>
                    </a:p>
                  </a:txBody>
                  <a:tcPr/>
                </a:tc>
                <a:extLst>
                  <a:ext uri="{0D108BD9-81ED-4DB2-BD59-A6C34878D82A}">
                    <a16:rowId xmlns:a16="http://schemas.microsoft.com/office/drawing/2014/main" val="1649168019"/>
                  </a:ext>
                </a:extLst>
              </a:tr>
              <a:tr h="1388986">
                <a:tc>
                  <a:txBody>
                    <a:bodyPr/>
                    <a:lstStyle/>
                    <a:p>
                      <a:pPr algn="l"/>
                      <a:endParaRPr lang="en-IN" sz="1400" dirty="0"/>
                    </a:p>
                  </a:txBody>
                  <a:tcPr/>
                </a:tc>
                <a:tc>
                  <a:txBody>
                    <a:bodyPr/>
                    <a:lstStyle/>
                    <a:p>
                      <a:pPr algn="l"/>
                      <a:endParaRPr lang="en-IN" sz="1400" b="0" dirty="0"/>
                    </a:p>
                  </a:txBody>
                  <a:tcPr/>
                </a:tc>
                <a:tc>
                  <a:txBody>
                    <a:bodyPr/>
                    <a:lstStyle/>
                    <a:p>
                      <a:pPr algn="l"/>
                      <a:endParaRPr lang="en-IN" sz="1400" b="0" u="none" dirty="0"/>
                    </a:p>
                  </a:txBody>
                  <a:tcPr/>
                </a:tc>
                <a:tc>
                  <a:txBody>
                    <a:bodyPr/>
                    <a:lstStyle/>
                    <a:p>
                      <a:pPr algn="l"/>
                      <a:endParaRPr lang="en-IN" sz="1400" b="0" u="none" dirty="0"/>
                    </a:p>
                  </a:txBody>
                  <a:tcPr/>
                </a:tc>
                <a:tc>
                  <a:txBody>
                    <a:bodyPr/>
                    <a:lstStyle/>
                    <a:p>
                      <a:pPr algn="l"/>
                      <a:endParaRPr lang="en-IN" sz="1400" b="0" u="none" dirty="0"/>
                    </a:p>
                  </a:txBody>
                  <a:tcPr/>
                </a:tc>
                <a:extLst>
                  <a:ext uri="{0D108BD9-81ED-4DB2-BD59-A6C34878D82A}">
                    <a16:rowId xmlns:a16="http://schemas.microsoft.com/office/drawing/2014/main" val="3092584537"/>
                  </a:ext>
                </a:extLst>
              </a:tr>
            </a:tbl>
          </a:graphicData>
        </a:graphic>
      </p:graphicFrame>
    </p:spTree>
    <p:extLst>
      <p:ext uri="{BB962C8B-B14F-4D97-AF65-F5344CB8AC3E}">
        <p14:creationId xmlns:p14="http://schemas.microsoft.com/office/powerpoint/2010/main" val="2261462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D647B160-233B-4583-A141-A3DFA2B1E134}"/>
              </a:ext>
            </a:extLst>
          </p:cNvPr>
          <p:cNvGraphicFramePr>
            <a:graphicFrameLocks noGrp="1"/>
          </p:cNvGraphicFramePr>
          <p:nvPr>
            <p:extLst>
              <p:ext uri="{D42A27DB-BD31-4B8C-83A1-F6EECF244321}">
                <p14:modId xmlns:p14="http://schemas.microsoft.com/office/powerpoint/2010/main" val="1731593164"/>
              </p:ext>
            </p:extLst>
          </p:nvPr>
        </p:nvGraphicFramePr>
        <p:xfrm>
          <a:off x="638205" y="355681"/>
          <a:ext cx="10728733" cy="6153115"/>
        </p:xfrm>
        <a:graphic>
          <a:graphicData uri="http://schemas.openxmlformats.org/drawingml/2006/table">
            <a:tbl>
              <a:tblPr firstRow="1" bandRow="1">
                <a:tableStyleId>{5C22544A-7EE6-4342-B048-85BDC9FD1C3A}</a:tableStyleId>
              </a:tblPr>
              <a:tblGrid>
                <a:gridCol w="796457">
                  <a:extLst>
                    <a:ext uri="{9D8B030D-6E8A-4147-A177-3AD203B41FA5}">
                      <a16:colId xmlns:a16="http://schemas.microsoft.com/office/drawing/2014/main" val="2918232499"/>
                    </a:ext>
                  </a:extLst>
                </a:gridCol>
                <a:gridCol w="1765738">
                  <a:extLst>
                    <a:ext uri="{9D8B030D-6E8A-4147-A177-3AD203B41FA5}">
                      <a16:colId xmlns:a16="http://schemas.microsoft.com/office/drawing/2014/main" val="3924747286"/>
                    </a:ext>
                  </a:extLst>
                </a:gridCol>
                <a:gridCol w="1592317">
                  <a:extLst>
                    <a:ext uri="{9D8B030D-6E8A-4147-A177-3AD203B41FA5}">
                      <a16:colId xmlns:a16="http://schemas.microsoft.com/office/drawing/2014/main" val="3571255883"/>
                    </a:ext>
                  </a:extLst>
                </a:gridCol>
                <a:gridCol w="3090042">
                  <a:extLst>
                    <a:ext uri="{9D8B030D-6E8A-4147-A177-3AD203B41FA5}">
                      <a16:colId xmlns:a16="http://schemas.microsoft.com/office/drawing/2014/main" val="4183788752"/>
                    </a:ext>
                  </a:extLst>
                </a:gridCol>
                <a:gridCol w="3484179">
                  <a:extLst>
                    <a:ext uri="{9D8B030D-6E8A-4147-A177-3AD203B41FA5}">
                      <a16:colId xmlns:a16="http://schemas.microsoft.com/office/drawing/2014/main" val="2352862718"/>
                    </a:ext>
                  </a:extLst>
                </a:gridCol>
              </a:tblGrid>
              <a:tr h="309643">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1701956643"/>
                  </a:ext>
                </a:extLst>
              </a:tr>
              <a:tr h="1703035">
                <a:tc>
                  <a:txBody>
                    <a:bodyPr/>
                    <a:lstStyle/>
                    <a:p>
                      <a:r>
                        <a:rPr lang="en-IN" sz="1400" dirty="0"/>
                        <a:t>2022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Characteristics of Understanding URLs and Domain Names Features: The Detection of Phishing Websites With Machine Learning Methods</a:t>
                      </a:r>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n-NO" sz="1400" b="0" i="0" u="none" strike="noStrike" kern="1200" dirty="0">
                          <a:solidFill>
                            <a:schemeClr val="dk1"/>
                          </a:solidFill>
                          <a:effectLst/>
                          <a:latin typeface="+mn-lt"/>
                          <a:ea typeface="+mn-ea"/>
                          <a:cs typeface="+mn-cs"/>
                        </a:rPr>
                        <a:t>Ilker Kara; Murathan Ok; Ahmet Ozaday</a:t>
                      </a:r>
                      <a:endParaRPr lang="en-IN" sz="140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The proposed method simplifies the process of feature extraction, and reduces processing overhead while going beyond analyzing on HTML, DOM, and URL based features by considering URLs, and domain names.</a:t>
                      </a:r>
                      <a:endParaRPr lang="en-IN" sz="1400" dirty="0"/>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A minimum loss in data conversion, selecting the appropriate machine learning technique, and consistency of definitions in the data set.</a:t>
                      </a:r>
                      <a:endParaRPr lang="en-IN" sz="1400" dirty="0"/>
                    </a:p>
                    <a:p>
                      <a:endParaRPr lang="en-IN" sz="1400" dirty="0"/>
                    </a:p>
                  </a:txBody>
                  <a:tcPr/>
                </a:tc>
                <a:extLst>
                  <a:ext uri="{0D108BD9-81ED-4DB2-BD59-A6C34878D82A}">
                    <a16:rowId xmlns:a16="http://schemas.microsoft.com/office/drawing/2014/main" val="7495745"/>
                  </a:ext>
                </a:extLst>
              </a:tr>
              <a:tr h="1935267">
                <a:tc>
                  <a:txBody>
                    <a:bodyPr/>
                    <a:lstStyle/>
                    <a:p>
                      <a:r>
                        <a:rPr lang="en-IN" sz="1400" dirty="0"/>
                        <a:t>2018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Detecting phishing websites using machine learning technique </a:t>
                      </a:r>
                      <a:endParaRPr lang="en-IN" sz="1400" dirty="0"/>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sz="1400" dirty="0"/>
                        <a:t>Ashit Kumar Dutta, Zhihan Lv</a:t>
                      </a:r>
                      <a:endParaRPr lang="en-IN" sz="1400" b="0" u="none" dirty="0">
                        <a:solidFill>
                          <a:schemeClr val="tx1"/>
                        </a:solidFill>
                        <a:effectLst/>
                      </a:endParaRP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The proposed framework employs RNN—LSTM to identify the properties Pm and Pl in an order to declare an URL as malicious or legitimate. </a:t>
                      </a:r>
                    </a:p>
                    <a:p>
                      <a:endParaRPr lang="en-IN" dirty="0"/>
                    </a:p>
                  </a:txBody>
                  <a:tcPr/>
                </a:tc>
                <a:tc>
                  <a:txBody>
                    <a:bodyPr/>
                    <a:lstStyle/>
                    <a:p>
                      <a:r>
                        <a:rPr lang="en-US" sz="1400" b="0" i="0" kern="1200" dirty="0">
                          <a:solidFill>
                            <a:schemeClr val="dk1"/>
                          </a:solidFill>
                          <a:effectLst/>
                          <a:latin typeface="+mn-lt"/>
                          <a:ea typeface="+mn-ea"/>
                          <a:cs typeface="+mn-cs"/>
                        </a:rPr>
                        <a:t>The proposed method (LURL) is developed in Python 3.0 with the support of Sci—Kit Learn and NUMPY packages. Also, the existing URL detectors are constructed for evaluating the performance of LURL.</a:t>
                      </a:r>
                      <a:r>
                        <a:rPr lang="en-US" sz="1800" b="0" i="0" kern="1200" dirty="0">
                          <a:solidFill>
                            <a:schemeClr val="dk1"/>
                          </a:solidFill>
                          <a:effectLst/>
                          <a:latin typeface="+mn-lt"/>
                          <a:ea typeface="+mn-ea"/>
                          <a:cs typeface="+mn-cs"/>
                        </a:rPr>
                        <a:t> </a:t>
                      </a:r>
                      <a:r>
                        <a:rPr lang="en-US" sz="1400" b="0" i="0" kern="1200" dirty="0">
                          <a:solidFill>
                            <a:schemeClr val="dk1"/>
                          </a:solidFill>
                          <a:effectLst/>
                          <a:latin typeface="+mn-lt"/>
                          <a:ea typeface="+mn-ea"/>
                          <a:cs typeface="+mn-cs"/>
                        </a:rPr>
                        <a:t>LURL has produced an average of 97.4% and 96.8% for </a:t>
                      </a:r>
                      <a:r>
                        <a:rPr lang="en-US" sz="1400" b="0" i="0" kern="1200" dirty="0" err="1">
                          <a:solidFill>
                            <a:schemeClr val="dk1"/>
                          </a:solidFill>
                          <a:effectLst/>
                          <a:latin typeface="+mn-lt"/>
                          <a:ea typeface="+mn-ea"/>
                          <a:cs typeface="+mn-cs"/>
                        </a:rPr>
                        <a:t>Phishtank</a:t>
                      </a:r>
                      <a:r>
                        <a:rPr lang="en-US" sz="1400" b="0" i="0" kern="1200" dirty="0">
                          <a:solidFill>
                            <a:schemeClr val="dk1"/>
                          </a:solidFill>
                          <a:effectLst/>
                          <a:latin typeface="+mn-lt"/>
                          <a:ea typeface="+mn-ea"/>
                          <a:cs typeface="+mn-cs"/>
                        </a:rPr>
                        <a:t> and Crawler datasets respectively.</a:t>
                      </a:r>
                      <a:endParaRPr lang="en-IN" sz="1800" dirty="0"/>
                    </a:p>
                  </a:txBody>
                  <a:tcPr/>
                </a:tc>
                <a:extLst>
                  <a:ext uri="{0D108BD9-81ED-4DB2-BD59-A6C34878D82A}">
                    <a16:rowId xmlns:a16="http://schemas.microsoft.com/office/drawing/2014/main" val="433580357"/>
                  </a:ext>
                </a:extLst>
              </a:tr>
              <a:tr h="1703035">
                <a:tc>
                  <a:txBody>
                    <a:bodyPr/>
                    <a:lstStyle/>
                    <a:p>
                      <a:r>
                        <a:rPr lang="en-US" sz="1400" dirty="0"/>
                        <a:t>2022</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Web Phishing Detection Using Machine Learning </a:t>
                      </a:r>
                      <a:endParaRPr lang="en-IN" sz="1400" dirty="0"/>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sz="1400" dirty="0"/>
                        <a:t>N Kumaran, Purandhar Sri Sai, Lokesh Manikanta</a:t>
                      </a:r>
                      <a:endParaRPr lang="en-IN" sz="1400" dirty="0"/>
                    </a:p>
                    <a:p>
                      <a:endParaRPr lang="en-IN" dirty="0"/>
                    </a:p>
                  </a:txBody>
                  <a:tcPr/>
                </a:tc>
                <a:tc>
                  <a:txBody>
                    <a:bodyPr/>
                    <a:lstStyle/>
                    <a:p>
                      <a:pPr marL="285750" indent="-285750">
                        <a:buFont typeface="Arial" panose="020B0604020202020204" pitchFamily="34" charset="0"/>
                        <a:buChar char="•"/>
                      </a:pPr>
                      <a:r>
                        <a:rPr lang="en-US" sz="1400" dirty="0"/>
                        <a:t>Data Collection </a:t>
                      </a:r>
                    </a:p>
                    <a:p>
                      <a:pPr marL="285750" indent="-285750">
                        <a:buFont typeface="Arial" panose="020B0604020202020204" pitchFamily="34" charset="0"/>
                        <a:buChar char="•"/>
                      </a:pPr>
                      <a:r>
                        <a:rPr lang="en-US" sz="1400" dirty="0"/>
                        <a:t>Data Pre-Processing </a:t>
                      </a:r>
                    </a:p>
                    <a:p>
                      <a:pPr marL="285750" indent="-285750">
                        <a:buFont typeface="Arial" panose="020B0604020202020204" pitchFamily="34" charset="0"/>
                        <a:buChar char="•"/>
                      </a:pPr>
                      <a:r>
                        <a:rPr lang="en-US" sz="1400" dirty="0"/>
                        <a:t>Feature Extraction </a:t>
                      </a:r>
                    </a:p>
                    <a:p>
                      <a:pPr marL="285750" indent="-285750">
                        <a:buFont typeface="Arial" panose="020B0604020202020204" pitchFamily="34" charset="0"/>
                        <a:buChar char="•"/>
                      </a:pPr>
                      <a:r>
                        <a:rPr lang="en-US" sz="1400" dirty="0"/>
                        <a:t>Evaluation Model </a:t>
                      </a:r>
                      <a:endParaRPr lang="en-IN" sz="1400" dirty="0"/>
                    </a:p>
                  </a:txBody>
                  <a:tcPr/>
                </a:tc>
                <a:tc>
                  <a:txBody>
                    <a:bodyPr/>
                    <a:lstStyle/>
                    <a:p>
                      <a:r>
                        <a:rPr lang="en-US" sz="1400" dirty="0"/>
                        <a:t>Machine learning methods were imported using the Scikit-learn library. Each classification is performed using a training set, and the performance of the classifiers is evaluated using a testing set. The accuracy score of classifiers was calculated to assess their performance. </a:t>
                      </a:r>
                      <a:endParaRPr lang="en-IN" dirty="0"/>
                    </a:p>
                  </a:txBody>
                  <a:tcPr/>
                </a:tc>
                <a:extLst>
                  <a:ext uri="{0D108BD9-81ED-4DB2-BD59-A6C34878D82A}">
                    <a16:rowId xmlns:a16="http://schemas.microsoft.com/office/drawing/2014/main" val="1845116156"/>
                  </a:ext>
                </a:extLst>
              </a:tr>
            </a:tbl>
          </a:graphicData>
        </a:graphic>
      </p:graphicFrame>
    </p:spTree>
    <p:extLst>
      <p:ext uri="{BB962C8B-B14F-4D97-AF65-F5344CB8AC3E}">
        <p14:creationId xmlns:p14="http://schemas.microsoft.com/office/powerpoint/2010/main" val="21952981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F504964B-9799-8791-521C-F453EC059D54}"/>
              </a:ext>
            </a:extLst>
          </p:cNvPr>
          <p:cNvGraphicFramePr>
            <a:graphicFrameLocks noGrp="1"/>
          </p:cNvGraphicFramePr>
          <p:nvPr>
            <p:extLst>
              <p:ext uri="{D42A27DB-BD31-4B8C-83A1-F6EECF244321}">
                <p14:modId xmlns:p14="http://schemas.microsoft.com/office/powerpoint/2010/main" val="4217070642"/>
              </p:ext>
            </p:extLst>
          </p:nvPr>
        </p:nvGraphicFramePr>
        <p:xfrm>
          <a:off x="2390588" y="996730"/>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sz="1400"/>
                    </a:p>
                  </a:txBody>
                  <a:tcPr/>
                </a:tc>
                <a:tc>
                  <a:txBody>
                    <a:bodyPr/>
                    <a:lstStyle/>
                    <a:p>
                      <a:endParaRPr lang="en-IN" sz="1400" dirty="0"/>
                    </a:p>
                  </a:txBody>
                  <a:tcPr/>
                </a:tc>
                <a:extLst>
                  <a:ext uri="{0D108BD9-81ED-4DB2-BD59-A6C34878D82A}">
                    <a16:rowId xmlns:a16="http://schemas.microsoft.com/office/drawing/2014/main" val="43665205"/>
                  </a:ext>
                </a:extLst>
              </a:tr>
            </a:tbl>
          </a:graphicData>
        </a:graphic>
      </p:graphicFrame>
      <p:graphicFrame>
        <p:nvGraphicFramePr>
          <p:cNvPr id="3" name="Table 5">
            <a:extLst>
              <a:ext uri="{FF2B5EF4-FFF2-40B4-BE49-F238E27FC236}">
                <a16:creationId xmlns:a16="http://schemas.microsoft.com/office/drawing/2014/main" id="{5D4544A7-4B7C-49E3-4373-3495D9D229D7}"/>
              </a:ext>
            </a:extLst>
          </p:cNvPr>
          <p:cNvGraphicFramePr>
            <a:graphicFrameLocks noGrp="1"/>
          </p:cNvGraphicFramePr>
          <p:nvPr>
            <p:extLst>
              <p:ext uri="{D42A27DB-BD31-4B8C-83A1-F6EECF244321}">
                <p14:modId xmlns:p14="http://schemas.microsoft.com/office/powerpoint/2010/main" val="2685617119"/>
              </p:ext>
            </p:extLst>
          </p:nvPr>
        </p:nvGraphicFramePr>
        <p:xfrm>
          <a:off x="551246" y="498628"/>
          <a:ext cx="11089508" cy="5860744"/>
        </p:xfrm>
        <a:graphic>
          <a:graphicData uri="http://schemas.openxmlformats.org/drawingml/2006/table">
            <a:tbl>
              <a:tblPr firstRow="1" bandRow="1">
                <a:tableStyleId>{5C22544A-7EE6-4342-B048-85BDC9FD1C3A}</a:tableStyleId>
              </a:tblPr>
              <a:tblGrid>
                <a:gridCol w="777638">
                  <a:extLst>
                    <a:ext uri="{9D8B030D-6E8A-4147-A177-3AD203B41FA5}">
                      <a16:colId xmlns:a16="http://schemas.microsoft.com/office/drawing/2014/main" val="3678404960"/>
                    </a:ext>
                  </a:extLst>
                </a:gridCol>
                <a:gridCol w="1860673">
                  <a:extLst>
                    <a:ext uri="{9D8B030D-6E8A-4147-A177-3AD203B41FA5}">
                      <a16:colId xmlns:a16="http://schemas.microsoft.com/office/drawing/2014/main" val="4091734782"/>
                    </a:ext>
                  </a:extLst>
                </a:gridCol>
                <a:gridCol w="2152186">
                  <a:extLst>
                    <a:ext uri="{9D8B030D-6E8A-4147-A177-3AD203B41FA5}">
                      <a16:colId xmlns:a16="http://schemas.microsoft.com/office/drawing/2014/main" val="1181770777"/>
                    </a:ext>
                  </a:extLst>
                </a:gridCol>
                <a:gridCol w="2500959">
                  <a:extLst>
                    <a:ext uri="{9D8B030D-6E8A-4147-A177-3AD203B41FA5}">
                      <a16:colId xmlns:a16="http://schemas.microsoft.com/office/drawing/2014/main" val="502586921"/>
                    </a:ext>
                  </a:extLst>
                </a:gridCol>
                <a:gridCol w="3798052">
                  <a:extLst>
                    <a:ext uri="{9D8B030D-6E8A-4147-A177-3AD203B41FA5}">
                      <a16:colId xmlns:a16="http://schemas.microsoft.com/office/drawing/2014/main" val="2513799104"/>
                    </a:ext>
                  </a:extLst>
                </a:gridCol>
              </a:tblGrid>
              <a:tr h="441135">
                <a:tc>
                  <a:txBody>
                    <a:bodyPr/>
                    <a:lstStyle/>
                    <a:p>
                      <a:pPr algn="l"/>
                      <a:r>
                        <a:rPr lang="en-IN" sz="1400" dirty="0"/>
                        <a:t>Year</a:t>
                      </a:r>
                    </a:p>
                  </a:txBody>
                  <a:tcPr/>
                </a:tc>
                <a:tc>
                  <a:txBody>
                    <a:bodyPr/>
                    <a:lstStyle/>
                    <a:p>
                      <a:pPr algn="l"/>
                      <a:r>
                        <a:rPr lang="en-IN" sz="1400" dirty="0"/>
                        <a:t>Title</a:t>
                      </a:r>
                    </a:p>
                  </a:txBody>
                  <a:tcPr/>
                </a:tc>
                <a:tc>
                  <a:txBody>
                    <a:bodyPr/>
                    <a:lstStyle/>
                    <a:p>
                      <a:pPr algn="l"/>
                      <a:r>
                        <a:rPr lang="en-IN" sz="1400" dirty="0"/>
                        <a:t>Author</a:t>
                      </a:r>
                    </a:p>
                  </a:txBody>
                  <a:tcPr/>
                </a:tc>
                <a:tc>
                  <a:txBody>
                    <a:bodyPr/>
                    <a:lstStyle/>
                    <a:p>
                      <a:pPr algn="l"/>
                      <a:r>
                        <a:rPr lang="en-IN" sz="1400" dirty="0"/>
                        <a:t>Methodology</a:t>
                      </a:r>
                    </a:p>
                  </a:txBody>
                  <a:tcPr/>
                </a:tc>
                <a:tc>
                  <a:txBody>
                    <a:bodyPr/>
                    <a:lstStyle/>
                    <a:p>
                      <a:pPr algn="l"/>
                      <a:r>
                        <a:rPr lang="en-IN" sz="1400" dirty="0"/>
                        <a:t>Conclusion/Results</a:t>
                      </a:r>
                    </a:p>
                  </a:txBody>
                  <a:tcPr/>
                </a:tc>
                <a:extLst>
                  <a:ext uri="{0D108BD9-81ED-4DB2-BD59-A6C34878D82A}">
                    <a16:rowId xmlns:a16="http://schemas.microsoft.com/office/drawing/2014/main" val="3013151605"/>
                  </a:ext>
                </a:extLst>
              </a:tr>
              <a:tr h="224359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2021</a:t>
                      </a:r>
                    </a:p>
                    <a:p>
                      <a:pPr algn="l"/>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Detection of Phishing Websites using Machine Learning</a:t>
                      </a:r>
                      <a:endParaRPr lang="en-IN" sz="1400" dirty="0"/>
                    </a:p>
                    <a:p>
                      <a:pPr algn="l"/>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Atharva Deshpande, Omkar </a:t>
                      </a:r>
                      <a:r>
                        <a:rPr lang="en-IN" sz="1400" dirty="0" err="1"/>
                        <a:t>Pedamkar</a:t>
                      </a:r>
                      <a:r>
                        <a:rPr lang="en-IN" sz="1400" dirty="0"/>
                        <a:t>, </a:t>
                      </a:r>
                      <a:r>
                        <a:rPr lang="en-IN" sz="1400" dirty="0" err="1"/>
                        <a:t>Nachiket</a:t>
                      </a:r>
                      <a:r>
                        <a:rPr lang="en-IN" sz="1400" dirty="0"/>
                        <a:t> Chaudhary </a:t>
                      </a:r>
                    </a:p>
                    <a:p>
                      <a:pPr algn="l"/>
                      <a:endParaRPr lang="en-IN" sz="1400" b="0" u="none" dirty="0">
                        <a:solidFill>
                          <a:schemeClr val="tx1"/>
                        </a:solidFill>
                        <a:effectLst/>
                      </a:endParaRPr>
                    </a:p>
                  </a:txBody>
                  <a:tcPr/>
                </a:tc>
                <a:tc>
                  <a:txBody>
                    <a:bodyPr/>
                    <a:lstStyle/>
                    <a:p>
                      <a:pPr marL="0" indent="0" algn="l">
                        <a:buFont typeface="Arial" panose="020B0604020202020204" pitchFamily="34" charset="0"/>
                        <a:buNone/>
                      </a:pPr>
                      <a:r>
                        <a:rPr lang="en-US" sz="1400" b="0" i="0" kern="1200" dirty="0">
                          <a:solidFill>
                            <a:schemeClr val="dk1"/>
                          </a:solidFill>
                          <a:effectLst/>
                          <a:latin typeface="+mn-lt"/>
                          <a:ea typeface="+mn-ea"/>
                          <a:cs typeface="+mn-cs"/>
                        </a:rPr>
                        <a:t>Collect unstructured data of URLs from </a:t>
                      </a:r>
                      <a:r>
                        <a:rPr lang="en-US" sz="1400" b="0" i="0" kern="1200" dirty="0" err="1">
                          <a:solidFill>
                            <a:schemeClr val="dk1"/>
                          </a:solidFill>
                          <a:effectLst/>
                          <a:latin typeface="+mn-lt"/>
                          <a:ea typeface="+mn-ea"/>
                          <a:cs typeface="+mn-cs"/>
                        </a:rPr>
                        <a:t>Phishtank</a:t>
                      </a:r>
                      <a:r>
                        <a:rPr lang="en-US" sz="1400" b="0" i="0" kern="1200" dirty="0">
                          <a:solidFill>
                            <a:schemeClr val="dk1"/>
                          </a:solidFill>
                          <a:effectLst/>
                          <a:latin typeface="+mn-lt"/>
                          <a:ea typeface="+mn-ea"/>
                          <a:cs typeface="+mn-cs"/>
                        </a:rPr>
                        <a:t> website, Kaggle website and Alexa website, etc.</a:t>
                      </a:r>
                    </a:p>
                    <a:p>
                      <a:pPr marL="0" indent="0" algn="l">
                        <a:buFont typeface="Arial" panose="020B0604020202020204" pitchFamily="34" charset="0"/>
                        <a:buNone/>
                      </a:pPr>
                      <a:r>
                        <a:rPr lang="en-US" sz="1400" b="0" i="0" kern="1200" dirty="0">
                          <a:solidFill>
                            <a:schemeClr val="dk1"/>
                          </a:solidFill>
                          <a:effectLst/>
                          <a:latin typeface="+mn-lt"/>
                          <a:ea typeface="+mn-ea"/>
                          <a:cs typeface="+mn-cs"/>
                        </a:rPr>
                        <a:t>Train the three unique classifiers and </a:t>
                      </a:r>
                      <a:r>
                        <a:rPr lang="en-US" sz="1400" b="0" i="0" kern="1200" dirty="0" err="1">
                          <a:solidFill>
                            <a:schemeClr val="dk1"/>
                          </a:solidFill>
                          <a:effectLst/>
                          <a:latin typeface="+mn-lt"/>
                          <a:ea typeface="+mn-ea"/>
                          <a:cs typeface="+mn-cs"/>
                        </a:rPr>
                        <a:t>analyse</a:t>
                      </a:r>
                      <a:r>
                        <a:rPr lang="en-US" sz="1400" b="0" i="0" kern="1200" dirty="0">
                          <a:solidFill>
                            <a:schemeClr val="dk1"/>
                          </a:solidFill>
                          <a:effectLst/>
                          <a:latin typeface="+mn-lt"/>
                          <a:ea typeface="+mn-ea"/>
                          <a:cs typeface="+mn-cs"/>
                        </a:rPr>
                        <a:t> their presentation based on exactness two classifiers utilized are Decision Tree and Random Forest algorithm.</a:t>
                      </a:r>
                      <a:endParaRPr lang="en-IN" sz="1400" b="0" u="none" dirty="0">
                        <a:solidFill>
                          <a:schemeClr val="tx1"/>
                        </a:solidFill>
                        <a:effectLst/>
                      </a:endParaRPr>
                    </a:p>
                  </a:txBody>
                  <a:tcPr/>
                </a:tc>
                <a:tc>
                  <a:txBody>
                    <a:bodyPr/>
                    <a:lstStyle/>
                    <a:p>
                      <a:r>
                        <a:rPr lang="en-US" sz="1400" b="0" i="0" kern="1200" dirty="0">
                          <a:solidFill>
                            <a:schemeClr val="dk1"/>
                          </a:solidFill>
                          <a:effectLst/>
                          <a:latin typeface="+mn-lt"/>
                          <a:ea typeface="+mn-ea"/>
                          <a:cs typeface="+mn-cs"/>
                        </a:rPr>
                        <a:t>Scikit-learn tool has been used to import Machine learning algorithms. Each classifier is trained using training set and testing set is used to evaluate performance of classifiers.</a:t>
                      </a:r>
                    </a:p>
                    <a:p>
                      <a:r>
                        <a:rPr lang="en-US" sz="1400" b="0" i="0" kern="1200" dirty="0">
                          <a:solidFill>
                            <a:schemeClr val="dk1"/>
                          </a:solidFill>
                          <a:effectLst/>
                          <a:latin typeface="+mn-lt"/>
                          <a:ea typeface="+mn-ea"/>
                          <a:cs typeface="+mn-cs"/>
                        </a:rPr>
                        <a:t>Performance of classifiers has been evaluated by calculating classifiers accuracy score.</a:t>
                      </a:r>
                    </a:p>
                    <a:p>
                      <a:r>
                        <a:rPr lang="en-US" sz="1400" b="0" i="0" kern="1200" dirty="0">
                          <a:solidFill>
                            <a:schemeClr val="dk1"/>
                          </a:solidFill>
                          <a:effectLst/>
                          <a:latin typeface="+mn-lt"/>
                          <a:ea typeface="+mn-ea"/>
                          <a:cs typeface="+mn-cs"/>
                        </a:rPr>
                        <a:t>improve the accuracy of our models with better feature extraction.</a:t>
                      </a:r>
                    </a:p>
                    <a:p>
                      <a:pPr algn="l"/>
                      <a:endParaRPr lang="en-IN" sz="1400" b="0" u="none" dirty="0">
                        <a:solidFill>
                          <a:schemeClr val="tx1"/>
                        </a:solidFill>
                        <a:effectLst/>
                      </a:endParaRPr>
                    </a:p>
                  </a:txBody>
                  <a:tcPr/>
                </a:tc>
                <a:extLst>
                  <a:ext uri="{0D108BD9-81ED-4DB2-BD59-A6C34878D82A}">
                    <a16:rowId xmlns:a16="http://schemas.microsoft.com/office/drawing/2014/main" val="4146337000"/>
                  </a:ext>
                </a:extLst>
              </a:tr>
              <a:tr h="1383035">
                <a:tc>
                  <a:txBody>
                    <a:bodyPr/>
                    <a:lstStyle/>
                    <a:p>
                      <a:pPr algn="l"/>
                      <a:r>
                        <a:rPr lang="en-US" sz="1400" dirty="0"/>
                        <a:t>2017</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Systemization of Knowledge (</a:t>
                      </a:r>
                      <a:r>
                        <a:rPr lang="en-US" sz="1400" dirty="0" err="1"/>
                        <a:t>SoK</a:t>
                      </a:r>
                      <a:r>
                        <a:rPr lang="en-US" sz="1400" dirty="0"/>
                        <a:t>) : A Systematic Review of Software-Based Web Phishing </a:t>
                      </a:r>
                      <a:endParaRPr lang="en-IN" sz="1400" dirty="0"/>
                    </a:p>
                    <a:p>
                      <a:pPr algn="l"/>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Issa Khalil, Mohsen </a:t>
                      </a:r>
                      <a:r>
                        <a:rPr lang="en-IN" sz="1400" dirty="0" err="1"/>
                        <a:t>Guizani</a:t>
                      </a:r>
                      <a:r>
                        <a:rPr lang="en-IN" sz="1400" dirty="0"/>
                        <a:t>, Abdallah </a:t>
                      </a:r>
                      <a:r>
                        <a:rPr lang="en-IN" sz="1400" dirty="0" err="1"/>
                        <a:t>Khreishah</a:t>
                      </a:r>
                      <a:endParaRPr lang="en-IN" sz="1400" dirty="0"/>
                    </a:p>
                    <a:p>
                      <a:pPr algn="l"/>
                      <a:endParaRPr lang="en-IN" sz="1400" dirty="0"/>
                    </a:p>
                  </a:txBody>
                  <a:tcPr/>
                </a:tc>
                <a:tc>
                  <a:txBody>
                    <a:bodyPr/>
                    <a:lstStyle/>
                    <a:p>
                      <a:pPr marL="0" indent="0" algn="l">
                        <a:buFont typeface="Arial" panose="020B0604020202020204" pitchFamily="34" charset="0"/>
                        <a:buNone/>
                      </a:pPr>
                      <a:r>
                        <a:rPr lang="en-IN" sz="1400" dirty="0"/>
                        <a:t>URL based methods;</a:t>
                      </a:r>
                    </a:p>
                    <a:p>
                      <a:pPr marL="285750" indent="-285750" algn="l">
                        <a:buFont typeface="Arial" panose="020B0604020202020204" pitchFamily="34" charset="0"/>
                        <a:buChar char="•"/>
                      </a:pPr>
                      <a:r>
                        <a:rPr lang="en-IN" sz="1400" dirty="0"/>
                        <a:t>Support Vector Machine</a:t>
                      </a:r>
                    </a:p>
                    <a:p>
                      <a:pPr marL="285750" indent="-285750" algn="l">
                        <a:buFont typeface="Arial" panose="020B0604020202020204" pitchFamily="34" charset="0"/>
                        <a:buChar char="•"/>
                      </a:pPr>
                      <a:r>
                        <a:rPr lang="en-IN" sz="1400" dirty="0"/>
                        <a:t>Naive Bayes</a:t>
                      </a:r>
                    </a:p>
                    <a:p>
                      <a:pPr marL="285750" indent="-285750" algn="l">
                        <a:buFont typeface="Arial" panose="020B0604020202020204" pitchFamily="34" charset="0"/>
                        <a:buChar char="•"/>
                      </a:pPr>
                      <a:r>
                        <a:rPr lang="en-IN" sz="1400" dirty="0"/>
                        <a:t>Logistic Regression</a:t>
                      </a:r>
                    </a:p>
                    <a:p>
                      <a:pPr marL="285750" indent="-285750" algn="l">
                        <a:buFont typeface="Arial" panose="020B0604020202020204" pitchFamily="34" charset="0"/>
                        <a:buChar char="•"/>
                      </a:pPr>
                      <a:endParaRPr lang="en-IN" sz="1400" dirty="0"/>
                    </a:p>
                  </a:txBody>
                  <a:tcPr/>
                </a:tc>
                <a:tc>
                  <a:txBody>
                    <a:bodyPr/>
                    <a:lstStyle/>
                    <a:p>
                      <a:pPr algn="l"/>
                      <a:r>
                        <a:rPr lang="en-US" sz="1400" dirty="0"/>
                        <a:t>This paper present a systematic review of the automatic phishing detection schemes.</a:t>
                      </a:r>
                      <a:endParaRPr lang="en-IN" sz="1400" dirty="0"/>
                    </a:p>
                  </a:txBody>
                  <a:tcPr/>
                </a:tc>
                <a:extLst>
                  <a:ext uri="{0D108BD9-81ED-4DB2-BD59-A6C34878D82A}">
                    <a16:rowId xmlns:a16="http://schemas.microsoft.com/office/drawing/2014/main" val="3259437685"/>
                  </a:ext>
                </a:extLst>
              </a:tr>
              <a:tr h="1598174">
                <a:tc>
                  <a:txBody>
                    <a:bodyPr/>
                    <a:lstStyle/>
                    <a:p>
                      <a:pPr algn="l"/>
                      <a:r>
                        <a:rPr lang="en-US" sz="1400" dirty="0"/>
                        <a:t>2013</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Favicon-a clue to phishing sites detection</a:t>
                      </a:r>
                      <a:endParaRPr lang="en-IN" sz="1400" dirty="0"/>
                    </a:p>
                    <a:p>
                      <a:pPr algn="l"/>
                      <a:endParaRPr lang="en-IN" sz="1400" dirty="0"/>
                    </a:p>
                  </a:txBody>
                  <a:tcPr/>
                </a:tc>
                <a:tc>
                  <a:txBody>
                    <a:bodyPr/>
                    <a:lstStyle/>
                    <a:p>
                      <a:pPr algn="l"/>
                      <a:r>
                        <a:rPr lang="de-DE" sz="1400" dirty="0"/>
                        <a:t>Xiao-Dong Lee, Wei wang, Shian-Syong</a:t>
                      </a:r>
                      <a:endParaRPr lang="en-IN" sz="1400" dirty="0"/>
                    </a:p>
                  </a:txBody>
                  <a:tcPr/>
                </a:tc>
                <a:tc>
                  <a:txBody>
                    <a:bodyPr/>
                    <a:lstStyle/>
                    <a:p>
                      <a:pPr algn="l"/>
                      <a:r>
                        <a:rPr lang="en-IN" sz="1400" dirty="0"/>
                        <a:t>Favicon Images Recognition Algorithm</a:t>
                      </a:r>
                    </a:p>
                  </a:txBody>
                  <a:tcPr/>
                </a:tc>
                <a:tc>
                  <a:txBody>
                    <a:bodyPr/>
                    <a:lstStyle/>
                    <a:p>
                      <a:pPr algn="l"/>
                      <a:r>
                        <a:rPr lang="en-US" sz="1400" dirty="0"/>
                        <a:t>In the paper that analyzes the favicons in phishing Web sites and detects phishes with favicon recognition. One significant advantage of the proposed method is language independent, even for picture-in-picture phishing, as long as the site contains a fake favicon.</a:t>
                      </a:r>
                      <a:endParaRPr lang="en-IN" sz="1400" dirty="0"/>
                    </a:p>
                  </a:txBody>
                  <a:tcPr/>
                </a:tc>
                <a:extLst>
                  <a:ext uri="{0D108BD9-81ED-4DB2-BD59-A6C34878D82A}">
                    <a16:rowId xmlns:a16="http://schemas.microsoft.com/office/drawing/2014/main" val="2765308610"/>
                  </a:ext>
                </a:extLst>
              </a:tr>
            </a:tbl>
          </a:graphicData>
        </a:graphic>
      </p:graphicFrame>
    </p:spTree>
    <p:extLst>
      <p:ext uri="{BB962C8B-B14F-4D97-AF65-F5344CB8AC3E}">
        <p14:creationId xmlns:p14="http://schemas.microsoft.com/office/powerpoint/2010/main" val="6536501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
            <a:extLst>
              <a:ext uri="{FF2B5EF4-FFF2-40B4-BE49-F238E27FC236}">
                <a16:creationId xmlns:a16="http://schemas.microsoft.com/office/drawing/2014/main" id="{C88A822C-B08A-958C-0C44-9914DDE294EE}"/>
              </a:ext>
            </a:extLst>
          </p:cNvPr>
          <p:cNvGraphicFramePr>
            <a:graphicFrameLocks noGrp="1"/>
          </p:cNvGraphicFramePr>
          <p:nvPr>
            <p:extLst>
              <p:ext uri="{D42A27DB-BD31-4B8C-83A1-F6EECF244321}">
                <p14:modId xmlns:p14="http://schemas.microsoft.com/office/powerpoint/2010/main" val="4126178013"/>
              </p:ext>
            </p:extLst>
          </p:nvPr>
        </p:nvGraphicFramePr>
        <p:xfrm>
          <a:off x="458802" y="903301"/>
          <a:ext cx="11274395" cy="5051398"/>
        </p:xfrm>
        <a:graphic>
          <a:graphicData uri="http://schemas.openxmlformats.org/drawingml/2006/table">
            <a:tbl>
              <a:tblPr firstRow="1" bandRow="1">
                <a:tableStyleId>{5C22544A-7EE6-4342-B048-85BDC9FD1C3A}</a:tableStyleId>
              </a:tblPr>
              <a:tblGrid>
                <a:gridCol w="923896">
                  <a:extLst>
                    <a:ext uri="{9D8B030D-6E8A-4147-A177-3AD203B41FA5}">
                      <a16:colId xmlns:a16="http://schemas.microsoft.com/office/drawing/2014/main" val="2918232499"/>
                    </a:ext>
                  </a:extLst>
                </a:gridCol>
                <a:gridCol w="1943100">
                  <a:extLst>
                    <a:ext uri="{9D8B030D-6E8A-4147-A177-3AD203B41FA5}">
                      <a16:colId xmlns:a16="http://schemas.microsoft.com/office/drawing/2014/main" val="3924747286"/>
                    </a:ext>
                  </a:extLst>
                </a:gridCol>
                <a:gridCol w="1854200">
                  <a:extLst>
                    <a:ext uri="{9D8B030D-6E8A-4147-A177-3AD203B41FA5}">
                      <a16:colId xmlns:a16="http://schemas.microsoft.com/office/drawing/2014/main" val="3571255883"/>
                    </a:ext>
                  </a:extLst>
                </a:gridCol>
                <a:gridCol w="3568700">
                  <a:extLst>
                    <a:ext uri="{9D8B030D-6E8A-4147-A177-3AD203B41FA5}">
                      <a16:colId xmlns:a16="http://schemas.microsoft.com/office/drawing/2014/main" val="4183788752"/>
                    </a:ext>
                  </a:extLst>
                </a:gridCol>
                <a:gridCol w="2984499">
                  <a:extLst>
                    <a:ext uri="{9D8B030D-6E8A-4147-A177-3AD203B41FA5}">
                      <a16:colId xmlns:a16="http://schemas.microsoft.com/office/drawing/2014/main" val="2352862718"/>
                    </a:ext>
                  </a:extLst>
                </a:gridCol>
              </a:tblGrid>
              <a:tr h="283511">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1701956643"/>
                  </a:ext>
                </a:extLst>
              </a:tr>
              <a:tr h="151571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2018</a:t>
                      </a:r>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A New Method for Detection of Phishing Websites: URL Detection</a:t>
                      </a:r>
                      <a:endParaRPr lang="en-IN" sz="140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i="0" kern="1200" dirty="0">
                        <a:solidFill>
                          <a:schemeClr val="dk1"/>
                        </a:solidFill>
                        <a:effectLst/>
                        <a:latin typeface="+mn-lt"/>
                        <a:ea typeface="+mn-ea"/>
                        <a:cs typeface="+mn-cs"/>
                      </a:endParaRPr>
                    </a:p>
                    <a:p>
                      <a:endParaRPr lang="en-IN" sz="1400" dirty="0"/>
                    </a:p>
                  </a:txBody>
                  <a:tcPr/>
                </a:tc>
                <a:tc>
                  <a:txBody>
                    <a:bodyPr/>
                    <a:lstStyle/>
                    <a:p>
                      <a:pPr algn="ctr"/>
                      <a:r>
                        <a:rPr lang="en-IN" sz="1400" dirty="0"/>
                        <a:t>Shraddha Parekh,</a:t>
                      </a:r>
                    </a:p>
                    <a:p>
                      <a:pPr algn="ctr"/>
                      <a:r>
                        <a:rPr lang="en-IN" sz="1400" dirty="0" err="1"/>
                        <a:t>Dhwanil</a:t>
                      </a:r>
                      <a:r>
                        <a:rPr lang="en-IN" sz="1400" dirty="0"/>
                        <a:t> Parikh ,</a:t>
                      </a:r>
                    </a:p>
                    <a:p>
                      <a:pPr algn="ctr"/>
                      <a:r>
                        <a:rPr lang="en-IN" sz="1400" dirty="0" err="1"/>
                        <a:t>Srushti</a:t>
                      </a:r>
                      <a:r>
                        <a:rPr lang="en-IN" sz="1400" dirty="0"/>
                        <a:t> Kotak , Prof. </a:t>
                      </a:r>
                      <a:r>
                        <a:rPr lang="en-IN" sz="1400" dirty="0" err="1"/>
                        <a:t>Smita</a:t>
                      </a:r>
                      <a:r>
                        <a:rPr lang="en-IN" sz="1400" dirty="0"/>
                        <a:t> </a:t>
                      </a:r>
                      <a:r>
                        <a:rPr lang="en-IN" sz="1400" dirty="0" err="1"/>
                        <a:t>Sankhe</a:t>
                      </a:r>
                      <a:r>
                        <a:rPr lang="en-IN" sz="1400" dirty="0"/>
                        <a:t> </a:t>
                      </a:r>
                      <a:endParaRPr lang="en-IN" sz="1400" b="0" u="none" dirty="0">
                        <a:solidFill>
                          <a:schemeClr val="tx1"/>
                        </a:solidFill>
                        <a:effectLs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Random forest algorithm is implemented using </a:t>
                      </a:r>
                      <a:r>
                        <a:rPr lang="en-US" sz="1400" dirty="0" err="1"/>
                        <a:t>Rstudio</a:t>
                      </a:r>
                      <a:r>
                        <a:rPr lang="en-US" sz="1400" dirty="0"/>
                        <a:t>. The parsed dataset undergoes heuristic classification where the dataset is spilt into 70% and 30%. The 70% data is considered for training and 30% for testing. </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In this paper, a different methodology has been proposed to detect phishing websites by using random forests as the classification algorithm with the help of </a:t>
                      </a:r>
                      <a:r>
                        <a:rPr lang="en-US" sz="1400" dirty="0" err="1"/>
                        <a:t>Rstudio</a:t>
                      </a:r>
                      <a:r>
                        <a:rPr lang="en-US" sz="1400" dirty="0"/>
                        <a:t>.</a:t>
                      </a:r>
                      <a:endParaRPr lang="en-IN" sz="1400" dirty="0"/>
                    </a:p>
                  </a:txBody>
                  <a:tcPr/>
                </a:tc>
                <a:extLst>
                  <a:ext uri="{0D108BD9-81ED-4DB2-BD59-A6C34878D82A}">
                    <a16:rowId xmlns:a16="http://schemas.microsoft.com/office/drawing/2014/main" val="7495745"/>
                  </a:ext>
                </a:extLst>
              </a:tr>
              <a:tr h="1515718">
                <a:tc>
                  <a:txBody>
                    <a:bodyPr/>
                    <a:lstStyle/>
                    <a:p>
                      <a:r>
                        <a:rPr lang="en-IN" sz="1400" dirty="0"/>
                        <a:t>2018</a:t>
                      </a:r>
                    </a:p>
                  </a:txBody>
                  <a:tcPr/>
                </a:tc>
                <a:tc>
                  <a:txBody>
                    <a:bodyPr/>
                    <a:lstStyle/>
                    <a:p>
                      <a:pPr algn="ctr"/>
                      <a:r>
                        <a:rPr lang="en-US" sz="1400" dirty="0"/>
                        <a:t>Detection of URL based Phishing attacks Using Machine Learning </a:t>
                      </a:r>
                      <a:endParaRPr lang="en-IN" sz="1400" dirty="0"/>
                    </a:p>
                    <a:p>
                      <a:endParaRPr lang="en-IN" dirty="0"/>
                    </a:p>
                  </a:txBody>
                  <a:tcPr/>
                </a:tc>
                <a:tc>
                  <a:txBody>
                    <a:bodyPr/>
                    <a:lstStyle/>
                    <a:p>
                      <a:pPr algn="ctr"/>
                      <a:r>
                        <a:rPr lang="en-IN" sz="1400" dirty="0"/>
                        <a:t>Ms. </a:t>
                      </a:r>
                      <a:r>
                        <a:rPr lang="en-IN" sz="1400" dirty="0" err="1"/>
                        <a:t>Sophiya</a:t>
                      </a:r>
                      <a:r>
                        <a:rPr lang="en-IN" sz="1400" dirty="0"/>
                        <a:t> </a:t>
                      </a:r>
                      <a:r>
                        <a:rPr lang="en-IN" sz="1400" dirty="0" err="1"/>
                        <a:t>Shikalgar</a:t>
                      </a:r>
                      <a:r>
                        <a:rPr lang="en-IN" sz="1400" dirty="0"/>
                        <a:t> , </a:t>
                      </a:r>
                      <a:r>
                        <a:rPr lang="en-IN" sz="1400" dirty="0" err="1"/>
                        <a:t>Dr.</a:t>
                      </a:r>
                      <a:r>
                        <a:rPr lang="en-IN" sz="1400" dirty="0"/>
                        <a:t> S. D. </a:t>
                      </a:r>
                      <a:r>
                        <a:rPr lang="en-IN" sz="1400" dirty="0" err="1"/>
                        <a:t>Sawarkar</a:t>
                      </a:r>
                      <a:r>
                        <a:rPr lang="en-IN" sz="1400" dirty="0"/>
                        <a:t> , Mrs. Swati </a:t>
                      </a:r>
                      <a:r>
                        <a:rPr lang="en-IN" sz="1400" dirty="0" err="1"/>
                        <a:t>Narwane</a:t>
                      </a:r>
                      <a:r>
                        <a:rPr lang="en-IN" sz="1400" dirty="0"/>
                        <a:t> </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Hybrid Algorithm Approach is a mixture of different classifiers working together which gives good prediction rate and improves the accuracy of the system.</a:t>
                      </a:r>
                      <a:endParaRPr lang="en-IN" dirty="0"/>
                    </a:p>
                  </a:txBody>
                  <a:tcPr/>
                </a:tc>
                <a:tc>
                  <a:txBody>
                    <a:bodyPr/>
                    <a:lstStyle/>
                    <a:p>
                      <a:r>
                        <a:rPr lang="en-US" sz="1400" b="0" i="0" kern="1200" dirty="0">
                          <a:solidFill>
                            <a:schemeClr val="dk1"/>
                          </a:solidFill>
                          <a:effectLst/>
                          <a:latin typeface="+mn-lt"/>
                          <a:ea typeface="+mn-ea"/>
                          <a:cs typeface="+mn-cs"/>
                        </a:rPr>
                        <a:t>This system provides us with 85.5 % of accuracy for XG Boost Classifier, 86.3% accuracy for SVM Classifier, 80.2 % accuracy for </a:t>
                      </a:r>
                      <a:r>
                        <a:rPr lang="en-US" sz="1400" b="0" i="0" kern="1200" dirty="0" err="1">
                          <a:solidFill>
                            <a:schemeClr val="dk1"/>
                          </a:solidFill>
                          <a:effectLst/>
                          <a:latin typeface="+mn-lt"/>
                          <a:ea typeface="+mn-ea"/>
                          <a:cs typeface="+mn-cs"/>
                        </a:rPr>
                        <a:t>NaÃ¯ve</a:t>
                      </a:r>
                      <a:r>
                        <a:rPr lang="en-US" sz="1400" b="0" i="0" kern="1200" dirty="0">
                          <a:solidFill>
                            <a:schemeClr val="dk1"/>
                          </a:solidFill>
                          <a:effectLst/>
                          <a:latin typeface="+mn-lt"/>
                          <a:ea typeface="+mn-ea"/>
                          <a:cs typeface="+mn-cs"/>
                        </a:rPr>
                        <a:t> Bayes Classifier and finally 85.6 percentage of accuracy when using Stacking Classifier.</a:t>
                      </a:r>
                      <a:endParaRPr lang="en-IN" sz="1800" dirty="0"/>
                    </a:p>
                  </a:txBody>
                  <a:tcPr/>
                </a:tc>
                <a:extLst>
                  <a:ext uri="{0D108BD9-81ED-4DB2-BD59-A6C34878D82A}">
                    <a16:rowId xmlns:a16="http://schemas.microsoft.com/office/drawing/2014/main" val="433580357"/>
                  </a:ext>
                </a:extLst>
              </a:tr>
              <a:tr h="1515718">
                <a:tc>
                  <a:txBody>
                    <a:bodyPr/>
                    <a:lstStyle/>
                    <a:p>
                      <a:r>
                        <a:rPr lang="en-US" sz="1400" dirty="0"/>
                        <a:t>2011</a:t>
                      </a:r>
                      <a:endParaRPr lang="en-IN" dirty="0"/>
                    </a:p>
                  </a:txBody>
                  <a:tcPr/>
                </a:tc>
                <a:tc>
                  <a:txBody>
                    <a:bodyPr/>
                    <a:lstStyle/>
                    <a:p>
                      <a:pPr algn="ctr"/>
                      <a:r>
                        <a:rPr lang="en-US" sz="1400" dirty="0" err="1"/>
                        <a:t>PhishZoo</a:t>
                      </a:r>
                      <a:r>
                        <a:rPr lang="en-US" sz="1400" dirty="0"/>
                        <a:t> : Detecting Phishing Website by Looking at Them</a:t>
                      </a:r>
                      <a:endParaRPr lang="en-IN" sz="1400" dirty="0"/>
                    </a:p>
                    <a:p>
                      <a:endParaRPr lang="en-IN" dirty="0"/>
                    </a:p>
                  </a:txBody>
                  <a:tcPr/>
                </a:tc>
                <a:tc>
                  <a:txBody>
                    <a:bodyPr/>
                    <a:lstStyle/>
                    <a:p>
                      <a:pPr algn="ctr"/>
                      <a:r>
                        <a:rPr lang="en-IN" sz="1400" dirty="0"/>
                        <a:t>Sadia </a:t>
                      </a:r>
                      <a:r>
                        <a:rPr lang="en-IN" sz="1400" dirty="0" err="1"/>
                        <a:t>Afroz</a:t>
                      </a:r>
                      <a:r>
                        <a:rPr lang="en-IN" sz="1400" dirty="0"/>
                        <a:t>, Rachel </a:t>
                      </a:r>
                      <a:r>
                        <a:rPr lang="en-IN" sz="1400" dirty="0" err="1"/>
                        <a:t>Greenstadt</a:t>
                      </a:r>
                      <a:endParaRPr lang="en-IN" sz="1400" dirty="0"/>
                    </a:p>
                    <a:p>
                      <a:endParaRPr lang="en-IN" dirty="0"/>
                    </a:p>
                  </a:txBody>
                  <a:tcPr/>
                </a:tc>
                <a:tc>
                  <a:txBody>
                    <a:bodyPr/>
                    <a:lstStyle/>
                    <a:p>
                      <a:pPr marL="0" indent="0">
                        <a:buFont typeface="Arial" panose="020B0604020202020204" pitchFamily="34" charset="0"/>
                        <a:buNone/>
                      </a:pPr>
                      <a:r>
                        <a:rPr lang="en-US" sz="1400" dirty="0"/>
                        <a:t>Detect phishing sites using content similarity between real sites and malicious sites. Malicious sites tend to use sensitives sites appearance to provoke false belief in users. </a:t>
                      </a:r>
                      <a:r>
                        <a:rPr lang="en-US" sz="1400" dirty="0" err="1"/>
                        <a:t>PhishZoo</a:t>
                      </a:r>
                      <a:r>
                        <a:rPr lang="en-US" sz="1400" dirty="0"/>
                        <a:t> makes profiles of sensitive sites and compares all loaded sites against these stored profiles.</a:t>
                      </a:r>
                      <a:endParaRPr lang="en-IN" sz="1400" dirty="0"/>
                    </a:p>
                  </a:txBody>
                  <a:tcPr/>
                </a:tc>
                <a:tc>
                  <a:txBody>
                    <a:bodyPr/>
                    <a:lstStyle/>
                    <a:p>
                      <a:r>
                        <a:rPr lang="en-US" sz="1400" dirty="0"/>
                        <a:t>This paper presents the first step in a new approach of web-phishing detection using vision techniques. This presents results that defeat the vast majority of current attacks,</a:t>
                      </a:r>
                      <a:endParaRPr lang="en-IN" dirty="0"/>
                    </a:p>
                  </a:txBody>
                  <a:tcPr/>
                </a:tc>
                <a:extLst>
                  <a:ext uri="{0D108BD9-81ED-4DB2-BD59-A6C34878D82A}">
                    <a16:rowId xmlns:a16="http://schemas.microsoft.com/office/drawing/2014/main" val="1845116156"/>
                  </a:ext>
                </a:extLst>
              </a:tr>
            </a:tbl>
          </a:graphicData>
        </a:graphic>
      </p:graphicFrame>
    </p:spTree>
    <p:extLst>
      <p:ext uri="{BB962C8B-B14F-4D97-AF65-F5344CB8AC3E}">
        <p14:creationId xmlns:p14="http://schemas.microsoft.com/office/powerpoint/2010/main" val="19890850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
            <a:extLst>
              <a:ext uri="{FF2B5EF4-FFF2-40B4-BE49-F238E27FC236}">
                <a16:creationId xmlns:a16="http://schemas.microsoft.com/office/drawing/2014/main" id="{6E8F3ABE-03A4-41D7-BE21-6FE49787EF45}"/>
              </a:ext>
            </a:extLst>
          </p:cNvPr>
          <p:cNvGraphicFramePr>
            <a:graphicFrameLocks noGrp="1"/>
          </p:cNvGraphicFramePr>
          <p:nvPr>
            <p:extLst>
              <p:ext uri="{D42A27DB-BD31-4B8C-83A1-F6EECF244321}">
                <p14:modId xmlns:p14="http://schemas.microsoft.com/office/powerpoint/2010/main" val="2202529797"/>
              </p:ext>
            </p:extLst>
          </p:nvPr>
        </p:nvGraphicFramePr>
        <p:xfrm>
          <a:off x="638204" y="355681"/>
          <a:ext cx="11274395" cy="6109916"/>
        </p:xfrm>
        <a:graphic>
          <a:graphicData uri="http://schemas.openxmlformats.org/drawingml/2006/table">
            <a:tbl>
              <a:tblPr firstRow="1" bandRow="1">
                <a:tableStyleId>{5C22544A-7EE6-4342-B048-85BDC9FD1C3A}</a:tableStyleId>
              </a:tblPr>
              <a:tblGrid>
                <a:gridCol w="923896">
                  <a:extLst>
                    <a:ext uri="{9D8B030D-6E8A-4147-A177-3AD203B41FA5}">
                      <a16:colId xmlns:a16="http://schemas.microsoft.com/office/drawing/2014/main" val="2918232499"/>
                    </a:ext>
                  </a:extLst>
                </a:gridCol>
                <a:gridCol w="1943100">
                  <a:extLst>
                    <a:ext uri="{9D8B030D-6E8A-4147-A177-3AD203B41FA5}">
                      <a16:colId xmlns:a16="http://schemas.microsoft.com/office/drawing/2014/main" val="3924747286"/>
                    </a:ext>
                  </a:extLst>
                </a:gridCol>
                <a:gridCol w="1854200">
                  <a:extLst>
                    <a:ext uri="{9D8B030D-6E8A-4147-A177-3AD203B41FA5}">
                      <a16:colId xmlns:a16="http://schemas.microsoft.com/office/drawing/2014/main" val="3571255883"/>
                    </a:ext>
                  </a:extLst>
                </a:gridCol>
                <a:gridCol w="3568700">
                  <a:extLst>
                    <a:ext uri="{9D8B030D-6E8A-4147-A177-3AD203B41FA5}">
                      <a16:colId xmlns:a16="http://schemas.microsoft.com/office/drawing/2014/main" val="4183788752"/>
                    </a:ext>
                  </a:extLst>
                </a:gridCol>
                <a:gridCol w="2984499">
                  <a:extLst>
                    <a:ext uri="{9D8B030D-6E8A-4147-A177-3AD203B41FA5}">
                      <a16:colId xmlns:a16="http://schemas.microsoft.com/office/drawing/2014/main" val="2352862718"/>
                    </a:ext>
                  </a:extLst>
                </a:gridCol>
              </a:tblGrid>
              <a:tr h="283511">
                <a:tc>
                  <a:txBody>
                    <a:bodyPr/>
                    <a:lstStyle/>
                    <a:p>
                      <a:pPr algn="ctr"/>
                      <a:r>
                        <a:rPr lang="en-IN" b="1" dirty="0">
                          <a:solidFill>
                            <a:schemeClr val="bg1"/>
                          </a:solidFill>
                        </a:rPr>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a:t>
                      </a:r>
                    </a:p>
                  </a:txBody>
                  <a:tcPr/>
                </a:tc>
                <a:extLst>
                  <a:ext uri="{0D108BD9-81ED-4DB2-BD59-A6C34878D82A}">
                    <a16:rowId xmlns:a16="http://schemas.microsoft.com/office/drawing/2014/main" val="1701956643"/>
                  </a:ext>
                </a:extLst>
              </a:tr>
              <a:tr h="1515718">
                <a:tc>
                  <a:txBody>
                    <a:bodyPr/>
                    <a:lstStyle/>
                    <a:p>
                      <a:r>
                        <a:rPr lang="en-US" sz="1400" dirty="0"/>
                        <a:t>2020</a:t>
                      </a:r>
                      <a:endParaRPr lang="en-IN" sz="1400" dirty="0"/>
                    </a:p>
                  </a:txBody>
                  <a:tcPr/>
                </a:tc>
                <a:tc>
                  <a:txBody>
                    <a:bodyPr/>
                    <a:lstStyle/>
                    <a:p>
                      <a:r>
                        <a:rPr lang="en-US" sz="1400" dirty="0"/>
                        <a:t>Phishing Website Detection Using Machine Learning Classifiers Optimized by Feature Selection</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err="1"/>
                        <a:t>Dzelila</a:t>
                      </a:r>
                      <a:r>
                        <a:rPr lang="en-IN" sz="1400" dirty="0"/>
                        <a:t> </a:t>
                      </a:r>
                      <a:r>
                        <a:rPr lang="en-IN" sz="1400" dirty="0" err="1"/>
                        <a:t>Mehanivic,Jasmin</a:t>
                      </a:r>
                      <a:r>
                        <a:rPr lang="en-IN" sz="1400" dirty="0"/>
                        <a:t> </a:t>
                      </a:r>
                      <a:r>
                        <a:rPr lang="en-IN" sz="1400" dirty="0" err="1"/>
                        <a:t>Kevrić</a:t>
                      </a:r>
                      <a:r>
                        <a:rPr lang="en-IN" sz="1400" dirty="0"/>
                        <a:t> </a:t>
                      </a:r>
                    </a:p>
                    <a:p>
                      <a:pPr algn="ctr"/>
                      <a:endParaRPr lang="en-IN" sz="1400" b="0" u="none" dirty="0">
                        <a:solidFill>
                          <a:schemeClr val="tx1"/>
                        </a:solidFill>
                        <a:effectLs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In this paper applied K-Nearest Neighbor (KNN), Decision Tree and Random Forest classifiers.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Results obtained by the feature selection and machine learning methods described in the previous section. Several feature selection methods were applied, and their results were compared to find the attributes with highest impact to the result. Furthermore, classification algorithms, such as KNN, Decision Tree and Random Forest were applied to initial and reduced dataset</a:t>
                      </a:r>
                      <a:r>
                        <a:rPr lang="en-US" sz="1800" b="0" i="0" kern="1200" dirty="0">
                          <a:solidFill>
                            <a:schemeClr val="dk1"/>
                          </a:solidFill>
                          <a:effectLst/>
                          <a:latin typeface="+mn-lt"/>
                          <a:ea typeface="+mn-ea"/>
                          <a:cs typeface="+mn-cs"/>
                        </a:rPr>
                        <a:t>.</a:t>
                      </a:r>
                      <a:endParaRPr lang="en-IN" sz="1400" dirty="0"/>
                    </a:p>
                  </a:txBody>
                  <a:tcPr/>
                </a:tc>
                <a:extLst>
                  <a:ext uri="{0D108BD9-81ED-4DB2-BD59-A6C34878D82A}">
                    <a16:rowId xmlns:a16="http://schemas.microsoft.com/office/drawing/2014/main" val="7495745"/>
                  </a:ext>
                </a:extLst>
              </a:tr>
              <a:tr h="1515718">
                <a:tc>
                  <a:txBody>
                    <a:bodyPr/>
                    <a:lstStyle/>
                    <a:p>
                      <a:endParaRPr lang="en-IN" sz="1400" dirty="0"/>
                    </a:p>
                  </a:txBody>
                  <a:tcPr/>
                </a:tc>
                <a:tc>
                  <a:txBody>
                    <a:bodyPr/>
                    <a:lstStyle/>
                    <a:p>
                      <a:endParaRPr lang="en-IN" dirty="0"/>
                    </a:p>
                  </a:txBody>
                  <a:tcPr/>
                </a:tc>
                <a:tc>
                  <a:txBody>
                    <a:bodyPr/>
                    <a:lstStyle/>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endParaRPr lang="en-IN" sz="1800" dirty="0"/>
                    </a:p>
                  </a:txBody>
                  <a:tcPr/>
                </a:tc>
                <a:extLst>
                  <a:ext uri="{0D108BD9-81ED-4DB2-BD59-A6C34878D82A}">
                    <a16:rowId xmlns:a16="http://schemas.microsoft.com/office/drawing/2014/main" val="433580357"/>
                  </a:ext>
                </a:extLst>
              </a:tr>
              <a:tr h="1515718">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pPr marL="0" indent="0">
                        <a:buFont typeface="Arial" panose="020B0604020202020204" pitchFamily="34" charset="0"/>
                        <a:buNone/>
                      </a:pPr>
                      <a:endParaRPr lang="en-IN" sz="1400" dirty="0"/>
                    </a:p>
                  </a:txBody>
                  <a:tcPr/>
                </a:tc>
                <a:tc>
                  <a:txBody>
                    <a:bodyPr/>
                    <a:lstStyle/>
                    <a:p>
                      <a:endParaRPr lang="en-IN" dirty="0"/>
                    </a:p>
                  </a:txBody>
                  <a:tcPr/>
                </a:tc>
                <a:extLst>
                  <a:ext uri="{0D108BD9-81ED-4DB2-BD59-A6C34878D82A}">
                    <a16:rowId xmlns:a16="http://schemas.microsoft.com/office/drawing/2014/main" val="1845116156"/>
                  </a:ext>
                </a:extLst>
              </a:tr>
            </a:tbl>
          </a:graphicData>
        </a:graphic>
      </p:graphicFrame>
    </p:spTree>
    <p:extLst>
      <p:ext uri="{BB962C8B-B14F-4D97-AF65-F5344CB8AC3E}">
        <p14:creationId xmlns:p14="http://schemas.microsoft.com/office/powerpoint/2010/main" val="20131760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2757-5FCE-4276-AF7B-3F6E7AC38BB4}"/>
              </a:ext>
            </a:extLst>
          </p:cNvPr>
          <p:cNvSpPr>
            <a:spLocks noGrp="1"/>
          </p:cNvSpPr>
          <p:nvPr>
            <p:ph type="title"/>
          </p:nvPr>
        </p:nvSpPr>
        <p:spPr/>
        <p:txBody>
          <a:bodyPr/>
          <a:lstStyle/>
          <a:p>
            <a:pPr algn="ctr"/>
            <a:r>
              <a:rPr lang="en-IN" dirty="0"/>
              <a:t>System Architecture</a:t>
            </a:r>
          </a:p>
        </p:txBody>
      </p:sp>
      <p:pic>
        <p:nvPicPr>
          <p:cNvPr id="5" name="Picture 4">
            <a:extLst>
              <a:ext uri="{FF2B5EF4-FFF2-40B4-BE49-F238E27FC236}">
                <a16:creationId xmlns:a16="http://schemas.microsoft.com/office/drawing/2014/main" id="{C56338FC-57CE-45DC-85B1-2EA0194659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4554" y="2008459"/>
            <a:ext cx="6936476" cy="3581710"/>
          </a:xfrm>
          <a:prstGeom prst="rect">
            <a:avLst/>
          </a:prstGeom>
        </p:spPr>
      </p:pic>
    </p:spTree>
    <p:extLst>
      <p:ext uri="{BB962C8B-B14F-4D97-AF65-F5344CB8AC3E}">
        <p14:creationId xmlns:p14="http://schemas.microsoft.com/office/powerpoint/2010/main" val="3341222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55E05-AD9F-4186-BA1F-1031E6A53DF8}"/>
              </a:ext>
            </a:extLst>
          </p:cNvPr>
          <p:cNvSpPr>
            <a:spLocks noGrp="1"/>
          </p:cNvSpPr>
          <p:nvPr>
            <p:ph type="title"/>
          </p:nvPr>
        </p:nvSpPr>
        <p:spPr/>
        <p:txBody>
          <a:bodyPr/>
          <a:lstStyle/>
          <a:p>
            <a:pPr algn="ctr"/>
            <a:r>
              <a:rPr lang="en-IN" dirty="0"/>
              <a:t>Module-wise Description</a:t>
            </a:r>
          </a:p>
        </p:txBody>
      </p:sp>
      <p:sp>
        <p:nvSpPr>
          <p:cNvPr id="3" name="Content Placeholder 2">
            <a:extLst>
              <a:ext uri="{FF2B5EF4-FFF2-40B4-BE49-F238E27FC236}">
                <a16:creationId xmlns:a16="http://schemas.microsoft.com/office/drawing/2014/main" id="{A6B9AE5C-B120-4288-94E0-5B91AE1C444E}"/>
              </a:ext>
            </a:extLst>
          </p:cNvPr>
          <p:cNvSpPr>
            <a:spLocks noGrp="1"/>
          </p:cNvSpPr>
          <p:nvPr>
            <p:ph idx="1"/>
          </p:nvPr>
        </p:nvSpPr>
        <p:spPr/>
        <p:txBody>
          <a:bodyPr/>
          <a:lstStyle/>
          <a:p>
            <a:r>
              <a:rPr lang="en-IN" dirty="0"/>
              <a:t>User Interface</a:t>
            </a:r>
          </a:p>
          <a:p>
            <a:pPr lvl="1"/>
            <a:r>
              <a:rPr lang="en-IN" dirty="0"/>
              <a:t>Gets the URLs from the user and then displaying if the website if phishing or not</a:t>
            </a:r>
          </a:p>
          <a:p>
            <a:pPr lvl="1"/>
            <a:r>
              <a:rPr lang="en-IN" dirty="0"/>
              <a:t>Also providing information about the website </a:t>
            </a:r>
          </a:p>
          <a:p>
            <a:r>
              <a:rPr lang="en-IN" dirty="0"/>
              <a:t>Website Data</a:t>
            </a:r>
          </a:p>
          <a:p>
            <a:pPr lvl="1"/>
            <a:r>
              <a:rPr lang="en-IN" dirty="0"/>
              <a:t>It includes the URLs given by the user</a:t>
            </a:r>
          </a:p>
          <a:p>
            <a:r>
              <a:rPr lang="en-IN" dirty="0"/>
              <a:t>Feature Extraction</a:t>
            </a:r>
          </a:p>
          <a:p>
            <a:pPr lvl="1"/>
            <a:r>
              <a:rPr lang="en-IN" dirty="0"/>
              <a:t>Extracting the different features from the website</a:t>
            </a:r>
          </a:p>
          <a:p>
            <a:pPr lvl="1"/>
            <a:r>
              <a:rPr lang="en-IN" dirty="0"/>
              <a:t>The Basic Features are:</a:t>
            </a:r>
          </a:p>
          <a:p>
            <a:pPr lvl="1"/>
            <a:endParaRPr lang="en-IN" dirty="0"/>
          </a:p>
        </p:txBody>
      </p:sp>
      <p:pic>
        <p:nvPicPr>
          <p:cNvPr id="5" name="Picture 4">
            <a:extLst>
              <a:ext uri="{FF2B5EF4-FFF2-40B4-BE49-F238E27FC236}">
                <a16:creationId xmlns:a16="http://schemas.microsoft.com/office/drawing/2014/main" id="{ABE96745-B1A4-49DF-87A3-465F7A094C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9662" y="4960231"/>
            <a:ext cx="5040235" cy="1672789"/>
          </a:xfrm>
          <a:prstGeom prst="rect">
            <a:avLst/>
          </a:prstGeom>
        </p:spPr>
      </p:pic>
    </p:spTree>
    <p:extLst>
      <p:ext uri="{BB962C8B-B14F-4D97-AF65-F5344CB8AC3E}">
        <p14:creationId xmlns:p14="http://schemas.microsoft.com/office/powerpoint/2010/main" val="4148694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887D12-79CC-4B0C-815C-56055D1328A1}"/>
              </a:ext>
            </a:extLst>
          </p:cNvPr>
          <p:cNvSpPr>
            <a:spLocks noGrp="1"/>
          </p:cNvSpPr>
          <p:nvPr>
            <p:ph idx="1"/>
          </p:nvPr>
        </p:nvSpPr>
        <p:spPr>
          <a:xfrm>
            <a:off x="770639" y="1231388"/>
            <a:ext cx="8735967" cy="4791039"/>
          </a:xfrm>
        </p:spPr>
        <p:txBody>
          <a:bodyPr>
            <a:noAutofit/>
          </a:bodyPr>
          <a:lstStyle/>
          <a:p>
            <a:pPr lvl="1"/>
            <a:r>
              <a:rPr lang="en-US" dirty="0"/>
              <a:t>These  basic features along with other multiple features are extracted from each URLs of the dataset. And respective feature columns are created for the </a:t>
            </a:r>
            <a:r>
              <a:rPr lang="en-US" dirty="0" err="1"/>
              <a:t>dataframes</a:t>
            </a:r>
            <a:endParaRPr lang="en-US" dirty="0"/>
          </a:p>
          <a:p>
            <a:r>
              <a:rPr lang="en-IN" sz="1600" dirty="0"/>
              <a:t>Datasets</a:t>
            </a:r>
          </a:p>
          <a:p>
            <a:pPr lvl="1"/>
            <a:r>
              <a:rPr lang="en-IN" dirty="0"/>
              <a:t>Contains a collection of both phishing and legitimate website URLs.</a:t>
            </a:r>
            <a:r>
              <a:rPr lang="en-US" dirty="0"/>
              <a:t> Datasets are represented as  a 2-dimensional data structure with columns of potentially different types called </a:t>
            </a:r>
            <a:r>
              <a:rPr lang="en-US" dirty="0" err="1"/>
              <a:t>DataFrames</a:t>
            </a:r>
            <a:r>
              <a:rPr lang="en-US" dirty="0"/>
              <a:t>. The Feature Extraction is applied on this datasets.</a:t>
            </a:r>
          </a:p>
          <a:p>
            <a:r>
              <a:rPr lang="en-US" sz="1600" dirty="0"/>
              <a:t>Algorithms</a:t>
            </a:r>
          </a:p>
          <a:p>
            <a:pPr lvl="1"/>
            <a:r>
              <a:rPr lang="en-IN" dirty="0"/>
              <a:t>Training Data: The extracted URL features are trained using different Machine learning algorithms</a:t>
            </a:r>
          </a:p>
          <a:p>
            <a:pPr lvl="1"/>
            <a:r>
              <a:rPr lang="en-IN" dirty="0"/>
              <a:t>Testing Data : We check for the working of the proposed system by testing and comparing the results of the algorithm and the actual result. It is basically validating the system. The testing is done for each algorithm with a legitimate and phishing URLs and results</a:t>
            </a:r>
          </a:p>
          <a:p>
            <a:pPr indent="-285750"/>
            <a:r>
              <a:rPr lang="en-IN" sz="1600" dirty="0"/>
              <a:t>Detection</a:t>
            </a:r>
          </a:p>
          <a:p>
            <a:pPr lvl="1"/>
            <a:r>
              <a:rPr lang="en-IN" dirty="0"/>
              <a:t>Classifying the input URL using ML algorithms into Phishing and Legitimate</a:t>
            </a:r>
          </a:p>
          <a:p>
            <a:pPr lvl="1"/>
            <a:endParaRPr lang="en-IN" dirty="0"/>
          </a:p>
          <a:p>
            <a:pPr lvl="1"/>
            <a:endParaRPr lang="en-IN" dirty="0"/>
          </a:p>
        </p:txBody>
      </p:sp>
    </p:spTree>
    <p:extLst>
      <p:ext uri="{BB962C8B-B14F-4D97-AF65-F5344CB8AC3E}">
        <p14:creationId xmlns:p14="http://schemas.microsoft.com/office/powerpoint/2010/main" val="39949530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E44DE-6913-47B8-A344-3B57C0CC85BD}"/>
              </a:ext>
            </a:extLst>
          </p:cNvPr>
          <p:cNvSpPr>
            <a:spLocks noGrp="1"/>
          </p:cNvSpPr>
          <p:nvPr>
            <p:ph type="title"/>
          </p:nvPr>
        </p:nvSpPr>
        <p:spPr/>
        <p:txBody>
          <a:bodyPr/>
          <a:lstStyle/>
          <a:p>
            <a:pPr algn="ctr"/>
            <a:r>
              <a:rPr lang="en-IN" dirty="0"/>
              <a:t>System Implementation</a:t>
            </a:r>
          </a:p>
        </p:txBody>
      </p:sp>
      <p:sp>
        <p:nvSpPr>
          <p:cNvPr id="3" name="Content Placeholder 2">
            <a:extLst>
              <a:ext uri="{FF2B5EF4-FFF2-40B4-BE49-F238E27FC236}">
                <a16:creationId xmlns:a16="http://schemas.microsoft.com/office/drawing/2014/main" id="{77896E3B-0C15-4D05-8A3F-A97972B494D4}"/>
              </a:ext>
            </a:extLst>
          </p:cNvPr>
          <p:cNvSpPr>
            <a:spLocks noGrp="1"/>
          </p:cNvSpPr>
          <p:nvPr>
            <p:ph idx="1"/>
          </p:nvPr>
        </p:nvSpPr>
        <p:spPr/>
        <p:txBody>
          <a:bodyPr>
            <a:normAutofit lnSpcReduction="10000"/>
          </a:bodyPr>
          <a:lstStyle/>
          <a:p>
            <a:r>
              <a:rPr lang="en-IN" dirty="0"/>
              <a:t>Datasets</a:t>
            </a:r>
          </a:p>
          <a:p>
            <a:pPr marL="800100" lvl="1" indent="-342900">
              <a:buFont typeface="+mj-lt"/>
              <a:buAutoNum type="arabicPeriod"/>
            </a:pPr>
            <a:r>
              <a:rPr lang="en-IN" dirty="0"/>
              <a:t>Initial_urls.csv</a:t>
            </a:r>
          </a:p>
          <a:p>
            <a:pPr marL="800100" lvl="1" indent="-342900">
              <a:buFont typeface="+mj-lt"/>
              <a:buAutoNum type="arabicPeriod"/>
            </a:pPr>
            <a:r>
              <a:rPr lang="en-IN" dirty="0"/>
              <a:t>Additional_urls.csv</a:t>
            </a:r>
          </a:p>
          <a:p>
            <a:pPr marL="400050">
              <a:buFont typeface="+mj-lt"/>
              <a:buAutoNum type="arabicPeriod"/>
            </a:pPr>
            <a:r>
              <a:rPr lang="en-IN" dirty="0"/>
              <a:t>Initial_urls.csv</a:t>
            </a:r>
          </a:p>
          <a:p>
            <a:pPr marL="800100" lvl="1">
              <a:buFont typeface="Courier New" panose="02070309020205020404" pitchFamily="49" charset="0"/>
              <a:buChar char="o"/>
            </a:pPr>
            <a:r>
              <a:rPr lang="en-IN" dirty="0"/>
              <a:t>From phishtank.com</a:t>
            </a:r>
          </a:p>
          <a:p>
            <a:pPr marL="800100" lvl="1">
              <a:buFont typeface="Courier New" panose="02070309020205020404" pitchFamily="49" charset="0"/>
              <a:buChar char="o"/>
            </a:pPr>
            <a:r>
              <a:rPr lang="en-IN" dirty="0"/>
              <a:t>Total Data – 96020</a:t>
            </a:r>
          </a:p>
          <a:p>
            <a:pPr marL="800100" lvl="1">
              <a:buFont typeface="Courier New" panose="02070309020205020404" pitchFamily="49" charset="0"/>
              <a:buChar char="o"/>
            </a:pPr>
            <a:r>
              <a:rPr lang="en-IN" dirty="0"/>
              <a:t>Columns - domain, label </a:t>
            </a:r>
          </a:p>
          <a:p>
            <a:pPr marL="400050">
              <a:buFont typeface="+mj-lt"/>
              <a:buAutoNum type="arabicPeriod"/>
            </a:pPr>
            <a:r>
              <a:rPr lang="en-IN" dirty="0"/>
              <a:t>Additional_urls.csv</a:t>
            </a:r>
          </a:p>
          <a:p>
            <a:pPr marL="800100" lvl="1">
              <a:buFont typeface="Courier New" panose="02070309020205020404" pitchFamily="49" charset="0"/>
              <a:buChar char="o"/>
            </a:pPr>
            <a:r>
              <a:rPr lang="en-IN" dirty="0"/>
              <a:t>From Kaggle.com</a:t>
            </a:r>
          </a:p>
          <a:p>
            <a:pPr marL="800100" lvl="1">
              <a:buFont typeface="Courier New" panose="02070309020205020404" pitchFamily="49" charset="0"/>
              <a:buChar char="o"/>
            </a:pPr>
            <a:r>
              <a:rPr lang="en-IN" dirty="0"/>
              <a:t>Total Data – 450176</a:t>
            </a:r>
          </a:p>
          <a:p>
            <a:pPr marL="800100" lvl="1">
              <a:buFont typeface="Courier New" panose="02070309020205020404" pitchFamily="49" charset="0"/>
              <a:buChar char="o"/>
            </a:pPr>
            <a:r>
              <a:rPr lang="en-IN" dirty="0"/>
              <a:t>Columns - </a:t>
            </a:r>
            <a:r>
              <a:rPr lang="en-IN" dirty="0" err="1"/>
              <a:t>url</a:t>
            </a:r>
            <a:r>
              <a:rPr lang="en-IN" dirty="0"/>
              <a:t>, label, result</a:t>
            </a:r>
          </a:p>
          <a:p>
            <a:pPr marL="400050">
              <a:buFont typeface="+mj-lt"/>
              <a:buAutoNum type="arabicPeriod"/>
            </a:pPr>
            <a:endParaRPr lang="en-IN" dirty="0"/>
          </a:p>
        </p:txBody>
      </p:sp>
      <p:pic>
        <p:nvPicPr>
          <p:cNvPr id="5" name="Picture 4">
            <a:extLst>
              <a:ext uri="{FF2B5EF4-FFF2-40B4-BE49-F238E27FC236}">
                <a16:creationId xmlns:a16="http://schemas.microsoft.com/office/drawing/2014/main" id="{2561DCAD-3EFE-4EA8-A367-D202014A9740}"/>
              </a:ext>
            </a:extLst>
          </p:cNvPr>
          <p:cNvPicPr>
            <a:picLocks noChangeAspect="1"/>
          </p:cNvPicPr>
          <p:nvPr/>
        </p:nvPicPr>
        <p:blipFill rotWithShape="1">
          <a:blip r:embed="rId3">
            <a:extLst>
              <a:ext uri="{28A0092B-C50C-407E-A947-70E740481C1C}">
                <a14:useLocalDpi xmlns:a14="http://schemas.microsoft.com/office/drawing/2010/main" val="0"/>
              </a:ext>
            </a:extLst>
          </a:blip>
          <a:srcRect b="50000"/>
          <a:stretch/>
        </p:blipFill>
        <p:spPr>
          <a:xfrm>
            <a:off x="4843598" y="3429000"/>
            <a:ext cx="4191363" cy="922100"/>
          </a:xfrm>
          <a:prstGeom prst="rect">
            <a:avLst/>
          </a:prstGeom>
        </p:spPr>
      </p:pic>
      <p:pic>
        <p:nvPicPr>
          <p:cNvPr id="9" name="Picture 8">
            <a:extLst>
              <a:ext uri="{FF2B5EF4-FFF2-40B4-BE49-F238E27FC236}">
                <a16:creationId xmlns:a16="http://schemas.microsoft.com/office/drawing/2014/main" id="{94E59821-188D-4C82-B803-3B7CE201AC06}"/>
              </a:ext>
            </a:extLst>
          </p:cNvPr>
          <p:cNvPicPr>
            <a:picLocks noChangeAspect="1"/>
          </p:cNvPicPr>
          <p:nvPr/>
        </p:nvPicPr>
        <p:blipFill rotWithShape="1">
          <a:blip r:embed="rId3">
            <a:extLst>
              <a:ext uri="{28A0092B-C50C-407E-A947-70E740481C1C}">
                <a14:useLocalDpi xmlns:a14="http://schemas.microsoft.com/office/drawing/2010/main" val="0"/>
              </a:ext>
            </a:extLst>
          </a:blip>
          <a:srcRect t="50000"/>
          <a:stretch/>
        </p:blipFill>
        <p:spPr>
          <a:xfrm>
            <a:off x="4843598" y="4861560"/>
            <a:ext cx="4191363" cy="922100"/>
          </a:xfrm>
          <a:prstGeom prst="rect">
            <a:avLst/>
          </a:prstGeom>
        </p:spPr>
      </p:pic>
    </p:spTree>
    <p:extLst>
      <p:ext uri="{BB962C8B-B14F-4D97-AF65-F5344CB8AC3E}">
        <p14:creationId xmlns:p14="http://schemas.microsoft.com/office/powerpoint/2010/main" val="19153588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0EC8A8-A2CB-4A7F-9C4B-440B68CB2BC7}"/>
              </a:ext>
            </a:extLst>
          </p:cNvPr>
          <p:cNvSpPr>
            <a:spLocks noGrp="1"/>
          </p:cNvSpPr>
          <p:nvPr>
            <p:ph idx="1"/>
          </p:nvPr>
        </p:nvSpPr>
        <p:spPr>
          <a:xfrm>
            <a:off x="693098" y="646743"/>
            <a:ext cx="9822501" cy="5564514"/>
          </a:xfrm>
        </p:spPr>
        <p:txBody>
          <a:bodyPr>
            <a:normAutofit fontScale="92500" lnSpcReduction="20000"/>
          </a:bodyPr>
          <a:lstStyle/>
          <a:p>
            <a:pPr marL="0" indent="0">
              <a:buNone/>
            </a:pPr>
            <a:r>
              <a:rPr lang="en-IN" sz="2800" dirty="0"/>
              <a:t>3 Phases of Implementation :</a:t>
            </a:r>
          </a:p>
          <a:p>
            <a:pPr marL="914400" lvl="1" indent="-514350">
              <a:buFont typeface="+mj-lt"/>
              <a:buAutoNum type="arabicPeriod"/>
            </a:pPr>
            <a:r>
              <a:rPr lang="en-IN" sz="1800" dirty="0"/>
              <a:t>Data Collection &amp; Cleaning</a:t>
            </a:r>
          </a:p>
          <a:p>
            <a:pPr marL="914400" lvl="1" indent="-514350">
              <a:buFont typeface="+mj-lt"/>
              <a:buAutoNum type="arabicPeriod"/>
            </a:pPr>
            <a:r>
              <a:rPr lang="en-IN" sz="1800" dirty="0"/>
              <a:t>Feature Extraction</a:t>
            </a:r>
          </a:p>
          <a:p>
            <a:pPr marL="914400" lvl="1" indent="-514350">
              <a:buFont typeface="+mj-lt"/>
              <a:buAutoNum type="arabicPeriod"/>
            </a:pPr>
            <a:r>
              <a:rPr lang="en-IN" sz="1800" dirty="0"/>
              <a:t>Model Evaluation</a:t>
            </a:r>
          </a:p>
          <a:p>
            <a:pPr marL="457200" indent="-457200">
              <a:buFont typeface="+mj-lt"/>
              <a:buAutoNum type="arabicPeriod"/>
            </a:pPr>
            <a:r>
              <a:rPr lang="en-IN" sz="2400" dirty="0"/>
              <a:t>Data Collection &amp; Cleaning</a:t>
            </a:r>
          </a:p>
          <a:p>
            <a:pPr marL="800100" lvl="2" indent="0">
              <a:buNone/>
            </a:pPr>
            <a:r>
              <a:rPr lang="en-IN" sz="2000" b="1" dirty="0"/>
              <a:t>Aim: Collecting &amp; Cleaning both datasets and merging them </a:t>
            </a:r>
          </a:p>
          <a:p>
            <a:pPr lvl="2" indent="-342900">
              <a:buFont typeface="Wingdings" panose="05000000000000000000" pitchFamily="2" charset="2"/>
              <a:buChar char="q"/>
            </a:pPr>
            <a:r>
              <a:rPr lang="en-IN" sz="2000" dirty="0"/>
              <a:t>Import Datasets.</a:t>
            </a:r>
          </a:p>
          <a:p>
            <a:pPr lvl="2" indent="-342900">
              <a:buFont typeface="Wingdings" panose="05000000000000000000" pitchFamily="2" charset="2"/>
              <a:buChar char="q"/>
            </a:pPr>
            <a:r>
              <a:rPr lang="en-IN" sz="2000" dirty="0"/>
              <a:t>Initial Cleaning</a:t>
            </a:r>
          </a:p>
          <a:p>
            <a:pPr marL="1543050" lvl="3" indent="-285750">
              <a:buFont typeface="Wingdings" panose="05000000000000000000" pitchFamily="2" charset="2"/>
              <a:buChar char="Ø"/>
            </a:pPr>
            <a:r>
              <a:rPr lang="en-IN" sz="1800" dirty="0"/>
              <a:t>Dropping Null Values</a:t>
            </a:r>
          </a:p>
          <a:p>
            <a:pPr marL="1543050" lvl="3" indent="-285750">
              <a:buFont typeface="Wingdings" panose="05000000000000000000" pitchFamily="2" charset="2"/>
              <a:buChar char="Ø"/>
            </a:pPr>
            <a:r>
              <a:rPr lang="en-IN" sz="1800" dirty="0"/>
              <a:t>Dropping Columns</a:t>
            </a:r>
          </a:p>
          <a:p>
            <a:pPr marL="1543050" lvl="3" indent="-285750">
              <a:buFont typeface="Wingdings" panose="05000000000000000000" pitchFamily="2" charset="2"/>
              <a:buChar char="Ø"/>
            </a:pPr>
            <a:r>
              <a:rPr lang="en-IN" sz="1800" dirty="0"/>
              <a:t>Changing Data types</a:t>
            </a:r>
          </a:p>
          <a:p>
            <a:pPr lvl="2" indent="-342900">
              <a:buFont typeface="Wingdings" panose="05000000000000000000" pitchFamily="2" charset="2"/>
              <a:buChar char="q"/>
            </a:pPr>
            <a:r>
              <a:rPr lang="en-IN" sz="2000" dirty="0"/>
              <a:t>Final Changes</a:t>
            </a:r>
          </a:p>
          <a:p>
            <a:pPr marL="1543050" lvl="3" indent="-285750">
              <a:buFont typeface="Wingdings" panose="05000000000000000000" pitchFamily="2" charset="2"/>
              <a:buChar char="Ø"/>
            </a:pPr>
            <a:r>
              <a:rPr lang="en-IN" sz="1800" dirty="0"/>
              <a:t>Merging Data Frames</a:t>
            </a:r>
          </a:p>
          <a:p>
            <a:pPr marL="1543050" lvl="3" indent="-285750">
              <a:buFont typeface="Wingdings" panose="05000000000000000000" pitchFamily="2" charset="2"/>
              <a:buChar char="Ø"/>
            </a:pPr>
            <a:r>
              <a:rPr lang="en-IN" sz="1800" dirty="0"/>
              <a:t>Dropping Duplicates</a:t>
            </a:r>
          </a:p>
          <a:p>
            <a:pPr marL="800100" lvl="2" indent="0">
              <a:buNone/>
            </a:pPr>
            <a:r>
              <a:rPr lang="en-IN" sz="2000" b="1" dirty="0"/>
              <a:t>Output: Cleaned New Dataset– final_urls.csv</a:t>
            </a:r>
          </a:p>
          <a:p>
            <a:pPr marL="1085850" lvl="2" indent="-285750">
              <a:buFont typeface="Wingdings" panose="05000000000000000000" pitchFamily="2" charset="2"/>
              <a:buChar char="Ø"/>
            </a:pPr>
            <a:endParaRPr lang="en-IN" sz="2000" dirty="0"/>
          </a:p>
        </p:txBody>
      </p:sp>
    </p:spTree>
    <p:extLst>
      <p:ext uri="{BB962C8B-B14F-4D97-AF65-F5344CB8AC3E}">
        <p14:creationId xmlns:p14="http://schemas.microsoft.com/office/powerpoint/2010/main" val="21247121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FC853-65DF-4260-9F87-EFC11F25AEF0}"/>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D8F1C878-06E9-44AF-BA84-571D372EA3AD}"/>
              </a:ext>
            </a:extLst>
          </p:cNvPr>
          <p:cNvSpPr>
            <a:spLocks noGrp="1"/>
          </p:cNvSpPr>
          <p:nvPr>
            <p:ph idx="1"/>
          </p:nvPr>
        </p:nvSpPr>
        <p:spPr/>
        <p:txBody>
          <a:bodyPr/>
          <a:lstStyle/>
          <a:p>
            <a:r>
              <a:rPr lang="en-US" dirty="0"/>
              <a:t>Phishing attack is a simplest way to obtain sensitive information from innocent users.</a:t>
            </a:r>
          </a:p>
          <a:p>
            <a:r>
              <a:rPr lang="en-US" dirty="0"/>
              <a:t> Cyber security persons are now looking for trustworthy and steady detection techniques for phishing websites detection. </a:t>
            </a:r>
            <a:endParaRPr lang="en-IN" dirty="0"/>
          </a:p>
        </p:txBody>
      </p:sp>
    </p:spTree>
    <p:extLst>
      <p:ext uri="{BB962C8B-B14F-4D97-AF65-F5344CB8AC3E}">
        <p14:creationId xmlns:p14="http://schemas.microsoft.com/office/powerpoint/2010/main" val="673379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ED2D3C0-938D-42D3-9D97-6C740D4B89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821" y="399840"/>
            <a:ext cx="11231899" cy="6143200"/>
          </a:xfrm>
          <a:prstGeom prst="rect">
            <a:avLst/>
          </a:prstGeom>
        </p:spPr>
      </p:pic>
    </p:spTree>
    <p:extLst>
      <p:ext uri="{BB962C8B-B14F-4D97-AF65-F5344CB8AC3E}">
        <p14:creationId xmlns:p14="http://schemas.microsoft.com/office/powerpoint/2010/main" val="3814695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44D56F-46F3-43B3-93CB-0F09105AE217}"/>
              </a:ext>
            </a:extLst>
          </p:cNvPr>
          <p:cNvSpPr>
            <a:spLocks noGrp="1"/>
          </p:cNvSpPr>
          <p:nvPr>
            <p:ph idx="1"/>
          </p:nvPr>
        </p:nvSpPr>
        <p:spPr>
          <a:xfrm>
            <a:off x="646854" y="368913"/>
            <a:ext cx="9726506" cy="6265567"/>
          </a:xfrm>
        </p:spPr>
        <p:txBody>
          <a:bodyPr>
            <a:normAutofit/>
          </a:bodyPr>
          <a:lstStyle/>
          <a:p>
            <a:pPr>
              <a:buFont typeface="+mj-lt"/>
              <a:buAutoNum type="arabicPeriod" startAt="2"/>
            </a:pPr>
            <a:r>
              <a:rPr lang="en-IN" sz="2800" b="1" dirty="0"/>
              <a:t>Feature Extraction</a:t>
            </a:r>
          </a:p>
          <a:p>
            <a:pPr marL="400050" lvl="1" indent="0">
              <a:buNone/>
            </a:pPr>
            <a:r>
              <a:rPr lang="en-IN" sz="2400" u="sng" dirty="0"/>
              <a:t>Feature Classifications:</a:t>
            </a:r>
          </a:p>
          <a:p>
            <a:pPr lvl="1" indent="-342900">
              <a:buFont typeface="+mj-lt"/>
              <a:buAutoNum type="alphaLcParenR"/>
            </a:pPr>
            <a:r>
              <a:rPr lang="en-US" sz="1800" u="sng" dirty="0"/>
              <a:t>Domain Based Features</a:t>
            </a:r>
          </a:p>
          <a:p>
            <a:pPr lvl="1" indent="-342900">
              <a:buFont typeface="+mj-lt"/>
              <a:buAutoNum type="alphaLcParenR"/>
            </a:pPr>
            <a:r>
              <a:rPr lang="en-US" sz="1800" u="sng" dirty="0"/>
              <a:t>HTML &amp; JavaScript Based features</a:t>
            </a:r>
          </a:p>
          <a:p>
            <a:pPr lvl="1" indent="-342900">
              <a:buFont typeface="+mj-lt"/>
              <a:buAutoNum type="alphaLcParenR"/>
            </a:pPr>
            <a:r>
              <a:rPr lang="en-US" sz="1800" u="sng" dirty="0"/>
              <a:t>Address Based Features</a:t>
            </a:r>
          </a:p>
          <a:p>
            <a:pPr marL="400050" lvl="1" indent="0">
              <a:buNone/>
            </a:pPr>
            <a:endParaRPr lang="en-US" sz="1800" u="sng" dirty="0"/>
          </a:p>
          <a:p>
            <a:pPr lvl="1" indent="-342900">
              <a:buFont typeface="+mj-lt"/>
              <a:buAutoNum type="alphaLcParenR"/>
            </a:pPr>
            <a:r>
              <a:rPr lang="en-US" sz="1800" u="sng" dirty="0"/>
              <a:t>Domain Based Features</a:t>
            </a:r>
          </a:p>
          <a:p>
            <a:pPr marL="1085850" lvl="2" indent="-285750">
              <a:buFont typeface="Arial" panose="020B0604020202020204" pitchFamily="34" charset="0"/>
              <a:buChar char="•"/>
            </a:pPr>
            <a:r>
              <a:rPr lang="en-US" sz="1600" dirty="0" err="1"/>
              <a:t>tinyURL</a:t>
            </a:r>
            <a:endParaRPr lang="en-US" sz="1600" dirty="0"/>
          </a:p>
          <a:p>
            <a:pPr marL="1428750" lvl="3" indent="-171450"/>
            <a:r>
              <a:rPr lang="en-US" sz="1400" dirty="0"/>
              <a:t>If the URL is using Shortening Services, the value assigned to this feature is 1 (phishing) or else 0 (legitimate).</a:t>
            </a:r>
          </a:p>
          <a:p>
            <a:pPr marL="1085850" lvl="2" indent="-285750">
              <a:buFont typeface="Arial" panose="020B0604020202020204" pitchFamily="34" charset="0"/>
              <a:buChar char="•"/>
            </a:pPr>
            <a:r>
              <a:rPr lang="en-US" sz="1600" dirty="0" err="1"/>
              <a:t>domainAge</a:t>
            </a:r>
            <a:endParaRPr lang="en-US" sz="1600" dirty="0"/>
          </a:p>
          <a:p>
            <a:pPr marL="1428750" lvl="3" indent="-171450"/>
            <a:r>
              <a:rPr lang="en-US" sz="1400" dirty="0"/>
              <a:t>If age of domain &lt; 6 months, the value of this feature is 1 (phishing) else 0 (legitimate).</a:t>
            </a:r>
          </a:p>
          <a:p>
            <a:pPr marL="1085850" lvl="2" indent="-285750">
              <a:buFont typeface="Arial" panose="020B0604020202020204" pitchFamily="34" charset="0"/>
              <a:buChar char="•"/>
            </a:pPr>
            <a:r>
              <a:rPr lang="en-US" sz="1600" dirty="0" err="1"/>
              <a:t>domainEnd</a:t>
            </a:r>
            <a:endParaRPr lang="en-US" sz="1600" dirty="0"/>
          </a:p>
          <a:p>
            <a:pPr marL="1428750" lvl="3" indent="-171450"/>
            <a:r>
              <a:rPr lang="en-US" sz="1400" dirty="0"/>
              <a:t>If end period of domain &lt; 6 months, the value of this feature is 1 (phishing) else 0 (legitimate).</a:t>
            </a:r>
          </a:p>
          <a:p>
            <a:pPr marL="1428750" lvl="3" indent="-171450"/>
            <a:endParaRPr lang="en-US" sz="1400" dirty="0"/>
          </a:p>
          <a:p>
            <a:pPr marL="1085850" lvl="2" indent="-285750">
              <a:buFont typeface="Arial" panose="020B0604020202020204" pitchFamily="34" charset="0"/>
              <a:buChar char="•"/>
            </a:pPr>
            <a:endParaRPr lang="en-US" sz="1600" u="sng" dirty="0"/>
          </a:p>
          <a:p>
            <a:pPr lvl="1" indent="-342900">
              <a:buFont typeface="+mj-lt"/>
              <a:buAutoNum type="alphaLcParenR"/>
            </a:pPr>
            <a:endParaRPr lang="en-US" sz="1800" dirty="0"/>
          </a:p>
          <a:p>
            <a:pPr marL="400050" lvl="1" indent="0">
              <a:buNone/>
            </a:pPr>
            <a:endParaRPr lang="en-IN" sz="1800" dirty="0"/>
          </a:p>
        </p:txBody>
      </p:sp>
    </p:spTree>
    <p:extLst>
      <p:ext uri="{BB962C8B-B14F-4D97-AF65-F5344CB8AC3E}">
        <p14:creationId xmlns:p14="http://schemas.microsoft.com/office/powerpoint/2010/main" val="1865486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EB2896E-0EB4-49AA-A2B1-A725324B5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800" y="2814320"/>
            <a:ext cx="5676526" cy="3425178"/>
          </a:xfrm>
          <a:prstGeom prst="rect">
            <a:avLst/>
          </a:prstGeom>
        </p:spPr>
      </p:pic>
      <p:pic>
        <p:nvPicPr>
          <p:cNvPr id="9" name="Picture 8">
            <a:extLst>
              <a:ext uri="{FF2B5EF4-FFF2-40B4-BE49-F238E27FC236}">
                <a16:creationId xmlns:a16="http://schemas.microsoft.com/office/drawing/2014/main" id="{C1ADD84C-30CF-46F2-B12D-CC9CDCDC9D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8400" y="2814320"/>
            <a:ext cx="5677772" cy="3425178"/>
          </a:xfrm>
          <a:prstGeom prst="rect">
            <a:avLst/>
          </a:prstGeom>
        </p:spPr>
      </p:pic>
      <p:pic>
        <p:nvPicPr>
          <p:cNvPr id="10" name="Picture 9">
            <a:extLst>
              <a:ext uri="{FF2B5EF4-FFF2-40B4-BE49-F238E27FC236}">
                <a16:creationId xmlns:a16="http://schemas.microsoft.com/office/drawing/2014/main" id="{7EB94607-B9FA-46B7-8FBA-37995BE39E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0995" y="193040"/>
            <a:ext cx="8159601" cy="2367280"/>
          </a:xfrm>
          <a:prstGeom prst="rect">
            <a:avLst/>
          </a:prstGeom>
        </p:spPr>
      </p:pic>
      <p:sp>
        <p:nvSpPr>
          <p:cNvPr id="11" name="Rectangle 10">
            <a:extLst>
              <a:ext uri="{FF2B5EF4-FFF2-40B4-BE49-F238E27FC236}">
                <a16:creationId xmlns:a16="http://schemas.microsoft.com/office/drawing/2014/main" id="{73CE3BBD-6CB5-4AB5-B384-2F46C9BDFEA1}"/>
              </a:ext>
            </a:extLst>
          </p:cNvPr>
          <p:cNvSpPr/>
          <p:nvPr/>
        </p:nvSpPr>
        <p:spPr>
          <a:xfrm>
            <a:off x="7261860" y="5486400"/>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&gt;</a:t>
            </a:r>
          </a:p>
        </p:txBody>
      </p:sp>
    </p:spTree>
    <p:extLst>
      <p:ext uri="{BB962C8B-B14F-4D97-AF65-F5344CB8AC3E}">
        <p14:creationId xmlns:p14="http://schemas.microsoft.com/office/powerpoint/2010/main" val="30283585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FC8C70-7FA9-4711-B200-5C301278CE6F}"/>
              </a:ext>
            </a:extLst>
          </p:cNvPr>
          <p:cNvSpPr>
            <a:spLocks noGrp="1"/>
          </p:cNvSpPr>
          <p:nvPr>
            <p:ph idx="1"/>
          </p:nvPr>
        </p:nvSpPr>
        <p:spPr>
          <a:xfrm>
            <a:off x="240454" y="314961"/>
            <a:ext cx="8596668" cy="5360642"/>
          </a:xfrm>
        </p:spPr>
        <p:txBody>
          <a:bodyPr/>
          <a:lstStyle/>
          <a:p>
            <a:pPr lvl="1" indent="-342900">
              <a:buFont typeface="+mj-lt"/>
              <a:buAutoNum type="alphaLcParenR"/>
            </a:pPr>
            <a:r>
              <a:rPr lang="en-US" u="sng" dirty="0"/>
              <a:t>HTML &amp; JavaScript Based features</a:t>
            </a:r>
          </a:p>
          <a:p>
            <a:pPr marL="1085850" lvl="2" indent="-285750">
              <a:buFont typeface="Arial" panose="020B0604020202020204" pitchFamily="34" charset="0"/>
              <a:buChar char="•"/>
            </a:pPr>
            <a:r>
              <a:rPr lang="en-US" dirty="0" err="1"/>
              <a:t>rightClick</a:t>
            </a:r>
            <a:endParaRPr lang="en-US" dirty="0"/>
          </a:p>
          <a:p>
            <a:pPr marL="1428750" lvl="3" indent="-171450"/>
            <a:r>
              <a:rPr lang="en-US" dirty="0"/>
              <a:t>If the response is empty or </a:t>
            </a:r>
            <a:r>
              <a:rPr lang="en-US" dirty="0" err="1"/>
              <a:t>onmouseover</a:t>
            </a:r>
            <a:r>
              <a:rPr lang="en-US" dirty="0"/>
              <a:t> is not found then, the value assigned to this feature is 1 (phishing) or else 0 (legitimate).</a:t>
            </a:r>
          </a:p>
          <a:p>
            <a:pPr marL="1085850" lvl="2" indent="-285750">
              <a:buFont typeface="Arial" panose="020B0604020202020204" pitchFamily="34" charset="0"/>
              <a:buChar char="•"/>
            </a:pPr>
            <a:r>
              <a:rPr lang="en-US" dirty="0" err="1"/>
              <a:t>mouseOver</a:t>
            </a:r>
            <a:endParaRPr lang="en-US" dirty="0"/>
          </a:p>
          <a:p>
            <a:pPr marL="1428750" lvl="3" indent="-171450"/>
            <a:r>
              <a:rPr lang="en-US" dirty="0"/>
              <a:t>If the response is empty or </a:t>
            </a:r>
            <a:r>
              <a:rPr lang="en-US" dirty="0" err="1"/>
              <a:t>onmouseover</a:t>
            </a:r>
            <a:r>
              <a:rPr lang="en-US" dirty="0"/>
              <a:t> is found then, the value assigned to this feature is 1 (phishing) or else 0 (legitimate).</a:t>
            </a:r>
          </a:p>
          <a:p>
            <a:pPr marL="1085850" lvl="2" indent="-285750">
              <a:buFont typeface="Arial" panose="020B0604020202020204" pitchFamily="34" charset="0"/>
              <a:buChar char="•"/>
            </a:pPr>
            <a:r>
              <a:rPr lang="en-US" dirty="0"/>
              <a:t>Forwarding</a:t>
            </a:r>
          </a:p>
          <a:p>
            <a:pPr marL="1428750" lvl="3" indent="-171450"/>
            <a:r>
              <a:rPr lang="en-US" dirty="0"/>
              <a:t>If the response is greater than 2, the value assigned to this feature is 1 (phishing) or else 0 (legitimate).</a:t>
            </a:r>
          </a:p>
          <a:p>
            <a:endParaRPr lang="en-IN" dirty="0"/>
          </a:p>
        </p:txBody>
      </p:sp>
      <p:pic>
        <p:nvPicPr>
          <p:cNvPr id="5" name="Picture 4">
            <a:extLst>
              <a:ext uri="{FF2B5EF4-FFF2-40B4-BE49-F238E27FC236}">
                <a16:creationId xmlns:a16="http://schemas.microsoft.com/office/drawing/2014/main" id="{5E5C382D-5F17-4C10-A76C-630579192302}"/>
              </a:ext>
            </a:extLst>
          </p:cNvPr>
          <p:cNvPicPr>
            <a:picLocks noChangeAspect="1"/>
          </p:cNvPicPr>
          <p:nvPr/>
        </p:nvPicPr>
        <p:blipFill rotWithShape="1">
          <a:blip r:embed="rId3">
            <a:extLst>
              <a:ext uri="{28A0092B-C50C-407E-A947-70E740481C1C}">
                <a14:useLocalDpi xmlns:a14="http://schemas.microsoft.com/office/drawing/2010/main" val="0"/>
              </a:ext>
            </a:extLst>
          </a:blip>
          <a:srcRect l="-17" t="150" r="254" b="67431"/>
          <a:stretch/>
        </p:blipFill>
        <p:spPr>
          <a:xfrm>
            <a:off x="821504" y="3307080"/>
            <a:ext cx="4278816" cy="1483360"/>
          </a:xfrm>
          <a:prstGeom prst="rect">
            <a:avLst/>
          </a:prstGeom>
        </p:spPr>
      </p:pic>
      <p:pic>
        <p:nvPicPr>
          <p:cNvPr id="7" name="Picture 6">
            <a:extLst>
              <a:ext uri="{FF2B5EF4-FFF2-40B4-BE49-F238E27FC236}">
                <a16:creationId xmlns:a16="http://schemas.microsoft.com/office/drawing/2014/main" id="{B6DAEB03-9036-4F18-ACDF-229F94BBC984}"/>
              </a:ext>
            </a:extLst>
          </p:cNvPr>
          <p:cNvPicPr>
            <a:picLocks noChangeAspect="1"/>
          </p:cNvPicPr>
          <p:nvPr/>
        </p:nvPicPr>
        <p:blipFill rotWithShape="1">
          <a:blip r:embed="rId3">
            <a:extLst>
              <a:ext uri="{28A0092B-C50C-407E-A947-70E740481C1C}">
                <a14:useLocalDpi xmlns:a14="http://schemas.microsoft.com/office/drawing/2010/main" val="0"/>
              </a:ext>
            </a:extLst>
          </a:blip>
          <a:srcRect t="31890" b="32113"/>
          <a:stretch/>
        </p:blipFill>
        <p:spPr>
          <a:xfrm>
            <a:off x="6132067" y="3307080"/>
            <a:ext cx="4290432" cy="1645920"/>
          </a:xfrm>
          <a:prstGeom prst="rect">
            <a:avLst/>
          </a:prstGeom>
        </p:spPr>
      </p:pic>
      <p:pic>
        <p:nvPicPr>
          <p:cNvPr id="9" name="Picture 8">
            <a:extLst>
              <a:ext uri="{FF2B5EF4-FFF2-40B4-BE49-F238E27FC236}">
                <a16:creationId xmlns:a16="http://schemas.microsoft.com/office/drawing/2014/main" id="{1108B3DA-3389-46BE-9CEB-9C4E3FBE1787}"/>
              </a:ext>
            </a:extLst>
          </p:cNvPr>
          <p:cNvPicPr>
            <a:picLocks noChangeAspect="1"/>
          </p:cNvPicPr>
          <p:nvPr/>
        </p:nvPicPr>
        <p:blipFill rotWithShape="1">
          <a:blip r:embed="rId3">
            <a:extLst>
              <a:ext uri="{28A0092B-C50C-407E-A947-70E740481C1C}">
                <a14:useLocalDpi xmlns:a14="http://schemas.microsoft.com/office/drawing/2010/main" val="0"/>
              </a:ext>
            </a:extLst>
          </a:blip>
          <a:srcRect t="67558"/>
          <a:stretch/>
        </p:blipFill>
        <p:spPr>
          <a:xfrm>
            <a:off x="3194163" y="5059679"/>
            <a:ext cx="4290432" cy="1483360"/>
          </a:xfrm>
          <a:prstGeom prst="rect">
            <a:avLst/>
          </a:prstGeom>
        </p:spPr>
      </p:pic>
    </p:spTree>
    <p:extLst>
      <p:ext uri="{BB962C8B-B14F-4D97-AF65-F5344CB8AC3E}">
        <p14:creationId xmlns:p14="http://schemas.microsoft.com/office/powerpoint/2010/main" val="807187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88D92C-4A4B-4BED-802F-9D38AF60F007}"/>
              </a:ext>
            </a:extLst>
          </p:cNvPr>
          <p:cNvSpPr>
            <a:spLocks noGrp="1"/>
          </p:cNvSpPr>
          <p:nvPr>
            <p:ph idx="1"/>
          </p:nvPr>
        </p:nvSpPr>
        <p:spPr>
          <a:xfrm>
            <a:off x="615658" y="357722"/>
            <a:ext cx="9955208" cy="6043078"/>
          </a:xfrm>
        </p:spPr>
        <p:txBody>
          <a:bodyPr numCol="1">
            <a:normAutofit/>
          </a:bodyPr>
          <a:lstStyle/>
          <a:p>
            <a:pPr>
              <a:buFont typeface="+mj-lt"/>
              <a:buAutoNum type="alphaLcParenR" startAt="3"/>
            </a:pPr>
            <a:r>
              <a:rPr lang="en-US" u="sng" dirty="0"/>
              <a:t>Address Based Features</a:t>
            </a:r>
            <a:endParaRPr lang="en-US" dirty="0"/>
          </a:p>
          <a:p>
            <a:pPr marL="857250" lvl="1" indent="-400050">
              <a:buFont typeface="+mj-lt"/>
              <a:buAutoNum type="romanLcPeriod"/>
            </a:pPr>
            <a:r>
              <a:rPr lang="en-US" dirty="0"/>
              <a:t>URL Based includes:</a:t>
            </a:r>
          </a:p>
          <a:p>
            <a:pPr marL="1028700" lvl="2" indent="-171450"/>
            <a:r>
              <a:rPr lang="en-US" dirty="0" err="1"/>
              <a:t>url_length</a:t>
            </a:r>
            <a:endParaRPr lang="en-US" dirty="0"/>
          </a:p>
          <a:p>
            <a:pPr marL="1028700" lvl="2" indent="-171450"/>
            <a:r>
              <a:rPr lang="en-US" dirty="0" err="1"/>
              <a:t>Occurance</a:t>
            </a:r>
            <a:r>
              <a:rPr lang="en-US" dirty="0"/>
              <a:t> of special characters in URL ( ‘.’ ‘-’ ‘/’ ‘?’ ‘=’ ‘@’ ‘&amp;’ ‘!’ ‘ ’ ‘</a:t>
            </a:r>
            <a:r>
              <a:rPr lang="en-IN" dirty="0"/>
              <a:t>~</a:t>
            </a:r>
            <a:r>
              <a:rPr lang="en-US" dirty="0"/>
              <a:t>’ ‘,’ ‘+’ ‘*’ ‘#’ ‘$’ ‘%’ )</a:t>
            </a:r>
          </a:p>
          <a:p>
            <a:pPr marL="857250" lvl="1" indent="-400050">
              <a:buFont typeface="+mj-lt"/>
              <a:buAutoNum type="romanLcPeriod"/>
            </a:pPr>
            <a:r>
              <a:rPr lang="en-US" dirty="0"/>
              <a:t>Domain Based includes:</a:t>
            </a:r>
          </a:p>
          <a:p>
            <a:pPr marL="1028700" lvl="2" indent="-171450"/>
            <a:r>
              <a:rPr lang="en-US" dirty="0" err="1"/>
              <a:t>domain_length</a:t>
            </a:r>
            <a:endParaRPr lang="en-US" dirty="0"/>
          </a:p>
          <a:p>
            <a:pPr marL="1028700" lvl="2" indent="-171450"/>
            <a:r>
              <a:rPr lang="en-US" dirty="0" err="1"/>
              <a:t>Occurance</a:t>
            </a:r>
            <a:r>
              <a:rPr lang="en-US" dirty="0"/>
              <a:t> of special characters in Domain ( ‘.’ ‘-’ )</a:t>
            </a:r>
          </a:p>
          <a:p>
            <a:pPr marL="857250" lvl="1" indent="-400050">
              <a:buFont typeface="+mj-lt"/>
              <a:buAutoNum type="romanLcPeriod"/>
            </a:pPr>
            <a:r>
              <a:rPr lang="en-US" dirty="0"/>
              <a:t>Path Based incudes:</a:t>
            </a:r>
          </a:p>
          <a:p>
            <a:pPr marL="1028700" lvl="2" indent="-171450"/>
            <a:r>
              <a:rPr lang="en-US" dirty="0" err="1"/>
              <a:t>path_length</a:t>
            </a:r>
            <a:endParaRPr lang="en-US" dirty="0"/>
          </a:p>
          <a:p>
            <a:pPr marL="1028700" lvl="2" indent="-171450"/>
            <a:r>
              <a:rPr lang="en-US" dirty="0" err="1"/>
              <a:t>Occurance</a:t>
            </a:r>
            <a:r>
              <a:rPr lang="en-US" dirty="0"/>
              <a:t> of special characters in Path( ‘.’ ‘-’ ‘/’ ‘=’ ‘@’ ‘&amp;’ ‘!’ ‘ ’ ‘</a:t>
            </a:r>
            <a:r>
              <a:rPr lang="en-IN" dirty="0"/>
              <a:t>~</a:t>
            </a:r>
            <a:r>
              <a:rPr lang="en-US" dirty="0"/>
              <a:t>’ ‘,’ ‘+’ ‘*’ ‘$’ ‘%’ )</a:t>
            </a:r>
          </a:p>
          <a:p>
            <a:pPr marL="857250" lvl="1" indent="-400050">
              <a:buFont typeface="+mj-lt"/>
              <a:buAutoNum type="romanLcPeriod"/>
            </a:pPr>
            <a:r>
              <a:rPr lang="en-US" dirty="0"/>
              <a:t>Query Based includes:</a:t>
            </a:r>
          </a:p>
          <a:p>
            <a:pPr marL="1028700" lvl="2" indent="-171450"/>
            <a:r>
              <a:rPr lang="en-US" dirty="0" err="1"/>
              <a:t>query_length</a:t>
            </a:r>
            <a:endParaRPr lang="en-US" dirty="0"/>
          </a:p>
          <a:p>
            <a:pPr marL="1028700" lvl="2" indent="-171450"/>
            <a:r>
              <a:rPr lang="en-US" dirty="0" err="1"/>
              <a:t>Occurance</a:t>
            </a:r>
            <a:r>
              <a:rPr lang="en-US" dirty="0"/>
              <a:t> of special characters in Query ( ‘.’ ‘-’ ‘/’ ‘?’ ‘=’ ‘@’ ‘&amp;’ ‘!’ ‘ ’ ‘</a:t>
            </a:r>
            <a:r>
              <a:rPr lang="en-IN" dirty="0"/>
              <a:t>~</a:t>
            </a:r>
            <a:r>
              <a:rPr lang="en-US" dirty="0"/>
              <a:t>’ ‘,’ ‘+’ ‘*’ ‘$’ ‘%’ )</a:t>
            </a:r>
          </a:p>
          <a:p>
            <a:pPr marL="857250" lvl="1" indent="-400050">
              <a:buFont typeface="+mj-lt"/>
              <a:buAutoNum type="romanLcPeriod"/>
            </a:pPr>
            <a:r>
              <a:rPr lang="en-US" dirty="0"/>
              <a:t>Fragment Based includes:</a:t>
            </a:r>
          </a:p>
          <a:p>
            <a:pPr marL="1028700" lvl="2" indent="-171450"/>
            <a:r>
              <a:rPr lang="en-US" dirty="0" err="1"/>
              <a:t>frag_length</a:t>
            </a:r>
            <a:endParaRPr lang="en-US" dirty="0"/>
          </a:p>
          <a:p>
            <a:pPr marL="1028700" lvl="2" indent="-171450"/>
            <a:r>
              <a:rPr lang="en-US" dirty="0" err="1"/>
              <a:t>Occurance</a:t>
            </a:r>
            <a:r>
              <a:rPr lang="en-US" dirty="0"/>
              <a:t> of special characters in Fragment ( ‘.’ ‘-’ ‘/’ ‘?’ ‘=’ ‘@’ ‘&amp;’ ‘!’ ‘ ’ ‘</a:t>
            </a:r>
            <a:r>
              <a:rPr lang="en-IN" dirty="0"/>
              <a:t>~</a:t>
            </a:r>
            <a:r>
              <a:rPr lang="en-US" dirty="0"/>
              <a:t>’ ‘,’ ‘+’ ‘*’ ‘$’ ‘%’ )</a:t>
            </a:r>
          </a:p>
          <a:p>
            <a:pPr marL="857250" lvl="2" indent="0">
              <a:buNone/>
            </a:pPr>
            <a:endParaRPr lang="en-US" dirty="0"/>
          </a:p>
          <a:p>
            <a:pPr marL="857250" lvl="1" indent="-400050">
              <a:buFont typeface="+mj-lt"/>
              <a:buAutoNum type="romanLcPeriod"/>
            </a:pPr>
            <a:endParaRPr lang="en-US" dirty="0"/>
          </a:p>
          <a:p>
            <a:pPr marL="1257300" lvl="2" indent="-400050"/>
            <a:endParaRPr lang="en-US" dirty="0"/>
          </a:p>
          <a:p>
            <a:pPr lvl="1">
              <a:lnSpc>
                <a:spcPct val="70000"/>
              </a:lnSpc>
              <a:buFont typeface="Arial" panose="020B0604020202020204" pitchFamily="34" charset="0"/>
              <a:buChar char="•"/>
            </a:pPr>
            <a:endParaRPr lang="en-IN" dirty="0"/>
          </a:p>
        </p:txBody>
      </p:sp>
    </p:spTree>
    <p:extLst>
      <p:ext uri="{BB962C8B-B14F-4D97-AF65-F5344CB8AC3E}">
        <p14:creationId xmlns:p14="http://schemas.microsoft.com/office/powerpoint/2010/main" val="1217809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F4D587C-E52D-47F6-ACD2-C31D80C0F3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7597" y="421484"/>
            <a:ext cx="6597546" cy="3774596"/>
          </a:xfrm>
          <a:prstGeom prst="rect">
            <a:avLst/>
          </a:prstGeom>
        </p:spPr>
      </p:pic>
      <p:sp>
        <p:nvSpPr>
          <p:cNvPr id="8" name="TextBox 7">
            <a:extLst>
              <a:ext uri="{FF2B5EF4-FFF2-40B4-BE49-F238E27FC236}">
                <a16:creationId xmlns:a16="http://schemas.microsoft.com/office/drawing/2014/main" id="{A92541C0-BCB9-4910-B996-EEEA7F2319B6}"/>
              </a:ext>
            </a:extLst>
          </p:cNvPr>
          <p:cNvSpPr txBox="1"/>
          <p:nvPr/>
        </p:nvSpPr>
        <p:spPr>
          <a:xfrm>
            <a:off x="995680" y="4541520"/>
            <a:ext cx="9865360" cy="923330"/>
          </a:xfrm>
          <a:prstGeom prst="rect">
            <a:avLst/>
          </a:prstGeom>
          <a:noFill/>
        </p:spPr>
        <p:txBody>
          <a:bodyPr wrap="square" rtlCol="0">
            <a:spAutoFit/>
          </a:bodyPr>
          <a:lstStyle/>
          <a:p>
            <a:pPr marL="285750" indent="-285750">
              <a:buFont typeface="Arial" panose="020B0604020202020204" pitchFamily="34" charset="0"/>
              <a:buChar char="•"/>
            </a:pPr>
            <a:r>
              <a:rPr lang="en-US" dirty="0"/>
              <a:t>Calling each functions for feature extraction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O</a:t>
            </a:r>
            <a:r>
              <a:rPr lang="en-IN" dirty="0" err="1"/>
              <a:t>utput</a:t>
            </a:r>
            <a:r>
              <a:rPr lang="en-IN" dirty="0"/>
              <a:t> : Extracted Features saved to new </a:t>
            </a:r>
            <a:r>
              <a:rPr lang="en-US" dirty="0"/>
              <a:t>csv file –&gt; url_features.csv</a:t>
            </a:r>
            <a:endParaRPr lang="en-IN" dirty="0"/>
          </a:p>
        </p:txBody>
      </p:sp>
    </p:spTree>
    <p:extLst>
      <p:ext uri="{BB962C8B-B14F-4D97-AF65-F5344CB8AC3E}">
        <p14:creationId xmlns:p14="http://schemas.microsoft.com/office/powerpoint/2010/main" val="3490003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96F17-5822-476B-85E7-922636D7A56E}"/>
              </a:ext>
            </a:extLst>
          </p:cNvPr>
          <p:cNvSpPr>
            <a:spLocks noGrp="1"/>
          </p:cNvSpPr>
          <p:nvPr>
            <p:ph type="title"/>
          </p:nvPr>
        </p:nvSpPr>
        <p:spPr/>
        <p:txBody>
          <a:bodyPr/>
          <a:lstStyle/>
          <a:p>
            <a:pPr algn="ctr"/>
            <a:r>
              <a:rPr lang="en-IN" dirty="0"/>
              <a:t>Software Requirements</a:t>
            </a:r>
          </a:p>
        </p:txBody>
      </p:sp>
      <p:sp>
        <p:nvSpPr>
          <p:cNvPr id="3" name="TextBox 2">
            <a:extLst>
              <a:ext uri="{FF2B5EF4-FFF2-40B4-BE49-F238E27FC236}">
                <a16:creationId xmlns:a16="http://schemas.microsoft.com/office/drawing/2014/main" id="{144987A3-6B5A-4EFD-B78B-ABE7B9DA695D}"/>
              </a:ext>
            </a:extLst>
          </p:cNvPr>
          <p:cNvSpPr txBox="1"/>
          <p:nvPr/>
        </p:nvSpPr>
        <p:spPr>
          <a:xfrm>
            <a:off x="1287262" y="1930400"/>
            <a:ext cx="8451542" cy="17034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t>Python, </a:t>
            </a:r>
            <a:r>
              <a:rPr lang="en-IN" dirty="0" err="1"/>
              <a:t>Anaconda,Google</a:t>
            </a:r>
            <a:r>
              <a:rPr lang="en-IN" dirty="0"/>
              <a:t> </a:t>
            </a:r>
            <a:r>
              <a:rPr lang="en-IN" dirty="0" err="1"/>
              <a:t>CoLab</a:t>
            </a:r>
            <a:endParaRPr lang="en-IN" dirty="0"/>
          </a:p>
          <a:p>
            <a:pPr marL="285750" indent="-285750">
              <a:lnSpc>
                <a:spcPct val="150000"/>
              </a:lnSpc>
              <a:buFont typeface="Arial" panose="020B0604020202020204" pitchFamily="34" charset="0"/>
              <a:buChar char="•"/>
            </a:pPr>
            <a:r>
              <a:rPr lang="en-IN" dirty="0"/>
              <a:t>Chrome Browser</a:t>
            </a:r>
          </a:p>
          <a:p>
            <a:pPr marL="285750" indent="-285750">
              <a:lnSpc>
                <a:spcPct val="150000"/>
              </a:lnSpc>
              <a:buFont typeface="Arial" panose="020B0604020202020204" pitchFamily="34" charset="0"/>
              <a:buChar char="•"/>
            </a:pPr>
            <a:r>
              <a:rPr lang="en-IN" dirty="0"/>
              <a:t>Intel i3 or above, 4GB RAM</a:t>
            </a:r>
          </a:p>
          <a:p>
            <a:pPr marL="285750" indent="-285750">
              <a:lnSpc>
                <a:spcPct val="150000"/>
              </a:lnSpc>
              <a:buFont typeface="Arial" panose="020B0604020202020204" pitchFamily="34" charset="0"/>
              <a:buChar char="•"/>
            </a:pPr>
            <a:r>
              <a:rPr lang="en-IN" dirty="0"/>
              <a:t>VS Code</a:t>
            </a:r>
          </a:p>
        </p:txBody>
      </p:sp>
    </p:spTree>
    <p:extLst>
      <p:ext uri="{BB962C8B-B14F-4D97-AF65-F5344CB8AC3E}">
        <p14:creationId xmlns:p14="http://schemas.microsoft.com/office/powerpoint/2010/main" val="2277032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ABADA-26E2-43EE-8274-8B5E86135147}"/>
              </a:ext>
            </a:extLst>
          </p:cNvPr>
          <p:cNvSpPr>
            <a:spLocks noGrp="1"/>
          </p:cNvSpPr>
          <p:nvPr>
            <p:ph type="title"/>
          </p:nvPr>
        </p:nvSpPr>
        <p:spPr>
          <a:xfrm>
            <a:off x="1297094" y="2682240"/>
            <a:ext cx="8596668" cy="1320800"/>
          </a:xfrm>
        </p:spPr>
        <p:txBody>
          <a:bodyPr>
            <a:normAutofit/>
          </a:bodyPr>
          <a:lstStyle/>
          <a:p>
            <a:pPr algn="ctr"/>
            <a:r>
              <a:rPr lang="en-US" sz="6600" dirty="0"/>
              <a:t>Thank You</a:t>
            </a:r>
            <a:endParaRPr lang="en-IN" sz="6600" dirty="0"/>
          </a:p>
        </p:txBody>
      </p:sp>
    </p:spTree>
    <p:extLst>
      <p:ext uri="{BB962C8B-B14F-4D97-AF65-F5344CB8AC3E}">
        <p14:creationId xmlns:p14="http://schemas.microsoft.com/office/powerpoint/2010/main" val="35837879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C99B7-C462-453F-8EE9-47D0B18C7CAB}"/>
              </a:ext>
            </a:extLst>
          </p:cNvPr>
          <p:cNvSpPr>
            <a:spLocks noGrp="1"/>
          </p:cNvSpPr>
          <p:nvPr>
            <p:ph type="title"/>
          </p:nvPr>
        </p:nvSpPr>
        <p:spPr/>
        <p:txBody>
          <a:bodyPr/>
          <a:lstStyle/>
          <a:p>
            <a:pPr algn="ctr"/>
            <a:r>
              <a:rPr lang="en-IN" dirty="0"/>
              <a:t>Abstract</a:t>
            </a:r>
          </a:p>
        </p:txBody>
      </p:sp>
      <p:sp>
        <p:nvSpPr>
          <p:cNvPr id="3" name="Content Placeholder 2">
            <a:extLst>
              <a:ext uri="{FF2B5EF4-FFF2-40B4-BE49-F238E27FC236}">
                <a16:creationId xmlns:a16="http://schemas.microsoft.com/office/drawing/2014/main" id="{98F0BDF2-77D7-4735-9FAA-D742187F4A56}"/>
              </a:ext>
            </a:extLst>
          </p:cNvPr>
          <p:cNvSpPr>
            <a:spLocks noGrp="1"/>
          </p:cNvSpPr>
          <p:nvPr>
            <p:ph idx="1"/>
          </p:nvPr>
        </p:nvSpPr>
        <p:spPr/>
        <p:txBody>
          <a:bodyPr/>
          <a:lstStyle/>
          <a:p>
            <a:r>
              <a:rPr lang="en-US" dirty="0"/>
              <a:t>In our project the datasets are first collected and cleaned and from this datasets features are extracted.</a:t>
            </a:r>
          </a:p>
          <a:p>
            <a:endParaRPr lang="en-US" dirty="0"/>
          </a:p>
          <a:p>
            <a:r>
              <a:rPr lang="en-US" dirty="0"/>
              <a:t>The URL’s received by the user will be given input to the machine learning model then the algorithm will process the input and display the output whether it is phishing or legitimate.</a:t>
            </a:r>
          </a:p>
          <a:p>
            <a:endParaRPr lang="en-US" dirty="0"/>
          </a:p>
          <a:p>
            <a:r>
              <a:rPr lang="en-US" dirty="0"/>
              <a:t>There are various ML algorithms like SVM, Neural Networks, Random Forest, Decision Tree, XG boost etc. that can be used to classify these URLs. </a:t>
            </a:r>
          </a:p>
        </p:txBody>
      </p:sp>
    </p:spTree>
    <p:extLst>
      <p:ext uri="{BB962C8B-B14F-4D97-AF65-F5344CB8AC3E}">
        <p14:creationId xmlns:p14="http://schemas.microsoft.com/office/powerpoint/2010/main" val="335338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BE5C1-F7AF-4305-A1D7-BB6441D98861}"/>
              </a:ext>
            </a:extLst>
          </p:cNvPr>
          <p:cNvSpPr>
            <a:spLocks noGrp="1"/>
          </p:cNvSpPr>
          <p:nvPr>
            <p:ph type="title"/>
          </p:nvPr>
        </p:nvSpPr>
        <p:spPr/>
        <p:txBody>
          <a:bodyPr/>
          <a:lstStyle/>
          <a:p>
            <a:pPr algn="ctr"/>
            <a:r>
              <a:rPr lang="en-IN" dirty="0"/>
              <a:t>Problem Definition</a:t>
            </a:r>
          </a:p>
        </p:txBody>
      </p:sp>
      <p:sp>
        <p:nvSpPr>
          <p:cNvPr id="3" name="Content Placeholder 2">
            <a:extLst>
              <a:ext uri="{FF2B5EF4-FFF2-40B4-BE49-F238E27FC236}">
                <a16:creationId xmlns:a16="http://schemas.microsoft.com/office/drawing/2014/main" id="{5995AE1D-D423-4AFC-9999-C41E04BB191A}"/>
              </a:ext>
            </a:extLst>
          </p:cNvPr>
          <p:cNvSpPr>
            <a:spLocks noGrp="1"/>
          </p:cNvSpPr>
          <p:nvPr>
            <p:ph idx="1"/>
          </p:nvPr>
        </p:nvSpPr>
        <p:spPr/>
        <p:txBody>
          <a:bodyPr/>
          <a:lstStyle/>
          <a:p>
            <a:pPr marL="0" indent="0">
              <a:buNone/>
            </a:pPr>
            <a:r>
              <a:rPr lang="en-IN" dirty="0"/>
              <a:t>Phishing has a list of negative effects on a Business, including loss of money, loss of intellectual property, damage to reputation, and disruption of operational activities. </a:t>
            </a:r>
            <a:r>
              <a:rPr lang="en-US" dirty="0"/>
              <a:t> An attack is disguised as a message from a legitimate company. Phishing is facilitated by communicating a sense of urgency in the message, which could threaten account suspension, money loss or loss of the targeted users job.</a:t>
            </a:r>
            <a:endParaRPr lang="en-IN" dirty="0"/>
          </a:p>
          <a:p>
            <a:pPr marL="0" indent="0">
              <a:buNone/>
            </a:pPr>
            <a:endParaRPr lang="en-US" dirty="0"/>
          </a:p>
          <a:p>
            <a:pPr marL="0" indent="0">
              <a:buNone/>
            </a:pPr>
            <a:r>
              <a:rPr lang="en-US" dirty="0"/>
              <a:t>Therefore, we suggest a phishing detection model based on machine learning that compares the features of the target websites mainly the URLs.</a:t>
            </a:r>
            <a:endParaRPr lang="en-IN" dirty="0"/>
          </a:p>
          <a:p>
            <a:endParaRPr lang="en-IN" dirty="0"/>
          </a:p>
        </p:txBody>
      </p:sp>
    </p:spTree>
    <p:extLst>
      <p:ext uri="{BB962C8B-B14F-4D97-AF65-F5344CB8AC3E}">
        <p14:creationId xmlns:p14="http://schemas.microsoft.com/office/powerpoint/2010/main" val="22080972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1F85D-6D1B-4EC2-9B85-8D71144B146E}"/>
              </a:ext>
            </a:extLst>
          </p:cNvPr>
          <p:cNvSpPr>
            <a:spLocks noGrp="1"/>
          </p:cNvSpPr>
          <p:nvPr>
            <p:ph type="title"/>
          </p:nvPr>
        </p:nvSpPr>
        <p:spPr/>
        <p:txBody>
          <a:bodyPr/>
          <a:lstStyle/>
          <a:p>
            <a:pPr algn="ctr"/>
            <a:r>
              <a:rPr lang="en-IN" dirty="0"/>
              <a:t>Objectives</a:t>
            </a:r>
          </a:p>
        </p:txBody>
      </p:sp>
      <p:sp>
        <p:nvSpPr>
          <p:cNvPr id="3" name="Content Placeholder 2">
            <a:extLst>
              <a:ext uri="{FF2B5EF4-FFF2-40B4-BE49-F238E27FC236}">
                <a16:creationId xmlns:a16="http://schemas.microsoft.com/office/drawing/2014/main" id="{BAEE3C30-BB0A-4DB4-B15F-CFFB6655D360}"/>
              </a:ext>
            </a:extLst>
          </p:cNvPr>
          <p:cNvSpPr>
            <a:spLocks noGrp="1"/>
          </p:cNvSpPr>
          <p:nvPr>
            <p:ph idx="1"/>
          </p:nvPr>
        </p:nvSpPr>
        <p:spPr/>
        <p:txBody>
          <a:bodyPr/>
          <a:lstStyle/>
          <a:p>
            <a:pPr marL="285750" indent="-285750">
              <a:lnSpc>
                <a:spcPct val="150000"/>
              </a:lnSpc>
              <a:buFont typeface="Arial" panose="020B0604020202020204" pitchFamily="34" charset="0"/>
              <a:buChar char="•"/>
            </a:pPr>
            <a:r>
              <a:rPr lang="en-IN" dirty="0"/>
              <a:t>Automatically Storing URLs of different available websites in our Country which are detected as phishing URLs</a:t>
            </a:r>
          </a:p>
          <a:p>
            <a:pPr marL="285750" indent="-285750">
              <a:lnSpc>
                <a:spcPct val="150000"/>
              </a:lnSpc>
              <a:buFont typeface="Arial" panose="020B0604020202020204" pitchFamily="34" charset="0"/>
              <a:buChar char="•"/>
            </a:pPr>
            <a:r>
              <a:rPr lang="en-IN" dirty="0"/>
              <a:t>To analyse the accuracy level for different machine learning algorithms and implementing the best among them</a:t>
            </a:r>
          </a:p>
          <a:p>
            <a:pPr marL="285750" indent="-285750">
              <a:lnSpc>
                <a:spcPct val="150000"/>
              </a:lnSpc>
              <a:buFont typeface="Arial" panose="020B0604020202020204" pitchFamily="34" charset="0"/>
              <a:buChar char="•"/>
            </a:pPr>
            <a:r>
              <a:rPr lang="en-IN" dirty="0"/>
              <a:t>To design and Implement a software to search and detect whether it is phishing or not.</a:t>
            </a:r>
          </a:p>
          <a:p>
            <a:endParaRPr lang="en-IN" dirty="0"/>
          </a:p>
        </p:txBody>
      </p:sp>
    </p:spTree>
    <p:extLst>
      <p:ext uri="{BB962C8B-B14F-4D97-AF65-F5344CB8AC3E}">
        <p14:creationId xmlns:p14="http://schemas.microsoft.com/office/powerpoint/2010/main" val="1248036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01577-4510-4336-9473-3AE8DAB4402A}"/>
              </a:ext>
            </a:extLst>
          </p:cNvPr>
          <p:cNvSpPr>
            <a:spLocks noGrp="1"/>
          </p:cNvSpPr>
          <p:nvPr>
            <p:ph type="title"/>
          </p:nvPr>
        </p:nvSpPr>
        <p:spPr/>
        <p:txBody>
          <a:bodyPr/>
          <a:lstStyle/>
          <a:p>
            <a:pPr algn="ctr"/>
            <a:r>
              <a:rPr lang="en-IN" dirty="0"/>
              <a:t>Scope</a:t>
            </a:r>
          </a:p>
        </p:txBody>
      </p:sp>
      <p:sp>
        <p:nvSpPr>
          <p:cNvPr id="3" name="Content Placeholder 2">
            <a:extLst>
              <a:ext uri="{FF2B5EF4-FFF2-40B4-BE49-F238E27FC236}">
                <a16:creationId xmlns:a16="http://schemas.microsoft.com/office/drawing/2014/main" id="{404C9AF3-BFAD-4C7C-A34E-A39600EB3943}"/>
              </a:ext>
            </a:extLst>
          </p:cNvPr>
          <p:cNvSpPr>
            <a:spLocks noGrp="1"/>
          </p:cNvSpPr>
          <p:nvPr>
            <p:ph idx="1"/>
          </p:nvPr>
        </p:nvSpPr>
        <p:spPr/>
        <p:txBody>
          <a:bodyPr/>
          <a:lstStyle/>
          <a:p>
            <a:r>
              <a:rPr lang="en-US" dirty="0"/>
              <a:t>Algorithm will analyze various blacklisted and legitimate URLs and their features to accurately detect the phishing websites including </a:t>
            </a:r>
            <a:r>
              <a:rPr lang="en-US" dirty="0" err="1"/>
              <a:t>zero-hour</a:t>
            </a:r>
            <a:r>
              <a:rPr lang="en-US" dirty="0"/>
              <a:t> phishing websites.</a:t>
            </a:r>
            <a:endParaRPr lang="en-IN" dirty="0"/>
          </a:p>
        </p:txBody>
      </p:sp>
    </p:spTree>
    <p:extLst>
      <p:ext uri="{BB962C8B-B14F-4D97-AF65-F5344CB8AC3E}">
        <p14:creationId xmlns:p14="http://schemas.microsoft.com/office/powerpoint/2010/main" val="3208964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D8AB8-6303-45C1-A54F-2D310151F3D8}"/>
              </a:ext>
            </a:extLst>
          </p:cNvPr>
          <p:cNvSpPr>
            <a:spLocks noGrp="1"/>
          </p:cNvSpPr>
          <p:nvPr>
            <p:ph type="title"/>
          </p:nvPr>
        </p:nvSpPr>
        <p:spPr>
          <a:xfrm>
            <a:off x="875297" y="2664644"/>
            <a:ext cx="8596668" cy="1320800"/>
          </a:xfrm>
        </p:spPr>
        <p:txBody>
          <a:bodyPr/>
          <a:lstStyle/>
          <a:p>
            <a:pPr algn="ctr"/>
            <a:r>
              <a:rPr lang="en-IN" dirty="0"/>
              <a:t>Literature Survey</a:t>
            </a:r>
          </a:p>
        </p:txBody>
      </p:sp>
    </p:spTree>
    <p:extLst>
      <p:ext uri="{BB962C8B-B14F-4D97-AF65-F5344CB8AC3E}">
        <p14:creationId xmlns:p14="http://schemas.microsoft.com/office/powerpoint/2010/main" val="740583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9CDA17A-2CE3-BD94-E3DB-85968B78C5D5}"/>
              </a:ext>
            </a:extLst>
          </p:cNvPr>
          <p:cNvGraphicFramePr>
            <a:graphicFrameLocks noGrp="1"/>
          </p:cNvGraphicFramePr>
          <p:nvPr>
            <p:extLst>
              <p:ext uri="{D42A27DB-BD31-4B8C-83A1-F6EECF244321}">
                <p14:modId xmlns:p14="http://schemas.microsoft.com/office/powerpoint/2010/main" val="406083473"/>
              </p:ext>
            </p:extLst>
          </p:nvPr>
        </p:nvGraphicFramePr>
        <p:xfrm>
          <a:off x="2032000" y="719666"/>
          <a:ext cx="32512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7366122"/>
                    </a:ext>
                  </a:extLst>
                </a:gridCol>
                <a:gridCol w="1625600">
                  <a:extLst>
                    <a:ext uri="{9D8B030D-6E8A-4147-A177-3AD203B41FA5}">
                      <a16:colId xmlns:a16="http://schemas.microsoft.com/office/drawing/2014/main" val="2322468604"/>
                    </a:ext>
                  </a:extLst>
                </a:gridCol>
              </a:tblGrid>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43665205"/>
                  </a:ext>
                </a:extLst>
              </a:tr>
            </a:tbl>
          </a:graphicData>
        </a:graphic>
      </p:graphicFrame>
      <p:graphicFrame>
        <p:nvGraphicFramePr>
          <p:cNvPr id="5" name="Table 5">
            <a:extLst>
              <a:ext uri="{FF2B5EF4-FFF2-40B4-BE49-F238E27FC236}">
                <a16:creationId xmlns:a16="http://schemas.microsoft.com/office/drawing/2014/main" id="{5797A790-B439-E2FF-390F-333514B31578}"/>
              </a:ext>
            </a:extLst>
          </p:cNvPr>
          <p:cNvGraphicFramePr>
            <a:graphicFrameLocks noGrp="1"/>
          </p:cNvGraphicFramePr>
          <p:nvPr>
            <p:extLst>
              <p:ext uri="{D42A27DB-BD31-4B8C-83A1-F6EECF244321}">
                <p14:modId xmlns:p14="http://schemas.microsoft.com/office/powerpoint/2010/main" val="2619793421"/>
              </p:ext>
            </p:extLst>
          </p:nvPr>
        </p:nvGraphicFramePr>
        <p:xfrm>
          <a:off x="662940" y="617605"/>
          <a:ext cx="10866119" cy="5974080"/>
        </p:xfrm>
        <a:graphic>
          <a:graphicData uri="http://schemas.openxmlformats.org/drawingml/2006/table">
            <a:tbl>
              <a:tblPr firstRow="1" bandRow="1">
                <a:tableStyleId>{5C22544A-7EE6-4342-B048-85BDC9FD1C3A}</a:tableStyleId>
              </a:tblPr>
              <a:tblGrid>
                <a:gridCol w="993341">
                  <a:extLst>
                    <a:ext uri="{9D8B030D-6E8A-4147-A177-3AD203B41FA5}">
                      <a16:colId xmlns:a16="http://schemas.microsoft.com/office/drawing/2014/main" val="3678404960"/>
                    </a:ext>
                  </a:extLst>
                </a:gridCol>
                <a:gridCol w="1716831">
                  <a:extLst>
                    <a:ext uri="{9D8B030D-6E8A-4147-A177-3AD203B41FA5}">
                      <a16:colId xmlns:a16="http://schemas.microsoft.com/office/drawing/2014/main" val="4091734782"/>
                    </a:ext>
                  </a:extLst>
                </a:gridCol>
                <a:gridCol w="2069586">
                  <a:extLst>
                    <a:ext uri="{9D8B030D-6E8A-4147-A177-3AD203B41FA5}">
                      <a16:colId xmlns:a16="http://schemas.microsoft.com/office/drawing/2014/main" val="1181770777"/>
                    </a:ext>
                  </a:extLst>
                </a:gridCol>
                <a:gridCol w="3634337">
                  <a:extLst>
                    <a:ext uri="{9D8B030D-6E8A-4147-A177-3AD203B41FA5}">
                      <a16:colId xmlns:a16="http://schemas.microsoft.com/office/drawing/2014/main" val="2679473510"/>
                    </a:ext>
                  </a:extLst>
                </a:gridCol>
                <a:gridCol w="2452024">
                  <a:extLst>
                    <a:ext uri="{9D8B030D-6E8A-4147-A177-3AD203B41FA5}">
                      <a16:colId xmlns:a16="http://schemas.microsoft.com/office/drawing/2014/main" val="435374847"/>
                    </a:ext>
                  </a:extLst>
                </a:gridCol>
              </a:tblGrid>
              <a:tr h="0">
                <a:tc>
                  <a:txBody>
                    <a:bodyPr/>
                    <a:lstStyle/>
                    <a:p>
                      <a:pPr algn="ctr"/>
                      <a:r>
                        <a:rPr lang="en-IN" dirty="0"/>
                        <a:t>Year</a:t>
                      </a:r>
                    </a:p>
                  </a:txBody>
                  <a:tcPr/>
                </a:tc>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Methodology</a:t>
                      </a:r>
                    </a:p>
                  </a:txBody>
                  <a:tcPr/>
                </a:tc>
                <a:tc>
                  <a:txBody>
                    <a:bodyPr/>
                    <a:lstStyle/>
                    <a:p>
                      <a:pPr algn="ctr"/>
                      <a:r>
                        <a:rPr lang="en-IN" dirty="0"/>
                        <a:t>Conclusion/Results</a:t>
                      </a:r>
                    </a:p>
                  </a:txBody>
                  <a:tcPr/>
                </a:tc>
                <a:extLst>
                  <a:ext uri="{0D108BD9-81ED-4DB2-BD59-A6C34878D82A}">
                    <a16:rowId xmlns:a16="http://schemas.microsoft.com/office/drawing/2014/main" val="3013151605"/>
                  </a:ext>
                </a:extLst>
              </a:tr>
              <a:tr h="1981924">
                <a:tc>
                  <a:txBody>
                    <a:bodyPr/>
                    <a:lstStyle/>
                    <a:p>
                      <a:pPr algn="l"/>
                      <a:r>
                        <a:rPr lang="en-IN" sz="1400" dirty="0"/>
                        <a:t>2020</a:t>
                      </a:r>
                    </a:p>
                  </a:txBody>
                  <a:tcPr/>
                </a:tc>
                <a:tc>
                  <a:txBody>
                    <a:bodyPr/>
                    <a:lstStyle/>
                    <a:p>
                      <a:pPr algn="l"/>
                      <a:r>
                        <a:rPr lang="en-US" sz="1400" dirty="0" err="1"/>
                        <a:t>PhishHaven</a:t>
                      </a:r>
                      <a:r>
                        <a:rPr lang="en-US" sz="1400" dirty="0"/>
                        <a:t>—An Efficient Real-Time AI Phishing URLs Detection System</a:t>
                      </a:r>
                      <a:endParaRPr lang="en-IN" sz="1400" dirty="0"/>
                    </a:p>
                  </a:txBody>
                  <a:tcPr/>
                </a:tc>
                <a:tc>
                  <a:txBody>
                    <a:bodyPr/>
                    <a:lstStyle/>
                    <a:p>
                      <a:pPr algn="l"/>
                      <a:r>
                        <a:rPr lang="en-IN" sz="1400" b="0" i="0" u="none" strike="noStrike" kern="1200" dirty="0">
                          <a:solidFill>
                            <a:schemeClr val="tx1"/>
                          </a:solidFill>
                          <a:effectLst/>
                          <a:latin typeface="+mn-lt"/>
                          <a:ea typeface="+mn-ea"/>
                          <a:cs typeface="+mn-cs"/>
                        </a:rPr>
                        <a:t>Maria Sameen</a:t>
                      </a:r>
                      <a:r>
                        <a:rPr lang="en-IN" sz="1400" b="0" i="0" u="none" kern="1200" dirty="0">
                          <a:solidFill>
                            <a:schemeClr val="tx1"/>
                          </a:solidFill>
                          <a:effectLst/>
                          <a:latin typeface="+mn-lt"/>
                          <a:ea typeface="+mn-ea"/>
                          <a:cs typeface="+mn-cs"/>
                        </a:rPr>
                        <a:t>; </a:t>
                      </a:r>
                      <a:r>
                        <a:rPr lang="en-IN" sz="1400" b="0" i="0" u="none" strike="noStrike" kern="1200" dirty="0" err="1">
                          <a:solidFill>
                            <a:schemeClr val="tx1"/>
                          </a:solidFill>
                          <a:effectLst/>
                          <a:latin typeface="+mn-lt"/>
                          <a:ea typeface="+mn-ea"/>
                          <a:cs typeface="+mn-cs"/>
                        </a:rPr>
                        <a:t>Kyunghyun</a:t>
                      </a:r>
                      <a:r>
                        <a:rPr lang="en-IN" sz="1400" b="0" i="0" u="none" strike="noStrike" kern="1200" dirty="0">
                          <a:solidFill>
                            <a:schemeClr val="tx1"/>
                          </a:solidFill>
                          <a:effectLst/>
                          <a:latin typeface="+mn-lt"/>
                          <a:ea typeface="+mn-ea"/>
                          <a:cs typeface="+mn-cs"/>
                        </a:rPr>
                        <a:t> Han</a:t>
                      </a:r>
                      <a:r>
                        <a:rPr lang="en-IN" sz="1400" b="0" i="0" u="none" kern="1200" dirty="0">
                          <a:solidFill>
                            <a:schemeClr val="tx1"/>
                          </a:solidFill>
                          <a:effectLst/>
                          <a:latin typeface="+mn-lt"/>
                          <a:ea typeface="+mn-ea"/>
                          <a:cs typeface="+mn-cs"/>
                        </a:rPr>
                        <a:t>; </a:t>
                      </a:r>
                      <a:r>
                        <a:rPr lang="en-IN" sz="1400" b="0" i="0" u="none" strike="noStrike" kern="1200" dirty="0" err="1">
                          <a:solidFill>
                            <a:schemeClr val="tx1"/>
                          </a:solidFill>
                          <a:effectLst/>
                          <a:latin typeface="+mn-lt"/>
                          <a:ea typeface="+mn-ea"/>
                          <a:cs typeface="+mn-cs"/>
                        </a:rPr>
                        <a:t>Seong</a:t>
                      </a:r>
                      <a:r>
                        <a:rPr lang="en-IN" sz="1400" b="0" i="0" u="none" strike="noStrike" kern="1200" dirty="0">
                          <a:solidFill>
                            <a:schemeClr val="tx1"/>
                          </a:solidFill>
                          <a:effectLst/>
                          <a:latin typeface="+mn-lt"/>
                          <a:ea typeface="+mn-ea"/>
                          <a:cs typeface="+mn-cs"/>
                        </a:rPr>
                        <a:t> </a:t>
                      </a:r>
                      <a:r>
                        <a:rPr lang="en-IN" sz="1400" b="0" i="0" u="none" strike="noStrike" kern="1200" dirty="0" err="1">
                          <a:solidFill>
                            <a:schemeClr val="tx1"/>
                          </a:solidFill>
                          <a:effectLst/>
                          <a:latin typeface="+mn-lt"/>
                          <a:ea typeface="+mn-ea"/>
                          <a:cs typeface="+mn-cs"/>
                        </a:rPr>
                        <a:t>Oun</a:t>
                      </a:r>
                      <a:r>
                        <a:rPr lang="en-IN" sz="1400" b="0" i="0" u="none" strike="noStrike" kern="1200" dirty="0">
                          <a:solidFill>
                            <a:schemeClr val="tx1"/>
                          </a:solidFill>
                          <a:effectLst/>
                          <a:latin typeface="+mn-lt"/>
                          <a:ea typeface="+mn-ea"/>
                          <a:cs typeface="+mn-cs"/>
                        </a:rPr>
                        <a:t> Hwang</a:t>
                      </a:r>
                      <a:endParaRPr lang="en-IN" sz="1400" b="0" u="none" dirty="0">
                        <a:solidFill>
                          <a:schemeClr val="tx1"/>
                        </a:solidFill>
                        <a:effectLst/>
                      </a:endParaRPr>
                    </a:p>
                  </a:txBody>
                  <a:tcPr/>
                </a:tc>
                <a:tc>
                  <a:txBody>
                    <a:bodyPr/>
                    <a:lstStyle/>
                    <a:p>
                      <a:pPr algn="l"/>
                      <a:r>
                        <a:rPr lang="en-US" sz="1400" b="0" i="0" kern="1200" dirty="0">
                          <a:solidFill>
                            <a:schemeClr val="dk1"/>
                          </a:solidFill>
                          <a:effectLst/>
                          <a:latin typeface="+mn-lt"/>
                          <a:ea typeface="+mn-ea"/>
                          <a:cs typeface="+mn-cs"/>
                        </a:rPr>
                        <a:t>Design a </a:t>
                      </a:r>
                      <a:r>
                        <a:rPr lang="en-US" sz="1400" b="0" i="0" kern="1200" dirty="0" err="1">
                          <a:solidFill>
                            <a:schemeClr val="dk1"/>
                          </a:solidFill>
                          <a:effectLst/>
                          <a:latin typeface="+mn-lt"/>
                          <a:ea typeface="+mn-ea"/>
                          <a:cs typeface="+mn-cs"/>
                        </a:rPr>
                        <a:t>PhishHaven</a:t>
                      </a:r>
                      <a:r>
                        <a:rPr lang="en-US" sz="1400" b="0" i="0" kern="1200" dirty="0">
                          <a:solidFill>
                            <a:schemeClr val="dk1"/>
                          </a:solidFill>
                          <a:effectLst/>
                          <a:latin typeface="+mn-lt"/>
                          <a:ea typeface="+mn-ea"/>
                          <a:cs typeface="+mn-cs"/>
                        </a:rPr>
                        <a:t> which detects and classifies a URL using three subcomponents.</a:t>
                      </a:r>
                    </a:p>
                    <a:p>
                      <a:pPr algn="l"/>
                      <a:r>
                        <a:rPr lang="en-US" sz="1400" b="0" i="0" kern="1200" dirty="0">
                          <a:solidFill>
                            <a:schemeClr val="dk1"/>
                          </a:solidFill>
                          <a:effectLst/>
                          <a:latin typeface="+mn-lt"/>
                          <a:ea typeface="+mn-ea"/>
                          <a:cs typeface="+mn-cs"/>
                        </a:rPr>
                        <a:t> First subcomponent, URL Hit </a:t>
                      </a:r>
                    </a:p>
                    <a:p>
                      <a:pPr algn="l"/>
                      <a:r>
                        <a:rPr lang="en-US" sz="1400" b="0" i="0" kern="1200" dirty="0">
                          <a:solidFill>
                            <a:schemeClr val="dk1"/>
                          </a:solidFill>
                          <a:effectLst/>
                          <a:latin typeface="+mn-lt"/>
                          <a:ea typeface="+mn-ea"/>
                          <a:cs typeface="+mn-cs"/>
                        </a:rPr>
                        <a:t>The second subcomponent is Features Extractor.</a:t>
                      </a:r>
                    </a:p>
                    <a:p>
                      <a:pPr algn="l"/>
                      <a:r>
                        <a:rPr lang="en-US" sz="1400" b="0" i="0" kern="1200" dirty="0">
                          <a:solidFill>
                            <a:schemeClr val="dk1"/>
                          </a:solidFill>
                          <a:effectLst/>
                          <a:latin typeface="+mn-lt"/>
                          <a:ea typeface="+mn-ea"/>
                          <a:cs typeface="+mn-cs"/>
                        </a:rPr>
                        <a:t>The third subcomponent is </a:t>
                      </a:r>
                      <a:r>
                        <a:rPr lang="en-US" sz="1400" b="0" i="0" kern="1200" dirty="0" err="1">
                          <a:solidFill>
                            <a:schemeClr val="dk1"/>
                          </a:solidFill>
                          <a:effectLst/>
                          <a:latin typeface="+mn-lt"/>
                          <a:ea typeface="+mn-ea"/>
                          <a:cs typeface="+mn-cs"/>
                        </a:rPr>
                        <a:t>Modelics</a:t>
                      </a:r>
                      <a:r>
                        <a:rPr lang="en-US" sz="1400" b="0" i="0" kern="1200" dirty="0">
                          <a:solidFill>
                            <a:schemeClr val="dk1"/>
                          </a:solidFill>
                          <a:effectLst/>
                          <a:latin typeface="+mn-lt"/>
                          <a:ea typeface="+mn-ea"/>
                          <a:cs typeface="+mn-cs"/>
                        </a:rPr>
                        <a:t>,</a:t>
                      </a:r>
                      <a:endParaRPr lang="en-IN" sz="1400" b="0" u="none" dirty="0">
                        <a:solidFill>
                          <a:schemeClr val="tx1"/>
                        </a:solidFill>
                        <a:effectLst/>
                      </a:endParaRPr>
                    </a:p>
                  </a:txBody>
                  <a:tcPr/>
                </a:tc>
                <a:tc>
                  <a:txBody>
                    <a:bodyPr/>
                    <a:lstStyle/>
                    <a:p>
                      <a:pPr algn="l"/>
                      <a:r>
                        <a:rPr lang="en-US" sz="1400" b="0" i="0" kern="1200" dirty="0">
                          <a:solidFill>
                            <a:schemeClr val="dk1"/>
                          </a:solidFill>
                          <a:effectLst/>
                          <a:latin typeface="+mn-lt"/>
                          <a:ea typeface="+mn-ea"/>
                          <a:cs typeface="+mn-cs"/>
                        </a:rPr>
                        <a:t>In this new paradigm executes ensemble-based machine learning models in parallel using multi-threading technique, and results in real-time detection by significant speed-up in the classification process. </a:t>
                      </a:r>
                      <a:endParaRPr lang="en-IN" sz="1400" b="0" u="none" dirty="0">
                        <a:solidFill>
                          <a:schemeClr val="tx1"/>
                        </a:solidFill>
                        <a:effectLst/>
                      </a:endParaRPr>
                    </a:p>
                  </a:txBody>
                  <a:tcPr/>
                </a:tc>
                <a:extLst>
                  <a:ext uri="{0D108BD9-81ED-4DB2-BD59-A6C34878D82A}">
                    <a16:rowId xmlns:a16="http://schemas.microsoft.com/office/drawing/2014/main" val="4146337000"/>
                  </a:ext>
                </a:extLst>
              </a:tr>
              <a:tr h="1539154">
                <a:tc>
                  <a:txBody>
                    <a:bodyPr/>
                    <a:lstStyle/>
                    <a:p>
                      <a:pPr algn="l"/>
                      <a:r>
                        <a:rPr lang="en-IN" sz="1400" dirty="0"/>
                        <a:t>2021</a:t>
                      </a:r>
                    </a:p>
                  </a:txBody>
                  <a:tcPr/>
                </a:tc>
                <a:tc>
                  <a:txBody>
                    <a:bodyPr/>
                    <a:lstStyle/>
                    <a:p>
                      <a:pPr algn="l"/>
                      <a:r>
                        <a:rPr lang="en-US" sz="1400" dirty="0"/>
                        <a:t>Phishing Happens Beyond Technology: The Effects of Human Behaviors and Demographics on Each Step of a Phishing Process</a:t>
                      </a:r>
                      <a:endParaRPr lang="en-IN" sz="1400" dirty="0"/>
                    </a:p>
                  </a:txBody>
                  <a:tcPr/>
                </a:tc>
                <a:tc>
                  <a:txBody>
                    <a:bodyPr/>
                    <a:lstStyle/>
                    <a:p>
                      <a:pPr algn="l"/>
                      <a:r>
                        <a:rPr lang="en-IN" sz="1400" b="0" i="0" u="none" strike="noStrike" kern="1200" dirty="0">
                          <a:solidFill>
                            <a:schemeClr val="dk1"/>
                          </a:solidFill>
                          <a:effectLst/>
                          <a:latin typeface="+mn-lt"/>
                          <a:ea typeface="+mn-ea"/>
                          <a:cs typeface="+mn-cs"/>
                        </a:rPr>
                        <a:t>Hossein </a:t>
                      </a:r>
                      <a:r>
                        <a:rPr lang="en-IN" sz="1400" b="0" i="0" u="none" strike="noStrike" kern="1200" dirty="0" err="1">
                          <a:solidFill>
                            <a:schemeClr val="dk1"/>
                          </a:solidFill>
                          <a:effectLst/>
                          <a:latin typeface="+mn-lt"/>
                          <a:ea typeface="+mn-ea"/>
                          <a:cs typeface="+mn-cs"/>
                        </a:rPr>
                        <a:t>Abroshan</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Jan Devos</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Geert </a:t>
                      </a:r>
                      <a:r>
                        <a:rPr lang="en-IN" sz="1400" b="0" i="0" u="none" strike="noStrike" kern="1200" dirty="0" err="1">
                          <a:solidFill>
                            <a:schemeClr val="dk1"/>
                          </a:solidFill>
                          <a:effectLst/>
                          <a:latin typeface="+mn-lt"/>
                          <a:ea typeface="+mn-ea"/>
                          <a:cs typeface="+mn-cs"/>
                        </a:rPr>
                        <a:t>Poels</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Eric </a:t>
                      </a:r>
                      <a:r>
                        <a:rPr lang="en-IN" sz="1400" b="0" i="0" u="none" strike="noStrike" kern="1200" dirty="0" err="1">
                          <a:solidFill>
                            <a:schemeClr val="dk1"/>
                          </a:solidFill>
                          <a:effectLst/>
                          <a:latin typeface="+mn-lt"/>
                          <a:ea typeface="+mn-ea"/>
                          <a:cs typeface="+mn-cs"/>
                        </a:rPr>
                        <a:t>Laermans</a:t>
                      </a:r>
                      <a:endParaRPr lang="en-IN" sz="1400" dirty="0"/>
                    </a:p>
                  </a:txBody>
                  <a:tcPr/>
                </a:tc>
                <a:tc>
                  <a:txBody>
                    <a:bodyPr/>
                    <a:lstStyle/>
                    <a:p>
                      <a:pPr algn="l"/>
                      <a:r>
                        <a:rPr lang="en-US" sz="1400" b="0" i="0" kern="1200" dirty="0">
                          <a:solidFill>
                            <a:schemeClr val="dk1"/>
                          </a:solidFill>
                          <a:effectLst/>
                          <a:latin typeface="+mn-lt"/>
                          <a:ea typeface="+mn-ea"/>
                          <a:cs typeface="+mn-cs"/>
                        </a:rPr>
                        <a:t>Participants play a risk-taking game and answer questions related to two psychological scales to measure their </a:t>
                      </a:r>
                      <a:r>
                        <a:rPr lang="en-US" sz="1400" b="0" i="0" kern="1200" dirty="0" err="1">
                          <a:solidFill>
                            <a:schemeClr val="dk1"/>
                          </a:solidFill>
                          <a:effectLst/>
                          <a:latin typeface="+mn-lt"/>
                          <a:ea typeface="+mn-ea"/>
                          <a:cs typeface="+mn-cs"/>
                        </a:rPr>
                        <a:t>behaviours</a:t>
                      </a:r>
                      <a:r>
                        <a:rPr lang="en-US" sz="1400" b="0" i="0" kern="1200" dirty="0">
                          <a:solidFill>
                            <a:schemeClr val="dk1"/>
                          </a:solidFill>
                          <a:effectLst/>
                          <a:latin typeface="+mn-lt"/>
                          <a:ea typeface="+mn-ea"/>
                          <a:cs typeface="+mn-cs"/>
                        </a:rPr>
                        <a:t>, and then conducted a simulated phishing campaign to assess their </a:t>
                      </a:r>
                      <a:r>
                        <a:rPr lang="en-US" sz="1400" b="0" i="0" kern="1200" dirty="0" err="1">
                          <a:solidFill>
                            <a:schemeClr val="dk1"/>
                          </a:solidFill>
                          <a:effectLst/>
                          <a:latin typeface="+mn-lt"/>
                          <a:ea typeface="+mn-ea"/>
                          <a:cs typeface="+mn-cs"/>
                        </a:rPr>
                        <a:t>phishability</a:t>
                      </a:r>
                      <a:r>
                        <a:rPr lang="en-US" sz="1400" b="0" i="0" kern="1200" dirty="0">
                          <a:solidFill>
                            <a:schemeClr val="dk1"/>
                          </a:solidFill>
                          <a:effectLst/>
                          <a:latin typeface="+mn-lt"/>
                          <a:ea typeface="+mn-ea"/>
                          <a:cs typeface="+mn-cs"/>
                        </a:rPr>
                        <a:t> throughout the three phishing steps selected. </a:t>
                      </a:r>
                      <a:endParaRPr lang="en-IN" sz="1400" dirty="0"/>
                    </a:p>
                  </a:txBody>
                  <a:tcPr/>
                </a:tc>
                <a:tc>
                  <a:txBody>
                    <a:bodyPr/>
                    <a:lstStyle/>
                    <a:p>
                      <a:pPr algn="l"/>
                      <a:r>
                        <a:rPr lang="en-US" sz="1400" b="0" i="0" kern="1200" dirty="0" err="1">
                          <a:solidFill>
                            <a:schemeClr val="dk1"/>
                          </a:solidFill>
                          <a:effectLst/>
                          <a:latin typeface="+mn-lt"/>
                          <a:ea typeface="+mn-ea"/>
                          <a:cs typeface="+mn-cs"/>
                        </a:rPr>
                        <a:t>Analysed</a:t>
                      </a:r>
                      <a:r>
                        <a:rPr lang="en-US" sz="1400" b="0" i="0" kern="1200" dirty="0">
                          <a:solidFill>
                            <a:schemeClr val="dk1"/>
                          </a:solidFill>
                          <a:effectLst/>
                          <a:latin typeface="+mn-lt"/>
                          <a:ea typeface="+mn-ea"/>
                          <a:cs typeface="+mn-cs"/>
                        </a:rPr>
                        <a:t> the effect of some personal </a:t>
                      </a:r>
                      <a:r>
                        <a:rPr lang="en-US" sz="1400" b="0" i="0" kern="1200" dirty="0" err="1">
                          <a:solidFill>
                            <a:schemeClr val="dk1"/>
                          </a:solidFill>
                          <a:effectLst/>
                          <a:latin typeface="+mn-lt"/>
                          <a:ea typeface="+mn-ea"/>
                          <a:cs typeface="+mn-cs"/>
                        </a:rPr>
                        <a:t>behaviours</a:t>
                      </a:r>
                      <a:r>
                        <a:rPr lang="en-US" sz="1400" b="0" i="0" kern="1200" dirty="0">
                          <a:solidFill>
                            <a:schemeClr val="dk1"/>
                          </a:solidFill>
                          <a:effectLst/>
                          <a:latin typeface="+mn-lt"/>
                          <a:ea typeface="+mn-ea"/>
                          <a:cs typeface="+mn-cs"/>
                        </a:rPr>
                        <a:t> and demographic factors in each of the three phishing steps described. </a:t>
                      </a:r>
                      <a:endParaRPr lang="en-IN" sz="1400" dirty="0"/>
                    </a:p>
                  </a:txBody>
                  <a:tcPr/>
                </a:tc>
                <a:extLst>
                  <a:ext uri="{0D108BD9-81ED-4DB2-BD59-A6C34878D82A}">
                    <a16:rowId xmlns:a16="http://schemas.microsoft.com/office/drawing/2014/main" val="3259437685"/>
                  </a:ext>
                </a:extLst>
              </a:tr>
              <a:tr h="1243974">
                <a:tc>
                  <a:txBody>
                    <a:bodyPr/>
                    <a:lstStyle/>
                    <a:p>
                      <a:pPr algn="l"/>
                      <a:r>
                        <a:rPr lang="en-IN" sz="1400" dirty="0"/>
                        <a:t>2022</a:t>
                      </a:r>
                    </a:p>
                  </a:txBody>
                  <a:tcPr/>
                </a:tc>
                <a:tc>
                  <a:txBody>
                    <a:bodyPr/>
                    <a:lstStyle/>
                    <a:p>
                      <a:pPr algn="l"/>
                      <a:r>
                        <a:rPr lang="en-US" sz="1400" dirty="0"/>
                        <a:t>A Systematic Literature Review on Phishing Email Detection Using Natural Language Processing Techniques</a:t>
                      </a:r>
                      <a:endParaRPr lang="en-IN" sz="1400" dirty="0"/>
                    </a:p>
                  </a:txBody>
                  <a:tcPr/>
                </a:tc>
                <a:tc>
                  <a:txBody>
                    <a:bodyPr/>
                    <a:lstStyle/>
                    <a:p>
                      <a:pPr algn="l"/>
                      <a:r>
                        <a:rPr lang="en-IN" sz="1400" b="0" i="0" u="none" strike="noStrike" kern="1200" dirty="0">
                          <a:solidFill>
                            <a:schemeClr val="dk1"/>
                          </a:solidFill>
                          <a:effectLst/>
                          <a:latin typeface="+mn-lt"/>
                          <a:ea typeface="+mn-ea"/>
                          <a:cs typeface="+mn-cs"/>
                        </a:rPr>
                        <a:t>Said </a:t>
                      </a:r>
                      <a:r>
                        <a:rPr lang="en-IN" sz="1400" b="0" i="0" u="none" strike="noStrike" kern="1200" dirty="0" err="1">
                          <a:solidFill>
                            <a:schemeClr val="dk1"/>
                          </a:solidFill>
                          <a:effectLst/>
                          <a:latin typeface="+mn-lt"/>
                          <a:ea typeface="+mn-ea"/>
                          <a:cs typeface="+mn-cs"/>
                        </a:rPr>
                        <a:t>Salloum</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Tarek Gaber</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Sunil </a:t>
                      </a:r>
                      <a:r>
                        <a:rPr lang="en-IN" sz="1400" b="0" i="0" u="none" strike="noStrike" kern="1200" dirty="0" err="1">
                          <a:solidFill>
                            <a:schemeClr val="dk1"/>
                          </a:solidFill>
                          <a:effectLst/>
                          <a:latin typeface="+mn-lt"/>
                          <a:ea typeface="+mn-ea"/>
                          <a:cs typeface="+mn-cs"/>
                        </a:rPr>
                        <a:t>Vadera</a:t>
                      </a:r>
                      <a:r>
                        <a:rPr lang="en-IN" sz="1400" b="0" i="0"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Khaled </a:t>
                      </a:r>
                      <a:r>
                        <a:rPr lang="en-IN" sz="1400" b="0" i="0" u="none" strike="noStrike" kern="1200" dirty="0" err="1">
                          <a:solidFill>
                            <a:schemeClr val="dk1"/>
                          </a:solidFill>
                          <a:effectLst/>
                          <a:latin typeface="+mn-lt"/>
                          <a:ea typeface="+mn-ea"/>
                          <a:cs typeface="+mn-cs"/>
                        </a:rPr>
                        <a:t>Shaalan</a:t>
                      </a:r>
                      <a:endParaRPr lang="en-IN" sz="1400" dirty="0"/>
                    </a:p>
                  </a:txBody>
                  <a:tcPr/>
                </a:tc>
                <a:tc>
                  <a:txBody>
                    <a:bodyPr/>
                    <a:lstStyle/>
                    <a:p>
                      <a:pPr algn="l"/>
                      <a:r>
                        <a:rPr lang="en-US" sz="1400" b="0" i="0" kern="1200" dirty="0">
                          <a:solidFill>
                            <a:schemeClr val="dk1"/>
                          </a:solidFill>
                          <a:effectLst/>
                          <a:latin typeface="+mn-lt"/>
                          <a:ea typeface="+mn-ea"/>
                          <a:cs typeface="+mn-cs"/>
                        </a:rPr>
                        <a:t>The use of Natural Language Processing (NLP) techniques for detection of phishing except one that shed light on the use of NLP techniques for classification and training purposes, while exploring a few alternatives.</a:t>
                      </a:r>
                      <a:endParaRPr lang="en-IN" sz="1400" dirty="0"/>
                    </a:p>
                  </a:txBody>
                  <a:tcPr/>
                </a:tc>
                <a:tc>
                  <a:txBody>
                    <a:bodyPr/>
                    <a:lstStyle/>
                    <a:p>
                      <a:pPr algn="l"/>
                      <a:r>
                        <a:rPr lang="en-US" sz="1400" b="0" i="0" kern="1200" dirty="0">
                          <a:solidFill>
                            <a:schemeClr val="dk1"/>
                          </a:solidFill>
                          <a:effectLst/>
                          <a:latin typeface="+mn-lt"/>
                          <a:ea typeface="+mn-ea"/>
                          <a:cs typeface="+mn-cs"/>
                        </a:rPr>
                        <a:t>In this research, journal, conference, and workshop papers were carefully </a:t>
                      </a:r>
                      <a:r>
                        <a:rPr lang="en-US" sz="1400" b="0" i="0" kern="1200" dirty="0" err="1">
                          <a:solidFill>
                            <a:schemeClr val="dk1"/>
                          </a:solidFill>
                          <a:effectLst/>
                          <a:latin typeface="+mn-lt"/>
                          <a:ea typeface="+mn-ea"/>
                          <a:cs typeface="+mn-cs"/>
                        </a:rPr>
                        <a:t>analysed</a:t>
                      </a:r>
                      <a:r>
                        <a:rPr lang="en-US" sz="1400" b="0" i="0" kern="1200" dirty="0">
                          <a:solidFill>
                            <a:schemeClr val="dk1"/>
                          </a:solidFill>
                          <a:effectLst/>
                          <a:latin typeface="+mn-lt"/>
                          <a:ea typeface="+mn-ea"/>
                          <a:cs typeface="+mn-cs"/>
                        </a:rPr>
                        <a:t>, published between 2006 and 2022, with different techniques to investigate the trend of phishing email detection.</a:t>
                      </a:r>
                      <a:endParaRPr lang="en-IN" sz="1400" dirty="0"/>
                    </a:p>
                  </a:txBody>
                  <a:tcPr/>
                </a:tc>
                <a:extLst>
                  <a:ext uri="{0D108BD9-81ED-4DB2-BD59-A6C34878D82A}">
                    <a16:rowId xmlns:a16="http://schemas.microsoft.com/office/drawing/2014/main" val="2765308610"/>
                  </a:ext>
                </a:extLst>
              </a:tr>
            </a:tbl>
          </a:graphicData>
        </a:graphic>
      </p:graphicFrame>
    </p:spTree>
    <p:extLst>
      <p:ext uri="{BB962C8B-B14F-4D97-AF65-F5344CB8AC3E}">
        <p14:creationId xmlns:p14="http://schemas.microsoft.com/office/powerpoint/2010/main" val="2569543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21647</TotalTime>
  <Words>4786</Words>
  <Application>Microsoft Office PowerPoint</Application>
  <PresentationFormat>Widescreen</PresentationFormat>
  <Paragraphs>502</Paragraphs>
  <Slides>37</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Courier New</vt:lpstr>
      <vt:lpstr>Trebuchet MS</vt:lpstr>
      <vt:lpstr>Wingdings</vt:lpstr>
      <vt:lpstr>Wingdings 3</vt:lpstr>
      <vt:lpstr>Facet</vt:lpstr>
      <vt:lpstr>PowerPoint Presentation</vt:lpstr>
      <vt:lpstr>Contents</vt:lpstr>
      <vt:lpstr>Introduction</vt:lpstr>
      <vt:lpstr>Abstract</vt:lpstr>
      <vt:lpstr>Problem Definition</vt:lpstr>
      <vt:lpstr>Objectives</vt:lpstr>
      <vt:lpstr>Scope</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Architecture</vt:lpstr>
      <vt:lpstr>Module-wise Description</vt:lpstr>
      <vt:lpstr>PowerPoint Presentation</vt:lpstr>
      <vt:lpstr>System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Requirements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ACER</dc:creator>
  <cp:lastModifiedBy>ACER</cp:lastModifiedBy>
  <cp:revision>129</cp:revision>
  <dcterms:created xsi:type="dcterms:W3CDTF">2022-05-25T17:21:02Z</dcterms:created>
  <dcterms:modified xsi:type="dcterms:W3CDTF">2023-04-05T14:38:52Z</dcterms:modified>
</cp:coreProperties>
</file>