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300" r:id="rId24"/>
    <p:sldId id="278" r:id="rId25"/>
    <p:sldId id="279" r:id="rId26"/>
    <p:sldId id="287" r:id="rId27"/>
    <p:sldId id="293" r:id="rId28"/>
    <p:sldId id="288" r:id="rId29"/>
    <p:sldId id="291" r:id="rId30"/>
    <p:sldId id="299" r:id="rId31"/>
    <p:sldId id="295" r:id="rId32"/>
    <p:sldId id="285" r:id="rId33"/>
    <p:sldId id="286" r:id="rId34"/>
  </p:sldIdLst>
  <p:sldSz cx="12192000" cy="6858000"/>
  <p:notesSz cx="6858000" cy="9144000"/>
  <p:embeddedFontLst>
    <p:embeddedFont>
      <p:font typeface="Century Gothic" panose="020B0502020202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6F1ZG46O0uzfFmnWlC043vSwF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9" name="Google Shape;35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4" name="Google Shape;39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33"/>
          <p:cNvGrpSpPr/>
          <p:nvPr/>
        </p:nvGrpSpPr>
        <p:grpSpPr>
          <a:xfrm>
            <a:off x="0" y="0"/>
            <a:ext cx="12192000" cy="6858000"/>
            <a:chOff x="0" y="0"/>
            <a:chExt cx="12192000" cy="6858000"/>
          </a:xfrm>
        </p:grpSpPr>
        <p:sp>
          <p:nvSpPr>
            <p:cNvPr id="24" name="Google Shape;24;p3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 name="Google Shape;26;p33"/>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3"/>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rgbClr val="EE52A4"/>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28" name="Google Shape;28;p33"/>
          <p:cNvSpPr txBox="1">
            <a:spLocks noGrp="1"/>
          </p:cNvSpPr>
          <p:nvPr>
            <p:ph type="dt" idx="10"/>
          </p:nvPr>
        </p:nvSpPr>
        <p:spPr>
          <a:xfrm rot="5400000">
            <a:off x="10158984" y="1792224"/>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3"/>
          <p:cNvSpPr txBox="1">
            <a:spLocks noGrp="1"/>
          </p:cNvSpPr>
          <p:nvPr>
            <p:ph type="ftr" idx="11"/>
          </p:nvPr>
        </p:nvSpPr>
        <p:spPr>
          <a:xfrm rot="5400000">
            <a:off x="8951976" y="3227832"/>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8"/>
        <p:cNvGrpSpPr/>
        <p:nvPr/>
      </p:nvGrpSpPr>
      <p:grpSpPr>
        <a:xfrm>
          <a:off x="0" y="0"/>
          <a:ext cx="0" cy="0"/>
          <a:chOff x="0" y="0"/>
          <a:chExt cx="0" cy="0"/>
        </a:xfrm>
      </p:grpSpPr>
      <p:grpSp>
        <p:nvGrpSpPr>
          <p:cNvPr id="119" name="Google Shape;119;p42"/>
          <p:cNvGrpSpPr/>
          <p:nvPr/>
        </p:nvGrpSpPr>
        <p:grpSpPr>
          <a:xfrm>
            <a:off x="0" y="0"/>
            <a:ext cx="12192000" cy="6858000"/>
            <a:chOff x="0" y="0"/>
            <a:chExt cx="12192000" cy="6858000"/>
          </a:xfrm>
        </p:grpSpPr>
        <p:sp>
          <p:nvSpPr>
            <p:cNvPr id="120" name="Google Shape;120;p4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2"/>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2"/>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2"/>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9" name="Google Shape;129;p4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0" name="Google Shape;130;p42"/>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42"/>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32" name="Google Shape;132;p42"/>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3" name="Google Shape;133;p4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37"/>
        <p:cNvGrpSpPr/>
        <p:nvPr/>
      </p:nvGrpSpPr>
      <p:grpSpPr>
        <a:xfrm>
          <a:off x="0" y="0"/>
          <a:ext cx="0" cy="0"/>
          <a:chOff x="0" y="0"/>
          <a:chExt cx="0" cy="0"/>
        </a:xfrm>
      </p:grpSpPr>
      <p:grpSp>
        <p:nvGrpSpPr>
          <p:cNvPr id="138" name="Google Shape;138;p43"/>
          <p:cNvGrpSpPr/>
          <p:nvPr/>
        </p:nvGrpSpPr>
        <p:grpSpPr>
          <a:xfrm>
            <a:off x="0" y="0"/>
            <a:ext cx="12192000" cy="6858000"/>
            <a:chOff x="0" y="0"/>
            <a:chExt cx="12192000" cy="6858000"/>
          </a:xfrm>
        </p:grpSpPr>
        <p:sp>
          <p:nvSpPr>
            <p:cNvPr id="139" name="Google Shape;139;p4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3"/>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3"/>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47" name="Google Shape;147;p4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8" name="Google Shape;148;p43"/>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43"/>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50" name="Google Shape;150;p43"/>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51" name="Google Shape;151;p4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4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55"/>
        <p:cNvGrpSpPr/>
        <p:nvPr/>
      </p:nvGrpSpPr>
      <p:grpSpPr>
        <a:xfrm>
          <a:off x="0" y="0"/>
          <a:ext cx="0" cy="0"/>
          <a:chOff x="0" y="0"/>
          <a:chExt cx="0" cy="0"/>
        </a:xfrm>
      </p:grpSpPr>
      <p:grpSp>
        <p:nvGrpSpPr>
          <p:cNvPr id="156" name="Google Shape;156;p44"/>
          <p:cNvGrpSpPr/>
          <p:nvPr/>
        </p:nvGrpSpPr>
        <p:grpSpPr>
          <a:xfrm>
            <a:off x="0" y="0"/>
            <a:ext cx="12192000" cy="6858000"/>
            <a:chOff x="0" y="0"/>
            <a:chExt cx="12192000" cy="6858000"/>
          </a:xfrm>
        </p:grpSpPr>
        <p:sp>
          <p:nvSpPr>
            <p:cNvPr id="157" name="Google Shape;157;p4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4"/>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4"/>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65" name="Google Shape;165;p4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44"/>
          <p:cNvSpPr txBox="1">
            <a:spLocks noGrp="1"/>
          </p:cNvSpPr>
          <p:nvPr>
            <p:ph type="title"/>
          </p:nvPr>
        </p:nvSpPr>
        <p:spPr>
          <a:xfrm>
            <a:off x="1148798" y="1063417"/>
            <a:ext cx="8831816" cy="13729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44"/>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8" name="Google Shape;168;p4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72"/>
        <p:cNvGrpSpPr/>
        <p:nvPr/>
      </p:nvGrpSpPr>
      <p:grpSpPr>
        <a:xfrm>
          <a:off x="0" y="0"/>
          <a:ext cx="0" cy="0"/>
          <a:chOff x="0" y="0"/>
          <a:chExt cx="0" cy="0"/>
        </a:xfrm>
      </p:grpSpPr>
      <p:grpSp>
        <p:nvGrpSpPr>
          <p:cNvPr id="173" name="Google Shape;173;p45"/>
          <p:cNvGrpSpPr/>
          <p:nvPr/>
        </p:nvGrpSpPr>
        <p:grpSpPr>
          <a:xfrm>
            <a:off x="0" y="0"/>
            <a:ext cx="12192000" cy="6858000"/>
            <a:chOff x="0" y="0"/>
            <a:chExt cx="12192000" cy="6858000"/>
          </a:xfrm>
        </p:grpSpPr>
        <p:sp>
          <p:nvSpPr>
            <p:cNvPr id="174" name="Google Shape;174;p45"/>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5"/>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5"/>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5"/>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2" name="Google Shape;182;p45"/>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3" name="Google Shape;183;p45"/>
          <p:cNvSpPr txBox="1"/>
          <p:nvPr/>
        </p:nvSpPr>
        <p:spPr>
          <a:xfrm>
            <a:off x="881566" y="607336"/>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a:solidFill>
                  <a:srgbClr val="EE52A4"/>
                </a:solidFill>
                <a:latin typeface="Arial"/>
                <a:ea typeface="Arial"/>
                <a:cs typeface="Arial"/>
                <a:sym typeface="Arial"/>
              </a:rPr>
              <a:t>“</a:t>
            </a:r>
            <a:endParaRPr/>
          </a:p>
        </p:txBody>
      </p:sp>
      <p:sp>
        <p:nvSpPr>
          <p:cNvPr id="184" name="Google Shape;184;p45"/>
          <p:cNvSpPr txBox="1"/>
          <p:nvPr/>
        </p:nvSpPr>
        <p:spPr>
          <a:xfrm>
            <a:off x="9884458" y="2613787"/>
            <a:ext cx="652763"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a:solidFill>
                  <a:srgbClr val="EE52A4"/>
                </a:solidFill>
                <a:latin typeface="Arial"/>
                <a:ea typeface="Arial"/>
                <a:cs typeface="Arial"/>
                <a:sym typeface="Arial"/>
              </a:rPr>
              <a:t>”</a:t>
            </a:r>
            <a:endParaRPr/>
          </a:p>
        </p:txBody>
      </p:sp>
      <p:sp>
        <p:nvSpPr>
          <p:cNvPr id="185" name="Google Shape;185;p45"/>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5"/>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7" name="Google Shape;187;p45"/>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8" name="Google Shape;188;p4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4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6"/>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46"/>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46"/>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46"/>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46"/>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46"/>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46"/>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46"/>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4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4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4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47"/>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47"/>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09" name="Google Shape;209;p47"/>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47"/>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47"/>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2" name="Google Shape;212;p47"/>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47"/>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47"/>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15" name="Google Shape;215;p47"/>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47"/>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47"/>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4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47"/>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4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48"/>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48"/>
          <p:cNvSpPr txBox="1">
            <a:spLocks noGrp="1"/>
          </p:cNvSpPr>
          <p:nvPr>
            <p:ph type="body" idx="1"/>
          </p:nvPr>
        </p:nvSpPr>
        <p:spPr>
          <a:xfrm rot="5400000">
            <a:off x="3859634" y="-101179"/>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48"/>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4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4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49"/>
          <p:cNvGrpSpPr/>
          <p:nvPr/>
        </p:nvGrpSpPr>
        <p:grpSpPr>
          <a:xfrm>
            <a:off x="0" y="0"/>
            <a:ext cx="12192000" cy="6858000"/>
            <a:chOff x="0" y="0"/>
            <a:chExt cx="12192000" cy="6858000"/>
          </a:xfrm>
        </p:grpSpPr>
        <p:sp>
          <p:nvSpPr>
            <p:cNvPr id="229" name="Google Shape;229;p4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9"/>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9"/>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9"/>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4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49"/>
          <p:cNvSpPr txBox="1">
            <a:spLocks noGrp="1"/>
          </p:cNvSpPr>
          <p:nvPr>
            <p:ph type="title"/>
          </p:nvPr>
        </p:nvSpPr>
        <p:spPr>
          <a:xfrm rot="5400000">
            <a:off x="6915923" y="2947780"/>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49"/>
          <p:cNvSpPr txBox="1">
            <a:spLocks noGrp="1"/>
          </p:cNvSpPr>
          <p:nvPr>
            <p:ph type="body" idx="1"/>
          </p:nvPr>
        </p:nvSpPr>
        <p:spPr>
          <a:xfrm rot="5400000">
            <a:off x="1908672" y="524749"/>
            <a:ext cx="4748590" cy="625602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49"/>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4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4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3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42"/>
        <p:cNvGrpSpPr/>
        <p:nvPr/>
      </p:nvGrpSpPr>
      <p:grpSpPr>
        <a:xfrm>
          <a:off x="0" y="0"/>
          <a:ext cx="0" cy="0"/>
          <a:chOff x="0" y="0"/>
          <a:chExt cx="0" cy="0"/>
        </a:xfrm>
      </p:grpSpPr>
      <p:grpSp>
        <p:nvGrpSpPr>
          <p:cNvPr id="43" name="Google Shape;43;p36"/>
          <p:cNvGrpSpPr/>
          <p:nvPr/>
        </p:nvGrpSpPr>
        <p:grpSpPr>
          <a:xfrm>
            <a:off x="0" y="0"/>
            <a:ext cx="12192000" cy="6858000"/>
            <a:chOff x="0" y="0"/>
            <a:chExt cx="12192000" cy="6858000"/>
          </a:xfrm>
        </p:grpSpPr>
        <p:sp>
          <p:nvSpPr>
            <p:cNvPr id="44" name="Google Shape;44;p3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6"/>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6"/>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2" name="Google Shape;52;p3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3" name="Google Shape;53;p36"/>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5" name="Google Shape;55;p3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3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body" idx="1"/>
          </p:nvPr>
        </p:nvSpPr>
        <p:spPr>
          <a:xfrm>
            <a:off x="1154954" y="2603500"/>
            <a:ext cx="88256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3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5"/>
        <p:cNvGrpSpPr/>
        <p:nvPr/>
      </p:nvGrpSpPr>
      <p:grpSpPr>
        <a:xfrm>
          <a:off x="0" y="0"/>
          <a:ext cx="0" cy="0"/>
          <a:chOff x="0" y="0"/>
          <a:chExt cx="0" cy="0"/>
        </a:xfrm>
      </p:grpSpPr>
      <p:grpSp>
        <p:nvGrpSpPr>
          <p:cNvPr id="66" name="Google Shape;66;p38"/>
          <p:cNvGrpSpPr/>
          <p:nvPr/>
        </p:nvGrpSpPr>
        <p:grpSpPr>
          <a:xfrm>
            <a:off x="0" y="0"/>
            <a:ext cx="12192000" cy="6858000"/>
            <a:chOff x="0" y="0"/>
            <a:chExt cx="12192000" cy="6858000"/>
          </a:xfrm>
        </p:grpSpPr>
        <p:sp>
          <p:nvSpPr>
            <p:cNvPr id="67" name="Google Shape;67;p3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8"/>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8"/>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75" name="Google Shape;75;p38"/>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77" name="Google Shape;77;p38"/>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8"/>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79" name="Google Shape;79;p3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39"/>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9"/>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6" name="Google Shape;86;p39"/>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7" name="Google Shape;87;p3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0"/>
        <p:cNvGrpSpPr/>
        <p:nvPr/>
      </p:nvGrpSpPr>
      <p:grpSpPr>
        <a:xfrm>
          <a:off x="0" y="0"/>
          <a:ext cx="0" cy="0"/>
          <a:chOff x="0" y="0"/>
          <a:chExt cx="0" cy="0"/>
        </a:xfrm>
      </p:grpSpPr>
      <p:sp>
        <p:nvSpPr>
          <p:cNvPr id="91" name="Google Shape;91;p4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0"/>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3" name="Google Shape;93;p40"/>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4" name="Google Shape;94;p40"/>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95" name="Google Shape;95;p40"/>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96" name="Google Shape;96;p4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9"/>
        <p:cNvGrpSpPr/>
        <p:nvPr/>
      </p:nvGrpSpPr>
      <p:grpSpPr>
        <a:xfrm>
          <a:off x="0" y="0"/>
          <a:ext cx="0" cy="0"/>
          <a:chOff x="0" y="0"/>
          <a:chExt cx="0" cy="0"/>
        </a:xfrm>
      </p:grpSpPr>
      <p:grpSp>
        <p:nvGrpSpPr>
          <p:cNvPr id="100" name="Google Shape;100;p41"/>
          <p:cNvGrpSpPr/>
          <p:nvPr/>
        </p:nvGrpSpPr>
        <p:grpSpPr>
          <a:xfrm>
            <a:off x="0" y="0"/>
            <a:ext cx="12192000" cy="6858000"/>
            <a:chOff x="0" y="0"/>
            <a:chExt cx="12192000" cy="6858000"/>
          </a:xfrm>
        </p:grpSpPr>
        <p:sp>
          <p:nvSpPr>
            <p:cNvPr id="101" name="Google Shape;101;p4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1"/>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1"/>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1"/>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0" name="Google Shape;110;p4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1" name="Google Shape;111;p41"/>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1"/>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3" name="Google Shape;113;p41"/>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4" name="Google Shape;114;p4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32"/>
          <p:cNvGrpSpPr/>
          <p:nvPr/>
        </p:nvGrpSpPr>
        <p:grpSpPr>
          <a:xfrm>
            <a:off x="0" y="0"/>
            <a:ext cx="12192000" cy="6858000"/>
            <a:chOff x="0" y="0"/>
            <a:chExt cx="12192000" cy="6858000"/>
          </a:xfrm>
        </p:grpSpPr>
        <p:sp>
          <p:nvSpPr>
            <p:cNvPr id="7" name="Google Shape;7;p32"/>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32"/>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32"/>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32"/>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2"/>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2"/>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2"/>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2"/>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3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3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32"/>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3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3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3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
          <p:cNvSpPr txBox="1">
            <a:spLocks noGrp="1"/>
          </p:cNvSpPr>
          <p:nvPr>
            <p:ph type="ctrTitle"/>
          </p:nvPr>
        </p:nvSpPr>
        <p:spPr>
          <a:xfrm>
            <a:off x="1568613" y="2263021"/>
            <a:ext cx="8825658" cy="267764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3200"/>
              <a:buFont typeface="Times New Roman"/>
              <a:buNone/>
            </a:pPr>
            <a:r>
              <a:rPr lang="en-US" sz="3200">
                <a:latin typeface="Times New Roman"/>
                <a:ea typeface="Times New Roman"/>
                <a:cs typeface="Times New Roman"/>
                <a:sym typeface="Times New Roman"/>
              </a:rPr>
              <a:t>A STUDY ON SOCIAL PRESSURE IN DECISION  MAKING</a:t>
            </a:r>
            <a:endParaRPr sz="3200">
              <a:latin typeface="Times New Roman"/>
              <a:ea typeface="Times New Roman"/>
              <a:cs typeface="Times New Roman"/>
              <a:sym typeface="Times New Roman"/>
            </a:endParaRPr>
          </a:p>
        </p:txBody>
      </p:sp>
      <p:sp>
        <p:nvSpPr>
          <p:cNvPr id="250" name="Google Shape;250;p1"/>
          <p:cNvSpPr txBox="1">
            <a:spLocks noGrp="1"/>
          </p:cNvSpPr>
          <p:nvPr>
            <p:ph type="subTitle" idx="1"/>
          </p:nvPr>
        </p:nvSpPr>
        <p:spPr>
          <a:xfrm>
            <a:off x="1471161" y="4973640"/>
            <a:ext cx="8824912" cy="1300997"/>
          </a:xfrm>
          <a:prstGeom prst="rect">
            <a:avLst/>
          </a:prstGeom>
          <a:noFill/>
          <a:ln>
            <a:noFill/>
          </a:ln>
        </p:spPr>
        <p:txBody>
          <a:bodyPr spcFirstLastPara="1" wrap="square" lIns="0" tIns="104775" rIns="0" bIns="0" anchor="t" anchorCtr="0">
            <a:spAutoFit/>
          </a:bodyPr>
          <a:lstStyle/>
          <a:p>
            <a:pPr marL="0" lvl="0" indent="0" algn="ctr" rtl="0">
              <a:lnSpc>
                <a:spcPct val="100000"/>
              </a:lnSpc>
              <a:spcBef>
                <a:spcPts val="0"/>
              </a:spcBef>
              <a:spcAft>
                <a:spcPts val="0"/>
              </a:spcAft>
              <a:buSzPts val="1920"/>
              <a:buNone/>
            </a:pPr>
            <a:r>
              <a:rPr lang="en-US" sz="2400" b="1" dirty="0">
                <a:latin typeface="Times New Roman"/>
                <a:ea typeface="Times New Roman"/>
                <a:cs typeface="Times New Roman"/>
                <a:sym typeface="Times New Roman"/>
              </a:rPr>
              <a:t>ADITHYAN JOHNSON   THAWBOA031</a:t>
            </a:r>
            <a:endParaRPr lang="en-IN" dirty="0"/>
          </a:p>
          <a:p>
            <a:pPr marL="0" lvl="0" indent="0" algn="ctr" rtl="0">
              <a:lnSpc>
                <a:spcPct val="100000"/>
              </a:lnSpc>
              <a:spcBef>
                <a:spcPts val="720"/>
              </a:spcBef>
              <a:spcAft>
                <a:spcPts val="0"/>
              </a:spcAft>
              <a:buSzPts val="1920"/>
              <a:buNone/>
            </a:pPr>
            <a:endParaRPr lang="en-IN" dirty="0"/>
          </a:p>
          <a:p>
            <a:pPr marL="0" lvl="0" indent="0" algn="ctr" rtl="0">
              <a:lnSpc>
                <a:spcPct val="100000"/>
              </a:lnSpc>
              <a:spcBef>
                <a:spcPts val="720"/>
              </a:spcBef>
              <a:spcAft>
                <a:spcPts val="0"/>
              </a:spcAft>
              <a:buSzPts val="1920"/>
              <a:buNone/>
            </a:pPr>
            <a:endParaRPr sz="2400" b="1" dirty="0">
              <a:latin typeface="Times New Roman"/>
              <a:ea typeface="Times New Roman"/>
              <a:cs typeface="Times New Roman"/>
              <a:sym typeface="Times New Roman"/>
            </a:endParaRPr>
          </a:p>
        </p:txBody>
      </p:sp>
      <p:sp>
        <p:nvSpPr>
          <p:cNvPr id="251" name="Google Shape;251;p1"/>
          <p:cNvSpPr txBox="1"/>
          <p:nvPr/>
        </p:nvSpPr>
        <p:spPr>
          <a:xfrm>
            <a:off x="1460274" y="2175935"/>
            <a:ext cx="8824912" cy="934230"/>
          </a:xfrm>
          <a:prstGeom prst="rect">
            <a:avLst/>
          </a:prstGeom>
          <a:noFill/>
          <a:ln>
            <a:noFill/>
          </a:ln>
        </p:spPr>
        <p:txBody>
          <a:bodyPr spcFirstLastPara="1" wrap="square" lIns="0" tIns="104775" rIns="0" bIns="0" anchor="t" anchorCtr="0">
            <a:spAutoFit/>
          </a:bodyPr>
          <a:lstStyle/>
          <a:p>
            <a:pPr marL="0" marR="0" lvl="0" indent="0" algn="ctr" rtl="0">
              <a:spcBef>
                <a:spcPts val="0"/>
              </a:spcBef>
              <a:spcAft>
                <a:spcPts val="0"/>
              </a:spcAft>
              <a:buClr>
                <a:schemeClr val="accent1"/>
              </a:buClr>
              <a:buSzPts val="1920"/>
              <a:buFont typeface="Noto Sans Symbols"/>
              <a:buNone/>
            </a:pPr>
            <a:r>
              <a:rPr lang="en-US" sz="2400" b="1" i="0" u="none" strike="noStrike" cap="none">
                <a:solidFill>
                  <a:srgbClr val="F6D3AE"/>
                </a:solidFill>
                <a:latin typeface="Times New Roman"/>
                <a:ea typeface="Times New Roman"/>
                <a:cs typeface="Times New Roman"/>
                <a:sym typeface="Times New Roman"/>
              </a:rPr>
              <a:t>FOURTH SEMESTER B.VOC DATA SCIENCE</a:t>
            </a:r>
            <a:endParaRPr/>
          </a:p>
          <a:p>
            <a:pPr marL="0" marR="0" lvl="0" indent="0" algn="ctr" rtl="0">
              <a:spcBef>
                <a:spcPts val="720"/>
              </a:spcBef>
              <a:spcAft>
                <a:spcPts val="0"/>
              </a:spcAft>
              <a:buClr>
                <a:schemeClr val="accent1"/>
              </a:buClr>
              <a:buSzPts val="1920"/>
              <a:buFont typeface="Noto Sans Symbols"/>
              <a:buNone/>
            </a:pPr>
            <a:r>
              <a:rPr lang="en-US" sz="2400" b="1" i="0" u="none" strike="noStrike" cap="none">
                <a:solidFill>
                  <a:srgbClr val="F6D3AE"/>
                </a:solidFill>
                <a:latin typeface="Times New Roman"/>
                <a:ea typeface="Times New Roman"/>
                <a:cs typeface="Times New Roman"/>
                <a:sym typeface="Times New Roman"/>
              </a:rPr>
              <a:t>SDC4CS15(PR) : INDUSTRIAL VISIT AND MINI PROJECT</a:t>
            </a:r>
            <a:endParaRPr sz="2400" b="1" i="0" u="none" strike="noStrike" cap="none">
              <a:solidFill>
                <a:srgbClr val="F6D3AE"/>
              </a:solidFill>
              <a:latin typeface="Times New Roman"/>
              <a:ea typeface="Times New Roman"/>
              <a:cs typeface="Times New Roman"/>
              <a:sym typeface="Times New Roman"/>
            </a:endParaRPr>
          </a:p>
        </p:txBody>
      </p:sp>
      <p:sp>
        <p:nvSpPr>
          <p:cNvPr id="252" name="Google Shape;252;p1"/>
          <p:cNvSpPr txBox="1"/>
          <p:nvPr/>
        </p:nvSpPr>
        <p:spPr>
          <a:xfrm>
            <a:off x="1481528" y="1198162"/>
            <a:ext cx="8824912" cy="872675"/>
          </a:xfrm>
          <a:prstGeom prst="rect">
            <a:avLst/>
          </a:prstGeom>
          <a:noFill/>
          <a:ln>
            <a:noFill/>
          </a:ln>
        </p:spPr>
        <p:txBody>
          <a:bodyPr spcFirstLastPara="1" wrap="square" lIns="0" tIns="104775" rIns="0" bIns="0" anchor="t" anchorCtr="0">
            <a:spAutoFit/>
          </a:bodyPr>
          <a:lstStyle/>
          <a:p>
            <a:pPr marL="0" marR="0" lvl="0" indent="0" algn="ctr" rtl="0">
              <a:spcBef>
                <a:spcPts val="0"/>
              </a:spcBef>
              <a:spcAft>
                <a:spcPts val="0"/>
              </a:spcAft>
              <a:buClr>
                <a:schemeClr val="accent1"/>
              </a:buClr>
              <a:buSzPts val="1760"/>
              <a:buFont typeface="Noto Sans Symbols"/>
              <a:buNone/>
            </a:pPr>
            <a:r>
              <a:rPr lang="en-US" sz="2200" b="1" i="0" u="none" strike="noStrike" cap="none">
                <a:solidFill>
                  <a:schemeClr val="lt2"/>
                </a:solidFill>
                <a:latin typeface="Times New Roman"/>
                <a:ea typeface="Times New Roman"/>
                <a:cs typeface="Times New Roman"/>
                <a:sym typeface="Times New Roman"/>
              </a:rPr>
              <a:t>ST.THOMAS COLLEGE (AUTONOMOUS), THRISSUR</a:t>
            </a:r>
            <a:endParaRPr sz="2200" b="1" i="0" u="none" strike="noStrike" cap="none">
              <a:solidFill>
                <a:schemeClr val="lt2"/>
              </a:solidFill>
              <a:latin typeface="Times New Roman"/>
              <a:ea typeface="Times New Roman"/>
              <a:cs typeface="Times New Roman"/>
              <a:sym typeface="Times New Roman"/>
            </a:endParaRPr>
          </a:p>
          <a:p>
            <a:pPr marL="0" marR="0" lvl="0" indent="0" algn="ctr" rtl="0">
              <a:spcBef>
                <a:spcPts val="720"/>
              </a:spcBef>
              <a:spcAft>
                <a:spcPts val="0"/>
              </a:spcAft>
              <a:buClr>
                <a:schemeClr val="accent1"/>
              </a:buClr>
              <a:buSzPts val="1760"/>
              <a:buFont typeface="Noto Sans Symbols"/>
              <a:buNone/>
            </a:pPr>
            <a:r>
              <a:rPr lang="en-US" sz="2200" b="1" i="0" u="none" strike="noStrike" cap="none">
                <a:solidFill>
                  <a:schemeClr val="lt2"/>
                </a:solidFill>
                <a:latin typeface="Times New Roman"/>
                <a:ea typeface="Times New Roman"/>
                <a:cs typeface="Times New Roman"/>
                <a:sym typeface="Times New Roman"/>
              </a:rPr>
              <a:t>DEPARTMENT OF DATA SCIENCE</a:t>
            </a:r>
            <a:endParaRPr/>
          </a:p>
        </p:txBody>
      </p:sp>
      <p:pic>
        <p:nvPicPr>
          <p:cNvPr id="253" name="Google Shape;253;p1"/>
          <p:cNvPicPr preferRelativeResize="0"/>
          <p:nvPr/>
        </p:nvPicPr>
        <p:blipFill rotWithShape="1">
          <a:blip r:embed="rId3">
            <a:alphaModFix/>
          </a:blip>
          <a:srcRect/>
          <a:stretch/>
        </p:blipFill>
        <p:spPr>
          <a:xfrm>
            <a:off x="5585075" y="69472"/>
            <a:ext cx="1021849" cy="1163837"/>
          </a:xfrm>
          <a:prstGeom prst="rect">
            <a:avLst/>
          </a:prstGeom>
          <a:noFill/>
          <a:ln>
            <a:noFill/>
          </a:ln>
        </p:spPr>
      </p:pic>
      <p:sp>
        <p:nvSpPr>
          <p:cNvPr id="254" name="Google Shape;254;p1"/>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lt1"/>
                </a:solidFill>
                <a:latin typeface="Times New Roman"/>
                <a:ea typeface="Times New Roman"/>
                <a:cs typeface="Times New Roman"/>
                <a:sym typeface="Times New Roman"/>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0"/>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10</a:t>
            </a:r>
            <a:endParaRPr/>
          </a:p>
        </p:txBody>
      </p:sp>
      <p:sp>
        <p:nvSpPr>
          <p:cNvPr id="320" name="Google Shape;320;p10"/>
          <p:cNvSpPr txBox="1"/>
          <p:nvPr/>
        </p:nvSpPr>
        <p:spPr>
          <a:xfrm>
            <a:off x="369277" y="3533015"/>
            <a:ext cx="9983037" cy="2990883"/>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000">
                <a:solidFill>
                  <a:srgbClr val="000000"/>
                </a:solidFill>
                <a:latin typeface="Times New Roman"/>
                <a:ea typeface="Times New Roman"/>
                <a:cs typeface="Times New Roman"/>
                <a:sym typeface="Times New Roman"/>
              </a:rPr>
              <a:t>5. How satisfied are you with the decisions you make under social pressure?</a:t>
            </a:r>
            <a:endParaRPr/>
          </a:p>
          <a:p>
            <a:pPr marL="0" marR="0" lvl="0" indent="0" algn="l" rtl="0">
              <a:lnSpc>
                <a:spcPct val="107000"/>
              </a:lnSpc>
              <a:spcBef>
                <a:spcPts val="800"/>
              </a:spcBef>
              <a:spcAft>
                <a:spcPts val="0"/>
              </a:spcAft>
              <a:buNone/>
            </a:pPr>
            <a:r>
              <a:rPr lang="en-US" sz="2000">
                <a:solidFill>
                  <a:srgbClr val="000000"/>
                </a:solidFill>
                <a:latin typeface="Times New Roman"/>
                <a:ea typeface="Times New Roman"/>
                <a:cs typeface="Times New Roman"/>
                <a:sym typeface="Times New Roman"/>
              </a:rPr>
              <a:t>Not at all satisfied</a:t>
            </a:r>
            <a:endParaRPr/>
          </a:p>
          <a:p>
            <a:pPr marL="0" marR="0" lvl="0" indent="0" algn="l" rtl="0">
              <a:lnSpc>
                <a:spcPct val="107000"/>
              </a:lnSpc>
              <a:spcBef>
                <a:spcPts val="800"/>
              </a:spcBef>
              <a:spcAft>
                <a:spcPts val="0"/>
              </a:spcAft>
              <a:buNone/>
            </a:pPr>
            <a:r>
              <a:rPr lang="en-US" sz="2000">
                <a:solidFill>
                  <a:srgbClr val="000000"/>
                </a:solidFill>
                <a:latin typeface="Times New Roman"/>
                <a:ea typeface="Times New Roman"/>
                <a:cs typeface="Times New Roman"/>
                <a:sym typeface="Times New Roman"/>
              </a:rPr>
              <a:t>Somewhat satisfied</a:t>
            </a:r>
            <a:endParaRPr/>
          </a:p>
          <a:p>
            <a:pPr marL="0" marR="0" lvl="0" indent="0" algn="l" rtl="0">
              <a:lnSpc>
                <a:spcPct val="107000"/>
              </a:lnSpc>
              <a:spcBef>
                <a:spcPts val="800"/>
              </a:spcBef>
              <a:spcAft>
                <a:spcPts val="0"/>
              </a:spcAft>
              <a:buNone/>
            </a:pPr>
            <a:r>
              <a:rPr lang="en-US" sz="2000">
                <a:solidFill>
                  <a:srgbClr val="000000"/>
                </a:solidFill>
                <a:latin typeface="Times New Roman"/>
                <a:ea typeface="Times New Roman"/>
                <a:cs typeface="Times New Roman"/>
                <a:sym typeface="Times New Roman"/>
              </a:rPr>
              <a:t>Moderately satisfied</a:t>
            </a:r>
            <a:endParaRPr/>
          </a:p>
          <a:p>
            <a:pPr marL="0" marR="0" lvl="0" indent="0" algn="l" rtl="0">
              <a:lnSpc>
                <a:spcPct val="107000"/>
              </a:lnSpc>
              <a:spcBef>
                <a:spcPts val="800"/>
              </a:spcBef>
              <a:spcAft>
                <a:spcPts val="0"/>
              </a:spcAft>
              <a:buNone/>
            </a:pPr>
            <a:r>
              <a:rPr lang="en-US" sz="2000">
                <a:solidFill>
                  <a:srgbClr val="000000"/>
                </a:solidFill>
                <a:latin typeface="Times New Roman"/>
                <a:ea typeface="Times New Roman"/>
                <a:cs typeface="Times New Roman"/>
                <a:sym typeface="Times New Roman"/>
              </a:rPr>
              <a:t>Very satisfied</a:t>
            </a:r>
            <a:endParaRPr/>
          </a:p>
          <a:p>
            <a:pPr marL="0" marR="0" lvl="0" indent="0" algn="l" rtl="0">
              <a:lnSpc>
                <a:spcPct val="107000"/>
              </a:lnSpc>
              <a:spcBef>
                <a:spcPts val="800"/>
              </a:spcBef>
              <a:spcAft>
                <a:spcPts val="0"/>
              </a:spcAft>
              <a:buNone/>
            </a:pPr>
            <a:r>
              <a:rPr lang="en-US" sz="2000">
                <a:solidFill>
                  <a:srgbClr val="000000"/>
                </a:solidFill>
                <a:latin typeface="Times New Roman"/>
                <a:ea typeface="Times New Roman"/>
                <a:cs typeface="Times New Roman"/>
                <a:sym typeface="Times New Roman"/>
              </a:rPr>
              <a:t>Extremely satisfied</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21" name="Google Shape;321;p10"/>
          <p:cNvSpPr txBox="1"/>
          <p:nvPr/>
        </p:nvSpPr>
        <p:spPr>
          <a:xfrm>
            <a:off x="369277" y="475516"/>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4. I can resist making choices against my preferences even when facing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1"/>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11</a:t>
            </a:r>
            <a:endParaRPr/>
          </a:p>
        </p:txBody>
      </p:sp>
      <p:sp>
        <p:nvSpPr>
          <p:cNvPr id="327" name="Google Shape;327;p11"/>
          <p:cNvSpPr txBox="1"/>
          <p:nvPr/>
        </p:nvSpPr>
        <p:spPr>
          <a:xfrm>
            <a:off x="369277" y="466724"/>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6. I can resist making choices against my preferences even when facing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28" name="Google Shape;328;p11"/>
          <p:cNvSpPr txBox="1"/>
          <p:nvPr/>
        </p:nvSpPr>
        <p:spPr>
          <a:xfrm>
            <a:off x="433754" y="3590924"/>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7. Do you feel pressured to conform to the choices of your peers?.</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2"/>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12</a:t>
            </a:r>
            <a:endParaRPr/>
          </a:p>
        </p:txBody>
      </p:sp>
      <p:sp>
        <p:nvSpPr>
          <p:cNvPr id="334" name="Google Shape;334;p12"/>
          <p:cNvSpPr txBox="1"/>
          <p:nvPr/>
        </p:nvSpPr>
        <p:spPr>
          <a:xfrm>
            <a:off x="369277" y="466724"/>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8. To what extent do you believe social pressure influences your decision-making process?</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35" name="Google Shape;335;p12"/>
          <p:cNvSpPr txBox="1"/>
          <p:nvPr/>
        </p:nvSpPr>
        <p:spPr>
          <a:xfrm>
            <a:off x="369276" y="3555754"/>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9. When making decisions under social pressure, do you feel your choices align with your personal needs and values?</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13"/>
          <p:cNvSpPr txBox="1"/>
          <p:nvPr/>
        </p:nvSpPr>
        <p:spPr>
          <a:xfrm>
            <a:off x="342901" y="409510"/>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10 .How much do you feel your age influences the degree to which you are swayed by the opinions or actions of your peers when making decisions?</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41" name="Google Shape;341;p13"/>
          <p:cNvSpPr txBox="1"/>
          <p:nvPr/>
        </p:nvSpPr>
        <p:spPr>
          <a:xfrm>
            <a:off x="342900" y="3694999"/>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11. In your experience, how has your age influenced your confidence in decision-making when faced with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42" name="Google Shape;342;p13"/>
          <p:cNvSpPr txBox="1"/>
          <p:nvPr/>
        </p:nvSpPr>
        <p:spPr>
          <a:xfrm>
            <a:off x="10624459" y="466724"/>
            <a:ext cx="914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13</a:t>
            </a:r>
            <a:endParaRPr/>
          </a:p>
          <a:p>
            <a:pPr marL="0" marR="0" lvl="0" indent="0" algn="l" rtl="0">
              <a:spcBef>
                <a:spcPts val="0"/>
              </a:spcBef>
              <a:spcAft>
                <a:spcPts val="0"/>
              </a:spcAft>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14"/>
          <p:cNvSpPr txBox="1"/>
          <p:nvPr/>
        </p:nvSpPr>
        <p:spPr>
          <a:xfrm>
            <a:off x="369277" y="466724"/>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12. To what extent do you think age plays a role in your ability to resist making choices against your preferences when under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48" name="Google Shape;348;p14"/>
          <p:cNvSpPr txBox="1"/>
          <p:nvPr/>
        </p:nvSpPr>
        <p:spPr>
          <a:xfrm>
            <a:off x="369276" y="3867117"/>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13. How do you perceive the influence of your age on the speed at which you adopt new trends under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49" name="Google Shape;349;p14"/>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5"/>
          <p:cNvSpPr txBox="1"/>
          <p:nvPr/>
        </p:nvSpPr>
        <p:spPr>
          <a:xfrm>
            <a:off x="369277" y="466724"/>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14. Does your age impact the likelihood of experiencing regret in decisions made under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55" name="Google Shape;355;p15"/>
          <p:cNvSpPr txBox="1"/>
          <p:nvPr/>
        </p:nvSpPr>
        <p:spPr>
          <a:xfrm>
            <a:off x="290146" y="3786928"/>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15.  To what extent do you believe individuals with higher education are less influenced by social pressure in decision-making?</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56" name="Google Shape;356;p15"/>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6"/>
          <p:cNvSpPr txBox="1"/>
          <p:nvPr/>
        </p:nvSpPr>
        <p:spPr>
          <a:xfrm>
            <a:off x="369277" y="466724"/>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16. I feel more confident in my decision-making when faced with social pressure due to my educational background.</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62" name="Google Shape;362;p16"/>
          <p:cNvSpPr txBox="1"/>
          <p:nvPr/>
        </p:nvSpPr>
        <p:spPr>
          <a:xfrm>
            <a:off x="369276" y="3687640"/>
            <a:ext cx="9983037" cy="3254289"/>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17.  My educational background helps me resist making choices against my preferences when under social pressure.</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63" name="Google Shape;363;p16"/>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17"/>
          <p:cNvSpPr txBox="1"/>
          <p:nvPr/>
        </p:nvSpPr>
        <p:spPr>
          <a:xfrm>
            <a:off x="290146" y="316518"/>
            <a:ext cx="9983037" cy="3320204"/>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18.  I believe individuals with higher education are less influenced by social pressure in decision-making.</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69" name="Google Shape;369;p17"/>
          <p:cNvSpPr txBox="1"/>
          <p:nvPr/>
        </p:nvSpPr>
        <p:spPr>
          <a:xfrm>
            <a:off x="369277" y="3550599"/>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19.  Support from my family significantly influences my ability to deal with social pressure.</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70" name="Google Shape;370;p17"/>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8"/>
          <p:cNvSpPr txBox="1"/>
          <p:nvPr/>
        </p:nvSpPr>
        <p:spPr>
          <a:xfrm>
            <a:off x="369277" y="316519"/>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20. My family's opinions significantly affect my decision-making process under social pressure.</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76" name="Google Shape;376;p18"/>
          <p:cNvSpPr txBox="1"/>
          <p:nvPr/>
        </p:nvSpPr>
        <p:spPr>
          <a:xfrm>
            <a:off x="369276" y="3212119"/>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21. Family expectations often lead me to make decisions against my preferences.</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77" name="Google Shape;377;p18"/>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9"/>
          <p:cNvSpPr txBox="1"/>
          <p:nvPr/>
        </p:nvSpPr>
        <p:spPr>
          <a:xfrm>
            <a:off x="369277" y="316519"/>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22. I feel more confident in my choices when I have the support of my family during social pressure.</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83" name="Google Shape;383;p19"/>
          <p:cNvSpPr txBox="1"/>
          <p:nvPr/>
        </p:nvSpPr>
        <p:spPr>
          <a:xfrm>
            <a:off x="369276" y="3168157"/>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23. I can resist social pressure more effectively when my family supports my decisions.</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84" name="Google Shape;384;p19"/>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Introduction</a:t>
            </a:r>
            <a:endParaRPr/>
          </a:p>
        </p:txBody>
      </p:sp>
      <p:sp>
        <p:nvSpPr>
          <p:cNvPr id="260" name="Google Shape;260;p2"/>
          <p:cNvSpPr txBox="1"/>
          <p:nvPr/>
        </p:nvSpPr>
        <p:spPr>
          <a:xfrm>
            <a:off x="348342" y="2341611"/>
            <a:ext cx="11386457" cy="388087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Have you ever felt like the decisions you make are not entirely your own? That's the influence of social pressure at work. Social pressure is like a silent whisper in our ears, nudging us to conform to what society expects or what our friends think is cool. It's the reason why we often consider what others will say or think before making a choice.</a:t>
            </a:r>
            <a:endParaRPr/>
          </a:p>
          <a:p>
            <a:pPr marL="342900" marR="0" lvl="0" indent="-190500" algn="just" rtl="0">
              <a:lnSpc>
                <a:spcPct val="115000"/>
              </a:lnSpc>
              <a:spcBef>
                <a:spcPts val="0"/>
              </a:spcBef>
              <a:spcAft>
                <a:spcPts val="0"/>
              </a:spcAft>
              <a:buClr>
                <a:schemeClr val="dk1"/>
              </a:buClr>
              <a:buSzPts val="2400"/>
              <a:buFont typeface="Noto Sans Symbols"/>
              <a:buNone/>
            </a:pPr>
            <a:endParaRPr sz="2400">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By studying this, we hope to learn more about why we make the choices we do and how we can make better decisions, even when there's pressure from others. This research isn't just for academics — it's about giving everyone a better understanding of how social pressure shapes our lives, so we can make choices that are right for us.</a:t>
            </a:r>
            <a:endParaRPr sz="2400">
              <a:solidFill>
                <a:schemeClr val="dk1"/>
              </a:solidFill>
              <a:latin typeface="Times New Roman"/>
              <a:ea typeface="Times New Roman"/>
              <a:cs typeface="Times New Roman"/>
              <a:sym typeface="Times New Roman"/>
            </a:endParaRPr>
          </a:p>
        </p:txBody>
      </p:sp>
      <p:sp>
        <p:nvSpPr>
          <p:cNvPr id="261" name="Google Shape;261;p2"/>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0"/>
          <p:cNvSpPr txBox="1"/>
          <p:nvPr/>
        </p:nvSpPr>
        <p:spPr>
          <a:xfrm>
            <a:off x="521677" y="468919"/>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 24.  Social pressure significantly influences my decision to adopt new trends.</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90" name="Google Shape;390;p20"/>
          <p:cNvSpPr txBox="1"/>
          <p:nvPr/>
        </p:nvSpPr>
        <p:spPr>
          <a:xfrm>
            <a:off x="521676" y="3429000"/>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 25. The fear of social judgment influences my decision to adopt new trends.</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91" name="Google Shape;391;p20"/>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20</a:t>
            </a: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1"/>
          <p:cNvSpPr txBox="1"/>
          <p:nvPr/>
        </p:nvSpPr>
        <p:spPr>
          <a:xfrm>
            <a:off x="369277" y="316519"/>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dirty="0">
                <a:solidFill>
                  <a:schemeClr val="dk1"/>
                </a:solidFill>
                <a:latin typeface="Times New Roman"/>
                <a:ea typeface="Times New Roman"/>
                <a:cs typeface="Times New Roman"/>
                <a:sym typeface="Times New Roman"/>
              </a:rPr>
              <a:t>26. I adopt new trends to align with societal expectations even if they go against my preferences.</a:t>
            </a:r>
            <a:endParaRPr sz="2000" dirty="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a)Strongly Disagree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b)Disagree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c)Neutral</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d)Agree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e)Strongly Agree</a:t>
            </a:r>
            <a:endParaRPr dirty="0"/>
          </a:p>
          <a:p>
            <a:pPr marL="0" marR="0" lvl="0" indent="0" algn="just" rtl="0">
              <a:lnSpc>
                <a:spcPct val="107000"/>
              </a:lnSpc>
              <a:spcBef>
                <a:spcPts val="80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397" name="Google Shape;397;p21"/>
          <p:cNvSpPr txBox="1"/>
          <p:nvPr/>
        </p:nvSpPr>
        <p:spPr>
          <a:xfrm>
            <a:off x="369276" y="3307402"/>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27. The level of social pressure influences how quickly I adopt new trends.</a:t>
            </a:r>
            <a:endParaRPr sz="200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98" name="Google Shape;398;p21"/>
          <p:cNvSpPr txBox="1"/>
          <p:nvPr/>
        </p:nvSpPr>
        <p:spPr>
          <a:xfrm>
            <a:off x="10624459" y="466724"/>
            <a:ext cx="914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21</a:t>
            </a:r>
            <a:endParaRPr/>
          </a:p>
          <a:p>
            <a:pPr marL="0" marR="0" lvl="0" indent="0" algn="l" rtl="0">
              <a:spcBef>
                <a:spcPts val="0"/>
              </a:spcBef>
              <a:spcAft>
                <a:spcPts val="0"/>
              </a:spcAft>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2"/>
          <p:cNvSpPr txBox="1"/>
          <p:nvPr/>
        </p:nvSpPr>
        <p:spPr>
          <a:xfrm>
            <a:off x="369277" y="316519"/>
            <a:ext cx="9983037" cy="2957926"/>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1800" dirty="0">
                <a:solidFill>
                  <a:schemeClr val="dk1"/>
                </a:solidFill>
                <a:latin typeface="Times New Roman"/>
                <a:ea typeface="Times New Roman"/>
                <a:cs typeface="Times New Roman"/>
                <a:sym typeface="Times New Roman"/>
              </a:rPr>
              <a:t>28. I feel more satisfied with my choices when adopting new trends under minimal social pressure.</a:t>
            </a:r>
            <a:endParaRPr sz="2000" dirty="0">
              <a:solidFill>
                <a:schemeClr val="dk1"/>
              </a:solidFill>
              <a:latin typeface="Times New Roman"/>
              <a:ea typeface="Times New Roman"/>
              <a:cs typeface="Times New Roman"/>
              <a:sym typeface="Times New Roman"/>
            </a:endParaRPr>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a)Strongly Disagree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b)Disagree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c)Neutral</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d)Agree</a:t>
            </a:r>
            <a:endParaRPr dirty="0"/>
          </a:p>
          <a:p>
            <a:pPr marL="0" marR="0" lvl="0" indent="0" algn="just" rtl="0">
              <a:lnSpc>
                <a:spcPct val="107000"/>
              </a:lnSpc>
              <a:spcBef>
                <a:spcPts val="800"/>
              </a:spcBef>
              <a:spcAft>
                <a:spcPts val="0"/>
              </a:spcAft>
              <a:buNone/>
            </a:pPr>
            <a:r>
              <a:rPr lang="en-US" sz="2000" dirty="0">
                <a:solidFill>
                  <a:schemeClr val="dk1"/>
                </a:solidFill>
                <a:latin typeface="Times New Roman"/>
                <a:ea typeface="Times New Roman"/>
                <a:cs typeface="Times New Roman"/>
                <a:sym typeface="Times New Roman"/>
              </a:rPr>
              <a:t>e)Strongly Agree</a:t>
            </a:r>
            <a:endParaRPr dirty="0"/>
          </a:p>
          <a:p>
            <a:pPr marL="0" marR="0" lvl="0" indent="0" algn="just" rtl="0">
              <a:lnSpc>
                <a:spcPct val="107000"/>
              </a:lnSpc>
              <a:spcBef>
                <a:spcPts val="80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404" name="Google Shape;404;p22"/>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154920-200E-5CD7-17EE-023A6A1396CC}"/>
              </a:ext>
            </a:extLst>
          </p:cNvPr>
          <p:cNvPicPr>
            <a:picLocks noChangeAspect="1"/>
          </p:cNvPicPr>
          <p:nvPr/>
        </p:nvPicPr>
        <p:blipFill>
          <a:blip r:embed="rId2"/>
          <a:stretch>
            <a:fillRect/>
          </a:stretch>
        </p:blipFill>
        <p:spPr>
          <a:xfrm>
            <a:off x="45777" y="0"/>
            <a:ext cx="12146223" cy="6858000"/>
          </a:xfrm>
          <a:prstGeom prst="rect">
            <a:avLst/>
          </a:prstGeom>
        </p:spPr>
      </p:pic>
    </p:spTree>
    <p:extLst>
      <p:ext uri="{BB962C8B-B14F-4D97-AF65-F5344CB8AC3E}">
        <p14:creationId xmlns:p14="http://schemas.microsoft.com/office/powerpoint/2010/main" val="1904575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3"/>
          <p:cNvSpPr txBox="1">
            <a:spLocks noGrp="1"/>
          </p:cNvSpPr>
          <p:nvPr>
            <p:ph type="title"/>
          </p:nvPr>
        </p:nvSpPr>
        <p:spPr>
          <a:xfrm>
            <a:off x="1710126" y="1804609"/>
            <a:ext cx="8825660" cy="18225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4000"/>
              <a:buFont typeface="Century Gothic"/>
              <a:buNone/>
            </a:pPr>
            <a:r>
              <a:rPr lang="en-US" b="1"/>
              <a:t>Analysis and Data Visualization</a:t>
            </a:r>
            <a:endParaRPr/>
          </a:p>
        </p:txBody>
      </p:sp>
      <p:sp>
        <p:nvSpPr>
          <p:cNvPr id="410" name="Google Shape;410;p23"/>
          <p:cNvSpPr txBox="1"/>
          <p:nvPr/>
        </p:nvSpPr>
        <p:spPr>
          <a:xfrm>
            <a:off x="10633251" y="484308"/>
            <a:ext cx="914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23</a:t>
            </a:r>
            <a:endParaRPr/>
          </a:p>
          <a:p>
            <a:pPr marL="0" marR="0" lvl="0" indent="0" algn="l" rtl="0">
              <a:spcBef>
                <a:spcPts val="0"/>
              </a:spcBef>
              <a:spcAft>
                <a:spcPts val="0"/>
              </a:spcAft>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24"/>
          <p:cNvSpPr txBox="1"/>
          <p:nvPr/>
        </p:nvSpPr>
        <p:spPr>
          <a:xfrm>
            <a:off x="10602685" y="565966"/>
            <a:ext cx="5007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24</a:t>
            </a:r>
            <a:endParaRPr/>
          </a:p>
          <a:p>
            <a:pPr marL="0" marR="0" lvl="0" indent="0" algn="l" rtl="0">
              <a:spcBef>
                <a:spcPts val="0"/>
              </a:spcBef>
              <a:spcAft>
                <a:spcPts val="0"/>
              </a:spcAft>
              <a:buNone/>
            </a:pPr>
            <a:endParaRPr sz="1800" b="1">
              <a:solidFill>
                <a:schemeClr val="lt1"/>
              </a:solidFill>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236D4132-34EB-20FD-7955-141B06646497}"/>
              </a:ext>
            </a:extLst>
          </p:cNvPr>
          <p:cNvPicPr/>
          <p:nvPr/>
        </p:nvPicPr>
        <p:blipFill>
          <a:blip r:embed="rId3"/>
          <a:stretch>
            <a:fillRect/>
          </a:stretch>
        </p:blipFill>
        <p:spPr>
          <a:xfrm>
            <a:off x="0" y="-70339"/>
            <a:ext cx="12194858" cy="5284177"/>
          </a:xfrm>
          <a:prstGeom prst="rect">
            <a:avLst/>
          </a:prstGeom>
        </p:spPr>
      </p:pic>
      <p:sp>
        <p:nvSpPr>
          <p:cNvPr id="4" name="TextBox 3">
            <a:extLst>
              <a:ext uri="{FF2B5EF4-FFF2-40B4-BE49-F238E27FC236}">
                <a16:creationId xmlns:a16="http://schemas.microsoft.com/office/drawing/2014/main" id="{C811761C-A029-CE01-B6C6-803DDF3BB3F4}"/>
              </a:ext>
            </a:extLst>
          </p:cNvPr>
          <p:cNvSpPr txBox="1"/>
          <p:nvPr/>
        </p:nvSpPr>
        <p:spPr>
          <a:xfrm>
            <a:off x="140677" y="5275385"/>
            <a:ext cx="11904785" cy="523220"/>
          </a:xfrm>
          <a:prstGeom prst="rect">
            <a:avLst/>
          </a:prstGeom>
          <a:noFill/>
        </p:spPr>
        <p:txBody>
          <a:bodyPr wrap="square" rtlCol="0">
            <a:spAutoFit/>
          </a:bodyPr>
          <a:lstStyle/>
          <a:p>
            <a:r>
              <a:rPr lang="en-US"/>
              <a:t>Here we can see the visualization of  various demographic factors including age,income,education qualification ,gender,occupation etc here we can see their count used for the analysis this is for understanding our survey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A9EF16-DA4B-C257-EF90-DC4BD7BCEC1F}"/>
              </a:ext>
            </a:extLst>
          </p:cNvPr>
          <p:cNvSpPr txBox="1"/>
          <p:nvPr/>
        </p:nvSpPr>
        <p:spPr>
          <a:xfrm>
            <a:off x="465993" y="1318846"/>
            <a:ext cx="11386039" cy="307777"/>
          </a:xfrm>
          <a:prstGeom prst="rect">
            <a:avLst/>
          </a:prstGeom>
          <a:noFill/>
        </p:spPr>
        <p:txBody>
          <a:bodyPr wrap="square" rtlCol="0">
            <a:spAutoFit/>
          </a:bodyPr>
          <a:lstStyle/>
          <a:p>
            <a:endParaRPr lang="en-IN" dirty="0"/>
          </a:p>
        </p:txBody>
      </p:sp>
      <p:pic>
        <p:nvPicPr>
          <p:cNvPr id="2" name="Picture 1">
            <a:extLst>
              <a:ext uri="{FF2B5EF4-FFF2-40B4-BE49-F238E27FC236}">
                <a16:creationId xmlns:a16="http://schemas.microsoft.com/office/drawing/2014/main" id="{3F97FAC1-2FA0-FFF2-6637-05B20E5578B3}"/>
              </a:ext>
            </a:extLst>
          </p:cNvPr>
          <p:cNvPicPr/>
          <p:nvPr/>
        </p:nvPicPr>
        <p:blipFill>
          <a:blip r:embed="rId2"/>
          <a:stretch>
            <a:fillRect/>
          </a:stretch>
        </p:blipFill>
        <p:spPr>
          <a:xfrm>
            <a:off x="0" y="-2540"/>
            <a:ext cx="12197715" cy="6860540"/>
          </a:xfrm>
          <a:prstGeom prst="rect">
            <a:avLst/>
          </a:prstGeom>
        </p:spPr>
      </p:pic>
    </p:spTree>
    <p:extLst>
      <p:ext uri="{BB962C8B-B14F-4D97-AF65-F5344CB8AC3E}">
        <p14:creationId xmlns:p14="http://schemas.microsoft.com/office/powerpoint/2010/main" val="1239853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96;p21">
            <a:extLst>
              <a:ext uri="{FF2B5EF4-FFF2-40B4-BE49-F238E27FC236}">
                <a16:creationId xmlns:a16="http://schemas.microsoft.com/office/drawing/2014/main" id="{DA9735F9-95BE-A15A-32C1-78516ACBC470}"/>
              </a:ext>
            </a:extLst>
          </p:cNvPr>
          <p:cNvSpPr txBox="1"/>
          <p:nvPr/>
        </p:nvSpPr>
        <p:spPr>
          <a:xfrm>
            <a:off x="1169377" y="1450726"/>
            <a:ext cx="9983037" cy="5222928"/>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Ø"/>
            </a:pPr>
            <a:r>
              <a:rPr lang="en-US" sz="2400" dirty="0">
                <a:solidFill>
                  <a:schemeClr val="dk1"/>
                </a:solidFill>
                <a:latin typeface="Times New Roman"/>
                <a:ea typeface="Times New Roman"/>
                <a:cs typeface="Times New Roman"/>
                <a:sym typeface="Times New Roman"/>
              </a:rPr>
              <a:t> </a:t>
            </a:r>
            <a:r>
              <a:rPr lang="en-US" sz="2400" dirty="0"/>
              <a:t>Social pressure impacts decision-making differently across various demographic factors. Younger individuals (under 18 and 18-24) and students tend to agree more that social pressure impacts their decision-making.</a:t>
            </a:r>
          </a:p>
          <a:p>
            <a:pPr marL="285750" indent="-285750">
              <a:buFont typeface="Wingdings" panose="05000000000000000000" pitchFamily="2" charset="2"/>
              <a:buChar char="Ø"/>
            </a:pPr>
            <a:r>
              <a:rPr lang="en-US" sz="2400" dirty="0"/>
              <a:t> Gender differences are minimal, with both males and females showing similar patterns of agreement and disagreement.</a:t>
            </a:r>
          </a:p>
          <a:p>
            <a:pPr marL="285750" indent="-285750">
              <a:buFont typeface="Wingdings" panose="05000000000000000000" pitchFamily="2" charset="2"/>
              <a:buChar char="Ø"/>
            </a:pPr>
            <a:r>
              <a:rPr lang="en-US" sz="2400" dirty="0"/>
              <a:t> Occupation shows more variation, with students and homemakers feeling more impacted by social pressure compared to employed and retired individuals. Income levels also show differences, with those earning below 20,000 and those with no income feeling more impacted by social pressure compared to higher income groups.</a:t>
            </a:r>
          </a:p>
          <a:p>
            <a:pPr marL="285750" indent="-285750">
              <a:buFont typeface="Wingdings" panose="05000000000000000000" pitchFamily="2" charset="2"/>
              <a:buChar char="Ø"/>
            </a:pPr>
            <a:r>
              <a:rPr lang="en-US" sz="2400" dirty="0"/>
              <a:t>This analysis highlights the nuanced ways in which social pressure can shape our decisions, depending on our demographic background.</a:t>
            </a:r>
          </a:p>
          <a:p>
            <a:pPr marL="0" marR="0" lvl="0" indent="0" algn="just" rtl="0">
              <a:lnSpc>
                <a:spcPct val="107000"/>
              </a:lnSpc>
              <a:spcBef>
                <a:spcPts val="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2" name="Google Shape;410;p23">
            <a:extLst>
              <a:ext uri="{FF2B5EF4-FFF2-40B4-BE49-F238E27FC236}">
                <a16:creationId xmlns:a16="http://schemas.microsoft.com/office/drawing/2014/main" id="{748C459F-866E-40FA-C433-AE9AC74082DB}"/>
              </a:ext>
            </a:extLst>
          </p:cNvPr>
          <p:cNvSpPr txBox="1"/>
          <p:nvPr/>
        </p:nvSpPr>
        <p:spPr>
          <a:xfrm>
            <a:off x="10633251" y="466724"/>
            <a:ext cx="914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24</a:t>
            </a:r>
            <a:endParaRPr dirty="0"/>
          </a:p>
          <a:p>
            <a:pPr marL="0" marR="0" lvl="0" indent="0" algn="l" rtl="0">
              <a:spcBef>
                <a:spcPts val="0"/>
              </a:spcBef>
              <a:spcAft>
                <a:spcPts val="0"/>
              </a:spcAft>
              <a:buNone/>
            </a:pPr>
            <a:endParaRPr sz="18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29848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EFE25-B7FD-45D0-2D0D-98407FFCBECE}"/>
              </a:ext>
            </a:extLst>
          </p:cNvPr>
          <p:cNvPicPr/>
          <p:nvPr/>
        </p:nvPicPr>
        <p:blipFill>
          <a:blip r:embed="rId2"/>
          <a:stretch>
            <a:fillRect/>
          </a:stretch>
        </p:blipFill>
        <p:spPr>
          <a:xfrm>
            <a:off x="-2857" y="-1271"/>
            <a:ext cx="12197715" cy="5294239"/>
          </a:xfrm>
          <a:prstGeom prst="rect">
            <a:avLst/>
          </a:prstGeom>
        </p:spPr>
      </p:pic>
      <p:sp>
        <p:nvSpPr>
          <p:cNvPr id="2" name="Google Shape;403;p22">
            <a:extLst>
              <a:ext uri="{FF2B5EF4-FFF2-40B4-BE49-F238E27FC236}">
                <a16:creationId xmlns:a16="http://schemas.microsoft.com/office/drawing/2014/main" id="{F911F166-4E30-D847-462E-52AF7F7328BF}"/>
              </a:ext>
            </a:extLst>
          </p:cNvPr>
          <p:cNvSpPr txBox="1"/>
          <p:nvPr/>
        </p:nvSpPr>
        <p:spPr>
          <a:xfrm>
            <a:off x="492370" y="4941273"/>
            <a:ext cx="9983037" cy="174261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7000"/>
              </a:lnSpc>
              <a:spcBef>
                <a:spcPts val="0"/>
              </a:spcBef>
              <a:spcAft>
                <a:spcPts val="0"/>
              </a:spcAft>
              <a:buFont typeface="Wingdings" panose="05000000000000000000" pitchFamily="2" charset="2"/>
              <a:buChar char="Ø"/>
            </a:pPr>
            <a:r>
              <a:rPr lang="en-US" dirty="0"/>
              <a:t>Both males and females generally report high satisfaction with their decisions under social pressure, with the majority indicating either extreme or moderate satisfaction. So there is no such relation between social pressure and gender</a:t>
            </a:r>
          </a:p>
          <a:p>
            <a:pPr marL="285750" marR="0" lvl="0" indent="-285750" algn="just" rtl="0">
              <a:lnSpc>
                <a:spcPct val="107000"/>
              </a:lnSpc>
              <a:spcBef>
                <a:spcPts val="0"/>
              </a:spcBef>
              <a:spcAft>
                <a:spcPts val="0"/>
              </a:spcAft>
              <a:buFont typeface="Wingdings" panose="05000000000000000000" pitchFamily="2" charset="2"/>
              <a:buChar char="Ø"/>
            </a:pPr>
            <a:endParaRPr lang="en-US" dirty="0"/>
          </a:p>
          <a:p>
            <a:pPr marL="285750" marR="0" lvl="0" indent="-285750" algn="just" rtl="0">
              <a:lnSpc>
                <a:spcPct val="107000"/>
              </a:lnSpc>
              <a:spcBef>
                <a:spcPts val="0"/>
              </a:spcBef>
              <a:spcAft>
                <a:spcPts val="0"/>
              </a:spcAft>
              <a:buFont typeface="Wingdings" panose="05000000000000000000" pitchFamily="2" charset="2"/>
              <a:buChar char="Ø"/>
            </a:pPr>
            <a:r>
              <a:rPr lang="en-US" dirty="0"/>
              <a:t>But coming to income only 1 person is extremely satisfied he is person above income of 80000 so income and social </a:t>
            </a:r>
            <a:r>
              <a:rPr lang="en-US" dirty="0" err="1"/>
              <a:t>pressur</a:t>
            </a:r>
            <a:r>
              <a:rPr lang="en-US" dirty="0"/>
              <a:t> are related </a:t>
            </a:r>
            <a:endParaRPr dirty="0"/>
          </a:p>
          <a:p>
            <a:pPr marL="0" marR="0" lvl="0" indent="0" algn="just" rtl="0">
              <a:lnSpc>
                <a:spcPct val="107000"/>
              </a:lnSpc>
              <a:spcBef>
                <a:spcPts val="800"/>
              </a:spcBef>
              <a:spcAft>
                <a:spcPts val="0"/>
              </a:spcAft>
              <a:buNone/>
            </a:pP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6700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47667F-8327-99BA-11ED-F201416628FA}"/>
              </a:ext>
            </a:extLst>
          </p:cNvPr>
          <p:cNvPicPr/>
          <p:nvPr/>
        </p:nvPicPr>
        <p:blipFill>
          <a:blip r:embed="rId2"/>
          <a:stretch>
            <a:fillRect/>
          </a:stretch>
        </p:blipFill>
        <p:spPr>
          <a:xfrm>
            <a:off x="-2857" y="-1270"/>
            <a:ext cx="12197715" cy="6860540"/>
          </a:xfrm>
          <a:prstGeom prst="rect">
            <a:avLst/>
          </a:prstGeom>
        </p:spPr>
      </p:pic>
    </p:spTree>
    <p:extLst>
      <p:ext uri="{BB962C8B-B14F-4D97-AF65-F5344CB8AC3E}">
        <p14:creationId xmlns:p14="http://schemas.microsoft.com/office/powerpoint/2010/main" val="6116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Statement of the Problem</a:t>
            </a:r>
            <a:endParaRPr/>
          </a:p>
        </p:txBody>
      </p:sp>
      <p:sp>
        <p:nvSpPr>
          <p:cNvPr id="267" name="Google Shape;267;p3"/>
          <p:cNvSpPr txBox="1"/>
          <p:nvPr/>
        </p:nvSpPr>
        <p:spPr>
          <a:xfrm>
            <a:off x="478971" y="2422405"/>
            <a:ext cx="11310258" cy="309311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rgbClr val="000000"/>
              </a:buClr>
              <a:buSzPts val="2200"/>
              <a:buFont typeface="Noto Sans Symbols"/>
              <a:buChar char="⮚"/>
            </a:pPr>
            <a:r>
              <a:rPr lang="en-US" sz="2200" dirty="0">
                <a:solidFill>
                  <a:srgbClr val="000000"/>
                </a:solidFill>
                <a:latin typeface="Times New Roman"/>
                <a:ea typeface="Times New Roman"/>
                <a:cs typeface="Times New Roman"/>
                <a:sym typeface="Times New Roman"/>
              </a:rPr>
              <a:t>This study aims to understand the impact of social pressure on decision-making and also other factor that affect our decision making. We want to dig deeper into how this pressure affects the way we decide things, and what it means for the quality and satisfaction we get from our choices</a:t>
            </a:r>
            <a:endParaRPr dirty="0"/>
          </a:p>
          <a:p>
            <a:pPr marL="342900" marR="0" lvl="0" indent="-342900" algn="just" rtl="0">
              <a:lnSpc>
                <a:spcPct val="107000"/>
              </a:lnSpc>
              <a:spcBef>
                <a:spcPts val="800"/>
              </a:spcBef>
              <a:spcAft>
                <a:spcPts val="0"/>
              </a:spcAft>
              <a:buClr>
                <a:srgbClr val="000000"/>
              </a:buClr>
              <a:buSzPts val="2200"/>
              <a:buFont typeface="Noto Sans Symbols"/>
              <a:buChar char="⮚"/>
            </a:pPr>
            <a:r>
              <a:rPr lang="en-US" sz="2200" dirty="0">
                <a:solidFill>
                  <a:srgbClr val="000000"/>
                </a:solidFill>
                <a:latin typeface="Times New Roman"/>
                <a:ea typeface="Times New Roman"/>
                <a:cs typeface="Times New Roman"/>
                <a:sym typeface="Times New Roman"/>
              </a:rPr>
              <a:t>This study seeks to provide valuable insights into the influence of social pressure on decision-making we aim to equip individuals with the knowledge and awareness necessary to navigate these influences more effectively, leading to more authentic and fulfilling decision-making processes.</a:t>
            </a:r>
            <a:endParaRPr sz="2200" dirty="0">
              <a:solidFill>
                <a:srgbClr val="000000"/>
              </a:solidFill>
              <a:latin typeface="Times New Roman"/>
              <a:ea typeface="Times New Roman"/>
              <a:cs typeface="Times New Roman"/>
              <a:sym typeface="Times New Roman"/>
            </a:endParaRPr>
          </a:p>
        </p:txBody>
      </p:sp>
      <p:sp>
        <p:nvSpPr>
          <p:cNvPr id="268" name="Google Shape;268;p3"/>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96;p21">
            <a:extLst>
              <a:ext uri="{FF2B5EF4-FFF2-40B4-BE49-F238E27FC236}">
                <a16:creationId xmlns:a16="http://schemas.microsoft.com/office/drawing/2014/main" id="{3C4EA862-9AD0-B2A0-D2DA-B385CCC6D405}"/>
              </a:ext>
            </a:extLst>
          </p:cNvPr>
          <p:cNvSpPr txBox="1"/>
          <p:nvPr/>
        </p:nvSpPr>
        <p:spPr>
          <a:xfrm>
            <a:off x="1169377" y="1450726"/>
            <a:ext cx="9983037" cy="9387145"/>
          </a:xfrm>
          <a:prstGeom prst="rect">
            <a:avLst/>
          </a:prstGeom>
          <a:noFill/>
          <a:ln>
            <a:noFill/>
          </a:ln>
        </p:spPr>
        <p:txBody>
          <a:bodyPr spcFirstLastPara="1" wrap="square" lIns="91425" tIns="45700" rIns="91425" bIns="45700" anchor="t" anchorCtr="0">
            <a:spAutoFit/>
          </a:bodyPr>
          <a:lstStyle/>
          <a:p>
            <a:pPr marL="285750" indent="-285750">
              <a:buFont typeface="Wingdings" panose="05000000000000000000" pitchFamily="2" charset="2"/>
              <a:buChar char="Ø"/>
            </a:pPr>
            <a:r>
              <a:rPr lang="en-US" sz="2400" dirty="0">
                <a:solidFill>
                  <a:schemeClr val="dk1"/>
                </a:solidFill>
                <a:latin typeface="Times New Roman"/>
                <a:ea typeface="Times New Roman"/>
                <a:cs typeface="Times New Roman"/>
                <a:sym typeface="Times New Roman"/>
              </a:rPr>
              <a:t> In every age group we can  see more count agree to  confidence in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for decision making so our hypothesis was wrong confidence is not a factor that influence our decision making </a:t>
            </a:r>
          </a:p>
          <a:p>
            <a:pPr marL="285750" indent="-285750">
              <a:buFont typeface="Wingdings" panose="05000000000000000000" pitchFamily="2" charset="2"/>
              <a:buChar char="Ø"/>
            </a:pPr>
            <a:endParaRPr lang="en-US" sz="2400"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r>
              <a:rPr lang="en-US" sz="2400" dirty="0">
                <a:solidFill>
                  <a:schemeClr val="dk1"/>
                </a:solidFill>
                <a:latin typeface="Times New Roman"/>
                <a:ea typeface="Times New Roman"/>
                <a:cs typeface="Times New Roman"/>
                <a:sym typeface="Times New Roman"/>
              </a:rPr>
              <a:t>In gender we can see male gender is 10% more confident in decision making in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a:t>
            </a:r>
          </a:p>
          <a:p>
            <a:pPr marL="285750" indent="-285750">
              <a:buFont typeface="Wingdings" panose="05000000000000000000" pitchFamily="2" charset="2"/>
              <a:buChar char="Ø"/>
            </a:pPr>
            <a:endParaRPr lang="en-US" sz="2400"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r>
              <a:rPr lang="en-US" sz="2400" dirty="0">
                <a:solidFill>
                  <a:schemeClr val="dk1"/>
                </a:solidFill>
                <a:latin typeface="Times New Roman"/>
                <a:ea typeface="Times New Roman"/>
                <a:cs typeface="Times New Roman"/>
                <a:sym typeface="Times New Roman"/>
              </a:rPr>
              <a:t>Family support is a big factor in decision making more people agree to this</a:t>
            </a:r>
          </a:p>
          <a:p>
            <a:pPr marL="285750" indent="-285750">
              <a:buFont typeface="Wingdings" panose="05000000000000000000" pitchFamily="2" charset="2"/>
              <a:buChar char="Ø"/>
            </a:pPr>
            <a:endParaRPr lang="en-US" sz="2400"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r>
              <a:rPr lang="en-US" sz="2400" dirty="0">
                <a:solidFill>
                  <a:schemeClr val="dk1"/>
                </a:solidFill>
                <a:latin typeface="Times New Roman"/>
                <a:ea typeface="Times New Roman"/>
                <a:cs typeface="Times New Roman"/>
                <a:sym typeface="Times New Roman"/>
              </a:rPr>
              <a:t>When it comes to income below 20000 earning people are more confident in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so as income increases our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to take a decision also increases</a:t>
            </a:r>
          </a:p>
          <a:p>
            <a:pPr marL="285750" indent="-285750">
              <a:buFont typeface="Wingdings" panose="05000000000000000000" pitchFamily="2" charset="2"/>
              <a:buChar char="Ø"/>
            </a:pPr>
            <a:endParaRPr lang="en-US" sz="1600"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sz="1600"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sz="1600" dirty="0">
              <a:solidFill>
                <a:schemeClr val="dk1"/>
              </a:solidFill>
              <a:latin typeface="Times New Roman"/>
              <a:cs typeface="Times New Roman"/>
              <a:sym typeface="Times New Roman"/>
            </a:endParaRPr>
          </a:p>
          <a:p>
            <a:pPr marL="285750" indent="-285750">
              <a:buFont typeface="Wingdings" panose="05000000000000000000" pitchFamily="2" charset="2"/>
              <a:buChar char="Ø"/>
            </a:pPr>
            <a:endParaRPr lang="en-US" sz="1600" dirty="0">
              <a:solidFill>
                <a:schemeClr val="dk1"/>
              </a:solidFill>
              <a:latin typeface="Times New Roman"/>
              <a:cs typeface="Times New Roman"/>
              <a:sym typeface="Times New Roman"/>
            </a:endParaRPr>
          </a:p>
          <a:p>
            <a:pPr marL="285750" indent="-285750">
              <a:buFont typeface="Wingdings" panose="05000000000000000000" pitchFamily="2" charset="2"/>
              <a:buChar char="Ø"/>
            </a:pPr>
            <a:endParaRPr lang="en-US" dirty="0"/>
          </a:p>
          <a:p>
            <a:endParaRPr lang="en-US" dirty="0"/>
          </a:p>
          <a:p>
            <a:endParaRPr lang="en-US" dirty="0"/>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lang="en-US" dirty="0">
              <a:solidFill>
                <a:schemeClr val="dk1"/>
              </a:solidFill>
              <a:latin typeface="Times New Roman"/>
              <a:ea typeface="Times New Roman"/>
              <a:cs typeface="Times New Roman"/>
              <a:sym typeface="Times New Roman"/>
            </a:endParaRPr>
          </a:p>
          <a:p>
            <a:pPr marL="285750" indent="-285750">
              <a:buFont typeface="Wingdings" panose="05000000000000000000" pitchFamily="2" charset="2"/>
              <a:buChar char="Ø"/>
            </a:pPr>
            <a:endParaRPr dirty="0">
              <a:solidFill>
                <a:schemeClr val="dk1"/>
              </a:solidFill>
              <a:latin typeface="Times New Roman"/>
              <a:ea typeface="Times New Roman"/>
              <a:cs typeface="Times New Roman"/>
              <a:sym typeface="Times New Roman"/>
            </a:endParaRPr>
          </a:p>
        </p:txBody>
      </p:sp>
      <p:sp>
        <p:nvSpPr>
          <p:cNvPr id="3" name="Google Shape;410;p23">
            <a:extLst>
              <a:ext uri="{FF2B5EF4-FFF2-40B4-BE49-F238E27FC236}">
                <a16:creationId xmlns:a16="http://schemas.microsoft.com/office/drawing/2014/main" id="{61D3C86E-4FAF-0466-40F4-AE70A031E434}"/>
              </a:ext>
            </a:extLst>
          </p:cNvPr>
          <p:cNvSpPr txBox="1"/>
          <p:nvPr/>
        </p:nvSpPr>
        <p:spPr>
          <a:xfrm>
            <a:off x="10633251" y="466724"/>
            <a:ext cx="914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Times New Roman"/>
                <a:ea typeface="Times New Roman"/>
                <a:cs typeface="Times New Roman"/>
                <a:sym typeface="Times New Roman"/>
              </a:rPr>
              <a:t>25</a:t>
            </a:r>
            <a:endParaRPr dirty="0"/>
          </a:p>
          <a:p>
            <a:pPr marL="0" marR="0" lvl="0" indent="0" algn="l" rtl="0">
              <a:spcBef>
                <a:spcPts val="0"/>
              </a:spcBef>
              <a:spcAft>
                <a:spcPts val="0"/>
              </a:spcAft>
              <a:buNone/>
            </a:pPr>
            <a:endParaRPr sz="1800" b="1" dirty="0">
              <a:solidFill>
                <a:schemeClr val="lt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49365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8" name="Picture 3407">
            <a:extLst>
              <a:ext uri="{FF2B5EF4-FFF2-40B4-BE49-F238E27FC236}">
                <a16:creationId xmlns:a16="http://schemas.microsoft.com/office/drawing/2014/main" id="{AE2E0EAC-AEA3-F217-3224-4C9C175FD576}"/>
              </a:ext>
            </a:extLst>
          </p:cNvPr>
          <p:cNvPicPr/>
          <p:nvPr/>
        </p:nvPicPr>
        <p:blipFill>
          <a:blip r:embed="rId2"/>
          <a:stretch>
            <a:fillRect/>
          </a:stretch>
        </p:blipFill>
        <p:spPr>
          <a:xfrm>
            <a:off x="1" y="1072662"/>
            <a:ext cx="12192000" cy="2497015"/>
          </a:xfrm>
          <a:prstGeom prst="rect">
            <a:avLst/>
          </a:prstGeom>
        </p:spPr>
      </p:pic>
      <p:pic>
        <p:nvPicPr>
          <p:cNvPr id="3492" name="Picture 3491">
            <a:extLst>
              <a:ext uri="{FF2B5EF4-FFF2-40B4-BE49-F238E27FC236}">
                <a16:creationId xmlns:a16="http://schemas.microsoft.com/office/drawing/2014/main" id="{6998BFD4-F992-A423-D5AF-C745BC45C650}"/>
              </a:ext>
            </a:extLst>
          </p:cNvPr>
          <p:cNvPicPr/>
          <p:nvPr/>
        </p:nvPicPr>
        <p:blipFill>
          <a:blip r:embed="rId3"/>
          <a:stretch>
            <a:fillRect/>
          </a:stretch>
        </p:blipFill>
        <p:spPr>
          <a:xfrm>
            <a:off x="0" y="3655012"/>
            <a:ext cx="11808070" cy="2224453"/>
          </a:xfrm>
          <a:prstGeom prst="rect">
            <a:avLst/>
          </a:prstGeom>
        </p:spPr>
      </p:pic>
      <p:sp>
        <p:nvSpPr>
          <p:cNvPr id="3494" name="TextBox 3493">
            <a:extLst>
              <a:ext uri="{FF2B5EF4-FFF2-40B4-BE49-F238E27FC236}">
                <a16:creationId xmlns:a16="http://schemas.microsoft.com/office/drawing/2014/main" id="{0FE1B889-09AB-61D1-90DC-861EB762C0C6}"/>
              </a:ext>
            </a:extLst>
          </p:cNvPr>
          <p:cNvSpPr txBox="1"/>
          <p:nvPr/>
        </p:nvSpPr>
        <p:spPr>
          <a:xfrm>
            <a:off x="211016" y="160850"/>
            <a:ext cx="10207870" cy="369332"/>
          </a:xfrm>
          <a:prstGeom prst="rect">
            <a:avLst/>
          </a:prstGeom>
          <a:noFill/>
        </p:spPr>
        <p:txBody>
          <a:bodyPr wrap="square" rtlCol="0">
            <a:spAutoFit/>
          </a:bodyPr>
          <a:lstStyle/>
          <a:p>
            <a:r>
              <a:rPr lang="en-US" sz="1800" dirty="0"/>
              <a:t>                                                                             Analysis of hypothesis</a:t>
            </a:r>
            <a:endParaRPr lang="en-IN" sz="1800" dirty="0"/>
          </a:p>
        </p:txBody>
      </p:sp>
    </p:spTree>
    <p:extLst>
      <p:ext uri="{BB962C8B-B14F-4D97-AF65-F5344CB8AC3E}">
        <p14:creationId xmlns:p14="http://schemas.microsoft.com/office/powerpoint/2010/main" val="73897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0"/>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Conclusion</a:t>
            </a:r>
            <a:endParaRPr/>
          </a:p>
        </p:txBody>
      </p:sp>
      <p:sp>
        <p:nvSpPr>
          <p:cNvPr id="465" name="Google Shape;465;p30"/>
          <p:cNvSpPr txBox="1"/>
          <p:nvPr/>
        </p:nvSpPr>
        <p:spPr>
          <a:xfrm>
            <a:off x="424543" y="2304910"/>
            <a:ext cx="11364686" cy="404401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The study reveals the role of social pressure in decision-making processes across diverse demographic groups. </a:t>
            </a:r>
            <a:r>
              <a:rPr lang="en-US" sz="2400" dirty="0">
                <a:solidFill>
                  <a:schemeClr val="dk1"/>
                </a:solidFill>
                <a:latin typeface="Times New Roman"/>
                <a:ea typeface="Times New Roman"/>
                <a:cs typeface="Times New Roman"/>
                <a:sym typeface="Times New Roman"/>
              </a:rPr>
              <a:t>In </a:t>
            </a:r>
            <a:r>
              <a:rPr lang="en-US" sz="2400" dirty="0" err="1">
                <a:solidFill>
                  <a:schemeClr val="dk1"/>
                </a:solidFill>
                <a:latin typeface="Times New Roman"/>
                <a:ea typeface="Times New Roman"/>
                <a:cs typeface="Times New Roman"/>
                <a:sym typeface="Times New Roman"/>
              </a:rPr>
              <a:t>conclution</a:t>
            </a:r>
            <a:r>
              <a:rPr lang="en-US" sz="2400" dirty="0">
                <a:solidFill>
                  <a:schemeClr val="dk1"/>
                </a:solidFill>
                <a:latin typeface="Times New Roman"/>
                <a:ea typeface="Times New Roman"/>
                <a:cs typeface="Times New Roman"/>
                <a:sym typeface="Times New Roman"/>
              </a:rPr>
              <a:t> of our analysis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influence our decision making more people disagree to our </a:t>
            </a:r>
            <a:r>
              <a:rPr lang="en-US" sz="2400" dirty="0" err="1">
                <a:solidFill>
                  <a:schemeClr val="dk1"/>
                </a:solidFill>
                <a:latin typeface="Times New Roman"/>
                <a:ea typeface="Times New Roman"/>
                <a:cs typeface="Times New Roman"/>
                <a:sym typeface="Times New Roman"/>
              </a:rPr>
              <a:t>hypothsis</a:t>
            </a:r>
            <a:r>
              <a:rPr lang="en-US" sz="2400" dirty="0">
                <a:solidFill>
                  <a:schemeClr val="dk1"/>
                </a:solidFill>
                <a:latin typeface="Times New Roman"/>
                <a:ea typeface="Times New Roman"/>
                <a:cs typeface="Times New Roman"/>
                <a:sym typeface="Times New Roman"/>
              </a:rPr>
              <a:t> that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influence their decision making when compare with mean so we accept our alternative hypothesis  but taking individual factors our assumptions become true in case of family ,family support influence our decision </a:t>
            </a:r>
            <a:r>
              <a:rPr lang="en-US" sz="2400" dirty="0" err="1">
                <a:solidFill>
                  <a:schemeClr val="dk1"/>
                </a:solidFill>
                <a:latin typeface="Times New Roman"/>
                <a:ea typeface="Times New Roman"/>
                <a:cs typeface="Times New Roman"/>
                <a:sym typeface="Times New Roman"/>
              </a:rPr>
              <a:t>making,income</a:t>
            </a:r>
            <a:r>
              <a:rPr lang="en-US" sz="2400" dirty="0">
                <a:solidFill>
                  <a:schemeClr val="dk1"/>
                </a:solidFill>
                <a:latin typeface="Times New Roman"/>
                <a:ea typeface="Times New Roman"/>
                <a:cs typeface="Times New Roman"/>
                <a:sym typeface="Times New Roman"/>
              </a:rPr>
              <a:t> also affect our decision making as income increases our decisions get affected by social </a:t>
            </a:r>
            <a:r>
              <a:rPr lang="en-US" sz="2400" dirty="0" err="1">
                <a:solidFill>
                  <a:schemeClr val="dk1"/>
                </a:solidFill>
                <a:latin typeface="Times New Roman"/>
                <a:ea typeface="Times New Roman"/>
                <a:cs typeface="Times New Roman"/>
                <a:sym typeface="Times New Roman"/>
              </a:rPr>
              <a:t>pressur,there</a:t>
            </a:r>
            <a:r>
              <a:rPr lang="en-US" sz="2400" dirty="0">
                <a:solidFill>
                  <a:schemeClr val="dk1"/>
                </a:solidFill>
                <a:latin typeface="Times New Roman"/>
                <a:ea typeface="Times New Roman"/>
                <a:cs typeface="Times New Roman"/>
                <a:sym typeface="Times New Roman"/>
              </a:rPr>
              <a:t> is no relation between gender and social </a:t>
            </a:r>
            <a:r>
              <a:rPr lang="en-US" sz="2400" dirty="0" err="1">
                <a:solidFill>
                  <a:schemeClr val="dk1"/>
                </a:solidFill>
                <a:latin typeface="Times New Roman"/>
                <a:ea typeface="Times New Roman"/>
                <a:cs typeface="Times New Roman"/>
                <a:sym typeface="Times New Roman"/>
              </a:rPr>
              <a:t>pressur,when</a:t>
            </a:r>
            <a:r>
              <a:rPr lang="en-US" sz="2400" dirty="0">
                <a:solidFill>
                  <a:schemeClr val="dk1"/>
                </a:solidFill>
                <a:latin typeface="Times New Roman"/>
                <a:ea typeface="Times New Roman"/>
                <a:cs typeface="Times New Roman"/>
                <a:sym typeface="Times New Roman"/>
              </a:rPr>
              <a:t> comes to age group the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is more in age group of (18-24),in occupation the social </a:t>
            </a:r>
            <a:r>
              <a:rPr lang="en-US" sz="2400" dirty="0" err="1">
                <a:solidFill>
                  <a:schemeClr val="dk1"/>
                </a:solidFill>
                <a:latin typeface="Times New Roman"/>
                <a:ea typeface="Times New Roman"/>
                <a:cs typeface="Times New Roman"/>
                <a:sym typeface="Times New Roman"/>
              </a:rPr>
              <a:t>pressur</a:t>
            </a:r>
            <a:r>
              <a:rPr lang="en-US" sz="2400" dirty="0">
                <a:solidFill>
                  <a:schemeClr val="dk1"/>
                </a:solidFill>
                <a:latin typeface="Times New Roman"/>
                <a:ea typeface="Times New Roman"/>
                <a:cs typeface="Times New Roman"/>
                <a:sym typeface="Times New Roman"/>
              </a:rPr>
              <a:t> is more for students and </a:t>
            </a:r>
            <a:r>
              <a:rPr lang="en-US" sz="2400" dirty="0" err="1">
                <a:solidFill>
                  <a:schemeClr val="dk1"/>
                </a:solidFill>
                <a:latin typeface="Times New Roman"/>
                <a:ea typeface="Times New Roman"/>
                <a:cs typeface="Times New Roman"/>
                <a:sym typeface="Times New Roman"/>
              </a:rPr>
              <a:t>employess</a:t>
            </a:r>
            <a:endParaRPr sz="2400" dirty="0">
              <a:solidFill>
                <a:schemeClr val="dk1"/>
              </a:solidFill>
              <a:latin typeface="Calibri"/>
              <a:ea typeface="Calibri"/>
              <a:cs typeface="Calibri"/>
              <a:sym typeface="Calibri"/>
            </a:endParaRPr>
          </a:p>
        </p:txBody>
      </p:sp>
      <p:sp>
        <p:nvSpPr>
          <p:cNvPr id="466" name="Google Shape;466;p30"/>
          <p:cNvSpPr txBox="1"/>
          <p:nvPr/>
        </p:nvSpPr>
        <p:spPr>
          <a:xfrm>
            <a:off x="10602685" y="565966"/>
            <a:ext cx="50074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30</a:t>
            </a:r>
            <a:endParaRPr/>
          </a:p>
          <a:p>
            <a:pPr marL="0" marR="0" lvl="0" indent="0" algn="l" rtl="0">
              <a:spcBef>
                <a:spcPts val="0"/>
              </a:spcBef>
              <a:spcAft>
                <a:spcPts val="0"/>
              </a:spcAft>
              <a:buNone/>
            </a:pP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1"/>
          <p:cNvSpPr txBox="1">
            <a:spLocks noGrp="1"/>
          </p:cNvSpPr>
          <p:nvPr>
            <p:ph type="title"/>
          </p:nvPr>
        </p:nvSpPr>
        <p:spPr>
          <a:xfrm>
            <a:off x="1710126" y="2370667"/>
            <a:ext cx="8825660" cy="18225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2"/>
              </a:buClr>
              <a:buSzPts val="4000"/>
              <a:buFont typeface="Century Gothic"/>
              <a:buNone/>
            </a:pPr>
            <a:r>
              <a:rPr lang="en-US" b="1"/>
              <a:t>Thank you</a:t>
            </a:r>
            <a:endParaRPr/>
          </a:p>
        </p:txBody>
      </p:sp>
      <p:sp>
        <p:nvSpPr>
          <p:cNvPr id="472" name="Google Shape;472;p31"/>
          <p:cNvSpPr txBox="1"/>
          <p:nvPr/>
        </p:nvSpPr>
        <p:spPr>
          <a:xfrm>
            <a:off x="10602685" y="565966"/>
            <a:ext cx="500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31</a:t>
            </a:r>
            <a:endParaRPr sz="1800" b="1">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General Objectives</a:t>
            </a:r>
            <a:endParaRPr/>
          </a:p>
        </p:txBody>
      </p:sp>
      <p:sp>
        <p:nvSpPr>
          <p:cNvPr id="274" name="Google Shape;274;p4"/>
          <p:cNvSpPr txBox="1"/>
          <p:nvPr/>
        </p:nvSpPr>
        <p:spPr>
          <a:xfrm>
            <a:off x="424543" y="2304910"/>
            <a:ext cx="11364686" cy="199028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chemeClr val="dk1"/>
              </a:buClr>
              <a:buSzPts val="2200"/>
              <a:buFont typeface="Noto Sans Symbols"/>
              <a:buChar char="⮚"/>
            </a:pPr>
            <a:r>
              <a:rPr lang="en-US" sz="2200" dirty="0">
                <a:solidFill>
                  <a:schemeClr val="dk1"/>
                </a:solidFill>
                <a:latin typeface="Times New Roman"/>
                <a:ea typeface="Times New Roman"/>
                <a:cs typeface="Times New Roman"/>
                <a:sym typeface="Times New Roman"/>
              </a:rPr>
              <a:t>The general objectives for the study are to understand how social pressure affects individual decision-making in different situations and how other factors affect our decision making , figure out how social pressure works, and explore how individual and situational factors influence the connection between social pressure and decision-making.</a:t>
            </a:r>
            <a:endParaRPr dirty="0"/>
          </a:p>
          <a:p>
            <a:pPr marL="342900" marR="0" lvl="0" indent="-342900" algn="just" rtl="0">
              <a:lnSpc>
                <a:spcPct val="107000"/>
              </a:lnSpc>
              <a:spcBef>
                <a:spcPts val="800"/>
              </a:spcBef>
              <a:spcAft>
                <a:spcPts val="0"/>
              </a:spcAft>
              <a:buClr>
                <a:schemeClr val="dk1"/>
              </a:buClr>
              <a:buSzPts val="2200"/>
              <a:buFont typeface="Noto Sans Symbols"/>
              <a:buChar char="⮚"/>
            </a:pPr>
            <a:r>
              <a:rPr lang="en-US" sz="2200" dirty="0">
                <a:solidFill>
                  <a:schemeClr val="dk1"/>
                </a:solidFill>
                <a:latin typeface="Times New Roman"/>
                <a:ea typeface="Times New Roman"/>
                <a:cs typeface="Times New Roman"/>
                <a:sym typeface="Times New Roman"/>
              </a:rPr>
              <a:t>Like age ,</a:t>
            </a:r>
            <a:r>
              <a:rPr lang="en-US" sz="2200" dirty="0" err="1">
                <a:solidFill>
                  <a:schemeClr val="dk1"/>
                </a:solidFill>
                <a:latin typeface="Times New Roman"/>
                <a:ea typeface="Times New Roman"/>
                <a:cs typeface="Times New Roman"/>
                <a:sym typeface="Times New Roman"/>
              </a:rPr>
              <a:t>income,education,family,gender</a:t>
            </a:r>
            <a:r>
              <a:rPr lang="en-US" sz="2200" dirty="0">
                <a:solidFill>
                  <a:schemeClr val="dk1"/>
                </a:solidFill>
                <a:latin typeface="Times New Roman"/>
                <a:ea typeface="Times New Roman"/>
                <a:cs typeface="Times New Roman"/>
                <a:sym typeface="Times New Roman"/>
              </a:rPr>
              <a:t> </a:t>
            </a:r>
            <a:r>
              <a:rPr lang="en-US" sz="2200" dirty="0" err="1">
                <a:solidFill>
                  <a:schemeClr val="dk1"/>
                </a:solidFill>
                <a:latin typeface="Times New Roman"/>
                <a:ea typeface="Times New Roman"/>
                <a:cs typeface="Times New Roman"/>
                <a:sym typeface="Times New Roman"/>
              </a:rPr>
              <a:t>etc</a:t>
            </a:r>
            <a:endParaRPr sz="2200" dirty="0">
              <a:solidFill>
                <a:schemeClr val="dk1"/>
              </a:solidFill>
              <a:latin typeface="Times New Roman"/>
              <a:ea typeface="Times New Roman"/>
              <a:cs typeface="Times New Roman"/>
              <a:sym typeface="Times New Roman"/>
            </a:endParaRPr>
          </a:p>
        </p:txBody>
      </p:sp>
      <p:sp>
        <p:nvSpPr>
          <p:cNvPr id="275" name="Google Shape;275;p4"/>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Variables</a:t>
            </a:r>
            <a:endParaRPr/>
          </a:p>
        </p:txBody>
      </p:sp>
      <p:sp>
        <p:nvSpPr>
          <p:cNvPr id="281" name="Google Shape;281;p5"/>
          <p:cNvSpPr txBox="1"/>
          <p:nvPr/>
        </p:nvSpPr>
        <p:spPr>
          <a:xfrm>
            <a:off x="424543" y="2664135"/>
            <a:ext cx="11364686" cy="89511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Social Pressure</a:t>
            </a:r>
            <a:endParaRPr/>
          </a:p>
          <a:p>
            <a:pPr marL="342900" marR="0" lvl="0" indent="-203200" algn="just" rtl="0">
              <a:lnSpc>
                <a:spcPct val="107000"/>
              </a:lnSpc>
              <a:spcBef>
                <a:spcPts val="800"/>
              </a:spcBef>
              <a:spcAft>
                <a:spcPts val="0"/>
              </a:spcAft>
              <a:buClr>
                <a:schemeClr val="dk1"/>
              </a:buClr>
              <a:buSzPts val="2200"/>
              <a:buFont typeface="Noto Sans Symbols"/>
              <a:buNone/>
            </a:pPr>
            <a:endParaRPr sz="2200">
              <a:solidFill>
                <a:srgbClr val="000000"/>
              </a:solidFill>
              <a:latin typeface="Times New Roman"/>
              <a:ea typeface="Times New Roman"/>
              <a:cs typeface="Times New Roman"/>
              <a:sym typeface="Times New Roman"/>
            </a:endParaRPr>
          </a:p>
        </p:txBody>
      </p:sp>
      <p:sp>
        <p:nvSpPr>
          <p:cNvPr id="282" name="Google Shape;282;p5"/>
          <p:cNvSpPr txBox="1"/>
          <p:nvPr/>
        </p:nvSpPr>
        <p:spPr>
          <a:xfrm>
            <a:off x="424543" y="2232250"/>
            <a:ext cx="6096000" cy="460895"/>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400" b="1" u="sng">
                <a:solidFill>
                  <a:srgbClr val="70186D"/>
                </a:solidFill>
                <a:latin typeface="Times New Roman"/>
                <a:ea typeface="Times New Roman"/>
                <a:cs typeface="Times New Roman"/>
                <a:sym typeface="Times New Roman"/>
              </a:rPr>
              <a:t>Independent Variable </a:t>
            </a:r>
            <a:endParaRPr/>
          </a:p>
        </p:txBody>
      </p:sp>
      <p:sp>
        <p:nvSpPr>
          <p:cNvPr id="283" name="Google Shape;283;p5"/>
          <p:cNvSpPr txBox="1"/>
          <p:nvPr/>
        </p:nvSpPr>
        <p:spPr>
          <a:xfrm>
            <a:off x="435426" y="3941303"/>
            <a:ext cx="6096000" cy="460895"/>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400" b="1" u="sng">
                <a:solidFill>
                  <a:srgbClr val="70186D"/>
                </a:solidFill>
                <a:latin typeface="Times New Roman"/>
                <a:ea typeface="Times New Roman"/>
                <a:cs typeface="Times New Roman"/>
                <a:sym typeface="Times New Roman"/>
              </a:rPr>
              <a:t>Dependent Variables</a:t>
            </a:r>
            <a:endParaRPr/>
          </a:p>
        </p:txBody>
      </p:sp>
      <p:sp>
        <p:nvSpPr>
          <p:cNvPr id="284" name="Google Shape;284;p5"/>
          <p:cNvSpPr txBox="1"/>
          <p:nvPr/>
        </p:nvSpPr>
        <p:spPr>
          <a:xfrm>
            <a:off x="435426" y="4361438"/>
            <a:ext cx="11364686" cy="4302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rgbClr val="000000"/>
              </a:buClr>
              <a:buSzPts val="2200"/>
              <a:buFont typeface="Noto Sans Symbols"/>
              <a:buChar char="⮚"/>
            </a:pPr>
            <a:r>
              <a:rPr lang="en-US" sz="2200">
                <a:solidFill>
                  <a:srgbClr val="000000"/>
                </a:solidFill>
                <a:latin typeface="Times New Roman"/>
                <a:ea typeface="Times New Roman"/>
                <a:cs typeface="Times New Roman"/>
                <a:sym typeface="Times New Roman"/>
              </a:rPr>
              <a:t>Decision-Making:</a:t>
            </a:r>
            <a:endParaRPr/>
          </a:p>
        </p:txBody>
      </p:sp>
      <p:sp>
        <p:nvSpPr>
          <p:cNvPr id="285" name="Google Shape;285;p5"/>
          <p:cNvSpPr txBox="1"/>
          <p:nvPr/>
        </p:nvSpPr>
        <p:spPr>
          <a:xfrm>
            <a:off x="10613574" y="434067"/>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6"/>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Hypothesis</a:t>
            </a:r>
            <a:endParaRPr/>
          </a:p>
        </p:txBody>
      </p:sp>
      <p:sp>
        <p:nvSpPr>
          <p:cNvPr id="291" name="Google Shape;291;p6"/>
          <p:cNvSpPr txBox="1"/>
          <p:nvPr/>
        </p:nvSpPr>
        <p:spPr>
          <a:xfrm>
            <a:off x="424543" y="2304910"/>
            <a:ext cx="11364686" cy="285849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chemeClr val="dk1"/>
              </a:buClr>
              <a:buSzPts val="2400"/>
              <a:buFont typeface="Noto Sans Symbols"/>
              <a:buChar char="⮚"/>
            </a:pPr>
            <a:r>
              <a:rPr lang="en-US" sz="2400" dirty="0">
                <a:solidFill>
                  <a:schemeClr val="dk1"/>
                </a:solidFill>
                <a:latin typeface="Calibri"/>
                <a:ea typeface="Calibri"/>
                <a:cs typeface="Calibri"/>
                <a:sym typeface="Calibri"/>
              </a:rPr>
              <a:t>H0:Social pressure has an impact on how individuals make decisions. This suggests that the influence of external factors significantly affects the choices people make in different situations.</a:t>
            </a:r>
          </a:p>
          <a:p>
            <a:pPr marL="342900" indent="-342900" algn="just">
              <a:lnSpc>
                <a:spcPct val="107000"/>
              </a:lnSpc>
              <a:buClr>
                <a:schemeClr val="dk1"/>
              </a:buClr>
              <a:buSzPts val="2400"/>
              <a:buFont typeface="Noto Sans Symbols"/>
              <a:buChar char="⮚"/>
            </a:pPr>
            <a:r>
              <a:rPr lang="en-US" sz="2400" dirty="0">
                <a:solidFill>
                  <a:schemeClr val="dk1"/>
                </a:solidFill>
                <a:latin typeface="Calibri"/>
                <a:ea typeface="Calibri"/>
                <a:cs typeface="Calibri"/>
                <a:sym typeface="Calibri"/>
              </a:rPr>
              <a:t>H1:Social pressure has no impact on how individuals make decisions. This suggests that the influence of external factors significantly not affects the choices people make in different situations.</a:t>
            </a:r>
          </a:p>
          <a:p>
            <a:pPr marL="342900" marR="0" lvl="0" indent="-342900" algn="just" rtl="0">
              <a:lnSpc>
                <a:spcPct val="107000"/>
              </a:lnSpc>
              <a:spcBef>
                <a:spcPts val="0"/>
              </a:spcBef>
              <a:spcAft>
                <a:spcPts val="0"/>
              </a:spcAft>
              <a:buClr>
                <a:schemeClr val="dk1"/>
              </a:buClr>
              <a:buSzPts val="2400"/>
              <a:buFont typeface="Noto Sans Symbols"/>
              <a:buChar char="⮚"/>
            </a:pPr>
            <a:endParaRPr sz="2400" dirty="0">
              <a:solidFill>
                <a:schemeClr val="dk1"/>
              </a:solidFill>
              <a:latin typeface="Calibri"/>
              <a:ea typeface="Calibri"/>
              <a:cs typeface="Calibri"/>
              <a:sym typeface="Calibri"/>
            </a:endParaRPr>
          </a:p>
        </p:txBody>
      </p:sp>
      <p:sp>
        <p:nvSpPr>
          <p:cNvPr id="292" name="Google Shape;292;p6"/>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a:t>Population and Sample</a:t>
            </a:r>
            <a:endParaRPr/>
          </a:p>
        </p:txBody>
      </p:sp>
      <p:sp>
        <p:nvSpPr>
          <p:cNvPr id="298" name="Google Shape;298;p7"/>
          <p:cNvSpPr txBox="1"/>
          <p:nvPr/>
        </p:nvSpPr>
        <p:spPr>
          <a:xfrm>
            <a:off x="424543" y="2304910"/>
            <a:ext cx="11364686" cy="227333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7000"/>
              </a:lnSpc>
              <a:spcBef>
                <a:spcPts val="0"/>
              </a:spcBef>
              <a:spcAft>
                <a:spcPts val="0"/>
              </a:spcAft>
              <a:buClr>
                <a:srgbClr val="000000"/>
              </a:buClr>
              <a:buSzPts val="2400"/>
              <a:buFont typeface="Noto Sans Symbols"/>
              <a:buChar char="⮚"/>
            </a:pPr>
            <a:r>
              <a:rPr lang="en-US" sz="2400" b="1" dirty="0">
                <a:solidFill>
                  <a:srgbClr val="000000"/>
                </a:solidFill>
                <a:latin typeface="Times New Roman"/>
                <a:ea typeface="Times New Roman"/>
                <a:cs typeface="Times New Roman"/>
                <a:sym typeface="Times New Roman"/>
              </a:rPr>
              <a:t>Population</a:t>
            </a:r>
            <a:r>
              <a:rPr lang="en-US" sz="2400" dirty="0">
                <a:solidFill>
                  <a:srgbClr val="000000"/>
                </a:solidFill>
                <a:latin typeface="Times New Roman"/>
                <a:ea typeface="Times New Roman"/>
                <a:cs typeface="Times New Roman"/>
                <a:sym typeface="Times New Roman"/>
              </a:rPr>
              <a:t> : Individuals in different age groups(15 to 64)in Thrissur</a:t>
            </a:r>
            <a:endParaRPr dirty="0"/>
          </a:p>
          <a:p>
            <a:pPr marL="342900" marR="0" lvl="0" indent="-342900" algn="just" rtl="0">
              <a:lnSpc>
                <a:spcPct val="107000"/>
              </a:lnSpc>
              <a:spcBef>
                <a:spcPts val="800"/>
              </a:spcBef>
              <a:spcAft>
                <a:spcPts val="0"/>
              </a:spcAft>
              <a:buClr>
                <a:srgbClr val="000000"/>
              </a:buClr>
              <a:buSzPts val="2400"/>
              <a:buFont typeface="Noto Sans Symbols"/>
              <a:buChar char="⮚"/>
            </a:pPr>
            <a:r>
              <a:rPr lang="en-US" sz="2400" b="1" dirty="0">
                <a:solidFill>
                  <a:srgbClr val="000000"/>
                </a:solidFill>
                <a:latin typeface="Times New Roman"/>
                <a:ea typeface="Times New Roman"/>
                <a:cs typeface="Times New Roman"/>
                <a:sym typeface="Times New Roman"/>
              </a:rPr>
              <a:t>Sample</a:t>
            </a:r>
            <a:r>
              <a:rPr lang="en-US" sz="2400" dirty="0">
                <a:solidFill>
                  <a:srgbClr val="000000"/>
                </a:solidFill>
                <a:latin typeface="Times New Roman"/>
                <a:ea typeface="Times New Roman"/>
                <a:cs typeface="Times New Roman"/>
                <a:sym typeface="Times New Roman"/>
              </a:rPr>
              <a:t> : A randomly selected 30 participants in different age groups(15 to 64) representing various sectors of society, including students, professionals, and individuals from diverse cultural backgrounds.</a:t>
            </a:r>
            <a:endParaRPr dirty="0"/>
          </a:p>
          <a:p>
            <a:pPr marL="342900" marR="0" lvl="0" indent="-190500" algn="just" rtl="0">
              <a:lnSpc>
                <a:spcPct val="107000"/>
              </a:lnSpc>
              <a:spcBef>
                <a:spcPts val="800"/>
              </a:spcBef>
              <a:spcAft>
                <a:spcPts val="0"/>
              </a:spcAft>
              <a:buClr>
                <a:schemeClr val="dk1"/>
              </a:buClr>
              <a:buSzPts val="2400"/>
              <a:buFont typeface="Noto Sans Symbols"/>
              <a:buNone/>
            </a:pPr>
            <a:endParaRPr sz="2400" dirty="0">
              <a:solidFill>
                <a:srgbClr val="000000"/>
              </a:solidFill>
              <a:latin typeface="Times New Roman"/>
              <a:ea typeface="Times New Roman"/>
              <a:cs typeface="Times New Roman"/>
              <a:sym typeface="Times New Roman"/>
            </a:endParaRPr>
          </a:p>
        </p:txBody>
      </p:sp>
      <p:sp>
        <p:nvSpPr>
          <p:cNvPr id="299" name="Google Shape;299;p7"/>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8"/>
          <p:cNvSpPr txBox="1">
            <a:spLocks noGrp="1"/>
          </p:cNvSpPr>
          <p:nvPr>
            <p:ph type="title"/>
          </p:nvPr>
        </p:nvSpPr>
        <p:spPr>
          <a:xfrm>
            <a:off x="4475096" y="973668"/>
            <a:ext cx="3417046" cy="70696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Century Gothic"/>
              <a:buNone/>
            </a:pPr>
            <a:r>
              <a:rPr lang="en-US"/>
              <a:t>Questionnaire</a:t>
            </a:r>
            <a:endParaRPr/>
          </a:p>
        </p:txBody>
      </p:sp>
      <p:sp>
        <p:nvSpPr>
          <p:cNvPr id="305" name="Google Shape;305;p8"/>
          <p:cNvSpPr txBox="1"/>
          <p:nvPr/>
        </p:nvSpPr>
        <p:spPr>
          <a:xfrm>
            <a:off x="424543" y="2174281"/>
            <a:ext cx="11364686" cy="460895"/>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400" b="1" u="sng">
                <a:solidFill>
                  <a:srgbClr val="70186D"/>
                </a:solidFill>
                <a:latin typeface="Times New Roman"/>
                <a:ea typeface="Times New Roman"/>
                <a:cs typeface="Times New Roman"/>
                <a:sym typeface="Times New Roman"/>
              </a:rPr>
              <a:t>A Study on Social Pressure in Decision making</a:t>
            </a:r>
            <a:endParaRPr sz="2400" u="sng">
              <a:solidFill>
                <a:srgbClr val="70186D"/>
              </a:solidFill>
              <a:latin typeface="Times New Roman"/>
              <a:ea typeface="Times New Roman"/>
              <a:cs typeface="Times New Roman"/>
              <a:sym typeface="Times New Roman"/>
            </a:endParaRPr>
          </a:p>
        </p:txBody>
      </p:sp>
      <p:sp>
        <p:nvSpPr>
          <p:cNvPr id="306" name="Google Shape;306;p8"/>
          <p:cNvSpPr txBox="1"/>
          <p:nvPr/>
        </p:nvSpPr>
        <p:spPr>
          <a:xfrm>
            <a:off x="402771" y="2635176"/>
            <a:ext cx="10058400"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1.  Social pressure significantly impacts my decision-making process.</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07" name="Google Shape;307;p8"/>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p:nvPr/>
        </p:nvSpPr>
        <p:spPr>
          <a:xfrm>
            <a:off x="369277" y="316519"/>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2 . I am confident in my decision-making when faced with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just" rtl="0">
              <a:lnSpc>
                <a:spcPct val="107000"/>
              </a:lnSpc>
              <a:spcBef>
                <a:spcPts val="800"/>
              </a:spcBef>
              <a:spcAft>
                <a:spcPts val="0"/>
              </a:spcAft>
              <a:buNone/>
            </a:pPr>
            <a:endParaRPr sz="2000">
              <a:solidFill>
                <a:schemeClr val="dk1"/>
              </a:solidFill>
              <a:latin typeface="Times New Roman"/>
              <a:ea typeface="Times New Roman"/>
              <a:cs typeface="Times New Roman"/>
              <a:sym typeface="Times New Roman"/>
            </a:endParaRPr>
          </a:p>
        </p:txBody>
      </p:sp>
      <p:sp>
        <p:nvSpPr>
          <p:cNvPr id="313" name="Google Shape;313;p9"/>
          <p:cNvSpPr txBox="1"/>
          <p:nvPr/>
        </p:nvSpPr>
        <p:spPr>
          <a:xfrm>
            <a:off x="369277" y="3541807"/>
            <a:ext cx="9983037" cy="2990883"/>
          </a:xfrm>
          <a:prstGeom prst="rect">
            <a:avLst/>
          </a:prstGeom>
          <a:noFill/>
          <a:ln>
            <a:noFill/>
          </a:ln>
        </p:spPr>
        <p:txBody>
          <a:bodyPr spcFirstLastPara="1" wrap="square" lIns="91425" tIns="45700" rIns="91425" bIns="45700" anchor="t" anchorCtr="0">
            <a:spAutoFit/>
          </a:bodyPr>
          <a:lstStyle/>
          <a:p>
            <a:pPr marL="0" marR="0" lvl="0" indent="0" algn="just" rtl="0">
              <a:lnSpc>
                <a:spcPct val="107000"/>
              </a:lnSpc>
              <a:spcBef>
                <a:spcPts val="0"/>
              </a:spcBef>
              <a:spcAft>
                <a:spcPts val="0"/>
              </a:spcAft>
              <a:buNone/>
            </a:pPr>
            <a:r>
              <a:rPr lang="en-US" sz="2000">
                <a:solidFill>
                  <a:schemeClr val="dk1"/>
                </a:solidFill>
                <a:latin typeface="Times New Roman"/>
                <a:ea typeface="Times New Roman"/>
                <a:cs typeface="Times New Roman"/>
                <a:sym typeface="Times New Roman"/>
              </a:rPr>
              <a:t>3. The quality of my decisions is compromised when influenced by social pressure.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a)Strongly 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b)Disagree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c)Neutral</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d)Agree</a:t>
            </a:r>
            <a:endParaRPr/>
          </a:p>
          <a:p>
            <a:pPr marL="0" marR="0" lvl="0" indent="0" algn="just" rtl="0">
              <a:lnSpc>
                <a:spcPct val="107000"/>
              </a:lnSpc>
              <a:spcBef>
                <a:spcPts val="800"/>
              </a:spcBef>
              <a:spcAft>
                <a:spcPts val="0"/>
              </a:spcAft>
              <a:buNone/>
            </a:pPr>
            <a:r>
              <a:rPr lang="en-US" sz="2000">
                <a:solidFill>
                  <a:schemeClr val="dk1"/>
                </a:solidFill>
                <a:latin typeface="Times New Roman"/>
                <a:ea typeface="Times New Roman"/>
                <a:cs typeface="Times New Roman"/>
                <a:sym typeface="Times New Roman"/>
              </a:rPr>
              <a:t>e)Strongly Agree</a:t>
            </a:r>
            <a:endParaRPr/>
          </a:p>
          <a:p>
            <a:pPr marL="0" marR="0" lvl="0" indent="0" algn="l" rtl="0">
              <a:lnSpc>
                <a:spcPct val="107000"/>
              </a:lnSpc>
              <a:spcBef>
                <a:spcPts val="800"/>
              </a:spcBef>
              <a:spcAft>
                <a:spcPts val="0"/>
              </a:spcAft>
              <a:buNone/>
            </a:pPr>
            <a:endParaRPr sz="2000">
              <a:solidFill>
                <a:srgbClr val="000000"/>
              </a:solidFill>
              <a:latin typeface="Times New Roman"/>
              <a:ea typeface="Times New Roman"/>
              <a:cs typeface="Times New Roman"/>
              <a:sym typeface="Times New Roman"/>
            </a:endParaRPr>
          </a:p>
        </p:txBody>
      </p:sp>
      <p:sp>
        <p:nvSpPr>
          <p:cNvPr id="314" name="Google Shape;314;p9"/>
          <p:cNvSpPr txBox="1"/>
          <p:nvPr/>
        </p:nvSpPr>
        <p:spPr>
          <a:xfrm>
            <a:off x="10624459" y="466724"/>
            <a:ext cx="914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Times New Roman"/>
                <a:ea typeface="Times New Roman"/>
                <a:cs typeface="Times New Roman"/>
                <a:sym typeface="Times New Roman"/>
              </a:rPr>
              <a:t>9</a:t>
            </a:r>
            <a:endParaRPr/>
          </a:p>
        </p:txBody>
      </p:sp>
    </p:spTree>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1914</Words>
  <Application>Microsoft Office PowerPoint</Application>
  <PresentationFormat>Widescreen</PresentationFormat>
  <Paragraphs>265</Paragraphs>
  <Slides>33</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Century Gothic</vt:lpstr>
      <vt:lpstr>Arial</vt:lpstr>
      <vt:lpstr>Calibri</vt:lpstr>
      <vt:lpstr>Noto Sans Symbols</vt:lpstr>
      <vt:lpstr>Wingdings</vt:lpstr>
      <vt:lpstr>Times New Roman</vt:lpstr>
      <vt:lpstr>Ion Boardroom</vt:lpstr>
      <vt:lpstr>A STUDY ON SOCIAL PRESSURE IN DECISION  MAKING</vt:lpstr>
      <vt:lpstr>Introduction</vt:lpstr>
      <vt:lpstr>Statement of the Problem</vt:lpstr>
      <vt:lpstr>General Objectives</vt:lpstr>
      <vt:lpstr>Variables</vt:lpstr>
      <vt:lpstr>Hypothesis</vt:lpstr>
      <vt:lpstr>Population and Sample</vt:lpstr>
      <vt:lpstr>Questionnaire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and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REJIN VARGHESE</dc:creator>
  <cp:lastModifiedBy>Adithyan Johnson</cp:lastModifiedBy>
  <cp:revision>5</cp:revision>
  <dcterms:created xsi:type="dcterms:W3CDTF">2024-04-11T05:50:33Z</dcterms:created>
  <dcterms:modified xsi:type="dcterms:W3CDTF">2024-11-13T16:00:33Z</dcterms:modified>
</cp:coreProperties>
</file>