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Shape 13"/>
          <p:cNvSpPr/>
          <p:nvPr/>
        </p:nvSpPr>
        <p:spPr>
          <a:xfrm>
            <a:off x="1066800" y="6680200"/>
            <a:ext cx="22252676" cy="182"/>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4" name="Shape 14"/>
          <p:cNvSpPr/>
          <p:nvPr>
            <p:ph type="title"/>
          </p:nvPr>
        </p:nvSpPr>
        <p:spPr>
          <a:xfrm>
            <a:off x="1066800" y="1854200"/>
            <a:ext cx="22237700" cy="4470400"/>
          </a:xfrm>
          <a:prstGeom prst="rect">
            <a:avLst/>
          </a:prstGeom>
        </p:spPr>
        <p:txBody>
          <a:bodyPr/>
          <a:lstStyle/>
          <a:p>
            <a:pPr/>
            <a:r>
              <a:t>Title Text</a:t>
            </a:r>
          </a:p>
        </p:txBody>
      </p:sp>
      <p:sp>
        <p:nvSpPr>
          <p:cNvPr id="15" name="Shape 15"/>
          <p:cNvSpPr/>
          <p:nvPr>
            <p:ph type="body" sz="quarter" idx="1"/>
          </p:nvPr>
        </p:nvSpPr>
        <p:spPr>
          <a:xfrm>
            <a:off x="1066800" y="7048500"/>
            <a:ext cx="22237700" cy="1435100"/>
          </a:xfrm>
          <a:prstGeom prst="rect">
            <a:avLst/>
          </a:prstGeom>
        </p:spPr>
        <p:txBody>
          <a:bodyPr/>
          <a:lstStyle>
            <a:lvl1pPr marL="0" indent="0">
              <a:spcBef>
                <a:spcPts val="0"/>
              </a:spcBef>
              <a:buSzTx/>
              <a:buFontTx/>
              <a:buNone/>
              <a:defRPr sz="3600">
                <a:latin typeface="Helvetica Neue"/>
                <a:ea typeface="Helvetica Neue"/>
                <a:cs typeface="Helvetica Neue"/>
                <a:sym typeface="Helvetica Neue"/>
              </a:defRPr>
            </a:lvl1pPr>
            <a:lvl2pPr marL="0" indent="228600">
              <a:spcBef>
                <a:spcPts val="0"/>
              </a:spcBef>
              <a:buSzTx/>
              <a:buFontTx/>
              <a:buNone/>
              <a:defRPr sz="3600">
                <a:latin typeface="Helvetica Neue"/>
                <a:ea typeface="Helvetica Neue"/>
                <a:cs typeface="Helvetica Neue"/>
                <a:sym typeface="Helvetica Neue"/>
              </a:defRPr>
            </a:lvl2pPr>
            <a:lvl3pPr marL="0" indent="457200">
              <a:spcBef>
                <a:spcPts val="0"/>
              </a:spcBef>
              <a:buSzTx/>
              <a:buFontTx/>
              <a:buNone/>
              <a:defRPr sz="3600">
                <a:latin typeface="Helvetica Neue"/>
                <a:ea typeface="Helvetica Neue"/>
                <a:cs typeface="Helvetica Neue"/>
                <a:sym typeface="Helvetica Neue"/>
              </a:defRPr>
            </a:lvl3pPr>
            <a:lvl4pPr marL="0" indent="685800">
              <a:spcBef>
                <a:spcPts val="0"/>
              </a:spcBef>
              <a:buSzTx/>
              <a:buFontTx/>
              <a:buNone/>
              <a:defRPr sz="3600">
                <a:latin typeface="Helvetica Neue"/>
                <a:ea typeface="Helvetica Neue"/>
                <a:cs typeface="Helvetica Neue"/>
                <a:sym typeface="Helvetica Neue"/>
              </a:defRPr>
            </a:lvl4pPr>
            <a:lvl5pPr marL="0" indent="914400">
              <a:spcBef>
                <a:spcPts val="0"/>
              </a:spcBef>
              <a:buSzTx/>
              <a:buFontTx/>
              <a:buNone/>
              <a:defRPr sz="3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pic>
        <p:nvPicPr>
          <p:cNvPr id="16"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17" name="Shape 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9" name="Shape 109"/>
          <p:cNvSpPr/>
          <p:nvPr>
            <p:ph type="body" sz="quarter" idx="13"/>
          </p:nvPr>
        </p:nvSpPr>
        <p:spPr>
          <a:xfrm>
            <a:off x="2387600" y="8953500"/>
            <a:ext cx="19621500" cy="647700"/>
          </a:xfrm>
          <a:prstGeom prst="rect">
            <a:avLst/>
          </a:prstGeom>
        </p:spPr>
        <p:txBody>
          <a:bodyPr>
            <a:spAutoFit/>
          </a:bodyPr>
          <a:lstStyle>
            <a:lvl1pPr marL="0" indent="0" algn="ctr" defTabSz="647700">
              <a:spcBef>
                <a:spcPts val="0"/>
              </a:spcBef>
              <a:buSzTx/>
              <a:buFontTx/>
              <a:buNone/>
              <a:defRPr sz="3600">
                <a:solidFill>
                  <a:srgbClr val="000000"/>
                </a:solidFill>
                <a:latin typeface="Helvetica Neue Medium"/>
                <a:ea typeface="Helvetica Neue Medium"/>
                <a:cs typeface="Helvetica Neue Medium"/>
                <a:sym typeface="Helvetica Neue Medium"/>
              </a:defRPr>
            </a:lvl1pPr>
          </a:lstStyle>
          <a:p>
            <a:pPr/>
            <a:r>
              <a:t>–Johnny Appleseed</a:t>
            </a:r>
          </a:p>
        </p:txBody>
      </p:sp>
      <p:sp>
        <p:nvSpPr>
          <p:cNvPr id="110" name="Shape 110"/>
          <p:cNvSpPr/>
          <p:nvPr>
            <p:ph type="body" sz="quarter" idx="14"/>
          </p:nvPr>
        </p:nvSpPr>
        <p:spPr>
          <a:xfrm>
            <a:off x="2387600" y="6061864"/>
            <a:ext cx="19621500" cy="944572"/>
          </a:xfrm>
          <a:prstGeom prst="rect">
            <a:avLst/>
          </a:prstGeom>
        </p:spPr>
        <p:txBody>
          <a:bodyPr anchor="ctr">
            <a:spAutoFit/>
          </a:bodyPr>
          <a:lstStyle>
            <a:lvl1pPr marL="0" indent="0" algn="ctr" defTabSz="647700">
              <a:spcBef>
                <a:spcPts val="3400"/>
              </a:spcBef>
              <a:buSzTx/>
              <a:buFontTx/>
              <a:buNone/>
              <a:defRPr sz="5600"/>
            </a:lvl1pPr>
          </a:lstStyle>
          <a:p>
            <a:pPr/>
            <a:r>
              <a:t>“Type a quote here.”</a:t>
            </a:r>
          </a:p>
        </p:txBody>
      </p:sp>
      <p:pic>
        <p:nvPicPr>
          <p:cNvPr id="111"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9" name="Shape 119"/>
          <p:cNvSpPr/>
          <p:nvPr>
            <p:ph type="pic" idx="13"/>
          </p:nvPr>
        </p:nvSpPr>
        <p:spPr>
          <a:xfrm>
            <a:off x="0" y="0"/>
            <a:ext cx="24384000" cy="13716000"/>
          </a:xfrm>
          <a:prstGeom prst="rect">
            <a:avLst/>
          </a:prstGeom>
        </p:spPr>
        <p:txBody>
          <a:bodyPr lIns="91439" tIns="45719" rIns="91439" bIns="45719">
            <a:noAutofit/>
          </a:bodyPr>
          <a:lstStyle/>
          <a:p>
            <a:pPr/>
          </a:p>
        </p:txBody>
      </p:sp>
      <p:pic>
        <p:nvPicPr>
          <p:cNvPr id="120"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128"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129" name="Shape 1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4" name="Shape 24"/>
          <p:cNvSpPr/>
          <p:nvPr/>
        </p:nvSpPr>
        <p:spPr>
          <a:xfrm>
            <a:off x="14147800" y="11214100"/>
            <a:ext cx="0" cy="2000430"/>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5" name="Shape 25"/>
          <p:cNvSpPr/>
          <p:nvPr>
            <p:ph type="pic" idx="13"/>
          </p:nvPr>
        </p:nvSpPr>
        <p:spPr>
          <a:xfrm>
            <a:off x="0" y="0"/>
            <a:ext cx="24384000" cy="10680700"/>
          </a:xfrm>
          <a:prstGeom prst="rect">
            <a:avLst/>
          </a:prstGeom>
        </p:spPr>
        <p:txBody>
          <a:bodyPr lIns="91439" tIns="45719" rIns="91439" bIns="45719">
            <a:noAutofit/>
          </a:bodyPr>
          <a:lstStyle/>
          <a:p>
            <a:pPr/>
          </a:p>
        </p:txBody>
      </p:sp>
      <p:sp>
        <p:nvSpPr>
          <p:cNvPr id="26" name="Shape 26"/>
          <p:cNvSpPr/>
          <p:nvPr>
            <p:ph type="title"/>
          </p:nvPr>
        </p:nvSpPr>
        <p:spPr>
          <a:xfrm>
            <a:off x="2641600" y="10947400"/>
            <a:ext cx="10858500" cy="2387600"/>
          </a:xfrm>
          <a:prstGeom prst="rect">
            <a:avLst/>
          </a:prstGeom>
        </p:spPr>
        <p:txBody>
          <a:bodyPr anchor="ctr"/>
          <a:lstStyle>
            <a:lvl1pPr algn="r"/>
          </a:lstStyle>
          <a:p>
            <a:pPr/>
            <a:r>
              <a:t>Title Text</a:t>
            </a:r>
          </a:p>
        </p:txBody>
      </p:sp>
      <p:sp>
        <p:nvSpPr>
          <p:cNvPr id="27" name="Shape 27"/>
          <p:cNvSpPr/>
          <p:nvPr>
            <p:ph type="body" sz="quarter" idx="1"/>
          </p:nvPr>
        </p:nvSpPr>
        <p:spPr>
          <a:xfrm>
            <a:off x="14719300" y="11938000"/>
            <a:ext cx="9283700" cy="711200"/>
          </a:xfrm>
          <a:prstGeom prst="rect">
            <a:avLst/>
          </a:prstGeom>
        </p:spPr>
        <p:txBody>
          <a:bodyPr/>
          <a:lstStyle>
            <a:lvl1pPr marL="0" indent="0">
              <a:spcBef>
                <a:spcPts val="0"/>
              </a:spcBef>
              <a:buSzTx/>
              <a:buFontTx/>
              <a:buNone/>
              <a:defRPr sz="3600">
                <a:latin typeface="Helvetica Neue"/>
                <a:ea typeface="Helvetica Neue"/>
                <a:cs typeface="Helvetica Neue"/>
                <a:sym typeface="Helvetica Neue"/>
              </a:defRPr>
            </a:lvl1pPr>
            <a:lvl2pPr marL="0" indent="228600">
              <a:spcBef>
                <a:spcPts val="0"/>
              </a:spcBef>
              <a:buSzTx/>
              <a:buFontTx/>
              <a:buNone/>
              <a:defRPr sz="3600">
                <a:latin typeface="Helvetica Neue"/>
                <a:ea typeface="Helvetica Neue"/>
                <a:cs typeface="Helvetica Neue"/>
                <a:sym typeface="Helvetica Neue"/>
              </a:defRPr>
            </a:lvl2pPr>
            <a:lvl3pPr marL="0" indent="457200">
              <a:spcBef>
                <a:spcPts val="0"/>
              </a:spcBef>
              <a:buSzTx/>
              <a:buFontTx/>
              <a:buNone/>
              <a:defRPr sz="3600">
                <a:latin typeface="Helvetica Neue"/>
                <a:ea typeface="Helvetica Neue"/>
                <a:cs typeface="Helvetica Neue"/>
                <a:sym typeface="Helvetica Neue"/>
              </a:defRPr>
            </a:lvl3pPr>
            <a:lvl4pPr marL="0" indent="685800">
              <a:spcBef>
                <a:spcPts val="0"/>
              </a:spcBef>
              <a:buSzTx/>
              <a:buFontTx/>
              <a:buNone/>
              <a:defRPr sz="3600">
                <a:latin typeface="Helvetica Neue"/>
                <a:ea typeface="Helvetica Neue"/>
                <a:cs typeface="Helvetica Neue"/>
                <a:sym typeface="Helvetica Neue"/>
              </a:defRPr>
            </a:lvl4pPr>
            <a:lvl5pPr marL="0" indent="914400">
              <a:spcBef>
                <a:spcPts val="0"/>
              </a:spcBef>
              <a:buSzTx/>
              <a:buFontTx/>
              <a:buNone/>
              <a:defRPr sz="3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pic>
        <p:nvPicPr>
          <p:cNvPr id="28"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36" name="Shape 36"/>
          <p:cNvSpPr/>
          <p:nvPr>
            <p:ph type="title"/>
          </p:nvPr>
        </p:nvSpPr>
        <p:spPr>
          <a:xfrm>
            <a:off x="1066800" y="4622800"/>
            <a:ext cx="22237700" cy="4470400"/>
          </a:xfrm>
          <a:prstGeom prst="rect">
            <a:avLst/>
          </a:prstGeom>
        </p:spPr>
        <p:txBody>
          <a:bodyPr anchor="ctr"/>
          <a:lstStyle/>
          <a:p>
            <a:pPr/>
            <a:r>
              <a:t>Title Text</a:t>
            </a:r>
          </a:p>
        </p:txBody>
      </p:sp>
      <p:pic>
        <p:nvPicPr>
          <p:cNvPr id="37"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38" name="Shape 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5" name="Shape 45"/>
          <p:cNvSpPr/>
          <p:nvPr/>
        </p:nvSpPr>
        <p:spPr>
          <a:xfrm>
            <a:off x="1066800" y="6845300"/>
            <a:ext cx="10002141" cy="0"/>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6" name="Shape 46"/>
          <p:cNvSpPr/>
          <p:nvPr>
            <p:ph type="pic" idx="13"/>
          </p:nvPr>
        </p:nvSpPr>
        <p:spPr>
          <a:xfrm>
            <a:off x="12192000" y="0"/>
            <a:ext cx="12192000" cy="13716000"/>
          </a:xfrm>
          <a:prstGeom prst="rect">
            <a:avLst/>
          </a:prstGeom>
        </p:spPr>
        <p:txBody>
          <a:bodyPr lIns="91439" tIns="45719" rIns="91439" bIns="45719">
            <a:noAutofit/>
          </a:bodyPr>
          <a:lstStyle/>
          <a:p>
            <a:pPr/>
          </a:p>
        </p:txBody>
      </p:sp>
      <p:sp>
        <p:nvSpPr>
          <p:cNvPr id="47" name="Shape 47"/>
          <p:cNvSpPr/>
          <p:nvPr>
            <p:ph type="title"/>
          </p:nvPr>
        </p:nvSpPr>
        <p:spPr>
          <a:xfrm>
            <a:off x="1066800" y="2019300"/>
            <a:ext cx="10007600" cy="4470400"/>
          </a:xfrm>
          <a:prstGeom prst="rect">
            <a:avLst/>
          </a:prstGeom>
        </p:spPr>
        <p:txBody>
          <a:bodyPr/>
          <a:lstStyle/>
          <a:p>
            <a:pPr/>
            <a:r>
              <a:t>Title Text</a:t>
            </a:r>
          </a:p>
        </p:txBody>
      </p:sp>
      <p:sp>
        <p:nvSpPr>
          <p:cNvPr id="48" name="Shape 48"/>
          <p:cNvSpPr/>
          <p:nvPr>
            <p:ph type="body" sz="quarter" idx="1"/>
          </p:nvPr>
        </p:nvSpPr>
        <p:spPr>
          <a:xfrm>
            <a:off x="1066800" y="7213600"/>
            <a:ext cx="10007600" cy="4470400"/>
          </a:xfrm>
          <a:prstGeom prst="rect">
            <a:avLst/>
          </a:prstGeom>
        </p:spPr>
        <p:txBody>
          <a:bodyPr/>
          <a:lstStyle>
            <a:lvl1pPr marL="0" indent="0">
              <a:spcBef>
                <a:spcPts val="0"/>
              </a:spcBef>
              <a:buSzTx/>
              <a:buFontTx/>
              <a:buNone/>
              <a:defRPr sz="3600">
                <a:latin typeface="Helvetica Neue"/>
                <a:ea typeface="Helvetica Neue"/>
                <a:cs typeface="Helvetica Neue"/>
                <a:sym typeface="Helvetica Neue"/>
              </a:defRPr>
            </a:lvl1pPr>
            <a:lvl2pPr marL="0" indent="228600">
              <a:spcBef>
                <a:spcPts val="0"/>
              </a:spcBef>
              <a:buSzTx/>
              <a:buFontTx/>
              <a:buNone/>
              <a:defRPr sz="3600">
                <a:latin typeface="Helvetica Neue"/>
                <a:ea typeface="Helvetica Neue"/>
                <a:cs typeface="Helvetica Neue"/>
                <a:sym typeface="Helvetica Neue"/>
              </a:defRPr>
            </a:lvl2pPr>
            <a:lvl3pPr marL="0" indent="457200">
              <a:spcBef>
                <a:spcPts val="0"/>
              </a:spcBef>
              <a:buSzTx/>
              <a:buFontTx/>
              <a:buNone/>
              <a:defRPr sz="3600">
                <a:latin typeface="Helvetica Neue"/>
                <a:ea typeface="Helvetica Neue"/>
                <a:cs typeface="Helvetica Neue"/>
                <a:sym typeface="Helvetica Neue"/>
              </a:defRPr>
            </a:lvl3pPr>
            <a:lvl4pPr marL="0" indent="685800">
              <a:spcBef>
                <a:spcPts val="0"/>
              </a:spcBef>
              <a:buSzTx/>
              <a:buFontTx/>
              <a:buNone/>
              <a:defRPr sz="3600">
                <a:latin typeface="Helvetica Neue"/>
                <a:ea typeface="Helvetica Neue"/>
                <a:cs typeface="Helvetica Neue"/>
                <a:sym typeface="Helvetica Neue"/>
              </a:defRPr>
            </a:lvl4pPr>
            <a:lvl5pPr marL="0" indent="914400">
              <a:spcBef>
                <a:spcPts val="0"/>
              </a:spcBef>
              <a:buSzTx/>
              <a:buFontTx/>
              <a:buNone/>
              <a:defRPr sz="3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pic>
        <p:nvPicPr>
          <p:cNvPr id="49"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50" name="Shape 50"/>
          <p:cNvSpPr/>
          <p:nvPr>
            <p:ph type="sldNum" sz="quarter" idx="2"/>
          </p:nvPr>
        </p:nvSpPr>
        <p:spPr>
          <a:xfrm>
            <a:off x="952499" y="12992100"/>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a:r>
              <a:t>Title Text</a:t>
            </a:r>
          </a:p>
        </p:txBody>
      </p:sp>
      <p:sp>
        <p:nvSpPr>
          <p:cNvPr id="66" name="Shape 66"/>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Shape 74"/>
          <p:cNvSpPr/>
          <p:nvPr/>
        </p:nvSpPr>
        <p:spPr>
          <a:xfrm>
            <a:off x="1066800" y="2768600"/>
            <a:ext cx="9512612" cy="186"/>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5" name="Shape 75"/>
          <p:cNvSpPr/>
          <p:nvPr>
            <p:ph type="pic" idx="13"/>
          </p:nvPr>
        </p:nvSpPr>
        <p:spPr>
          <a:xfrm>
            <a:off x="12192000" y="0"/>
            <a:ext cx="12192000" cy="13716000"/>
          </a:xfrm>
          <a:prstGeom prst="rect">
            <a:avLst/>
          </a:prstGeom>
        </p:spPr>
        <p:txBody>
          <a:bodyPr lIns="91439" tIns="45719" rIns="91439" bIns="45719">
            <a:noAutofit/>
          </a:bodyPr>
          <a:lstStyle/>
          <a:p>
            <a:pPr/>
          </a:p>
        </p:txBody>
      </p:sp>
      <p:sp>
        <p:nvSpPr>
          <p:cNvPr id="76" name="Shape 76"/>
          <p:cNvSpPr/>
          <p:nvPr>
            <p:ph type="title"/>
          </p:nvPr>
        </p:nvSpPr>
        <p:spPr>
          <a:xfrm>
            <a:off x="1066800" y="469900"/>
            <a:ext cx="9525000" cy="1968500"/>
          </a:xfrm>
          <a:prstGeom prst="rect">
            <a:avLst/>
          </a:prstGeom>
        </p:spPr>
        <p:txBody>
          <a:bodyPr/>
          <a:lstStyle/>
          <a:p>
            <a:pPr/>
            <a:r>
              <a:t>Title Text</a:t>
            </a:r>
          </a:p>
        </p:txBody>
      </p:sp>
      <p:sp>
        <p:nvSpPr>
          <p:cNvPr id="77" name="Shape 77"/>
          <p:cNvSpPr/>
          <p:nvPr>
            <p:ph type="body" sz="half" idx="1"/>
          </p:nvPr>
        </p:nvSpPr>
        <p:spPr>
          <a:xfrm>
            <a:off x="1066800" y="3124200"/>
            <a:ext cx="9525000" cy="9372600"/>
          </a:xfrm>
          <a:prstGeom prst="rect">
            <a:avLst/>
          </a:prstGeom>
        </p:spPr>
        <p:txBody>
          <a:bodyPr/>
          <a:lstStyle>
            <a:lvl1pPr marL="457200" indent="-457200">
              <a:spcBef>
                <a:spcPts val="4200"/>
              </a:spcBef>
              <a:defRPr sz="3600">
                <a:latin typeface="Helvetica Neue"/>
                <a:ea typeface="Helvetica Neue"/>
                <a:cs typeface="Helvetica Neue"/>
                <a:sym typeface="Helvetica Neue"/>
              </a:defRPr>
            </a:lvl1pPr>
            <a:lvl2pPr marL="914400" indent="-457200">
              <a:spcBef>
                <a:spcPts val="4200"/>
              </a:spcBef>
              <a:defRPr sz="3600">
                <a:latin typeface="Helvetica Neue"/>
                <a:ea typeface="Helvetica Neue"/>
                <a:cs typeface="Helvetica Neue"/>
                <a:sym typeface="Helvetica Neue"/>
              </a:defRPr>
            </a:lvl2pPr>
            <a:lvl3pPr marL="1371600" indent="-457200">
              <a:spcBef>
                <a:spcPts val="4200"/>
              </a:spcBef>
              <a:defRPr sz="3600">
                <a:latin typeface="Helvetica Neue"/>
                <a:ea typeface="Helvetica Neue"/>
                <a:cs typeface="Helvetica Neue"/>
                <a:sym typeface="Helvetica Neue"/>
              </a:defRPr>
            </a:lvl3pPr>
            <a:lvl4pPr marL="1828800" indent="-457200">
              <a:spcBef>
                <a:spcPts val="4200"/>
              </a:spcBef>
              <a:defRPr sz="3600">
                <a:latin typeface="Helvetica Neue"/>
                <a:ea typeface="Helvetica Neue"/>
                <a:cs typeface="Helvetica Neue"/>
                <a:sym typeface="Helvetica Neue"/>
              </a:defRPr>
            </a:lvl4pPr>
            <a:lvl5pPr marL="2286000" indent="-457200">
              <a:spcBef>
                <a:spcPts val="4200"/>
              </a:spcBef>
              <a:defRPr sz="3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pic>
        <p:nvPicPr>
          <p:cNvPr id="78"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79" name="Shape 79"/>
          <p:cNvSpPr/>
          <p:nvPr>
            <p:ph type="sldNum" sz="quarter" idx="2"/>
          </p:nvPr>
        </p:nvSpPr>
        <p:spPr>
          <a:xfrm>
            <a:off x="957643" y="12992100"/>
            <a:ext cx="368504" cy="374600"/>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6" name="Shape 86"/>
          <p:cNvSpPr/>
          <p:nvPr>
            <p:ph type="body" idx="1"/>
          </p:nvPr>
        </p:nvSpPr>
        <p:spPr>
          <a:xfrm>
            <a:off x="1663700" y="1244600"/>
            <a:ext cx="21031200" cy="11201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87"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95" name="Shape 95"/>
          <p:cNvSpPr/>
          <p:nvPr/>
        </p:nvSpPr>
        <p:spPr>
          <a:xfrm flipH="1">
            <a:off x="15811739" y="711200"/>
            <a:ext cx="1" cy="11143606"/>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6" name="Shape 96"/>
          <p:cNvSpPr/>
          <p:nvPr/>
        </p:nvSpPr>
        <p:spPr>
          <a:xfrm>
            <a:off x="15811500" y="6277570"/>
            <a:ext cx="7763085" cy="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7" name="Shape 97"/>
          <p:cNvSpPr/>
          <p:nvPr>
            <p:ph type="pic" sz="quarter" idx="13"/>
          </p:nvPr>
        </p:nvSpPr>
        <p:spPr>
          <a:xfrm>
            <a:off x="16014700" y="6502400"/>
            <a:ext cx="7569200" cy="5346700"/>
          </a:xfrm>
          <a:prstGeom prst="rect">
            <a:avLst/>
          </a:prstGeom>
        </p:spPr>
        <p:txBody>
          <a:bodyPr lIns="91439" tIns="45719" rIns="91439" bIns="45719">
            <a:noAutofit/>
          </a:bodyPr>
          <a:lstStyle/>
          <a:p>
            <a:pPr/>
          </a:p>
        </p:txBody>
      </p:sp>
      <p:sp>
        <p:nvSpPr>
          <p:cNvPr id="98" name="Shape 98"/>
          <p:cNvSpPr/>
          <p:nvPr>
            <p:ph type="pic" sz="quarter" idx="14"/>
          </p:nvPr>
        </p:nvSpPr>
        <p:spPr>
          <a:xfrm>
            <a:off x="16014700" y="709206"/>
            <a:ext cx="7569200" cy="5346701"/>
          </a:xfrm>
          <a:prstGeom prst="rect">
            <a:avLst/>
          </a:prstGeom>
        </p:spPr>
        <p:txBody>
          <a:bodyPr lIns="91439" tIns="45719" rIns="91439" bIns="45719">
            <a:noAutofit/>
          </a:bodyPr>
          <a:lstStyle/>
          <a:p>
            <a:pPr/>
          </a:p>
        </p:txBody>
      </p:sp>
      <p:sp>
        <p:nvSpPr>
          <p:cNvPr id="99" name="Shape 99"/>
          <p:cNvSpPr/>
          <p:nvPr>
            <p:ph type="pic" idx="15"/>
          </p:nvPr>
        </p:nvSpPr>
        <p:spPr>
          <a:xfrm>
            <a:off x="977900" y="713695"/>
            <a:ext cx="14579600" cy="11137901"/>
          </a:xfrm>
          <a:prstGeom prst="rect">
            <a:avLst/>
          </a:prstGeom>
        </p:spPr>
        <p:txBody>
          <a:bodyPr lIns="91439" tIns="45719" rIns="91439" bIns="45719">
            <a:noAutofit/>
          </a:bodyPr>
          <a:lstStyle/>
          <a:p>
            <a:pPr/>
          </a:p>
        </p:txBody>
      </p:sp>
      <p:sp>
        <p:nvSpPr>
          <p:cNvPr id="100" name="Shape 100"/>
          <p:cNvSpPr/>
          <p:nvPr>
            <p:ph type="body" sz="quarter" idx="1"/>
          </p:nvPr>
        </p:nvSpPr>
        <p:spPr>
          <a:xfrm>
            <a:off x="977900" y="12179300"/>
            <a:ext cx="14579600" cy="1320800"/>
          </a:xfrm>
          <a:prstGeom prst="rect">
            <a:avLst/>
          </a:prstGeom>
        </p:spPr>
        <p:txBody>
          <a:bodyPr/>
          <a:lstStyle>
            <a:lvl1pPr marL="0" indent="0">
              <a:spcBef>
                <a:spcPts val="0"/>
              </a:spcBef>
              <a:buSzTx/>
              <a:buFontTx/>
              <a:buNone/>
              <a:defRPr sz="3600">
                <a:latin typeface="Helvetica Neue"/>
                <a:ea typeface="Helvetica Neue"/>
                <a:cs typeface="Helvetica Neue"/>
                <a:sym typeface="Helvetica Neue"/>
              </a:defRPr>
            </a:lvl1pPr>
            <a:lvl2pPr marL="0" indent="228600">
              <a:spcBef>
                <a:spcPts val="0"/>
              </a:spcBef>
              <a:buSzTx/>
              <a:buFontTx/>
              <a:buNone/>
              <a:defRPr sz="3600">
                <a:latin typeface="Helvetica Neue"/>
                <a:ea typeface="Helvetica Neue"/>
                <a:cs typeface="Helvetica Neue"/>
                <a:sym typeface="Helvetica Neue"/>
              </a:defRPr>
            </a:lvl2pPr>
            <a:lvl3pPr marL="0" indent="457200">
              <a:spcBef>
                <a:spcPts val="0"/>
              </a:spcBef>
              <a:buSzTx/>
              <a:buFontTx/>
              <a:buNone/>
              <a:defRPr sz="3600">
                <a:latin typeface="Helvetica Neue"/>
                <a:ea typeface="Helvetica Neue"/>
                <a:cs typeface="Helvetica Neue"/>
                <a:sym typeface="Helvetica Neue"/>
              </a:defRPr>
            </a:lvl3pPr>
            <a:lvl4pPr marL="0" indent="685800">
              <a:spcBef>
                <a:spcPts val="0"/>
              </a:spcBef>
              <a:buSzTx/>
              <a:buFontTx/>
              <a:buNone/>
              <a:defRPr sz="3600">
                <a:latin typeface="Helvetica Neue"/>
                <a:ea typeface="Helvetica Neue"/>
                <a:cs typeface="Helvetica Neue"/>
                <a:sym typeface="Helvetica Neue"/>
              </a:defRPr>
            </a:lvl4pPr>
            <a:lvl5pPr marL="0" indent="914400">
              <a:spcBef>
                <a:spcPts val="0"/>
              </a:spcBef>
              <a:buSzTx/>
              <a:buFontTx/>
              <a:buNone/>
              <a:defRPr sz="3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pic>
        <p:nvPicPr>
          <p:cNvPr id="101"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102" name="Shape 1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066800" y="2768600"/>
            <a:ext cx="22252698" cy="182"/>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Shape 3"/>
          <p:cNvSpPr/>
          <p:nvPr>
            <p:ph type="title"/>
          </p:nvPr>
        </p:nvSpPr>
        <p:spPr>
          <a:xfrm>
            <a:off x="1066800" y="469900"/>
            <a:ext cx="22237700" cy="1968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4" name="pasted-image.tiff"/>
          <p:cNvPicPr>
            <a:picLocks noChangeAspect="1"/>
          </p:cNvPicPr>
          <p:nvPr/>
        </p:nvPicPr>
        <p:blipFill>
          <a:blip r:embed="rId2">
            <a:extLst/>
          </a:blip>
          <a:stretch>
            <a:fillRect/>
          </a:stretch>
        </p:blipFill>
        <p:spPr>
          <a:xfrm>
            <a:off x="22410526" y="11762640"/>
            <a:ext cx="2086233" cy="2086233"/>
          </a:xfrm>
          <a:prstGeom prst="rect">
            <a:avLst/>
          </a:prstGeom>
          <a:ln w="12700">
            <a:miter lim="400000"/>
          </a:ln>
        </p:spPr>
      </p:pic>
      <p:sp>
        <p:nvSpPr>
          <p:cNvPr id="5" name="Shape 5"/>
          <p:cNvSpPr/>
          <p:nvPr>
            <p:ph type="body" idx="1"/>
          </p:nvPr>
        </p:nvSpPr>
        <p:spPr>
          <a:xfrm>
            <a:off x="1066800" y="3124200"/>
            <a:ext cx="22237700" cy="937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23216221" y="12992100"/>
            <a:ext cx="368504" cy="374600"/>
          </a:xfrm>
          <a:prstGeom prst="rect">
            <a:avLst/>
          </a:prstGeom>
          <a:ln w="12700">
            <a:miter lim="400000"/>
          </a:ln>
        </p:spPr>
        <p:txBody>
          <a:bodyPr wrap="none" lIns="50800" tIns="50800" rIns="50800" bIns="50800">
            <a:spAutoFit/>
          </a:bodyPr>
          <a:lstStyle>
            <a:lvl1pPr algn="r">
              <a:defRPr sz="18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5800" u="none">
          <a:ln>
            <a:noFill/>
          </a:ln>
          <a:solidFill>
            <a:srgbClr val="000000"/>
          </a:solidFill>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b="0" baseline="0" cap="none" i="0" spc="0" strike="noStrike" sz="5800" u="none">
          <a:ln>
            <a:noFill/>
          </a:ln>
          <a:solidFill>
            <a:srgbClr val="000000"/>
          </a:solidFill>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b="0" baseline="0" cap="none" i="0" spc="0" strike="noStrike" sz="5800" u="none">
          <a:ln>
            <a:noFill/>
          </a:ln>
          <a:solidFill>
            <a:srgbClr val="000000"/>
          </a:solidFill>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b="0" baseline="0" cap="none" i="0" spc="0" strike="noStrike" sz="5800" u="none">
          <a:ln>
            <a:noFill/>
          </a:ln>
          <a:solidFill>
            <a:srgbClr val="000000"/>
          </a:solidFill>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b="0" baseline="0" cap="none" i="0" spc="0" strike="noStrike" sz="5800" u="none">
          <a:ln>
            <a:noFill/>
          </a:ln>
          <a:solidFill>
            <a:srgbClr val="000000"/>
          </a:solidFill>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b="0" baseline="0" cap="none" i="0" spc="0" strike="noStrike" sz="5800" u="none">
          <a:ln>
            <a:noFill/>
          </a:ln>
          <a:solidFill>
            <a:srgbClr val="000000"/>
          </a:solidFill>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b="0" baseline="0" cap="none" i="0" spc="0" strike="noStrike" sz="5800" u="none">
          <a:ln>
            <a:noFill/>
          </a:ln>
          <a:solidFill>
            <a:srgbClr val="000000"/>
          </a:solidFill>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b="0" baseline="0" cap="none" i="0" spc="0" strike="noStrike" sz="5800" u="none">
          <a:ln>
            <a:noFill/>
          </a:ln>
          <a:solidFill>
            <a:srgbClr val="000000"/>
          </a:solidFill>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b="0" baseline="0" cap="none" i="0" spc="0" strike="noStrike" sz="5800" u="none">
          <a:ln>
            <a:noFill/>
          </a:ln>
          <a:solidFill>
            <a:srgbClr val="000000"/>
          </a:solidFill>
          <a:uFillTx/>
          <a:latin typeface="+mn-lt"/>
          <a:ea typeface="+mn-ea"/>
          <a:cs typeface="+mn-cs"/>
          <a:sym typeface="Helvetica Neue Light"/>
        </a:defRPr>
      </a:lvl9pPr>
    </p:titleStyle>
    <p:bodyStyle>
      <a:lvl1pPr marL="635000" marR="0" indent="-635000" algn="l" defTabSz="825500" rtl="0" latinLnBrk="0">
        <a:lnSpc>
          <a:spcPct val="100000"/>
        </a:lnSpc>
        <a:spcBef>
          <a:spcPts val="5900"/>
        </a:spcBef>
        <a:spcAft>
          <a:spcPts val="0"/>
        </a:spcAft>
        <a:buClrTx/>
        <a:buSzPct val="75000"/>
        <a:buFont typeface="Helvetica Neue"/>
        <a:buChar char="•"/>
        <a:tabLst/>
        <a:defRPr b="0" baseline="0" cap="none" i="0" spc="0" strike="noStrike" sz="5000" u="none">
          <a:ln>
            <a:noFill/>
          </a:ln>
          <a:solidFill>
            <a:srgbClr val="747474"/>
          </a:solidFill>
          <a:uFillTx/>
          <a:latin typeface="+mn-lt"/>
          <a:ea typeface="+mn-ea"/>
          <a:cs typeface="+mn-cs"/>
          <a:sym typeface="Helvetica Neue Light"/>
        </a:defRPr>
      </a:lvl1pPr>
      <a:lvl2pPr marL="1270000" marR="0" indent="-635000" algn="l" defTabSz="825500" rtl="0" latinLnBrk="0">
        <a:lnSpc>
          <a:spcPct val="100000"/>
        </a:lnSpc>
        <a:spcBef>
          <a:spcPts val="5900"/>
        </a:spcBef>
        <a:spcAft>
          <a:spcPts val="0"/>
        </a:spcAft>
        <a:buClrTx/>
        <a:buSzPct val="75000"/>
        <a:buFont typeface="Helvetica Neue"/>
        <a:buChar char="•"/>
        <a:tabLst/>
        <a:defRPr b="0" baseline="0" cap="none" i="0" spc="0" strike="noStrike" sz="5000" u="none">
          <a:ln>
            <a:noFill/>
          </a:ln>
          <a:solidFill>
            <a:srgbClr val="747474"/>
          </a:solidFill>
          <a:uFillTx/>
          <a:latin typeface="+mn-lt"/>
          <a:ea typeface="+mn-ea"/>
          <a:cs typeface="+mn-cs"/>
          <a:sym typeface="Helvetica Neue Light"/>
        </a:defRPr>
      </a:lvl2pPr>
      <a:lvl3pPr marL="1905000" marR="0" indent="-635000" algn="l" defTabSz="825500" rtl="0" latinLnBrk="0">
        <a:lnSpc>
          <a:spcPct val="100000"/>
        </a:lnSpc>
        <a:spcBef>
          <a:spcPts val="5900"/>
        </a:spcBef>
        <a:spcAft>
          <a:spcPts val="0"/>
        </a:spcAft>
        <a:buClrTx/>
        <a:buSzPct val="75000"/>
        <a:buFont typeface="Helvetica Neue"/>
        <a:buChar char="•"/>
        <a:tabLst/>
        <a:defRPr b="0" baseline="0" cap="none" i="0" spc="0" strike="noStrike" sz="5000" u="none">
          <a:ln>
            <a:noFill/>
          </a:ln>
          <a:solidFill>
            <a:srgbClr val="747474"/>
          </a:solidFill>
          <a:uFillTx/>
          <a:latin typeface="+mn-lt"/>
          <a:ea typeface="+mn-ea"/>
          <a:cs typeface="+mn-cs"/>
          <a:sym typeface="Helvetica Neue Light"/>
        </a:defRPr>
      </a:lvl3pPr>
      <a:lvl4pPr marL="2540000" marR="0" indent="-635000" algn="l" defTabSz="825500" rtl="0" latinLnBrk="0">
        <a:lnSpc>
          <a:spcPct val="100000"/>
        </a:lnSpc>
        <a:spcBef>
          <a:spcPts val="5900"/>
        </a:spcBef>
        <a:spcAft>
          <a:spcPts val="0"/>
        </a:spcAft>
        <a:buClrTx/>
        <a:buSzPct val="75000"/>
        <a:buFont typeface="Helvetica Neue"/>
        <a:buChar char="•"/>
        <a:tabLst/>
        <a:defRPr b="0" baseline="0" cap="none" i="0" spc="0" strike="noStrike" sz="5000" u="none">
          <a:ln>
            <a:noFill/>
          </a:ln>
          <a:solidFill>
            <a:srgbClr val="747474"/>
          </a:solidFill>
          <a:uFillTx/>
          <a:latin typeface="+mn-lt"/>
          <a:ea typeface="+mn-ea"/>
          <a:cs typeface="+mn-cs"/>
          <a:sym typeface="Helvetica Neue Light"/>
        </a:defRPr>
      </a:lvl4pPr>
      <a:lvl5pPr marL="3175000" marR="0" indent="-635000" algn="l" defTabSz="825500" rtl="0" latinLnBrk="0">
        <a:lnSpc>
          <a:spcPct val="100000"/>
        </a:lnSpc>
        <a:spcBef>
          <a:spcPts val="5900"/>
        </a:spcBef>
        <a:spcAft>
          <a:spcPts val="0"/>
        </a:spcAft>
        <a:buClrTx/>
        <a:buSzPct val="75000"/>
        <a:buFont typeface="Helvetica Neue"/>
        <a:buChar char="•"/>
        <a:tabLst/>
        <a:defRPr b="0" baseline="0" cap="none" i="0" spc="0" strike="noStrike" sz="5000" u="none">
          <a:ln>
            <a:noFill/>
          </a:ln>
          <a:solidFill>
            <a:srgbClr val="747474"/>
          </a:solidFill>
          <a:uFillTx/>
          <a:latin typeface="+mn-lt"/>
          <a:ea typeface="+mn-ea"/>
          <a:cs typeface="+mn-cs"/>
          <a:sym typeface="Helvetica Neue Light"/>
        </a:defRPr>
      </a:lvl5pPr>
      <a:lvl6pPr marL="3810000" marR="0" indent="-635000" algn="l" defTabSz="825500" rtl="0" latinLnBrk="0">
        <a:lnSpc>
          <a:spcPct val="100000"/>
        </a:lnSpc>
        <a:spcBef>
          <a:spcPts val="5900"/>
        </a:spcBef>
        <a:spcAft>
          <a:spcPts val="0"/>
        </a:spcAft>
        <a:buClrTx/>
        <a:buSzPct val="75000"/>
        <a:buFont typeface="Helvetica Neue"/>
        <a:buChar char="•"/>
        <a:tabLst/>
        <a:defRPr b="0" baseline="0" cap="none" i="0" spc="0" strike="noStrike" sz="5000" u="none">
          <a:ln>
            <a:noFill/>
          </a:ln>
          <a:solidFill>
            <a:srgbClr val="747474"/>
          </a:solidFill>
          <a:uFillTx/>
          <a:latin typeface="+mn-lt"/>
          <a:ea typeface="+mn-ea"/>
          <a:cs typeface="+mn-cs"/>
          <a:sym typeface="Helvetica Neue Light"/>
        </a:defRPr>
      </a:lvl6pPr>
      <a:lvl7pPr marL="4445000" marR="0" indent="-635000" algn="l" defTabSz="825500" rtl="0" latinLnBrk="0">
        <a:lnSpc>
          <a:spcPct val="100000"/>
        </a:lnSpc>
        <a:spcBef>
          <a:spcPts val="5900"/>
        </a:spcBef>
        <a:spcAft>
          <a:spcPts val="0"/>
        </a:spcAft>
        <a:buClrTx/>
        <a:buSzPct val="75000"/>
        <a:buFont typeface="Helvetica Neue"/>
        <a:buChar char="•"/>
        <a:tabLst/>
        <a:defRPr b="0" baseline="0" cap="none" i="0" spc="0" strike="noStrike" sz="5000" u="none">
          <a:ln>
            <a:noFill/>
          </a:ln>
          <a:solidFill>
            <a:srgbClr val="747474"/>
          </a:solidFill>
          <a:uFillTx/>
          <a:latin typeface="+mn-lt"/>
          <a:ea typeface="+mn-ea"/>
          <a:cs typeface="+mn-cs"/>
          <a:sym typeface="Helvetica Neue Light"/>
        </a:defRPr>
      </a:lvl7pPr>
      <a:lvl8pPr marL="5080000" marR="0" indent="-635000" algn="l" defTabSz="825500" rtl="0" latinLnBrk="0">
        <a:lnSpc>
          <a:spcPct val="100000"/>
        </a:lnSpc>
        <a:spcBef>
          <a:spcPts val="5900"/>
        </a:spcBef>
        <a:spcAft>
          <a:spcPts val="0"/>
        </a:spcAft>
        <a:buClrTx/>
        <a:buSzPct val="75000"/>
        <a:buFont typeface="Helvetica Neue"/>
        <a:buChar char="•"/>
        <a:tabLst/>
        <a:defRPr b="0" baseline="0" cap="none" i="0" spc="0" strike="noStrike" sz="5000" u="none">
          <a:ln>
            <a:noFill/>
          </a:ln>
          <a:solidFill>
            <a:srgbClr val="747474"/>
          </a:solidFill>
          <a:uFillTx/>
          <a:latin typeface="+mn-lt"/>
          <a:ea typeface="+mn-ea"/>
          <a:cs typeface="+mn-cs"/>
          <a:sym typeface="Helvetica Neue Light"/>
        </a:defRPr>
      </a:lvl8pPr>
      <a:lvl9pPr marL="5715000" marR="0" indent="-635000" algn="l" defTabSz="825500" rtl="0" latinLnBrk="0">
        <a:lnSpc>
          <a:spcPct val="100000"/>
        </a:lnSpc>
        <a:spcBef>
          <a:spcPts val="5900"/>
        </a:spcBef>
        <a:spcAft>
          <a:spcPts val="0"/>
        </a:spcAft>
        <a:buClrTx/>
        <a:buSzPct val="75000"/>
        <a:buFont typeface="Helvetica Neue"/>
        <a:buChar char="•"/>
        <a:tabLst/>
        <a:defRPr b="0" baseline="0" cap="none" i="0" spc="0" strike="noStrike" sz="5000" u="none">
          <a:ln>
            <a:noFill/>
          </a:ln>
          <a:solidFill>
            <a:srgbClr val="747474"/>
          </a:solidFill>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 Id="rId3" Type="http://schemas.openxmlformats.org/officeDocument/2006/relationships/image" Target="../media/image3.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tif"/></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tif"/></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tanford.edu/~stepp/cppdoc/Stack-class.html" TargetMode="External"/><Relationship Id="rId3" Type="http://schemas.openxmlformats.org/officeDocument/2006/relationships/hyperlink" Target="http://stanford.edu/~stepp/cppdoc/Queue-class.html" TargetMode="External"/><Relationship Id="rId4" Type="http://schemas.openxmlformats.org/officeDocument/2006/relationships/hyperlink" Target="http://en.wikipedia.org/wiki/Hewlett-Packard_9100A" TargetMode="External"/><Relationship Id="rId5" Type="http://schemas.openxmlformats.org/officeDocument/2006/relationships/hyperlink" Target="http://en.wikipedia.org/wiki/Reverse_Polish_notation" TargetMode="External"/><Relationship Id="rId6" Type="http://schemas.openxmlformats.org/officeDocument/2006/relationships/hyperlink" Target="http://www.cplusplus.com/reference/stack/stack/" TargetMode="External"/><Relationship Id="rId7" Type="http://schemas.openxmlformats.org/officeDocument/2006/relationships/hyperlink" Target="http://www.cplusplus.com/reference/queue/queue" TargetMode="External"/><Relationship Id="rId8" Type="http://schemas.openxmlformats.org/officeDocument/2006/relationships/hyperlink" Target="http://libraprod.lib.virginia.edu/file_assets/libra-oa:797" TargetMode="External"/><Relationship Id="rId9" Type="http://schemas.openxmlformats.org/officeDocument/2006/relationships/hyperlink" Target="http://www.hardwaresecrets.com/how-the-cache-memory-works/"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3.tif"/></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tif"/><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1066800" y="4403468"/>
            <a:ext cx="10007600" cy="2086232"/>
          </a:xfrm>
          <a:prstGeom prst="rect">
            <a:avLst/>
          </a:prstGeom>
        </p:spPr>
        <p:txBody>
          <a:bodyPr/>
          <a:lstStyle/>
          <a:p>
            <a:pPr/>
            <a:r>
              <a:t>Wednesday, October 5, 2016</a:t>
            </a:r>
          </a:p>
        </p:txBody>
      </p:sp>
      <p:sp>
        <p:nvSpPr>
          <p:cNvPr id="139" name="Shape 139"/>
          <p:cNvSpPr/>
          <p:nvPr>
            <p:ph type="body" sz="half" idx="1"/>
          </p:nvPr>
        </p:nvSpPr>
        <p:spPr>
          <a:xfrm>
            <a:off x="1066800" y="7213600"/>
            <a:ext cx="11372420" cy="6209677"/>
          </a:xfrm>
          <a:prstGeom prst="rect">
            <a:avLst/>
          </a:prstGeom>
        </p:spPr>
        <p:txBody>
          <a:bodyPr/>
          <a:lstStyle/>
          <a:p>
            <a:pPr/>
            <a:r>
              <a:t>Programming Abstractions</a:t>
            </a:r>
          </a:p>
          <a:p>
            <a:pPr/>
            <a:r>
              <a:t>Fall 2016</a:t>
            </a:r>
          </a:p>
          <a:p>
            <a:pPr/>
            <a:r>
              <a:t>Stanford University </a:t>
            </a:r>
          </a:p>
          <a:p>
            <a:pPr/>
            <a:r>
              <a:t>Computer Science Department</a:t>
            </a:r>
          </a:p>
          <a:p>
            <a:pPr/>
          </a:p>
          <a:p>
            <a:pPr/>
            <a:r>
              <a:t>Lecturer: Chris Gregg</a:t>
            </a:r>
          </a:p>
          <a:p>
            <a:pPr/>
          </a:p>
          <a:p>
            <a:pPr algn="ctr"/>
            <a:r>
              <a:t>reading:</a:t>
            </a:r>
          </a:p>
          <a:p>
            <a:pPr algn="ctr"/>
            <a:r>
              <a:t>Programming Abstractions in C++, Chapter 5.2-5.3</a:t>
            </a:r>
          </a:p>
        </p:txBody>
      </p:sp>
      <p:sp>
        <p:nvSpPr>
          <p:cNvPr id="140" name="Shape 140"/>
          <p:cNvSpPr/>
          <p:nvPr/>
        </p:nvSpPr>
        <p:spPr>
          <a:xfrm>
            <a:off x="1064070" y="1582508"/>
            <a:ext cx="11377879" cy="25404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l" defTabSz="346709">
              <a:defRPr sz="8400">
                <a:solidFill>
                  <a:srgbClr val="7F0325"/>
                </a:solidFill>
              </a:defRPr>
            </a:pPr>
            <a:r>
              <a:t>CS 106B</a:t>
            </a:r>
          </a:p>
          <a:p>
            <a:pPr algn="l" defTabSz="346709">
              <a:defRPr sz="6678">
                <a:solidFill>
                  <a:srgbClr val="7F0325"/>
                </a:solidFill>
              </a:defRPr>
            </a:pPr>
            <a:r>
              <a:t>Lecture 5: Stacks and Queues</a:t>
            </a:r>
          </a:p>
        </p:txBody>
      </p:sp>
      <p:pic>
        <p:nvPicPr>
          <p:cNvPr id="141" name="pasted-image.tiff"/>
          <p:cNvPicPr>
            <a:picLocks noChangeAspect="1"/>
          </p:cNvPicPr>
          <p:nvPr/>
        </p:nvPicPr>
        <p:blipFill>
          <a:blip r:embed="rId2">
            <a:extLst/>
          </a:blip>
          <a:stretch>
            <a:fillRect/>
          </a:stretch>
        </p:blipFill>
        <p:spPr>
          <a:xfrm>
            <a:off x="13765652" y="7696757"/>
            <a:ext cx="8470901" cy="5638801"/>
          </a:xfrm>
          <a:prstGeom prst="rect">
            <a:avLst/>
          </a:prstGeom>
          <a:ln w="12700">
            <a:miter lim="400000"/>
          </a:ln>
        </p:spPr>
      </p:pic>
      <p:pic>
        <p:nvPicPr>
          <p:cNvPr id="142" name="pasted-image.tiff"/>
          <p:cNvPicPr>
            <a:picLocks noChangeAspect="1"/>
          </p:cNvPicPr>
          <p:nvPr/>
        </p:nvPicPr>
        <p:blipFill>
          <a:blip r:embed="rId3">
            <a:extLst/>
          </a:blip>
          <a:stretch>
            <a:fillRect/>
          </a:stretch>
        </p:blipFill>
        <p:spPr>
          <a:xfrm>
            <a:off x="15340452" y="1320800"/>
            <a:ext cx="5321301" cy="58674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Stacks</a:t>
            </a:r>
          </a:p>
        </p:txBody>
      </p:sp>
      <p:sp>
        <p:nvSpPr>
          <p:cNvPr id="209" name="Shape 209"/>
          <p:cNvSpPr/>
          <p:nvPr>
            <p:ph type="title" idx="4294967295"/>
          </p:nvPr>
        </p:nvSpPr>
        <p:spPr>
          <a:xfrm>
            <a:off x="433787" y="1989606"/>
            <a:ext cx="20648065" cy="6444161"/>
          </a:xfrm>
          <a:prstGeom prst="rect">
            <a:avLst/>
          </a:prstGeom>
        </p:spPr>
        <p:txBody>
          <a:bodyPr anchor="t">
            <a:noAutofit/>
          </a:bodyPr>
          <a:lstStyle/>
          <a:p>
            <a:pPr marL="382905" defTabSz="546100">
              <a:lnSpc>
                <a:spcPct val="90000"/>
              </a:lnSpc>
              <a:defRPr sz="4800"/>
            </a:pPr>
            <a:r>
              <a:t>Despite the stack’s limitations (and indeed, because of them), the stack is a very frequently used ADT. In fact, most computer architectures implement a stack at the very core of their instruction sets — both </a:t>
            </a:r>
            <a:r>
              <a:rPr b="1">
                <a:latin typeface="Helvetica Neue"/>
                <a:ea typeface="Helvetica Neue"/>
                <a:cs typeface="Helvetica Neue"/>
                <a:sym typeface="Helvetica Neue"/>
              </a:rPr>
              <a:t>push</a:t>
            </a:r>
            <a:r>
              <a:t> and </a:t>
            </a:r>
            <a:r>
              <a:rPr b="1">
                <a:latin typeface="Helvetica Neue"/>
                <a:ea typeface="Helvetica Neue"/>
                <a:cs typeface="Helvetica Neue"/>
                <a:sym typeface="Helvetica Neue"/>
              </a:rPr>
              <a:t>pop</a:t>
            </a:r>
            <a:r>
              <a:t> are assembly code instructions.</a:t>
            </a:r>
          </a:p>
          <a:p>
            <a:pPr marL="382905" defTabSz="546100">
              <a:lnSpc>
                <a:spcPct val="90000"/>
              </a:lnSpc>
              <a:defRPr sz="4800"/>
            </a:pPr>
          </a:p>
          <a:p>
            <a:pPr marL="382905" defTabSz="546100">
              <a:lnSpc>
                <a:spcPct val="90000"/>
              </a:lnSpc>
              <a:defRPr sz="4800"/>
            </a:pPr>
            <a:r>
              <a:t>Stack operations are so useful that there is a stack built in to every program running on your PC — the stack is a memory block that gets used to store the state of memory when a function is called, and to restore it when a function returns.</a:t>
            </a:r>
          </a:p>
        </p:txBody>
      </p:sp>
      <p:sp>
        <p:nvSpPr>
          <p:cNvPr id="210" name="Shape 210"/>
          <p:cNvSpPr/>
          <p:nvPr/>
        </p:nvSpPr>
        <p:spPr>
          <a:xfrm>
            <a:off x="1992394" y="8047611"/>
            <a:ext cx="20399212" cy="58097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382905" algn="l" defTabSz="546100">
              <a:lnSpc>
                <a:spcPct val="90000"/>
              </a:lnSpc>
              <a:defRPr sz="4800"/>
            </a:pPr>
            <a:r>
              <a:t>Why are stacks used to when functions are called?</a:t>
            </a:r>
          </a:p>
          <a:p>
            <a:pPr marL="382905" algn="l" defTabSz="546100">
              <a:lnSpc>
                <a:spcPct val="90000"/>
              </a:lnSpc>
              <a:defRPr sz="4800"/>
            </a:pPr>
          </a:p>
          <a:p>
            <a:pPr marL="382905" algn="l" defTabSz="546100">
              <a:lnSpc>
                <a:spcPct val="90000"/>
              </a:lnSpc>
              <a:defRPr sz="4800"/>
            </a:pPr>
            <a:r>
              <a:t>Let’s say we had a program like this:</a:t>
            </a:r>
          </a:p>
          <a:p>
            <a:pPr marL="382905" algn="l" defTabSz="546100">
              <a:lnSpc>
                <a:spcPct val="90000"/>
              </a:lnSpc>
              <a:defRPr sz="4800"/>
            </a:pPr>
          </a:p>
          <a:p>
            <a:pPr marL="382905" algn="l" defTabSz="546100">
              <a:lnSpc>
                <a:spcPct val="90000"/>
              </a:lnSpc>
              <a:defRPr sz="4800"/>
            </a:pPr>
          </a:p>
          <a:p>
            <a:pPr marL="382905" algn="l" defTabSz="546100">
              <a:lnSpc>
                <a:spcPct val="90000"/>
              </a:lnSpc>
              <a:defRPr sz="4800"/>
            </a:pPr>
          </a:p>
          <a:p>
            <a:pPr marL="382905" algn="l" defTabSz="546100">
              <a:lnSpc>
                <a:spcPct val="90000"/>
              </a:lnSpc>
              <a:defRPr sz="4800"/>
            </a:pPr>
          </a:p>
          <a:p>
            <a:pPr marL="382905" algn="l" defTabSz="546100">
              <a:lnSpc>
                <a:spcPct val="90000"/>
              </a:lnSpc>
              <a:defRPr sz="4800"/>
            </a:pPr>
            <a:r>
              <a:t>What happens to the state of the system as this program runs?</a:t>
            </a:r>
          </a:p>
        </p:txBody>
      </p:sp>
      <p:grpSp>
        <p:nvGrpSpPr>
          <p:cNvPr id="213" name="Group 213"/>
          <p:cNvGrpSpPr/>
          <p:nvPr/>
        </p:nvGrpSpPr>
        <p:grpSpPr>
          <a:xfrm>
            <a:off x="3182100" y="10418261"/>
            <a:ext cx="4679213" cy="2043431"/>
            <a:chOff x="0" y="0"/>
            <a:chExt cx="4679212" cy="2043429"/>
          </a:xfrm>
        </p:grpSpPr>
        <p:sp>
          <p:nvSpPr>
            <p:cNvPr id="212" name="Shape 212"/>
            <p:cNvSpPr/>
            <p:nvPr/>
          </p:nvSpPr>
          <p:spPr>
            <a:xfrm>
              <a:off x="50800" y="50800"/>
              <a:ext cx="4577613" cy="194183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382905" algn="l" defTabSz="546100">
                <a:lnSpc>
                  <a:spcPct val="90000"/>
                </a:lnSpc>
                <a:defRPr b="1" sz="3300">
                  <a:latin typeface="Courier New"/>
                  <a:ea typeface="Courier New"/>
                  <a:cs typeface="Courier New"/>
                  <a:sym typeface="Courier New"/>
                </a:defRPr>
              </a:pPr>
              <a:r>
                <a:t>main() {</a:t>
              </a:r>
            </a:p>
            <a:p>
              <a:pPr marL="382905" algn="l" defTabSz="546100">
                <a:lnSpc>
                  <a:spcPct val="90000"/>
                </a:lnSpc>
                <a:defRPr b="1" sz="3300">
                  <a:latin typeface="Courier New"/>
                  <a:ea typeface="Courier New"/>
                  <a:cs typeface="Courier New"/>
                  <a:sym typeface="Courier New"/>
                </a:defRPr>
              </a:pPr>
              <a:r>
                <a:t>		function1();</a:t>
              </a:r>
            </a:p>
            <a:p>
              <a:pPr marL="382905" algn="l" defTabSz="546100">
                <a:lnSpc>
                  <a:spcPct val="90000"/>
                </a:lnSpc>
                <a:defRPr b="1" sz="3300">
                  <a:latin typeface="Courier New"/>
                  <a:ea typeface="Courier New"/>
                  <a:cs typeface="Courier New"/>
                  <a:sym typeface="Courier New"/>
                </a:defRPr>
              </a:pPr>
              <a:r>
                <a:t>		return;</a:t>
              </a:r>
            </a:p>
            <a:p>
              <a:pPr marL="382905" algn="l" defTabSz="546100">
                <a:lnSpc>
                  <a:spcPct val="90000"/>
                </a:lnSpc>
                <a:defRPr b="1" sz="3300">
                  <a:latin typeface="Courier New"/>
                  <a:ea typeface="Courier New"/>
                  <a:cs typeface="Courier New"/>
                  <a:sym typeface="Courier New"/>
                </a:defRPr>
              </a:pPr>
              <a:r>
                <a:t>}</a:t>
              </a:r>
            </a:p>
          </p:txBody>
        </p:sp>
        <p:pic>
          <p:nvPicPr>
            <p:cNvPr id="211" name=""/>
            <p:cNvPicPr>
              <a:picLocks noChangeAspect="0"/>
            </p:cNvPicPr>
            <p:nvPr/>
          </p:nvPicPr>
          <p:blipFill>
            <a:blip r:embed="rId2">
              <a:extLst/>
            </a:blip>
            <a:stretch>
              <a:fillRect/>
            </a:stretch>
          </p:blipFill>
          <p:spPr>
            <a:xfrm>
              <a:off x="0" y="-1"/>
              <a:ext cx="4679213" cy="2043431"/>
            </a:xfrm>
            <a:prstGeom prst="rect">
              <a:avLst/>
            </a:prstGeom>
            <a:effectLst/>
          </p:spPr>
        </p:pic>
      </p:grpSp>
      <p:grpSp>
        <p:nvGrpSpPr>
          <p:cNvPr id="216" name="Group 216"/>
          <p:cNvGrpSpPr/>
          <p:nvPr/>
        </p:nvGrpSpPr>
        <p:grpSpPr>
          <a:xfrm>
            <a:off x="8620843" y="10418261"/>
            <a:ext cx="4679213" cy="2043431"/>
            <a:chOff x="0" y="0"/>
            <a:chExt cx="4679212" cy="2043429"/>
          </a:xfrm>
        </p:grpSpPr>
        <p:sp>
          <p:nvSpPr>
            <p:cNvPr id="215" name="Shape 215"/>
            <p:cNvSpPr/>
            <p:nvPr/>
          </p:nvSpPr>
          <p:spPr>
            <a:xfrm>
              <a:off x="50800" y="50800"/>
              <a:ext cx="4577613" cy="194183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382905" algn="l" defTabSz="546100">
                <a:lnSpc>
                  <a:spcPct val="90000"/>
                </a:lnSpc>
                <a:defRPr b="1" sz="3300">
                  <a:latin typeface="Courier New"/>
                  <a:ea typeface="Courier New"/>
                  <a:cs typeface="Courier New"/>
                  <a:sym typeface="Courier New"/>
                </a:defRPr>
              </a:pPr>
              <a:r>
                <a:t>function1() {</a:t>
              </a:r>
            </a:p>
            <a:p>
              <a:pPr marL="382905" algn="l" defTabSz="546100">
                <a:lnSpc>
                  <a:spcPct val="90000"/>
                </a:lnSpc>
                <a:defRPr b="1" sz="3300">
                  <a:latin typeface="Courier New"/>
                  <a:ea typeface="Courier New"/>
                  <a:cs typeface="Courier New"/>
                  <a:sym typeface="Courier New"/>
                </a:defRPr>
              </a:pPr>
              <a:r>
                <a:t>		function2();</a:t>
              </a:r>
            </a:p>
            <a:p>
              <a:pPr marL="382905" algn="l" defTabSz="546100">
                <a:lnSpc>
                  <a:spcPct val="90000"/>
                </a:lnSpc>
                <a:defRPr b="1" sz="3300">
                  <a:latin typeface="Courier New"/>
                  <a:ea typeface="Courier New"/>
                  <a:cs typeface="Courier New"/>
                  <a:sym typeface="Courier New"/>
                </a:defRPr>
              </a:pPr>
              <a:r>
                <a:t>		return;</a:t>
              </a:r>
            </a:p>
            <a:p>
              <a:pPr marL="382905" algn="l" defTabSz="546100">
                <a:lnSpc>
                  <a:spcPct val="90000"/>
                </a:lnSpc>
                <a:defRPr b="1" sz="3300">
                  <a:latin typeface="Courier New"/>
                  <a:ea typeface="Courier New"/>
                  <a:cs typeface="Courier New"/>
                  <a:sym typeface="Courier New"/>
                </a:defRPr>
              </a:pPr>
              <a:r>
                <a:t>}</a:t>
              </a:r>
            </a:p>
          </p:txBody>
        </p:sp>
        <p:pic>
          <p:nvPicPr>
            <p:cNvPr id="214" name=""/>
            <p:cNvPicPr>
              <a:picLocks noChangeAspect="0"/>
            </p:cNvPicPr>
            <p:nvPr/>
          </p:nvPicPr>
          <p:blipFill>
            <a:blip r:embed="rId2">
              <a:extLst/>
            </a:blip>
            <a:stretch>
              <a:fillRect/>
            </a:stretch>
          </p:blipFill>
          <p:spPr>
            <a:xfrm>
              <a:off x="0" y="-1"/>
              <a:ext cx="4679213" cy="2043431"/>
            </a:xfrm>
            <a:prstGeom prst="rect">
              <a:avLst/>
            </a:prstGeom>
            <a:effectLst/>
          </p:spPr>
        </p:pic>
      </p:grpSp>
      <p:grpSp>
        <p:nvGrpSpPr>
          <p:cNvPr id="219" name="Group 219"/>
          <p:cNvGrpSpPr/>
          <p:nvPr/>
        </p:nvGrpSpPr>
        <p:grpSpPr>
          <a:xfrm>
            <a:off x="13755926" y="10418261"/>
            <a:ext cx="4679213" cy="2043431"/>
            <a:chOff x="0" y="0"/>
            <a:chExt cx="4679212" cy="2043429"/>
          </a:xfrm>
        </p:grpSpPr>
        <p:sp>
          <p:nvSpPr>
            <p:cNvPr id="218" name="Shape 218"/>
            <p:cNvSpPr/>
            <p:nvPr/>
          </p:nvSpPr>
          <p:spPr>
            <a:xfrm>
              <a:off x="50800" y="50800"/>
              <a:ext cx="4577613" cy="194183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382905" algn="l" defTabSz="546100">
                <a:lnSpc>
                  <a:spcPct val="90000"/>
                </a:lnSpc>
                <a:defRPr b="1" sz="3300">
                  <a:latin typeface="Courier New"/>
                  <a:ea typeface="Courier New"/>
                  <a:cs typeface="Courier New"/>
                  <a:sym typeface="Courier New"/>
                </a:defRPr>
              </a:pPr>
              <a:r>
                <a:t>function2() {</a:t>
              </a:r>
            </a:p>
            <a:p>
              <a:pPr marL="382905" algn="l" defTabSz="546100">
                <a:lnSpc>
                  <a:spcPct val="90000"/>
                </a:lnSpc>
                <a:defRPr b="1" sz="3300">
                  <a:latin typeface="Courier New"/>
                  <a:ea typeface="Courier New"/>
                  <a:cs typeface="Courier New"/>
                  <a:sym typeface="Courier New"/>
                </a:defRPr>
              </a:pPr>
              <a:r>
                <a:t>		function3();</a:t>
              </a:r>
            </a:p>
            <a:p>
              <a:pPr marL="382905" algn="l" defTabSz="546100">
                <a:lnSpc>
                  <a:spcPct val="90000"/>
                </a:lnSpc>
                <a:defRPr b="1" sz="3300">
                  <a:latin typeface="Courier New"/>
                  <a:ea typeface="Courier New"/>
                  <a:cs typeface="Courier New"/>
                  <a:sym typeface="Courier New"/>
                </a:defRPr>
              </a:pPr>
              <a:r>
                <a:t>		return;</a:t>
              </a:r>
            </a:p>
            <a:p>
              <a:pPr marL="382905" algn="l" defTabSz="546100">
                <a:lnSpc>
                  <a:spcPct val="90000"/>
                </a:lnSpc>
                <a:defRPr b="1" sz="3300">
                  <a:latin typeface="Courier New"/>
                  <a:ea typeface="Courier New"/>
                  <a:cs typeface="Courier New"/>
                  <a:sym typeface="Courier New"/>
                </a:defRPr>
              </a:pPr>
              <a:r>
                <a:t>}</a:t>
              </a:r>
            </a:p>
          </p:txBody>
        </p:sp>
        <p:pic>
          <p:nvPicPr>
            <p:cNvPr id="217" name=""/>
            <p:cNvPicPr>
              <a:picLocks noChangeAspect="0"/>
            </p:cNvPicPr>
            <p:nvPr/>
          </p:nvPicPr>
          <p:blipFill>
            <a:blip r:embed="rId2">
              <a:extLst/>
            </a:blip>
            <a:stretch>
              <a:fillRect/>
            </a:stretch>
          </p:blipFill>
          <p:spPr>
            <a:xfrm>
              <a:off x="0" y="-1"/>
              <a:ext cx="4679213" cy="2043431"/>
            </a:xfrm>
            <a:prstGeom prst="rect">
              <a:avLst/>
            </a:prstGeom>
            <a:effectLst/>
          </p:spPr>
        </p:pic>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Stacks</a:t>
            </a:r>
          </a:p>
        </p:txBody>
      </p:sp>
      <p:sp>
        <p:nvSpPr>
          <p:cNvPr id="222" name="Shape 222"/>
          <p:cNvSpPr/>
          <p:nvPr/>
        </p:nvSpPr>
        <p:spPr>
          <a:xfrm>
            <a:off x="793132" y="4634455"/>
            <a:ext cx="23101397" cy="77757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382905" algn="l" defTabSz="546100">
              <a:lnSpc>
                <a:spcPct val="90000"/>
              </a:lnSpc>
              <a:defRPr sz="4900"/>
            </a:pPr>
            <a:r>
              <a:rPr b="1" sz="4300">
                <a:latin typeface="Courier New"/>
                <a:ea typeface="Courier New"/>
                <a:cs typeface="Courier New"/>
                <a:sym typeface="Courier New"/>
              </a:rPr>
              <a:t>main</a:t>
            </a:r>
            <a:r>
              <a:t> calls </a:t>
            </a:r>
            <a:r>
              <a:rPr b="1" sz="4300">
                <a:latin typeface="Courier New"/>
                <a:ea typeface="Courier New"/>
                <a:cs typeface="Courier New"/>
                <a:sym typeface="Courier New"/>
              </a:rPr>
              <a:t>function1</a:t>
            </a:r>
            <a:r>
              <a:t>, which calls </a:t>
            </a:r>
            <a:r>
              <a:rPr b="1" sz="4300">
                <a:latin typeface="Courier New"/>
                <a:ea typeface="Courier New"/>
                <a:cs typeface="Courier New"/>
                <a:sym typeface="Courier New"/>
              </a:rPr>
              <a:t>function2</a:t>
            </a:r>
            <a:r>
              <a:t>, which calls </a:t>
            </a:r>
            <a:r>
              <a:rPr b="1" sz="4300">
                <a:latin typeface="Courier New"/>
                <a:ea typeface="Courier New"/>
                <a:cs typeface="Courier New"/>
                <a:sym typeface="Courier New"/>
              </a:rPr>
              <a:t>function3</a:t>
            </a:r>
            <a:r>
              <a:t>.</a:t>
            </a:r>
          </a:p>
          <a:p>
            <a:pPr marL="382905" algn="l" defTabSz="546100">
              <a:lnSpc>
                <a:spcPct val="90000"/>
              </a:lnSpc>
              <a:defRPr sz="4900"/>
            </a:pPr>
          </a:p>
          <a:p>
            <a:pPr marL="382905" algn="l" defTabSz="546100">
              <a:lnSpc>
                <a:spcPct val="90000"/>
              </a:lnSpc>
              <a:defRPr sz="4900"/>
            </a:pPr>
            <a:r>
              <a:t>Then, </a:t>
            </a:r>
            <a:r>
              <a:rPr b="1" sz="4300">
                <a:latin typeface="Courier New"/>
                <a:ea typeface="Courier New"/>
                <a:cs typeface="Courier New"/>
                <a:sym typeface="Courier New"/>
              </a:rPr>
              <a:t>function3</a:t>
            </a:r>
            <a:r>
              <a:t> returns, then </a:t>
            </a:r>
            <a:r>
              <a:rPr b="1" sz="4300">
                <a:latin typeface="Courier New"/>
                <a:ea typeface="Courier New"/>
                <a:cs typeface="Courier New"/>
                <a:sym typeface="Courier New"/>
              </a:rPr>
              <a:t>function2</a:t>
            </a:r>
            <a:r>
              <a:t> returns, then </a:t>
            </a:r>
            <a:r>
              <a:rPr b="1" sz="4300">
                <a:latin typeface="Courier New"/>
                <a:ea typeface="Courier New"/>
                <a:cs typeface="Courier New"/>
                <a:sym typeface="Courier New"/>
              </a:rPr>
              <a:t>function1</a:t>
            </a:r>
            <a:r>
              <a:t> returns, then </a:t>
            </a:r>
            <a:r>
              <a:rPr b="1" sz="4300">
                <a:latin typeface="Courier New"/>
                <a:ea typeface="Courier New"/>
                <a:cs typeface="Courier New"/>
                <a:sym typeface="Courier New"/>
              </a:rPr>
              <a:t>main</a:t>
            </a:r>
            <a:r>
              <a:t> returns.</a:t>
            </a:r>
          </a:p>
          <a:p>
            <a:pPr marL="382905" algn="l" defTabSz="546100">
              <a:lnSpc>
                <a:spcPct val="90000"/>
              </a:lnSpc>
              <a:defRPr sz="4900"/>
            </a:pPr>
          </a:p>
          <a:p>
            <a:pPr marL="382905" algn="l" defTabSz="546100">
              <a:lnSpc>
                <a:spcPct val="90000"/>
              </a:lnSpc>
              <a:defRPr sz="4900"/>
            </a:pPr>
            <a:r>
              <a:rPr b="1">
                <a:latin typeface="Helvetica Neue"/>
                <a:ea typeface="Helvetica Neue"/>
                <a:cs typeface="Helvetica Neue"/>
                <a:sym typeface="Helvetica Neue"/>
              </a:rPr>
              <a:t>This is a LIFO pattern!</a:t>
            </a:r>
          </a:p>
        </p:txBody>
      </p:sp>
      <p:grpSp>
        <p:nvGrpSpPr>
          <p:cNvPr id="225" name="Group 225"/>
          <p:cNvGrpSpPr/>
          <p:nvPr/>
        </p:nvGrpSpPr>
        <p:grpSpPr>
          <a:xfrm>
            <a:off x="4565481" y="2054356"/>
            <a:ext cx="4679213" cy="2043431"/>
            <a:chOff x="0" y="0"/>
            <a:chExt cx="4679212" cy="2043429"/>
          </a:xfrm>
        </p:grpSpPr>
        <p:sp>
          <p:nvSpPr>
            <p:cNvPr id="224" name="Shape 224"/>
            <p:cNvSpPr/>
            <p:nvPr/>
          </p:nvSpPr>
          <p:spPr>
            <a:xfrm>
              <a:off x="50800" y="50800"/>
              <a:ext cx="4577613" cy="194183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382905" algn="l" defTabSz="546100">
                <a:lnSpc>
                  <a:spcPct val="90000"/>
                </a:lnSpc>
                <a:defRPr b="1" sz="3300">
                  <a:latin typeface="Courier New"/>
                  <a:ea typeface="Courier New"/>
                  <a:cs typeface="Courier New"/>
                  <a:sym typeface="Courier New"/>
                </a:defRPr>
              </a:pPr>
              <a:r>
                <a:t>main() {</a:t>
              </a:r>
            </a:p>
            <a:p>
              <a:pPr marL="382905" algn="l" defTabSz="546100">
                <a:lnSpc>
                  <a:spcPct val="90000"/>
                </a:lnSpc>
                <a:defRPr b="1" sz="3300">
                  <a:latin typeface="Courier New"/>
                  <a:ea typeface="Courier New"/>
                  <a:cs typeface="Courier New"/>
                  <a:sym typeface="Courier New"/>
                </a:defRPr>
              </a:pPr>
              <a:r>
                <a:t>		function1();</a:t>
              </a:r>
            </a:p>
            <a:p>
              <a:pPr marL="382905" algn="l" defTabSz="546100">
                <a:lnSpc>
                  <a:spcPct val="90000"/>
                </a:lnSpc>
                <a:defRPr b="1" sz="3300">
                  <a:latin typeface="Courier New"/>
                  <a:ea typeface="Courier New"/>
                  <a:cs typeface="Courier New"/>
                  <a:sym typeface="Courier New"/>
                </a:defRPr>
              </a:pPr>
              <a:r>
                <a:t>		return;</a:t>
              </a:r>
            </a:p>
            <a:p>
              <a:pPr marL="382905" algn="l" defTabSz="546100">
                <a:lnSpc>
                  <a:spcPct val="90000"/>
                </a:lnSpc>
                <a:defRPr b="1" sz="3300">
                  <a:latin typeface="Courier New"/>
                  <a:ea typeface="Courier New"/>
                  <a:cs typeface="Courier New"/>
                  <a:sym typeface="Courier New"/>
                </a:defRPr>
              </a:pPr>
              <a:r>
                <a:t>}</a:t>
              </a:r>
            </a:p>
          </p:txBody>
        </p:sp>
        <p:pic>
          <p:nvPicPr>
            <p:cNvPr id="223" name=""/>
            <p:cNvPicPr>
              <a:picLocks noChangeAspect="0"/>
            </p:cNvPicPr>
            <p:nvPr/>
          </p:nvPicPr>
          <p:blipFill>
            <a:blip r:embed="rId2">
              <a:extLst/>
            </a:blip>
            <a:stretch>
              <a:fillRect/>
            </a:stretch>
          </p:blipFill>
          <p:spPr>
            <a:xfrm>
              <a:off x="0" y="-1"/>
              <a:ext cx="4679213" cy="2043431"/>
            </a:xfrm>
            <a:prstGeom prst="rect">
              <a:avLst/>
            </a:prstGeom>
            <a:effectLst/>
          </p:spPr>
        </p:pic>
      </p:grpSp>
      <p:grpSp>
        <p:nvGrpSpPr>
          <p:cNvPr id="228" name="Group 228"/>
          <p:cNvGrpSpPr/>
          <p:nvPr/>
        </p:nvGrpSpPr>
        <p:grpSpPr>
          <a:xfrm>
            <a:off x="10004224" y="2054356"/>
            <a:ext cx="4679213" cy="2043431"/>
            <a:chOff x="0" y="0"/>
            <a:chExt cx="4679212" cy="2043429"/>
          </a:xfrm>
        </p:grpSpPr>
        <p:sp>
          <p:nvSpPr>
            <p:cNvPr id="227" name="Shape 227"/>
            <p:cNvSpPr/>
            <p:nvPr/>
          </p:nvSpPr>
          <p:spPr>
            <a:xfrm>
              <a:off x="50800" y="50800"/>
              <a:ext cx="4577613" cy="194183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382905" algn="l" defTabSz="546100">
                <a:lnSpc>
                  <a:spcPct val="90000"/>
                </a:lnSpc>
                <a:defRPr b="1" sz="3300">
                  <a:latin typeface="Courier New"/>
                  <a:ea typeface="Courier New"/>
                  <a:cs typeface="Courier New"/>
                  <a:sym typeface="Courier New"/>
                </a:defRPr>
              </a:pPr>
              <a:r>
                <a:t>function1() {</a:t>
              </a:r>
            </a:p>
            <a:p>
              <a:pPr marL="382905" algn="l" defTabSz="546100">
                <a:lnSpc>
                  <a:spcPct val="90000"/>
                </a:lnSpc>
                <a:defRPr b="1" sz="3300">
                  <a:latin typeface="Courier New"/>
                  <a:ea typeface="Courier New"/>
                  <a:cs typeface="Courier New"/>
                  <a:sym typeface="Courier New"/>
                </a:defRPr>
              </a:pPr>
              <a:r>
                <a:t>		function2();</a:t>
              </a:r>
            </a:p>
            <a:p>
              <a:pPr marL="382905" algn="l" defTabSz="546100">
                <a:lnSpc>
                  <a:spcPct val="90000"/>
                </a:lnSpc>
                <a:defRPr b="1" sz="3300">
                  <a:latin typeface="Courier New"/>
                  <a:ea typeface="Courier New"/>
                  <a:cs typeface="Courier New"/>
                  <a:sym typeface="Courier New"/>
                </a:defRPr>
              </a:pPr>
              <a:r>
                <a:t>		return;</a:t>
              </a:r>
            </a:p>
            <a:p>
              <a:pPr marL="382905" algn="l" defTabSz="546100">
                <a:lnSpc>
                  <a:spcPct val="90000"/>
                </a:lnSpc>
                <a:defRPr b="1" sz="3300">
                  <a:latin typeface="Courier New"/>
                  <a:ea typeface="Courier New"/>
                  <a:cs typeface="Courier New"/>
                  <a:sym typeface="Courier New"/>
                </a:defRPr>
              </a:pPr>
              <a:r>
                <a:t>}</a:t>
              </a:r>
            </a:p>
          </p:txBody>
        </p:sp>
        <p:pic>
          <p:nvPicPr>
            <p:cNvPr id="226" name=""/>
            <p:cNvPicPr>
              <a:picLocks noChangeAspect="0"/>
            </p:cNvPicPr>
            <p:nvPr/>
          </p:nvPicPr>
          <p:blipFill>
            <a:blip r:embed="rId2">
              <a:extLst/>
            </a:blip>
            <a:stretch>
              <a:fillRect/>
            </a:stretch>
          </p:blipFill>
          <p:spPr>
            <a:xfrm>
              <a:off x="0" y="-1"/>
              <a:ext cx="4679213" cy="2043431"/>
            </a:xfrm>
            <a:prstGeom prst="rect">
              <a:avLst/>
            </a:prstGeom>
            <a:effectLst/>
          </p:spPr>
        </p:pic>
      </p:grpSp>
      <p:grpSp>
        <p:nvGrpSpPr>
          <p:cNvPr id="231" name="Group 231"/>
          <p:cNvGrpSpPr/>
          <p:nvPr/>
        </p:nvGrpSpPr>
        <p:grpSpPr>
          <a:xfrm>
            <a:off x="15139306" y="2054356"/>
            <a:ext cx="4679214" cy="2043431"/>
            <a:chOff x="0" y="0"/>
            <a:chExt cx="4679212" cy="2043429"/>
          </a:xfrm>
        </p:grpSpPr>
        <p:sp>
          <p:nvSpPr>
            <p:cNvPr id="230" name="Shape 230"/>
            <p:cNvSpPr/>
            <p:nvPr/>
          </p:nvSpPr>
          <p:spPr>
            <a:xfrm>
              <a:off x="50800" y="50800"/>
              <a:ext cx="4577613" cy="194183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382905" algn="l" defTabSz="546100">
                <a:lnSpc>
                  <a:spcPct val="90000"/>
                </a:lnSpc>
                <a:defRPr b="1" sz="3300">
                  <a:latin typeface="Courier New"/>
                  <a:ea typeface="Courier New"/>
                  <a:cs typeface="Courier New"/>
                  <a:sym typeface="Courier New"/>
                </a:defRPr>
              </a:pPr>
              <a:r>
                <a:t>function2() {</a:t>
              </a:r>
            </a:p>
            <a:p>
              <a:pPr marL="382905" algn="l" defTabSz="546100">
                <a:lnSpc>
                  <a:spcPct val="90000"/>
                </a:lnSpc>
                <a:defRPr b="1" sz="3300">
                  <a:latin typeface="Courier New"/>
                  <a:ea typeface="Courier New"/>
                  <a:cs typeface="Courier New"/>
                  <a:sym typeface="Courier New"/>
                </a:defRPr>
              </a:pPr>
              <a:r>
                <a:t>		function3();</a:t>
              </a:r>
            </a:p>
            <a:p>
              <a:pPr marL="382905" algn="l" defTabSz="546100">
                <a:lnSpc>
                  <a:spcPct val="90000"/>
                </a:lnSpc>
                <a:defRPr b="1" sz="3300">
                  <a:latin typeface="Courier New"/>
                  <a:ea typeface="Courier New"/>
                  <a:cs typeface="Courier New"/>
                  <a:sym typeface="Courier New"/>
                </a:defRPr>
              </a:pPr>
              <a:r>
                <a:t>		return;</a:t>
              </a:r>
            </a:p>
            <a:p>
              <a:pPr marL="382905" algn="l" defTabSz="546100">
                <a:lnSpc>
                  <a:spcPct val="90000"/>
                </a:lnSpc>
                <a:defRPr b="1" sz="3300">
                  <a:latin typeface="Courier New"/>
                  <a:ea typeface="Courier New"/>
                  <a:cs typeface="Courier New"/>
                  <a:sym typeface="Courier New"/>
                </a:defRPr>
              </a:pPr>
              <a:r>
                <a:t>}</a:t>
              </a:r>
            </a:p>
          </p:txBody>
        </p:sp>
        <p:pic>
          <p:nvPicPr>
            <p:cNvPr id="229" name=""/>
            <p:cNvPicPr>
              <a:picLocks noChangeAspect="0"/>
            </p:cNvPicPr>
            <p:nvPr/>
          </p:nvPicPr>
          <p:blipFill>
            <a:blip r:embed="rId2">
              <a:extLst/>
            </a:blip>
            <a:stretch>
              <a:fillRect/>
            </a:stretch>
          </p:blipFill>
          <p:spPr>
            <a:xfrm>
              <a:off x="0" y="-1"/>
              <a:ext cx="4679213" cy="2043431"/>
            </a:xfrm>
            <a:prstGeom prst="rect">
              <a:avLst/>
            </a:prstGeom>
            <a:effectLst/>
          </p:spPr>
        </p:pic>
      </p:grpSp>
      <p:graphicFrame>
        <p:nvGraphicFramePr>
          <p:cNvPr id="232" name="Table 232"/>
          <p:cNvGraphicFramePr/>
          <p:nvPr/>
        </p:nvGraphicFramePr>
        <p:xfrm>
          <a:off x="2616095" y="9132020"/>
          <a:ext cx="2151718" cy="447789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088216"/>
              </a:tblGrid>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main</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bl>
          </a:graphicData>
        </a:graphic>
      </p:graphicFrame>
      <p:graphicFrame>
        <p:nvGraphicFramePr>
          <p:cNvPr id="233" name="Table 233"/>
          <p:cNvGraphicFramePr/>
          <p:nvPr/>
        </p:nvGraphicFramePr>
        <p:xfrm>
          <a:off x="5533064" y="9132020"/>
          <a:ext cx="2151718" cy="447789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088216"/>
              </a:tblGrid>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function1</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main</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bl>
          </a:graphicData>
        </a:graphic>
      </p:graphicFrame>
      <p:graphicFrame>
        <p:nvGraphicFramePr>
          <p:cNvPr id="234" name="Table 234"/>
          <p:cNvGraphicFramePr/>
          <p:nvPr/>
        </p:nvGraphicFramePr>
        <p:xfrm>
          <a:off x="8406985" y="9132020"/>
          <a:ext cx="2151718" cy="447789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088216"/>
              </a:tblGrid>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function2</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function1</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main</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bl>
          </a:graphicData>
        </a:graphic>
      </p:graphicFrame>
      <p:graphicFrame>
        <p:nvGraphicFramePr>
          <p:cNvPr id="235" name="Table 235"/>
          <p:cNvGraphicFramePr/>
          <p:nvPr/>
        </p:nvGraphicFramePr>
        <p:xfrm>
          <a:off x="11323954" y="9132020"/>
          <a:ext cx="2151718" cy="447789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088216"/>
              </a:tblGrid>
              <a:tr h="1103599">
                <a:tc>
                  <a:txBody>
                    <a:bodyPr/>
                    <a:lstStyle/>
                    <a:p>
                      <a:pPr algn="ctr" defTabSz="584200">
                        <a:defRPr>
                          <a:solidFill>
                            <a:srgbClr val="000000"/>
                          </a:solidFill>
                        </a:defRPr>
                      </a:pPr>
                      <a:r>
                        <a:rPr sz="3000">
                          <a:solidFill>
                            <a:srgbClr val="FFFFFF"/>
                          </a:solidFill>
                        </a:rPr>
                        <a:t>function3</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function2</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function1</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main</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bl>
          </a:graphicData>
        </a:graphic>
      </p:graphicFrame>
      <p:graphicFrame>
        <p:nvGraphicFramePr>
          <p:cNvPr id="236" name="Table 236"/>
          <p:cNvGraphicFramePr/>
          <p:nvPr/>
        </p:nvGraphicFramePr>
        <p:xfrm>
          <a:off x="14197874" y="9132020"/>
          <a:ext cx="2151718" cy="447789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088216"/>
              </a:tblGrid>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function2</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function1</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main</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bl>
          </a:graphicData>
        </a:graphic>
      </p:graphicFrame>
      <p:graphicFrame>
        <p:nvGraphicFramePr>
          <p:cNvPr id="237" name="Table 237"/>
          <p:cNvGraphicFramePr/>
          <p:nvPr/>
        </p:nvGraphicFramePr>
        <p:xfrm>
          <a:off x="17114845" y="9132020"/>
          <a:ext cx="2151717" cy="447789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088216"/>
              </a:tblGrid>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function1</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main</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bl>
          </a:graphicData>
        </a:graphic>
      </p:graphicFrame>
      <p:graphicFrame>
        <p:nvGraphicFramePr>
          <p:cNvPr id="238" name="Table 238"/>
          <p:cNvGraphicFramePr/>
          <p:nvPr/>
        </p:nvGraphicFramePr>
        <p:xfrm>
          <a:off x="19988764" y="9132020"/>
          <a:ext cx="2151718" cy="4477899"/>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088216"/>
              </a:tblGrid>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sz="3000">
                          <a:solidFill>
                            <a:srgbClr val="FFFFFF"/>
                          </a:solidFill>
                        </a:defRPr>
                      </a:pP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103599">
                <a:tc>
                  <a:txBody>
                    <a:bodyPr/>
                    <a:lstStyle/>
                    <a:p>
                      <a:pPr algn="ctr" defTabSz="584200">
                        <a:defRPr>
                          <a:solidFill>
                            <a:srgbClr val="000000"/>
                          </a:solidFill>
                        </a:defRPr>
                      </a:pPr>
                      <a:r>
                        <a:rPr sz="3000">
                          <a:solidFill>
                            <a:srgbClr val="FFFFFF"/>
                          </a:solidFill>
                        </a:rPr>
                        <a:t>main</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Stacks</a:t>
            </a:r>
          </a:p>
        </p:txBody>
      </p:sp>
      <p:sp>
        <p:nvSpPr>
          <p:cNvPr id="241" name="Shape 241"/>
          <p:cNvSpPr/>
          <p:nvPr>
            <p:ph type="title" idx="4294967295"/>
          </p:nvPr>
        </p:nvSpPr>
        <p:spPr>
          <a:xfrm>
            <a:off x="761683" y="2209012"/>
            <a:ext cx="14603957" cy="1029144"/>
          </a:xfrm>
          <a:prstGeom prst="rect">
            <a:avLst/>
          </a:prstGeom>
        </p:spPr>
        <p:txBody>
          <a:bodyPr anchor="t">
            <a:noAutofit/>
          </a:bodyPr>
          <a:lstStyle>
            <a:lvl1pPr marL="382905" defTabSz="546100">
              <a:lnSpc>
                <a:spcPct val="90000"/>
              </a:lnSpc>
              <a:defRPr sz="4800"/>
            </a:lvl1pPr>
          </a:lstStyle>
          <a:p>
            <a:pPr/>
            <a:r>
              <a:t>What are some downsides to using a stack?</a:t>
            </a:r>
          </a:p>
        </p:txBody>
      </p:sp>
      <p:sp>
        <p:nvSpPr>
          <p:cNvPr id="242" name="Shape 242"/>
          <p:cNvSpPr/>
          <p:nvPr/>
        </p:nvSpPr>
        <p:spPr>
          <a:xfrm>
            <a:off x="1297832" y="3331521"/>
            <a:ext cx="22715286" cy="3328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864446" indent="-481541" algn="l" defTabSz="546100">
              <a:lnSpc>
                <a:spcPct val="90000"/>
              </a:lnSpc>
              <a:buClr>
                <a:srgbClr val="777775"/>
              </a:buClr>
              <a:buSzPct val="115000"/>
              <a:buFont typeface="Helvetica Neue"/>
              <a:buChar char="•"/>
              <a:defRPr sz="4800"/>
            </a:pPr>
            <a:r>
              <a:t>No random access. You get the top, or nothing.</a:t>
            </a:r>
          </a:p>
          <a:p>
            <a:pPr marL="864446" indent="-481541" algn="l" defTabSz="546100">
              <a:lnSpc>
                <a:spcPct val="90000"/>
              </a:lnSpc>
              <a:buClr>
                <a:srgbClr val="777775"/>
              </a:buClr>
              <a:buSzPct val="115000"/>
              <a:buFont typeface="Helvetica Neue"/>
              <a:buChar char="•"/>
              <a:defRPr sz="4800"/>
            </a:pPr>
            <a:r>
              <a:t>No walking through the stack at all — you can only reach an element by popping all the elements higher up off first</a:t>
            </a:r>
          </a:p>
          <a:p>
            <a:pPr marL="864446" indent="-481541" algn="l" defTabSz="546100">
              <a:lnSpc>
                <a:spcPct val="90000"/>
              </a:lnSpc>
              <a:buClr>
                <a:srgbClr val="777775"/>
              </a:buClr>
              <a:buSzPct val="115000"/>
              <a:buFont typeface="Helvetica Neue"/>
              <a:buChar char="•"/>
              <a:defRPr sz="4800"/>
            </a:pPr>
            <a:r>
              <a:t>No searching through a stack.</a:t>
            </a:r>
          </a:p>
        </p:txBody>
      </p:sp>
      <p:sp>
        <p:nvSpPr>
          <p:cNvPr id="243" name="Shape 243"/>
          <p:cNvSpPr/>
          <p:nvPr/>
        </p:nvSpPr>
        <p:spPr>
          <a:xfrm>
            <a:off x="1102431" y="7876378"/>
            <a:ext cx="22715286" cy="3328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864446" indent="-481541" algn="l" defTabSz="546100">
              <a:lnSpc>
                <a:spcPct val="90000"/>
              </a:lnSpc>
              <a:buClr>
                <a:srgbClr val="777775"/>
              </a:buClr>
              <a:buSzPct val="115000"/>
              <a:buFont typeface="Helvetica Neue"/>
              <a:buChar char="•"/>
              <a:defRPr sz="4800"/>
            </a:pPr>
            <a:r>
              <a:t>Useful for lots of problems -- many real-world problems can be solved with a Last-In-First-Out model (we'll see one in a minute)</a:t>
            </a:r>
          </a:p>
          <a:p>
            <a:pPr marL="864446" indent="-481541" algn="l" defTabSz="546100">
              <a:lnSpc>
                <a:spcPct val="90000"/>
              </a:lnSpc>
              <a:buClr>
                <a:srgbClr val="777775"/>
              </a:buClr>
              <a:buSzPct val="115000"/>
              <a:buFont typeface="Helvetica Neue"/>
              <a:buChar char="•"/>
              <a:defRPr sz="4800"/>
            </a:pPr>
            <a:r>
              <a:t>Very easy to build one from an array such that access is guaranteed to be fast.</a:t>
            </a:r>
          </a:p>
          <a:p>
            <a:pPr lvl="1" marL="1308946" indent="-481541" algn="l" defTabSz="546100">
              <a:lnSpc>
                <a:spcPct val="90000"/>
              </a:lnSpc>
              <a:buClr>
                <a:srgbClr val="777775"/>
              </a:buClr>
              <a:buSzPct val="115000"/>
              <a:buFont typeface="Helvetica Neue"/>
              <a:buChar char="•"/>
              <a:defRPr sz="4800"/>
            </a:pPr>
            <a:r>
              <a:t>Where would you have the top of the stack if you built one using a Vector? Why would that be fast?</a:t>
            </a:r>
          </a:p>
        </p:txBody>
      </p:sp>
      <p:sp>
        <p:nvSpPr>
          <p:cNvPr id="244" name="Shape 244"/>
          <p:cNvSpPr/>
          <p:nvPr/>
        </p:nvSpPr>
        <p:spPr>
          <a:xfrm>
            <a:off x="566283" y="6753869"/>
            <a:ext cx="14603956" cy="10291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sz="4800"/>
            </a:lvl1pPr>
          </a:lstStyle>
          <a:p>
            <a:pPr/>
            <a:r>
              <a:t>What are some benefits to using a stack?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43">
                                            <p:bg/>
                                          </p:spTgt>
                                        </p:tgtEl>
                                        <p:attrNameLst>
                                          <p:attrName>style.visibility</p:attrName>
                                        </p:attrNameLst>
                                      </p:cBhvr>
                                      <p:to>
                                        <p:strVal val="visible"/>
                                      </p:to>
                                    </p:set>
                                  </p:childTnLst>
                                </p:cTn>
                              </p:par>
                              <p:par>
                                <p:cTn id="21" presetClass="entr" nodeType="withEffect" presetSubtype="0" presetID="1" grpId="2" fill="hold">
                                  <p:stCondLst>
                                    <p:cond delay="0"/>
                                  </p:stCondLst>
                                  <p:iterate type="el" backwards="0">
                                    <p:tmAbs val="0"/>
                                  </p:iterate>
                                  <p:childTnLst>
                                    <p:set>
                                      <p:cBhvr>
                                        <p:cTn id="22" fill="hold"/>
                                        <p:tgtEl>
                                          <p:spTgt spid="24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24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24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2" grpId="1"/>
      <p:bldP build="p" bldLvl="5" animBg="1" rev="0" advAuto="0" spid="243"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Simple Stack Example</a:t>
            </a:r>
          </a:p>
        </p:txBody>
      </p:sp>
      <p:sp>
        <p:nvSpPr>
          <p:cNvPr id="247" name="Shape 247"/>
          <p:cNvSpPr/>
          <p:nvPr>
            <p:ph type="title" idx="4294967295"/>
          </p:nvPr>
        </p:nvSpPr>
        <p:spPr>
          <a:xfrm>
            <a:off x="834357" y="1646520"/>
            <a:ext cx="22715286" cy="1524588"/>
          </a:xfrm>
          <a:prstGeom prst="rect">
            <a:avLst/>
          </a:prstGeom>
        </p:spPr>
        <p:txBody>
          <a:bodyPr anchor="t">
            <a:noAutofit/>
          </a:bodyPr>
          <a:lstStyle>
            <a:lvl1pPr marL="382905" defTabSz="546100">
              <a:lnSpc>
                <a:spcPct val="90000"/>
              </a:lnSpc>
              <a:defRPr sz="4800"/>
            </a:lvl1pPr>
          </a:lstStyle>
          <a:p>
            <a:pPr/>
            <a:r>
              <a:t>The following is a simple example of a program that uses a Stack. It simply creates a stack, pushes words onto the stack, then pops off the words and prints them.</a:t>
            </a:r>
          </a:p>
        </p:txBody>
      </p:sp>
      <p:sp>
        <p:nvSpPr>
          <p:cNvPr id="248" name="Shape 248"/>
          <p:cNvSpPr/>
          <p:nvPr/>
        </p:nvSpPr>
        <p:spPr>
          <a:xfrm>
            <a:off x="233994" y="3268191"/>
            <a:ext cx="13591184" cy="76835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3200">
                <a:latin typeface="Courier New"/>
                <a:ea typeface="Courier New"/>
                <a:cs typeface="Courier New"/>
                <a:sym typeface="Courier New"/>
              </a:defRPr>
            </a:pPr>
            <a:r>
              <a:t>// Simple Stack Example</a:t>
            </a:r>
          </a:p>
          <a:p>
            <a:pPr algn="l">
              <a:defRPr b="1" sz="3200">
                <a:latin typeface="Courier New"/>
                <a:ea typeface="Courier New"/>
                <a:cs typeface="Courier New"/>
                <a:sym typeface="Courier New"/>
              </a:defRPr>
            </a:pPr>
          </a:p>
          <a:p>
            <a:pPr algn="l">
              <a:defRPr b="1" sz="3200">
                <a:latin typeface="Courier New"/>
                <a:ea typeface="Courier New"/>
                <a:cs typeface="Courier New"/>
                <a:sym typeface="Courier New"/>
              </a:defRPr>
            </a:pPr>
            <a:r>
              <a:t>#include &lt;iostream&gt;</a:t>
            </a:r>
          </a:p>
          <a:p>
            <a:pPr algn="l">
              <a:defRPr b="1" sz="3200">
                <a:latin typeface="Courier New"/>
                <a:ea typeface="Courier New"/>
                <a:cs typeface="Courier New"/>
                <a:sym typeface="Courier New"/>
              </a:defRPr>
            </a:pPr>
            <a:r>
              <a:t>#include "console.h"</a:t>
            </a:r>
          </a:p>
          <a:p>
            <a:pPr algn="l">
              <a:defRPr b="1" sz="3200">
                <a:latin typeface="Courier New"/>
                <a:ea typeface="Courier New"/>
                <a:cs typeface="Courier New"/>
                <a:sym typeface="Courier New"/>
              </a:defRPr>
            </a:pPr>
            <a:r>
              <a:t>#include "stack.h"</a:t>
            </a:r>
          </a:p>
          <a:p>
            <a:pPr algn="l">
              <a:defRPr b="1" sz="3200">
                <a:latin typeface="Courier New"/>
                <a:ea typeface="Courier New"/>
                <a:cs typeface="Courier New"/>
                <a:sym typeface="Courier New"/>
              </a:defRPr>
            </a:pPr>
          </a:p>
          <a:p>
            <a:pPr algn="l">
              <a:defRPr b="1" sz="3200">
                <a:latin typeface="Courier New"/>
                <a:ea typeface="Courier New"/>
                <a:cs typeface="Courier New"/>
                <a:sym typeface="Courier New"/>
              </a:defRPr>
            </a:pPr>
            <a:r>
              <a:t>using namespace std;</a:t>
            </a:r>
          </a:p>
          <a:p>
            <a:pPr algn="l">
              <a:defRPr b="1" sz="3200">
                <a:latin typeface="Courier New"/>
                <a:ea typeface="Courier New"/>
                <a:cs typeface="Courier New"/>
                <a:sym typeface="Courier New"/>
              </a:defRPr>
            </a:pPr>
            <a:r>
              <a:t>const char SPACE = ' ';</a:t>
            </a:r>
          </a:p>
          <a:p>
            <a:pPr algn="l">
              <a:defRPr b="1" sz="3200">
                <a:latin typeface="Courier New"/>
                <a:ea typeface="Courier New"/>
                <a:cs typeface="Courier New"/>
                <a:sym typeface="Courier New"/>
              </a:defRPr>
            </a:pPr>
          </a:p>
          <a:p>
            <a:pPr algn="l">
              <a:defRPr b="1" sz="3200">
                <a:latin typeface="Courier New"/>
                <a:ea typeface="Courier New"/>
                <a:cs typeface="Courier New"/>
                <a:sym typeface="Courier New"/>
              </a:defRPr>
            </a:pPr>
            <a:r>
              <a:t>int main() {</a:t>
            </a:r>
          </a:p>
          <a:p>
            <a:pPr algn="l">
              <a:defRPr b="1" sz="3200">
                <a:latin typeface="Courier New"/>
                <a:ea typeface="Courier New"/>
                <a:cs typeface="Courier New"/>
                <a:sym typeface="Courier New"/>
              </a:defRPr>
            </a:pPr>
            <a:r>
              <a:t>    string sentence = "hope is what defines humanity";</a:t>
            </a:r>
          </a:p>
          <a:p>
            <a:pPr algn="l">
              <a:defRPr b="1" sz="3200">
                <a:latin typeface="Courier New"/>
                <a:ea typeface="Courier New"/>
                <a:cs typeface="Courier New"/>
                <a:sym typeface="Courier New"/>
              </a:defRPr>
            </a:pPr>
            <a:r>
              <a:t>    string word;</a:t>
            </a:r>
          </a:p>
          <a:p>
            <a:pPr algn="l">
              <a:defRPr b="1" sz="3200">
                <a:latin typeface="Courier New"/>
                <a:ea typeface="Courier New"/>
                <a:cs typeface="Courier New"/>
                <a:sym typeface="Courier New"/>
              </a:defRPr>
            </a:pPr>
            <a:r>
              <a:t>    Stack&lt;string&gt; wordStack;</a:t>
            </a:r>
          </a:p>
          <a:p>
            <a:pPr algn="l">
              <a:defRPr b="1" sz="3200">
                <a:latin typeface="Courier New"/>
                <a:ea typeface="Courier New"/>
                <a:cs typeface="Courier New"/>
                <a:sym typeface="Courier New"/>
              </a:defRPr>
            </a:pPr>
          </a:p>
          <a:p>
            <a:pPr algn="l">
              <a:defRPr b="1" sz="3200">
                <a:latin typeface="Courier New"/>
                <a:ea typeface="Courier New"/>
                <a:cs typeface="Courier New"/>
                <a:sym typeface="Courier New"/>
              </a:defRPr>
            </a:pPr>
            <a:r>
              <a:t>    cout &lt;&lt; "Original sentence: " &lt;&lt; sentence &lt;&lt; endl;</a:t>
            </a:r>
          </a:p>
        </p:txBody>
      </p:sp>
      <p:sp>
        <p:nvSpPr>
          <p:cNvPr id="249" name="Shape 249"/>
          <p:cNvSpPr/>
          <p:nvPr/>
        </p:nvSpPr>
        <p:spPr>
          <a:xfrm>
            <a:off x="14170156" y="3053149"/>
            <a:ext cx="9932989" cy="1050290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3200">
                <a:latin typeface="Courier New"/>
                <a:ea typeface="Courier New"/>
                <a:cs typeface="Courier New"/>
                <a:sym typeface="Courier New"/>
              </a:defRPr>
            </a:pPr>
            <a:r>
              <a:t>    for (char c : sentence) {</a:t>
            </a:r>
          </a:p>
          <a:p>
            <a:pPr algn="l">
              <a:defRPr b="1" sz="3200">
                <a:latin typeface="Courier New"/>
                <a:ea typeface="Courier New"/>
                <a:cs typeface="Courier New"/>
                <a:sym typeface="Courier New"/>
              </a:defRPr>
            </a:pPr>
            <a:r>
              <a:t>       if (c == SPACE and word != "") {</a:t>
            </a:r>
          </a:p>
          <a:p>
            <a:pPr algn="l">
              <a:defRPr b="1" sz="3200">
                <a:latin typeface="Courier New"/>
                <a:ea typeface="Courier New"/>
                <a:cs typeface="Courier New"/>
                <a:sym typeface="Courier New"/>
              </a:defRPr>
            </a:pPr>
            <a:r>
              <a:t>           wordStack.push(word);</a:t>
            </a:r>
          </a:p>
          <a:p>
            <a:pPr algn="l">
              <a:defRPr b="1" sz="3200">
                <a:latin typeface="Courier New"/>
                <a:ea typeface="Courier New"/>
                <a:cs typeface="Courier New"/>
                <a:sym typeface="Courier New"/>
              </a:defRPr>
            </a:pPr>
            <a:r>
              <a:t>           word = ""; // reset</a:t>
            </a:r>
          </a:p>
          <a:p>
            <a:pPr algn="l">
              <a:defRPr b="1" sz="3200">
                <a:latin typeface="Courier New"/>
                <a:ea typeface="Courier New"/>
                <a:cs typeface="Courier New"/>
                <a:sym typeface="Courier New"/>
              </a:defRPr>
            </a:pPr>
            <a:r>
              <a:t>       }</a:t>
            </a:r>
          </a:p>
          <a:p>
            <a:pPr algn="l">
              <a:defRPr b="1" sz="3200">
                <a:latin typeface="Courier New"/>
                <a:ea typeface="Courier New"/>
                <a:cs typeface="Courier New"/>
                <a:sym typeface="Courier New"/>
              </a:defRPr>
            </a:pPr>
            <a:r>
              <a:t>       else {</a:t>
            </a:r>
          </a:p>
          <a:p>
            <a:pPr algn="l">
              <a:defRPr b="1" sz="3200">
                <a:latin typeface="Courier New"/>
                <a:ea typeface="Courier New"/>
                <a:cs typeface="Courier New"/>
                <a:sym typeface="Courier New"/>
              </a:defRPr>
            </a:pPr>
            <a:r>
              <a:t>           word += c;</a:t>
            </a:r>
          </a:p>
          <a:p>
            <a:pPr algn="l">
              <a:defRPr b="1" sz="3200">
                <a:latin typeface="Courier New"/>
                <a:ea typeface="Courier New"/>
                <a:cs typeface="Courier New"/>
                <a:sym typeface="Courier New"/>
              </a:defRPr>
            </a:pPr>
            <a:r>
              <a:t>       }</a:t>
            </a:r>
          </a:p>
          <a:p>
            <a:pPr algn="l">
              <a:defRPr b="1" sz="3200">
                <a:latin typeface="Courier New"/>
                <a:ea typeface="Courier New"/>
                <a:cs typeface="Courier New"/>
                <a:sym typeface="Courier New"/>
              </a:defRPr>
            </a:pPr>
            <a:r>
              <a:t>    }</a:t>
            </a:r>
          </a:p>
          <a:p>
            <a:pPr algn="l">
              <a:defRPr b="1" sz="3200">
                <a:latin typeface="Courier New"/>
                <a:ea typeface="Courier New"/>
                <a:cs typeface="Courier New"/>
                <a:sym typeface="Courier New"/>
              </a:defRPr>
            </a:pPr>
            <a:r>
              <a:t>    if (word != "") {</a:t>
            </a:r>
          </a:p>
          <a:p>
            <a:pPr algn="l">
              <a:defRPr b="1" sz="3200">
                <a:latin typeface="Courier New"/>
                <a:ea typeface="Courier New"/>
                <a:cs typeface="Courier New"/>
                <a:sym typeface="Courier New"/>
              </a:defRPr>
            </a:pPr>
            <a:r>
              <a:t>        wordStack.push(word);</a:t>
            </a:r>
          </a:p>
          <a:p>
            <a:pPr algn="l">
              <a:defRPr b="1" sz="3200">
                <a:latin typeface="Courier New"/>
                <a:ea typeface="Courier New"/>
                <a:cs typeface="Courier New"/>
                <a:sym typeface="Courier New"/>
              </a:defRPr>
            </a:pPr>
            <a:r>
              <a:t>    }</a:t>
            </a:r>
          </a:p>
          <a:p>
            <a:pPr algn="l">
              <a:defRPr b="1" sz="3200">
                <a:latin typeface="Courier New"/>
                <a:ea typeface="Courier New"/>
                <a:cs typeface="Courier New"/>
                <a:sym typeface="Courier New"/>
              </a:defRPr>
            </a:pPr>
          </a:p>
          <a:p>
            <a:pPr algn="l">
              <a:defRPr b="1" sz="3200">
                <a:latin typeface="Courier New"/>
                <a:ea typeface="Courier New"/>
                <a:cs typeface="Courier New"/>
                <a:sym typeface="Courier New"/>
              </a:defRPr>
            </a:pPr>
            <a:r>
              <a:t>    cout &lt;&lt; "    New sentence: ";</a:t>
            </a:r>
          </a:p>
          <a:p>
            <a:pPr algn="l">
              <a:defRPr b="1" sz="3200">
                <a:latin typeface="Courier New"/>
                <a:ea typeface="Courier New"/>
                <a:cs typeface="Courier New"/>
                <a:sym typeface="Courier New"/>
              </a:defRPr>
            </a:pPr>
            <a:r>
              <a:t>    while (!wordStack.isEmpty()) {</a:t>
            </a:r>
          </a:p>
          <a:p>
            <a:pPr algn="l">
              <a:defRPr b="1" sz="3200">
                <a:latin typeface="Courier New"/>
                <a:ea typeface="Courier New"/>
                <a:cs typeface="Courier New"/>
                <a:sym typeface="Courier New"/>
              </a:defRPr>
            </a:pPr>
            <a:r>
              <a:t>        string word = wordStack.pop();</a:t>
            </a:r>
          </a:p>
          <a:p>
            <a:pPr algn="l">
              <a:defRPr b="1" sz="3200">
                <a:latin typeface="Courier New"/>
                <a:ea typeface="Courier New"/>
                <a:cs typeface="Courier New"/>
                <a:sym typeface="Courier New"/>
              </a:defRPr>
            </a:pPr>
            <a:r>
              <a:t>        cout &lt;&lt; word &lt;&lt; SPACE;</a:t>
            </a:r>
          </a:p>
          <a:p>
            <a:pPr algn="l">
              <a:defRPr b="1" sz="3200">
                <a:latin typeface="Courier New"/>
                <a:ea typeface="Courier New"/>
                <a:cs typeface="Courier New"/>
                <a:sym typeface="Courier New"/>
              </a:defRPr>
            </a:pPr>
            <a:r>
              <a:t>    }</a:t>
            </a:r>
          </a:p>
          <a:p>
            <a:pPr algn="l">
              <a:defRPr b="1" sz="3200">
                <a:latin typeface="Courier New"/>
                <a:ea typeface="Courier New"/>
                <a:cs typeface="Courier New"/>
                <a:sym typeface="Courier New"/>
              </a:defRPr>
            </a:pPr>
            <a:r>
              <a:t>    cout &lt;&lt; endl;</a:t>
            </a:r>
          </a:p>
          <a:p>
            <a:pPr algn="l">
              <a:defRPr b="1" sz="3200">
                <a:latin typeface="Courier New"/>
                <a:ea typeface="Courier New"/>
                <a:cs typeface="Courier New"/>
                <a:sym typeface="Courier New"/>
              </a:defRPr>
            </a:pPr>
          </a:p>
          <a:p>
            <a:pPr algn="l">
              <a:defRPr b="1" sz="3200">
                <a:latin typeface="Courier New"/>
                <a:ea typeface="Courier New"/>
                <a:cs typeface="Courier New"/>
                <a:sym typeface="Courier New"/>
              </a:defRPr>
            </a:pPr>
            <a:r>
              <a:t>    return 0;</a:t>
            </a:r>
          </a:p>
          <a:p>
            <a:pPr algn="l">
              <a:defRPr b="1" sz="3200">
                <a:latin typeface="Courier New"/>
                <a:ea typeface="Courier New"/>
                <a:cs typeface="Courier New"/>
                <a:sym typeface="Courier New"/>
              </a:defRPr>
            </a:pPr>
            <a:r>
              <a:t>}</a:t>
            </a:r>
          </a:p>
        </p:txBody>
      </p:sp>
      <p:sp>
        <p:nvSpPr>
          <p:cNvPr id="250" name="Shape 250"/>
          <p:cNvSpPr/>
          <p:nvPr/>
        </p:nvSpPr>
        <p:spPr>
          <a:xfrm>
            <a:off x="218751" y="11569362"/>
            <a:ext cx="13621669" cy="1905001"/>
          </a:xfrm>
          <a:prstGeom prst="rect">
            <a:avLst/>
          </a:prstGeom>
          <a:ln w="63500">
            <a:solidFill>
              <a:srgbClr val="7F032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pPr>
            <a:r>
              <a:t>Output:</a:t>
            </a:r>
          </a:p>
          <a:p>
            <a:pPr>
              <a:defRPr sz="3600">
                <a:latin typeface="Courier"/>
                <a:ea typeface="Courier"/>
                <a:cs typeface="Courier"/>
                <a:sym typeface="Courier"/>
              </a:defRPr>
            </a:pPr>
            <a:r>
              <a:t>Original sentence: hope is what defines humanity</a:t>
            </a:r>
          </a:p>
          <a:p>
            <a:pPr>
              <a:defRPr sz="3600">
                <a:latin typeface="Courier"/>
                <a:ea typeface="Courier"/>
                <a:cs typeface="Courier"/>
                <a:sym typeface="Courier"/>
              </a:defRPr>
            </a:pPr>
            <a:r>
              <a:t>     New sentence: humanity defines what is hope </a:t>
            </a:r>
          </a:p>
        </p:txBody>
      </p:sp>
      <p:sp>
        <p:nvSpPr>
          <p:cNvPr id="251" name="Shape 251"/>
          <p:cNvSpPr/>
          <p:nvPr/>
        </p:nvSpPr>
        <p:spPr>
          <a:xfrm flipV="1">
            <a:off x="13497595" y="3772255"/>
            <a:ext cx="1688463" cy="6673825"/>
          </a:xfrm>
          <a:prstGeom prst="line">
            <a:avLst/>
          </a:prstGeom>
          <a:ln w="76200">
            <a:solidFill>
              <a:srgbClr val="7F0325"/>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More Advanced Stack Example</a:t>
            </a:r>
          </a:p>
        </p:txBody>
      </p:sp>
      <p:sp>
        <p:nvSpPr>
          <p:cNvPr id="254" name="Shape 254"/>
          <p:cNvSpPr/>
          <p:nvPr>
            <p:ph type="title" idx="4294967295"/>
          </p:nvPr>
        </p:nvSpPr>
        <p:spPr>
          <a:xfrm>
            <a:off x="761683" y="2209012"/>
            <a:ext cx="14603957" cy="2294068"/>
          </a:xfrm>
          <a:prstGeom prst="rect">
            <a:avLst/>
          </a:prstGeom>
        </p:spPr>
        <p:txBody>
          <a:bodyPr anchor="t">
            <a:noAutofit/>
          </a:bodyPr>
          <a:lstStyle>
            <a:lvl1pPr marL="382905" defTabSz="546100">
              <a:lnSpc>
                <a:spcPct val="90000"/>
              </a:lnSpc>
              <a:defRPr sz="4800"/>
            </a:lvl1pPr>
          </a:lstStyle>
          <a:p>
            <a:pPr/>
            <a:r>
              <a:t>When you were first learning algebraic expressions, your teacher probably gave you a problem like this, and said, "What is the result?"</a:t>
            </a:r>
          </a:p>
        </p:txBody>
      </p:sp>
      <p:sp>
        <p:nvSpPr>
          <p:cNvPr id="255" name="Shape 255"/>
          <p:cNvSpPr/>
          <p:nvPr/>
        </p:nvSpPr>
        <p:spPr>
          <a:xfrm>
            <a:off x="1741888" y="4824218"/>
            <a:ext cx="6300771" cy="832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b="1" sz="4200">
                <a:latin typeface="Courier New"/>
                <a:ea typeface="Courier New"/>
                <a:cs typeface="Courier New"/>
                <a:sym typeface="Courier New"/>
              </a:defRPr>
            </a:lvl1pPr>
          </a:lstStyle>
          <a:p>
            <a:pPr/>
            <a:r>
              <a:t>5 * 4 - 8 / 2 + 9</a:t>
            </a:r>
          </a:p>
        </p:txBody>
      </p:sp>
      <p:sp>
        <p:nvSpPr>
          <p:cNvPr id="256" name="Shape 256"/>
          <p:cNvSpPr/>
          <p:nvPr/>
        </p:nvSpPr>
        <p:spPr>
          <a:xfrm>
            <a:off x="784731" y="5680068"/>
            <a:ext cx="16793168" cy="28664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382905" algn="l" defTabSz="546100">
              <a:lnSpc>
                <a:spcPct val="90000"/>
              </a:lnSpc>
              <a:defRPr sz="4800"/>
            </a:pPr>
            <a:r>
              <a:t>The class got all sorts of different answers, because no one knew the order of operations yet (the correct answer is 25, by the way). Parenthesis become necessary as well                 (e.g., </a:t>
            </a:r>
            <a:r>
              <a:rPr b="1" sz="4300">
                <a:latin typeface="Courier New"/>
                <a:ea typeface="Courier New"/>
                <a:cs typeface="Courier New"/>
                <a:sym typeface="Courier New"/>
              </a:rPr>
              <a:t>10 / (8-3)</a:t>
            </a:r>
            <a:r>
              <a:t>).</a:t>
            </a:r>
          </a:p>
        </p:txBody>
      </p:sp>
      <p:sp>
        <p:nvSpPr>
          <p:cNvPr id="257" name="Shape 257"/>
          <p:cNvSpPr/>
          <p:nvPr/>
        </p:nvSpPr>
        <p:spPr>
          <a:xfrm>
            <a:off x="761683" y="10584046"/>
            <a:ext cx="21454047" cy="16285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sz="4800"/>
            </a:lvl1pPr>
          </a:lstStyle>
          <a:p>
            <a:pPr/>
            <a:r>
              <a:t>As it turns out, there is a "better" way! We can use a system of arithmetic called "postfix" notation — the expression above would become the following:</a:t>
            </a:r>
          </a:p>
        </p:txBody>
      </p:sp>
      <p:sp>
        <p:nvSpPr>
          <p:cNvPr id="258" name="Shape 258"/>
          <p:cNvSpPr/>
          <p:nvPr/>
        </p:nvSpPr>
        <p:spPr>
          <a:xfrm>
            <a:off x="770500" y="8697254"/>
            <a:ext cx="23028227" cy="1461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382905" algn="l" defTabSz="546100">
              <a:lnSpc>
                <a:spcPct val="90000"/>
              </a:lnSpc>
              <a:defRPr sz="4800"/>
            </a:lvl1pPr>
          </a:lstStyle>
          <a:p>
            <a:pPr/>
            <a:r>
              <a:t>This is a somewhat annoying problem — it would be nice if there were a better way to do arithmetic so we didn't have to worry about order of operations and parenthesis.</a:t>
            </a:r>
          </a:p>
        </p:txBody>
      </p:sp>
      <p:sp>
        <p:nvSpPr>
          <p:cNvPr id="259" name="Shape 259"/>
          <p:cNvSpPr/>
          <p:nvPr/>
        </p:nvSpPr>
        <p:spPr>
          <a:xfrm>
            <a:off x="1741888" y="12389690"/>
            <a:ext cx="6300771" cy="832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b="1" sz="4200">
                <a:latin typeface="Courier New"/>
                <a:ea typeface="Courier New"/>
                <a:cs typeface="Courier New"/>
                <a:sym typeface="Courier New"/>
              </a:defRPr>
            </a:lvl1pPr>
          </a:lstStyle>
          <a:p>
            <a:pPr/>
            <a:r>
              <a:t>5 4 * 8 2 / - 9 +</a:t>
            </a:r>
          </a:p>
        </p:txBody>
      </p:sp>
      <p:sp>
        <p:nvSpPr>
          <p:cNvPr id="260" name="Shape 260"/>
          <p:cNvSpPr/>
          <p:nvPr/>
        </p:nvSpPr>
        <p:spPr>
          <a:xfrm>
            <a:off x="8338322" y="12389690"/>
            <a:ext cx="2192825" cy="832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i="1" sz="4200"/>
            </a:lvl1pPr>
          </a:lstStyle>
          <a:p>
            <a:pPr/>
            <a:r>
              <a:t>Wat?</a:t>
            </a:r>
          </a:p>
        </p:txBody>
      </p:sp>
      <p:pic>
        <p:nvPicPr>
          <p:cNvPr id="261" name="pasted-image.tiff"/>
          <p:cNvPicPr>
            <a:picLocks noChangeAspect="1"/>
          </p:cNvPicPr>
          <p:nvPr/>
        </p:nvPicPr>
        <p:blipFill>
          <a:blip r:embed="rId2">
            <a:extLst/>
          </a:blip>
          <a:stretch>
            <a:fillRect/>
          </a:stretch>
        </p:blipFill>
        <p:spPr>
          <a:xfrm>
            <a:off x="17785286" y="2539483"/>
            <a:ext cx="5321301" cy="58674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59"/>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7" grpId="1"/>
      <p:bldP build="whole" bldLvl="1" animBg="1" rev="0" advAuto="0" spid="260" grpId="3"/>
      <p:bldP build="whole" bldLvl="1" animBg="1" rev="0" advAuto="0" spid="259"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a:t>
            </a:r>
          </a:p>
        </p:txBody>
      </p:sp>
      <p:sp>
        <p:nvSpPr>
          <p:cNvPr id="264" name="Shape 264"/>
          <p:cNvSpPr/>
          <p:nvPr>
            <p:ph type="title" idx="4294967295"/>
          </p:nvPr>
        </p:nvSpPr>
        <p:spPr>
          <a:xfrm>
            <a:off x="378156" y="3169148"/>
            <a:ext cx="23627688" cy="5589514"/>
          </a:xfrm>
          <a:prstGeom prst="rect">
            <a:avLst/>
          </a:prstGeom>
        </p:spPr>
        <p:txBody>
          <a:bodyPr anchor="t">
            <a:noAutofit/>
          </a:bodyPr>
          <a:lstStyle/>
          <a:p>
            <a:pPr marL="382905" defTabSz="546100">
              <a:lnSpc>
                <a:spcPct val="90000"/>
              </a:lnSpc>
              <a:defRPr sz="4800"/>
            </a:pPr>
            <a:r>
              <a:t>Postfix notation* works like this: Operands (the numbers) come first, followed by an operator (+, -, *, /, etc.). When an operator is read in, it uses the previous operands to perform the calculation, depending on how many are needed (most of the time it is two).</a:t>
            </a:r>
          </a:p>
          <a:p>
            <a:pPr marL="382905" defTabSz="546100">
              <a:lnSpc>
                <a:spcPct val="90000"/>
              </a:lnSpc>
              <a:defRPr sz="4800"/>
            </a:pPr>
          </a:p>
          <a:p>
            <a:pPr marL="382905" defTabSz="546100">
              <a:lnSpc>
                <a:spcPct val="90000"/>
              </a:lnSpc>
              <a:defRPr sz="4800"/>
            </a:pPr>
            <a:r>
              <a:t>So, to multiply 5 and 4 in postfix, the postfix is </a:t>
            </a:r>
            <a:r>
              <a:rPr b="1" sz="4300">
                <a:latin typeface="Courier New"/>
                <a:ea typeface="Courier New"/>
                <a:cs typeface="Courier New"/>
                <a:sym typeface="Courier New"/>
              </a:rPr>
              <a:t>5 4 * </a:t>
            </a:r>
            <a:r>
              <a:t>To divide 8 by 2, it is </a:t>
            </a:r>
            <a:r>
              <a:rPr b="1" sz="4300">
                <a:latin typeface="Courier New"/>
                <a:ea typeface="Courier New"/>
                <a:cs typeface="Courier New"/>
                <a:sym typeface="Courier New"/>
              </a:rPr>
              <a:t>8 2 /</a:t>
            </a:r>
          </a:p>
          <a:p>
            <a:pPr marL="382905" defTabSz="546100">
              <a:lnSpc>
                <a:spcPct val="90000"/>
              </a:lnSpc>
              <a:defRPr sz="4800"/>
            </a:pPr>
          </a:p>
          <a:p>
            <a:pPr marL="382905" defTabSz="546100">
              <a:lnSpc>
                <a:spcPct val="90000"/>
              </a:lnSpc>
              <a:defRPr sz="4800"/>
            </a:pPr>
            <a:r>
              <a:t>There is a simple and clever method using a stack to perform arithmetic on a postfix expression: (talk to your neighbor about how you might do this!)</a:t>
            </a:r>
          </a:p>
        </p:txBody>
      </p:sp>
      <p:sp>
        <p:nvSpPr>
          <p:cNvPr id="265" name="Shape 265"/>
          <p:cNvSpPr/>
          <p:nvPr/>
        </p:nvSpPr>
        <p:spPr>
          <a:xfrm>
            <a:off x="8159262" y="1927351"/>
            <a:ext cx="8250704" cy="832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b="1" sz="5500">
                <a:latin typeface="Courier New"/>
                <a:ea typeface="Courier New"/>
                <a:cs typeface="Courier New"/>
                <a:sym typeface="Courier New"/>
              </a:defRPr>
            </a:lvl1pPr>
          </a:lstStyle>
          <a:p>
            <a:pPr/>
            <a:r>
              <a:t>5 4 * 8 2 / - 9 +</a:t>
            </a:r>
          </a:p>
        </p:txBody>
      </p:sp>
      <p:sp>
        <p:nvSpPr>
          <p:cNvPr id="266" name="Shape 266"/>
          <p:cNvSpPr/>
          <p:nvPr/>
        </p:nvSpPr>
        <p:spPr>
          <a:xfrm>
            <a:off x="-82054" y="12367385"/>
            <a:ext cx="22435909" cy="12704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sz="3200"/>
            </a:lvl1pPr>
          </a:lstStyle>
          <a:p>
            <a:pPr/>
            <a:r>
              <a:t>*Postfix notation is also called "Reverse Polish Notation" (RPN) because in the 1920s a Polish logician named Jan Łukasiewicz invented "prefix" notation, and postfix is the opposite of postfix, and therefore so-called "Reverse Polish Notation"</a:t>
            </a:r>
          </a:p>
        </p:txBody>
      </p:sp>
      <p:sp>
        <p:nvSpPr>
          <p:cNvPr id="267" name="Shape 267"/>
          <p:cNvSpPr/>
          <p:nvPr/>
        </p:nvSpPr>
        <p:spPr>
          <a:xfrm>
            <a:off x="688980" y="9102230"/>
            <a:ext cx="23191268" cy="2316842"/>
          </a:xfrm>
          <a:prstGeom prst="rect">
            <a:avLst/>
          </a:prstGeom>
          <a:ln w="63500">
            <a:solidFill>
              <a:srgbClr val="7F0325"/>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82905" algn="l" defTabSz="546100">
              <a:lnSpc>
                <a:spcPct val="90000"/>
              </a:lnSpc>
              <a:defRPr b="1" sz="3800">
                <a:latin typeface="Helvetica Neue"/>
                <a:ea typeface="Helvetica Neue"/>
                <a:cs typeface="Helvetica Neue"/>
                <a:sym typeface="Helvetica Neue"/>
              </a:defRPr>
            </a:pPr>
            <a:r>
              <a:t>Read the input and push numbers onto a stack until you reach an operator. </a:t>
            </a:r>
          </a:p>
          <a:p>
            <a:pPr marL="382905" algn="l" defTabSz="546100">
              <a:lnSpc>
                <a:spcPct val="90000"/>
              </a:lnSpc>
              <a:defRPr b="1" sz="3800">
                <a:latin typeface="Helvetica Neue"/>
                <a:ea typeface="Helvetica Neue"/>
                <a:cs typeface="Helvetica Neue"/>
                <a:sym typeface="Helvetica Neue"/>
              </a:defRPr>
            </a:pPr>
            <a:r>
              <a:t>When you see an operator, apply the operator to the two numbers that are popped from the stack.</a:t>
            </a:r>
          </a:p>
          <a:p>
            <a:pPr marL="382905" algn="l" defTabSz="546100">
              <a:lnSpc>
                <a:spcPct val="90000"/>
              </a:lnSpc>
              <a:defRPr b="1" sz="3800">
                <a:latin typeface="Helvetica Neue"/>
                <a:ea typeface="Helvetica Neue"/>
                <a:cs typeface="Helvetica Neue"/>
                <a:sym typeface="Helvetica Neue"/>
              </a:defRPr>
            </a:pPr>
            <a:r>
              <a:t>Push the resulting value back onto the stack. </a:t>
            </a:r>
          </a:p>
          <a:p>
            <a:pPr marL="382905" algn="l" defTabSz="546100">
              <a:lnSpc>
                <a:spcPct val="90000"/>
              </a:lnSpc>
              <a:defRPr b="1" sz="3800">
                <a:latin typeface="Helvetica Neue"/>
                <a:ea typeface="Helvetica Neue"/>
                <a:cs typeface="Helvetica Neue"/>
                <a:sym typeface="Helvetica Neue"/>
              </a:defRPr>
            </a:pPr>
            <a:r>
              <a:t>When the input is complete, the value left on the stack is the result.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7"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270" name="Shape 270"/>
          <p:cNvSpPr/>
          <p:nvPr>
            <p:ph type="title" idx="4294967295"/>
          </p:nvPr>
        </p:nvSpPr>
        <p:spPr>
          <a:xfrm>
            <a:off x="4375196" y="3200898"/>
            <a:ext cx="15633608" cy="9361941"/>
          </a:xfrm>
          <a:prstGeom prst="rect">
            <a:avLst/>
          </a:prstGeom>
          <a:ln w="63500">
            <a:solidFill>
              <a:srgbClr val="7F0325"/>
            </a:solidFill>
          </a:ln>
        </p:spPr>
        <p:txBody>
          <a:bodyPr anchor="t">
            <a:noAutofit/>
          </a:bodyPr>
          <a:lstStyle/>
          <a:p>
            <a:pPr defTabSz="457200">
              <a:tabLst>
                <a:tab pos="342900" algn="l"/>
              </a:tabLst>
              <a:defRPr b="1" sz="3800">
                <a:solidFill>
                  <a:srgbClr val="008F00"/>
                </a:solidFill>
                <a:latin typeface="Courier New"/>
                <a:ea typeface="Courier New"/>
                <a:cs typeface="Courier New"/>
                <a:sym typeface="Courier New"/>
              </a:defRPr>
            </a:pPr>
            <a:r>
              <a:t>// Postfix arithmetic, implementing +, -, *, /</a:t>
            </a:r>
            <a:endParaRPr>
              <a:solidFill>
                <a:srgbClr val="000000"/>
              </a:solidFill>
            </a:endParaRPr>
          </a:p>
          <a:p>
            <a:pPr defTabSz="457200">
              <a:tabLst>
                <a:tab pos="342900" algn="l"/>
              </a:tabLst>
              <a:defRPr b="1" sz="3800">
                <a:latin typeface="Courier New"/>
                <a:ea typeface="Courier New"/>
                <a:cs typeface="Courier New"/>
                <a:sym typeface="Courier New"/>
              </a:defRPr>
            </a:pPr>
          </a:p>
          <a:p>
            <a:pPr defTabSz="457200">
              <a:tabLst>
                <a:tab pos="342900" algn="l"/>
              </a:tabLst>
              <a:defRPr b="1" sz="3800">
                <a:solidFill>
                  <a:srgbClr val="B4261A"/>
                </a:solidFill>
                <a:latin typeface="Courier New"/>
                <a:ea typeface="Courier New"/>
                <a:cs typeface="Courier New"/>
                <a:sym typeface="Courier New"/>
              </a:defRPr>
            </a:pPr>
            <a:r>
              <a:rPr>
                <a:solidFill>
                  <a:srgbClr val="0433FF"/>
                </a:solidFill>
              </a:rPr>
              <a:t>#include </a:t>
            </a:r>
            <a:r>
              <a:t>&lt;iostream&gt;</a:t>
            </a:r>
            <a:endParaRPr>
              <a:solidFill>
                <a:srgbClr val="0433FF"/>
              </a:solidFill>
            </a:endParaRPr>
          </a:p>
          <a:p>
            <a:pPr defTabSz="457200">
              <a:tabLst>
                <a:tab pos="342900" algn="l"/>
              </a:tabLst>
              <a:defRPr b="1" sz="3800">
                <a:solidFill>
                  <a:srgbClr val="B4261A"/>
                </a:solidFill>
                <a:latin typeface="Courier New"/>
                <a:ea typeface="Courier New"/>
                <a:cs typeface="Courier New"/>
                <a:sym typeface="Courier New"/>
              </a:defRPr>
            </a:pPr>
            <a:r>
              <a:rPr>
                <a:solidFill>
                  <a:srgbClr val="0433FF"/>
                </a:solidFill>
              </a:rPr>
              <a:t>#include </a:t>
            </a:r>
            <a:r>
              <a:t>"console.h"</a:t>
            </a:r>
            <a:endParaRPr>
              <a:solidFill>
                <a:srgbClr val="0433FF"/>
              </a:solidFill>
            </a:endParaRPr>
          </a:p>
          <a:p>
            <a:pPr defTabSz="457200">
              <a:tabLst>
                <a:tab pos="342900" algn="l"/>
              </a:tabLst>
              <a:defRPr b="1" sz="3800">
                <a:solidFill>
                  <a:srgbClr val="B4261A"/>
                </a:solidFill>
                <a:latin typeface="Courier New"/>
                <a:ea typeface="Courier New"/>
                <a:cs typeface="Courier New"/>
                <a:sym typeface="Courier New"/>
              </a:defRPr>
            </a:pPr>
            <a:r>
              <a:rPr>
                <a:solidFill>
                  <a:srgbClr val="0433FF"/>
                </a:solidFill>
              </a:rPr>
              <a:t>#include </a:t>
            </a:r>
            <a:r>
              <a:t>"simpio.h"</a:t>
            </a:r>
            <a:endParaRPr>
              <a:solidFill>
                <a:srgbClr val="0433FF"/>
              </a:solidFill>
            </a:endParaRPr>
          </a:p>
          <a:p>
            <a:pPr defTabSz="457200">
              <a:tabLst>
                <a:tab pos="342900" algn="l"/>
              </a:tabLst>
              <a:defRPr b="1" sz="3800">
                <a:solidFill>
                  <a:srgbClr val="0433FF"/>
                </a:solidFill>
                <a:latin typeface="Courier New"/>
                <a:ea typeface="Courier New"/>
                <a:cs typeface="Courier New"/>
                <a:sym typeface="Courier New"/>
              </a:defRPr>
            </a:pPr>
            <a:r>
              <a:t>#include </a:t>
            </a:r>
            <a:r>
              <a:rPr>
                <a:solidFill>
                  <a:srgbClr val="B4261A"/>
                </a:solidFill>
              </a:rPr>
              <a:t>"stack.h"</a:t>
            </a:r>
          </a:p>
          <a:p>
            <a:pPr defTabSz="457200">
              <a:tabLst>
                <a:tab pos="342900" algn="l"/>
              </a:tabLst>
              <a:defRPr b="1" sz="3800">
                <a:latin typeface="Courier New"/>
                <a:ea typeface="Courier New"/>
                <a:cs typeface="Courier New"/>
                <a:sym typeface="Courier New"/>
              </a:defRPr>
            </a:pPr>
          </a:p>
          <a:p>
            <a:pPr defTabSz="457200">
              <a:tabLst>
                <a:tab pos="342900" algn="l"/>
              </a:tabLst>
              <a:defRPr b="1" sz="3800">
                <a:solidFill>
                  <a:srgbClr val="0433FF"/>
                </a:solidFill>
                <a:latin typeface="Courier New"/>
                <a:ea typeface="Courier New"/>
                <a:cs typeface="Courier New"/>
                <a:sym typeface="Courier New"/>
              </a:defRPr>
            </a:pPr>
            <a:r>
              <a:t>using</a:t>
            </a:r>
            <a:r>
              <a:rPr>
                <a:solidFill>
                  <a:srgbClr val="000000"/>
                </a:solidFill>
              </a:rPr>
              <a:t> </a:t>
            </a:r>
            <a:r>
              <a:t>namespace</a:t>
            </a:r>
            <a:r>
              <a:rPr>
                <a:solidFill>
                  <a:srgbClr val="000000"/>
                </a:solidFill>
              </a:rPr>
              <a:t> </a:t>
            </a:r>
            <a:r>
              <a:rPr>
                <a:solidFill>
                  <a:srgbClr val="3495AF"/>
                </a:solidFill>
              </a:rPr>
              <a:t>std</a:t>
            </a:r>
            <a:r>
              <a:rPr>
                <a:solidFill>
                  <a:srgbClr val="000000"/>
                </a:solidFill>
              </a:rPr>
              <a:t>;</a:t>
            </a:r>
            <a:endParaRPr>
              <a:solidFill>
                <a:srgbClr val="000000"/>
              </a:solidFill>
            </a:endParaRPr>
          </a:p>
          <a:p>
            <a:pPr defTabSz="457200">
              <a:tabLst>
                <a:tab pos="342900" algn="l"/>
              </a:tabLst>
              <a:defRPr b="1" sz="3800">
                <a:latin typeface="Courier New"/>
                <a:ea typeface="Courier New"/>
                <a:cs typeface="Courier New"/>
                <a:sym typeface="Courier New"/>
              </a:defRPr>
            </a:pPr>
          </a:p>
          <a:p>
            <a:pPr defTabSz="457200">
              <a:tabLst>
                <a:tab pos="342900" algn="l"/>
              </a:tabLst>
              <a:defRPr b="1" sz="3800">
                <a:latin typeface="Courier New"/>
                <a:ea typeface="Courier New"/>
                <a:cs typeface="Courier New"/>
                <a:sym typeface="Courier New"/>
              </a:defRPr>
            </a:pPr>
            <a:r>
              <a:rPr>
                <a:solidFill>
                  <a:srgbClr val="0433FF"/>
                </a:solidFill>
              </a:rPr>
              <a:t>const</a:t>
            </a:r>
            <a:r>
              <a:t> </a:t>
            </a:r>
            <a:r>
              <a:rPr>
                <a:solidFill>
                  <a:srgbClr val="3495AF"/>
                </a:solidFill>
              </a:rPr>
              <a:t>string</a:t>
            </a:r>
            <a:r>
              <a:t> OPERATORS = </a:t>
            </a:r>
            <a:r>
              <a:rPr>
                <a:solidFill>
                  <a:srgbClr val="B4261A"/>
                </a:solidFill>
              </a:rPr>
              <a:t>"+-*x/"</a:t>
            </a:r>
            <a:r>
              <a:t>;</a:t>
            </a:r>
          </a:p>
          <a:p>
            <a:pPr defTabSz="457200">
              <a:tabLst>
                <a:tab pos="342900" algn="l"/>
              </a:tabLst>
              <a:defRPr b="1" sz="3800">
                <a:latin typeface="Courier New"/>
                <a:ea typeface="Courier New"/>
                <a:cs typeface="Courier New"/>
                <a:sym typeface="Courier New"/>
              </a:defRPr>
            </a:pPr>
            <a:r>
              <a:rPr>
                <a:solidFill>
                  <a:srgbClr val="0433FF"/>
                </a:solidFill>
              </a:rPr>
              <a:t>const</a:t>
            </a:r>
            <a:r>
              <a:t> </a:t>
            </a:r>
            <a:r>
              <a:rPr>
                <a:solidFill>
                  <a:srgbClr val="3495AF"/>
                </a:solidFill>
              </a:rPr>
              <a:t>string</a:t>
            </a:r>
            <a:r>
              <a:t> SEPARATOR = </a:t>
            </a:r>
            <a:r>
              <a:rPr>
                <a:solidFill>
                  <a:srgbClr val="B4261A"/>
                </a:solidFill>
              </a:rPr>
              <a:t>" "</a:t>
            </a:r>
            <a:r>
              <a:t>;</a:t>
            </a:r>
          </a:p>
          <a:p>
            <a:pPr defTabSz="457200">
              <a:tabLst>
                <a:tab pos="342900" algn="l"/>
              </a:tabLst>
              <a:defRPr b="1" sz="3800">
                <a:latin typeface="Courier New"/>
                <a:ea typeface="Courier New"/>
                <a:cs typeface="Courier New"/>
                <a:sym typeface="Courier New"/>
              </a:defRPr>
            </a:pPr>
          </a:p>
          <a:p>
            <a:pPr defTabSz="457200">
              <a:tabLst>
                <a:tab pos="342900" algn="l"/>
              </a:tabLst>
              <a:defRPr b="1" sz="3800">
                <a:solidFill>
                  <a:srgbClr val="008F00"/>
                </a:solidFill>
                <a:latin typeface="Courier New"/>
                <a:ea typeface="Courier New"/>
                <a:cs typeface="Courier New"/>
                <a:sym typeface="Courier New"/>
              </a:defRPr>
            </a:pPr>
            <a:r>
              <a:t>// function prototypes</a:t>
            </a:r>
            <a:endParaRPr>
              <a:solidFill>
                <a:srgbClr val="000000"/>
              </a:solidFill>
            </a:endParaRPr>
          </a:p>
          <a:p>
            <a:pPr defTabSz="457200">
              <a:tabLst>
                <a:tab pos="342900" algn="l"/>
              </a:tabLst>
              <a:defRPr b="1" sz="3800">
                <a:latin typeface="Courier New"/>
                <a:ea typeface="Courier New"/>
                <a:cs typeface="Courier New"/>
                <a:sym typeface="Courier New"/>
              </a:defRPr>
            </a:pPr>
            <a:r>
              <a:rPr>
                <a:solidFill>
                  <a:srgbClr val="0433FF"/>
                </a:solidFill>
              </a:rPr>
              <a:t>double</a:t>
            </a:r>
            <a:r>
              <a:t> parsePostfix(</a:t>
            </a:r>
            <a:r>
              <a:rPr>
                <a:solidFill>
                  <a:srgbClr val="3495AF"/>
                </a:solidFill>
              </a:rPr>
              <a:t>string</a:t>
            </a:r>
            <a:r>
              <a:t> expression);</a:t>
            </a:r>
          </a:p>
          <a:p>
            <a:pPr defTabSz="457200">
              <a:tabLst>
                <a:tab pos="342900" algn="l"/>
              </a:tabLst>
              <a:defRPr b="1" sz="3800">
                <a:latin typeface="Courier New"/>
                <a:ea typeface="Courier New"/>
                <a:cs typeface="Courier New"/>
                <a:sym typeface="Courier New"/>
              </a:defRPr>
            </a:pPr>
            <a:r>
              <a:rPr>
                <a:solidFill>
                  <a:srgbClr val="3495AF"/>
                </a:solidFill>
              </a:rPr>
              <a:t>string</a:t>
            </a:r>
            <a:r>
              <a:t> getNextToken(</a:t>
            </a:r>
            <a:r>
              <a:rPr>
                <a:solidFill>
                  <a:srgbClr val="3495AF"/>
                </a:solidFill>
              </a:rPr>
              <a:t>string</a:t>
            </a:r>
            <a:r>
              <a:t> &amp;expression);</a:t>
            </a:r>
          </a:p>
          <a:p>
            <a:pPr defTabSz="457200">
              <a:tabLst>
                <a:tab pos="342900" algn="l"/>
              </a:tabLst>
              <a:defRPr b="1" sz="3800">
                <a:latin typeface="Courier New"/>
                <a:ea typeface="Courier New"/>
                <a:cs typeface="Courier New"/>
                <a:sym typeface="Courier New"/>
              </a:defRPr>
            </a:pPr>
            <a:r>
              <a:rPr>
                <a:solidFill>
                  <a:srgbClr val="0433FF"/>
                </a:solidFill>
              </a:rPr>
              <a:t>void</a:t>
            </a:r>
            <a:r>
              <a:t> performCalculation(Stack&lt;</a:t>
            </a:r>
            <a:r>
              <a:rPr>
                <a:solidFill>
                  <a:srgbClr val="0433FF"/>
                </a:solidFill>
              </a:rPr>
              <a:t>double</a:t>
            </a:r>
            <a:r>
              <a:t>&gt; &amp;s, </a:t>
            </a:r>
            <a:r>
              <a:rPr>
                <a:solidFill>
                  <a:srgbClr val="0433FF"/>
                </a:solidFill>
              </a:rPr>
              <a:t>char</a:t>
            </a:r>
            <a:r>
              <a:t> op);</a:t>
            </a:r>
          </a:p>
        </p:txBody>
      </p:sp>
      <p:sp>
        <p:nvSpPr>
          <p:cNvPr id="271" name="Shape 271"/>
          <p:cNvSpPr/>
          <p:nvPr/>
        </p:nvSpPr>
        <p:spPr>
          <a:xfrm>
            <a:off x="811870" y="1920827"/>
            <a:ext cx="4479291"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Top of program: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274" name="Shape 274"/>
          <p:cNvSpPr/>
          <p:nvPr>
            <p:ph type="title" idx="4294967295"/>
          </p:nvPr>
        </p:nvSpPr>
        <p:spPr>
          <a:xfrm>
            <a:off x="4375196" y="3200898"/>
            <a:ext cx="15633608" cy="9361941"/>
          </a:xfrm>
          <a:prstGeom prst="rect">
            <a:avLst/>
          </a:prstGeom>
          <a:ln w="63500">
            <a:solidFill>
              <a:srgbClr val="7F0325"/>
            </a:solidFill>
          </a:ln>
        </p:spPr>
        <p:txBody>
          <a:bodyPr anchor="t">
            <a:noAutofit/>
          </a:bodyPr>
          <a:lstStyle/>
          <a:p>
            <a:pPr defTabSz="457200">
              <a:tabLst>
                <a:tab pos="342900" algn="l"/>
              </a:tabLst>
              <a:defRPr b="1" sz="3800">
                <a:solidFill>
                  <a:srgbClr val="008F00"/>
                </a:solidFill>
                <a:latin typeface="Courier New"/>
                <a:ea typeface="Courier New"/>
                <a:cs typeface="Courier New"/>
                <a:sym typeface="Courier New"/>
              </a:defRPr>
            </a:pPr>
            <a:r>
              <a:t>// Postfix arithmetic, implementing +, -, *, /</a:t>
            </a:r>
            <a:endParaRPr>
              <a:solidFill>
                <a:srgbClr val="000000"/>
              </a:solidFill>
            </a:endParaRPr>
          </a:p>
          <a:p>
            <a:pPr defTabSz="457200">
              <a:tabLst>
                <a:tab pos="342900" algn="l"/>
              </a:tabLst>
              <a:defRPr b="1" sz="3800">
                <a:latin typeface="Courier New"/>
                <a:ea typeface="Courier New"/>
                <a:cs typeface="Courier New"/>
                <a:sym typeface="Courier New"/>
              </a:defRPr>
            </a:pPr>
          </a:p>
          <a:p>
            <a:pPr defTabSz="457200">
              <a:tabLst>
                <a:tab pos="342900" algn="l"/>
              </a:tabLst>
              <a:defRPr b="1" sz="3800">
                <a:solidFill>
                  <a:srgbClr val="B4261A"/>
                </a:solidFill>
                <a:latin typeface="Courier New"/>
                <a:ea typeface="Courier New"/>
                <a:cs typeface="Courier New"/>
                <a:sym typeface="Courier New"/>
              </a:defRPr>
            </a:pPr>
            <a:r>
              <a:rPr>
                <a:solidFill>
                  <a:srgbClr val="0433FF"/>
                </a:solidFill>
              </a:rPr>
              <a:t>#include </a:t>
            </a:r>
            <a:r>
              <a:t>&lt;iostream&gt;</a:t>
            </a:r>
            <a:endParaRPr>
              <a:solidFill>
                <a:srgbClr val="0433FF"/>
              </a:solidFill>
            </a:endParaRPr>
          </a:p>
          <a:p>
            <a:pPr defTabSz="457200">
              <a:tabLst>
                <a:tab pos="342900" algn="l"/>
              </a:tabLst>
              <a:defRPr b="1" sz="3800">
                <a:solidFill>
                  <a:srgbClr val="B4261A"/>
                </a:solidFill>
                <a:latin typeface="Courier New"/>
                <a:ea typeface="Courier New"/>
                <a:cs typeface="Courier New"/>
                <a:sym typeface="Courier New"/>
              </a:defRPr>
            </a:pPr>
            <a:r>
              <a:rPr>
                <a:solidFill>
                  <a:srgbClr val="0433FF"/>
                </a:solidFill>
              </a:rPr>
              <a:t>#include </a:t>
            </a:r>
            <a:r>
              <a:t>"console.h"</a:t>
            </a:r>
            <a:endParaRPr>
              <a:solidFill>
                <a:srgbClr val="0433FF"/>
              </a:solidFill>
            </a:endParaRPr>
          </a:p>
          <a:p>
            <a:pPr defTabSz="457200">
              <a:tabLst>
                <a:tab pos="342900" algn="l"/>
              </a:tabLst>
              <a:defRPr b="1" sz="3800">
                <a:solidFill>
                  <a:srgbClr val="B4261A"/>
                </a:solidFill>
                <a:latin typeface="Courier New"/>
                <a:ea typeface="Courier New"/>
                <a:cs typeface="Courier New"/>
                <a:sym typeface="Courier New"/>
              </a:defRPr>
            </a:pPr>
            <a:r>
              <a:rPr>
                <a:solidFill>
                  <a:srgbClr val="0433FF"/>
                </a:solidFill>
              </a:rPr>
              <a:t>#include </a:t>
            </a:r>
            <a:r>
              <a:t>"simpio.h"</a:t>
            </a:r>
            <a:endParaRPr>
              <a:solidFill>
                <a:srgbClr val="0433FF"/>
              </a:solidFill>
            </a:endParaRPr>
          </a:p>
          <a:p>
            <a:pPr defTabSz="457200">
              <a:tabLst>
                <a:tab pos="342900" algn="l"/>
              </a:tabLst>
              <a:defRPr b="1" sz="3800">
                <a:solidFill>
                  <a:srgbClr val="0433FF"/>
                </a:solidFill>
                <a:latin typeface="Courier New"/>
                <a:ea typeface="Courier New"/>
                <a:cs typeface="Courier New"/>
                <a:sym typeface="Courier New"/>
              </a:defRPr>
            </a:pPr>
            <a:r>
              <a:t>#include </a:t>
            </a:r>
            <a:r>
              <a:rPr>
                <a:solidFill>
                  <a:srgbClr val="B4261A"/>
                </a:solidFill>
              </a:rPr>
              <a:t>"stack.h"</a:t>
            </a:r>
          </a:p>
          <a:p>
            <a:pPr defTabSz="457200">
              <a:tabLst>
                <a:tab pos="342900" algn="l"/>
              </a:tabLst>
              <a:defRPr b="1" sz="3800">
                <a:latin typeface="Courier New"/>
                <a:ea typeface="Courier New"/>
                <a:cs typeface="Courier New"/>
                <a:sym typeface="Courier New"/>
              </a:defRPr>
            </a:pPr>
          </a:p>
          <a:p>
            <a:pPr defTabSz="457200">
              <a:tabLst>
                <a:tab pos="342900" algn="l"/>
              </a:tabLst>
              <a:defRPr b="1" sz="3800">
                <a:solidFill>
                  <a:srgbClr val="0433FF"/>
                </a:solidFill>
                <a:latin typeface="Courier New"/>
                <a:ea typeface="Courier New"/>
                <a:cs typeface="Courier New"/>
                <a:sym typeface="Courier New"/>
              </a:defRPr>
            </a:pPr>
            <a:r>
              <a:t>using</a:t>
            </a:r>
            <a:r>
              <a:rPr>
                <a:solidFill>
                  <a:srgbClr val="000000"/>
                </a:solidFill>
              </a:rPr>
              <a:t> </a:t>
            </a:r>
            <a:r>
              <a:t>namespace</a:t>
            </a:r>
            <a:r>
              <a:rPr>
                <a:solidFill>
                  <a:srgbClr val="000000"/>
                </a:solidFill>
              </a:rPr>
              <a:t> </a:t>
            </a:r>
            <a:r>
              <a:rPr>
                <a:solidFill>
                  <a:srgbClr val="3495AF"/>
                </a:solidFill>
              </a:rPr>
              <a:t>std</a:t>
            </a:r>
            <a:r>
              <a:rPr>
                <a:solidFill>
                  <a:srgbClr val="000000"/>
                </a:solidFill>
              </a:rPr>
              <a:t>;</a:t>
            </a:r>
            <a:endParaRPr>
              <a:solidFill>
                <a:srgbClr val="000000"/>
              </a:solidFill>
            </a:endParaRPr>
          </a:p>
          <a:p>
            <a:pPr defTabSz="457200">
              <a:tabLst>
                <a:tab pos="342900" algn="l"/>
              </a:tabLst>
              <a:defRPr b="1" sz="3800">
                <a:latin typeface="Courier New"/>
                <a:ea typeface="Courier New"/>
                <a:cs typeface="Courier New"/>
                <a:sym typeface="Courier New"/>
              </a:defRPr>
            </a:pPr>
          </a:p>
          <a:p>
            <a:pPr defTabSz="457200">
              <a:tabLst>
                <a:tab pos="342900" algn="l"/>
              </a:tabLst>
              <a:defRPr b="1" sz="3800">
                <a:latin typeface="Courier New"/>
                <a:ea typeface="Courier New"/>
                <a:cs typeface="Courier New"/>
                <a:sym typeface="Courier New"/>
              </a:defRPr>
            </a:pPr>
            <a:r>
              <a:rPr>
                <a:solidFill>
                  <a:srgbClr val="0433FF"/>
                </a:solidFill>
              </a:rPr>
              <a:t>const</a:t>
            </a:r>
            <a:r>
              <a:t> </a:t>
            </a:r>
            <a:r>
              <a:rPr>
                <a:solidFill>
                  <a:srgbClr val="3495AF"/>
                </a:solidFill>
              </a:rPr>
              <a:t>string</a:t>
            </a:r>
            <a:r>
              <a:t> OPERATORS = </a:t>
            </a:r>
            <a:r>
              <a:rPr>
                <a:solidFill>
                  <a:srgbClr val="B4261A"/>
                </a:solidFill>
              </a:rPr>
              <a:t>"+-*x/"</a:t>
            </a:r>
            <a:r>
              <a:t>;</a:t>
            </a:r>
          </a:p>
          <a:p>
            <a:pPr defTabSz="457200">
              <a:tabLst>
                <a:tab pos="342900" algn="l"/>
              </a:tabLst>
              <a:defRPr b="1" sz="3800">
                <a:latin typeface="Courier New"/>
                <a:ea typeface="Courier New"/>
                <a:cs typeface="Courier New"/>
                <a:sym typeface="Courier New"/>
              </a:defRPr>
            </a:pPr>
            <a:r>
              <a:rPr>
                <a:solidFill>
                  <a:srgbClr val="0433FF"/>
                </a:solidFill>
              </a:rPr>
              <a:t>const</a:t>
            </a:r>
            <a:r>
              <a:t> </a:t>
            </a:r>
            <a:r>
              <a:rPr>
                <a:solidFill>
                  <a:srgbClr val="3495AF"/>
                </a:solidFill>
              </a:rPr>
              <a:t>string</a:t>
            </a:r>
            <a:r>
              <a:t> SEPARATOR = </a:t>
            </a:r>
            <a:r>
              <a:rPr>
                <a:solidFill>
                  <a:srgbClr val="B4261A"/>
                </a:solidFill>
              </a:rPr>
              <a:t>" "</a:t>
            </a:r>
            <a:r>
              <a:t>;</a:t>
            </a:r>
          </a:p>
          <a:p>
            <a:pPr defTabSz="457200">
              <a:tabLst>
                <a:tab pos="342900" algn="l"/>
              </a:tabLst>
              <a:defRPr b="1" sz="3800">
                <a:latin typeface="Courier New"/>
                <a:ea typeface="Courier New"/>
                <a:cs typeface="Courier New"/>
                <a:sym typeface="Courier New"/>
              </a:defRPr>
            </a:pPr>
          </a:p>
          <a:p>
            <a:pPr defTabSz="457200">
              <a:tabLst>
                <a:tab pos="342900" algn="l"/>
              </a:tabLst>
              <a:defRPr b="1" sz="3800">
                <a:solidFill>
                  <a:srgbClr val="008F00"/>
                </a:solidFill>
                <a:latin typeface="Courier New"/>
                <a:ea typeface="Courier New"/>
                <a:cs typeface="Courier New"/>
                <a:sym typeface="Courier New"/>
              </a:defRPr>
            </a:pPr>
            <a:r>
              <a:t>// function prototypes</a:t>
            </a:r>
            <a:endParaRPr>
              <a:solidFill>
                <a:srgbClr val="000000"/>
              </a:solidFill>
            </a:endParaRPr>
          </a:p>
          <a:p>
            <a:pPr defTabSz="457200">
              <a:tabLst>
                <a:tab pos="342900" algn="l"/>
              </a:tabLst>
              <a:defRPr b="1" sz="3800">
                <a:latin typeface="Courier New"/>
                <a:ea typeface="Courier New"/>
                <a:cs typeface="Courier New"/>
                <a:sym typeface="Courier New"/>
              </a:defRPr>
            </a:pPr>
            <a:r>
              <a:rPr>
                <a:solidFill>
                  <a:srgbClr val="0433FF"/>
                </a:solidFill>
              </a:rPr>
              <a:t>double</a:t>
            </a:r>
            <a:r>
              <a:t> parsePostfix(</a:t>
            </a:r>
            <a:r>
              <a:rPr>
                <a:solidFill>
                  <a:srgbClr val="3495AF"/>
                </a:solidFill>
              </a:rPr>
              <a:t>string</a:t>
            </a:r>
            <a:r>
              <a:t> expression);</a:t>
            </a:r>
          </a:p>
          <a:p>
            <a:pPr defTabSz="457200">
              <a:tabLst>
                <a:tab pos="342900" algn="l"/>
              </a:tabLst>
              <a:defRPr b="1" sz="3800">
                <a:latin typeface="Courier New"/>
                <a:ea typeface="Courier New"/>
                <a:cs typeface="Courier New"/>
                <a:sym typeface="Courier New"/>
              </a:defRPr>
            </a:pPr>
            <a:r>
              <a:rPr>
                <a:solidFill>
                  <a:srgbClr val="3495AF"/>
                </a:solidFill>
              </a:rPr>
              <a:t>string</a:t>
            </a:r>
            <a:r>
              <a:t> getNextToken(</a:t>
            </a:r>
            <a:r>
              <a:rPr>
                <a:solidFill>
                  <a:srgbClr val="3495AF"/>
                </a:solidFill>
              </a:rPr>
              <a:t>string</a:t>
            </a:r>
            <a:r>
              <a:t> &amp;expression);</a:t>
            </a:r>
          </a:p>
          <a:p>
            <a:pPr defTabSz="457200">
              <a:tabLst>
                <a:tab pos="342900" algn="l"/>
              </a:tabLst>
              <a:defRPr b="1" sz="3800">
                <a:latin typeface="Courier New"/>
                <a:ea typeface="Courier New"/>
                <a:cs typeface="Courier New"/>
                <a:sym typeface="Courier New"/>
              </a:defRPr>
            </a:pPr>
            <a:r>
              <a:rPr>
                <a:solidFill>
                  <a:srgbClr val="0433FF"/>
                </a:solidFill>
              </a:rPr>
              <a:t>void</a:t>
            </a:r>
            <a:r>
              <a:t> performCalculation(Stack&lt;</a:t>
            </a:r>
            <a:r>
              <a:rPr>
                <a:solidFill>
                  <a:srgbClr val="0433FF"/>
                </a:solidFill>
              </a:rPr>
              <a:t>double</a:t>
            </a:r>
            <a:r>
              <a:t>&gt; &amp;s, </a:t>
            </a:r>
            <a:r>
              <a:rPr>
                <a:solidFill>
                  <a:srgbClr val="0433FF"/>
                </a:solidFill>
              </a:rPr>
              <a:t>char</a:t>
            </a:r>
            <a:r>
              <a:t> op);</a:t>
            </a:r>
          </a:p>
        </p:txBody>
      </p:sp>
      <p:sp>
        <p:nvSpPr>
          <p:cNvPr id="275" name="Shape 275"/>
          <p:cNvSpPr/>
          <p:nvPr/>
        </p:nvSpPr>
        <p:spPr>
          <a:xfrm>
            <a:off x="811870" y="1920827"/>
            <a:ext cx="4479291"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Top of program:</a:t>
            </a:r>
          </a:p>
        </p:txBody>
      </p:sp>
      <p:sp>
        <p:nvSpPr>
          <p:cNvPr id="276" name="Shape 276"/>
          <p:cNvSpPr/>
          <p:nvPr/>
        </p:nvSpPr>
        <p:spPr>
          <a:xfrm>
            <a:off x="10370819" y="5844643"/>
            <a:ext cx="3642361" cy="8451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Uses a stack</a:t>
            </a:r>
          </a:p>
        </p:txBody>
      </p:sp>
      <p:sp>
        <p:nvSpPr>
          <p:cNvPr id="277" name="Shape 277"/>
          <p:cNvSpPr/>
          <p:nvPr/>
        </p:nvSpPr>
        <p:spPr>
          <a:xfrm>
            <a:off x="14310036" y="7671862"/>
            <a:ext cx="4805426" cy="16071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Allows * or x for multiplication</a:t>
            </a:r>
          </a:p>
        </p:txBody>
      </p:sp>
      <p:sp>
        <p:nvSpPr>
          <p:cNvPr id="278" name="Shape 278"/>
          <p:cNvSpPr/>
          <p:nvPr/>
        </p:nvSpPr>
        <p:spPr>
          <a:xfrm>
            <a:off x="15196519" y="9599712"/>
            <a:ext cx="4313556" cy="8451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Three functions</a:t>
            </a:r>
          </a:p>
        </p:txBody>
      </p:sp>
      <p:sp>
        <p:nvSpPr>
          <p:cNvPr id="279" name="Shape 279"/>
          <p:cNvSpPr/>
          <p:nvPr/>
        </p:nvSpPr>
        <p:spPr>
          <a:xfrm>
            <a:off x="4357110" y="5979176"/>
            <a:ext cx="5496816" cy="576116"/>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280" name="Shape 280"/>
          <p:cNvSpPr/>
          <p:nvPr/>
        </p:nvSpPr>
        <p:spPr>
          <a:xfrm>
            <a:off x="8140304" y="8187395"/>
            <a:ext cx="6092046"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281" name="Shape 281"/>
          <p:cNvSpPr/>
          <p:nvPr/>
        </p:nvSpPr>
        <p:spPr>
          <a:xfrm>
            <a:off x="4357110" y="10395613"/>
            <a:ext cx="15090699" cy="1937191"/>
          </a:xfrm>
          <a:prstGeom prst="roundRect">
            <a:avLst>
              <a:gd name="adj" fmla="val 26997"/>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284" name="Shape 284"/>
          <p:cNvSpPr/>
          <p:nvPr/>
        </p:nvSpPr>
        <p:spPr>
          <a:xfrm>
            <a:off x="2094570" y="1920827"/>
            <a:ext cx="1913891"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main():</a:t>
            </a:r>
          </a:p>
        </p:txBody>
      </p:sp>
      <p:sp>
        <p:nvSpPr>
          <p:cNvPr id="285" name="Shape 285"/>
          <p:cNvSpPr/>
          <p:nvPr>
            <p:ph type="title" idx="4294967295"/>
          </p:nvPr>
        </p:nvSpPr>
        <p:spPr>
          <a:xfrm>
            <a:off x="623422" y="3200898"/>
            <a:ext cx="23137155" cy="5419777"/>
          </a:xfrm>
          <a:prstGeom prst="rect">
            <a:avLst/>
          </a:prstGeom>
          <a:ln w="63500">
            <a:solidFill>
              <a:srgbClr val="7F0325"/>
            </a:solidFill>
          </a:ln>
        </p:spPr>
        <p:txBody>
          <a:bodyPr anchor="t">
            <a:noAutofit/>
          </a:bodyPr>
          <a:lstStyle/>
          <a:p>
            <a:pPr defTabSz="457200">
              <a:tabLst>
                <a:tab pos="342900" algn="l"/>
              </a:tabLst>
              <a:defRPr b="1" sz="3500">
                <a:latin typeface="Courier New"/>
                <a:ea typeface="Courier New"/>
                <a:cs typeface="Courier New"/>
                <a:sym typeface="Courier New"/>
              </a:defRPr>
            </a:pPr>
            <a:r>
              <a:rPr>
                <a:solidFill>
                  <a:srgbClr val="0433FF"/>
                </a:solidFill>
              </a:rPr>
              <a:t>int</a:t>
            </a:r>
            <a:r>
              <a:t> main() {</a:t>
            </a:r>
          </a:p>
          <a:p>
            <a:pPr defTabSz="457200">
              <a:tabLst>
                <a:tab pos="342900" algn="l"/>
              </a:tabLst>
              <a:defRPr b="1" sz="3500">
                <a:latin typeface="Courier New"/>
                <a:ea typeface="Courier New"/>
                <a:cs typeface="Courier New"/>
                <a:sym typeface="Courier New"/>
              </a:defRPr>
            </a:pPr>
            <a:r>
              <a:t>    </a:t>
            </a:r>
            <a:r>
              <a:rPr>
                <a:solidFill>
                  <a:srgbClr val="3495AF"/>
                </a:solidFill>
              </a:rPr>
              <a:t>string</a:t>
            </a:r>
            <a:r>
              <a:t> expression;</a:t>
            </a:r>
          </a:p>
          <a:p>
            <a:pPr defTabSz="457200">
              <a:tabLst>
                <a:tab pos="342900" algn="l"/>
              </a:tabLst>
              <a:defRPr b="1" sz="3500">
                <a:latin typeface="Courier New"/>
                <a:ea typeface="Courier New"/>
                <a:cs typeface="Courier New"/>
                <a:sym typeface="Courier New"/>
              </a:defRPr>
            </a:pPr>
            <a:r>
              <a:t>    </a:t>
            </a:r>
            <a:r>
              <a:rPr>
                <a:solidFill>
                  <a:srgbClr val="0433FF"/>
                </a:solidFill>
              </a:rPr>
              <a:t>double</a:t>
            </a:r>
            <a:r>
              <a:t> answer;</a:t>
            </a:r>
          </a:p>
          <a:p>
            <a:pPr defTabSz="457200">
              <a:tabLst>
                <a:tab pos="342900" algn="l"/>
              </a:tabLst>
              <a:defRPr b="1" sz="3500">
                <a:latin typeface="Courier New"/>
                <a:ea typeface="Courier New"/>
                <a:cs typeface="Courier New"/>
                <a:sym typeface="Courier New"/>
              </a:defRPr>
            </a:pPr>
            <a:r>
              <a:t>    </a:t>
            </a:r>
            <a:r>
              <a:rPr>
                <a:solidFill>
                  <a:srgbClr val="0433FF"/>
                </a:solidFill>
              </a:rPr>
              <a:t>do</a:t>
            </a:r>
            <a:r>
              <a:t> {</a:t>
            </a:r>
          </a:p>
          <a:p>
            <a:pPr defTabSz="457200">
              <a:tabLst>
                <a:tab pos="342900" algn="l"/>
              </a:tabLst>
              <a:defRPr b="1" sz="3500">
                <a:solidFill>
                  <a:srgbClr val="B4261A"/>
                </a:solidFill>
                <a:latin typeface="Courier New"/>
                <a:ea typeface="Courier New"/>
                <a:cs typeface="Courier New"/>
                <a:sym typeface="Courier New"/>
              </a:defRPr>
            </a:pPr>
            <a:r>
              <a:rPr>
                <a:solidFill>
                  <a:srgbClr val="000000"/>
                </a:solidFill>
              </a:rPr>
              <a:t>        expression = getLine(</a:t>
            </a:r>
            <a:r>
              <a:t>"Please enter a postfix expression (blank to quit): "</a:t>
            </a:r>
            <a:r>
              <a:rPr>
                <a:solidFill>
                  <a:srgbClr val="000000"/>
                </a:solidFill>
              </a:rPr>
              <a:t>);</a:t>
            </a:r>
            <a:endParaRPr>
              <a:solidFill>
                <a:srgbClr val="000000"/>
              </a:solidFill>
            </a:endParaRPr>
          </a:p>
          <a:p>
            <a:pPr defTabSz="457200">
              <a:tabLst>
                <a:tab pos="342900" algn="l"/>
              </a:tabLst>
              <a:defRPr b="1" sz="3500">
                <a:latin typeface="Courier New"/>
                <a:ea typeface="Courier New"/>
                <a:cs typeface="Courier New"/>
                <a:sym typeface="Courier New"/>
              </a:defRPr>
            </a:pPr>
            <a:r>
              <a:t>        answer = parsePostfix(expression);</a:t>
            </a:r>
          </a:p>
          <a:p>
            <a:pPr defTabSz="457200">
              <a:tabLst>
                <a:tab pos="342900" algn="l"/>
              </a:tabLst>
              <a:defRPr b="1" sz="3500">
                <a:latin typeface="Courier New"/>
                <a:ea typeface="Courier New"/>
                <a:cs typeface="Courier New"/>
                <a:sym typeface="Courier New"/>
              </a:defRPr>
            </a:pPr>
            <a:r>
              <a:t>        cout &lt;&lt; </a:t>
            </a:r>
            <a:r>
              <a:rPr>
                <a:solidFill>
                  <a:srgbClr val="B4261A"/>
                </a:solidFill>
              </a:rPr>
              <a:t>"The answer is: "</a:t>
            </a:r>
            <a:r>
              <a:t> &lt;&lt; answer &lt;&lt; endl &lt;&lt; endl;</a:t>
            </a:r>
          </a:p>
          <a:p>
            <a:pPr defTabSz="457200">
              <a:tabLst>
                <a:tab pos="342900" algn="l"/>
              </a:tabLst>
              <a:defRPr b="1" sz="3500">
                <a:latin typeface="Courier New"/>
                <a:ea typeface="Courier New"/>
                <a:cs typeface="Courier New"/>
                <a:sym typeface="Courier New"/>
              </a:defRPr>
            </a:pPr>
            <a:r>
              <a:t>    } </a:t>
            </a:r>
            <a:r>
              <a:rPr>
                <a:solidFill>
                  <a:srgbClr val="0433FF"/>
                </a:solidFill>
              </a:rPr>
              <a:t>while</a:t>
            </a:r>
            <a:r>
              <a:t> (expression != </a:t>
            </a:r>
            <a:r>
              <a:rPr>
                <a:solidFill>
                  <a:srgbClr val="B4261A"/>
                </a:solidFill>
              </a:rPr>
              <a:t>""</a:t>
            </a:r>
            <a:r>
              <a:t>);</a:t>
            </a:r>
          </a:p>
          <a:p>
            <a:pPr defTabSz="457200">
              <a:tabLst>
                <a:tab pos="342900" algn="l"/>
              </a:tabLst>
              <a:defRPr b="1" sz="3500">
                <a:solidFill>
                  <a:srgbClr val="0433FF"/>
                </a:solidFill>
                <a:latin typeface="Courier New"/>
                <a:ea typeface="Courier New"/>
                <a:cs typeface="Courier New"/>
                <a:sym typeface="Courier New"/>
              </a:defRPr>
            </a:pPr>
            <a:r>
              <a:rPr>
                <a:solidFill>
                  <a:srgbClr val="000000"/>
                </a:solidFill>
              </a:rPr>
              <a:t>    </a:t>
            </a:r>
            <a:r>
              <a:t>return</a:t>
            </a:r>
            <a:r>
              <a:rPr>
                <a:solidFill>
                  <a:srgbClr val="000000"/>
                </a:solidFill>
              </a:rPr>
              <a:t> 0;</a:t>
            </a:r>
            <a:endParaRPr>
              <a:solidFill>
                <a:srgbClr val="000000"/>
              </a:solidFill>
            </a:endParaRPr>
          </a:p>
          <a:p>
            <a:pPr defTabSz="457200">
              <a:tabLst>
                <a:tab pos="342900" algn="l"/>
              </a:tabLst>
              <a:defRPr b="1" sz="35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288" name="Shape 288"/>
          <p:cNvSpPr/>
          <p:nvPr>
            <p:ph type="title" idx="4294967295"/>
          </p:nvPr>
        </p:nvSpPr>
        <p:spPr>
          <a:xfrm>
            <a:off x="623422" y="3200898"/>
            <a:ext cx="23137155" cy="5419777"/>
          </a:xfrm>
          <a:prstGeom prst="rect">
            <a:avLst/>
          </a:prstGeom>
          <a:ln w="63500">
            <a:solidFill>
              <a:srgbClr val="7F0325"/>
            </a:solidFill>
          </a:ln>
        </p:spPr>
        <p:txBody>
          <a:bodyPr anchor="t">
            <a:noAutofit/>
          </a:bodyPr>
          <a:lstStyle/>
          <a:p>
            <a:pPr defTabSz="457200">
              <a:tabLst>
                <a:tab pos="342900" algn="l"/>
              </a:tabLst>
              <a:defRPr b="1" sz="3500">
                <a:latin typeface="Courier New"/>
                <a:ea typeface="Courier New"/>
                <a:cs typeface="Courier New"/>
                <a:sym typeface="Courier New"/>
              </a:defRPr>
            </a:pPr>
            <a:r>
              <a:rPr>
                <a:solidFill>
                  <a:srgbClr val="0433FF"/>
                </a:solidFill>
              </a:rPr>
              <a:t>int</a:t>
            </a:r>
            <a:r>
              <a:t> main() {</a:t>
            </a:r>
          </a:p>
          <a:p>
            <a:pPr defTabSz="457200">
              <a:tabLst>
                <a:tab pos="342900" algn="l"/>
              </a:tabLst>
              <a:defRPr b="1" sz="3500">
                <a:latin typeface="Courier New"/>
                <a:ea typeface="Courier New"/>
                <a:cs typeface="Courier New"/>
                <a:sym typeface="Courier New"/>
              </a:defRPr>
            </a:pPr>
            <a:r>
              <a:t>    </a:t>
            </a:r>
            <a:r>
              <a:rPr>
                <a:solidFill>
                  <a:srgbClr val="3495AF"/>
                </a:solidFill>
              </a:rPr>
              <a:t>string</a:t>
            </a:r>
            <a:r>
              <a:t> expression;</a:t>
            </a:r>
          </a:p>
          <a:p>
            <a:pPr defTabSz="457200">
              <a:tabLst>
                <a:tab pos="342900" algn="l"/>
              </a:tabLst>
              <a:defRPr b="1" sz="3500">
                <a:latin typeface="Courier New"/>
                <a:ea typeface="Courier New"/>
                <a:cs typeface="Courier New"/>
                <a:sym typeface="Courier New"/>
              </a:defRPr>
            </a:pPr>
            <a:r>
              <a:t>    </a:t>
            </a:r>
            <a:r>
              <a:rPr>
                <a:solidFill>
                  <a:srgbClr val="0433FF"/>
                </a:solidFill>
              </a:rPr>
              <a:t>double</a:t>
            </a:r>
            <a:r>
              <a:t> answer;</a:t>
            </a:r>
          </a:p>
          <a:p>
            <a:pPr defTabSz="457200">
              <a:tabLst>
                <a:tab pos="342900" algn="l"/>
              </a:tabLst>
              <a:defRPr b="1" sz="3500">
                <a:latin typeface="Courier New"/>
                <a:ea typeface="Courier New"/>
                <a:cs typeface="Courier New"/>
                <a:sym typeface="Courier New"/>
              </a:defRPr>
            </a:pPr>
            <a:r>
              <a:t>    </a:t>
            </a:r>
            <a:r>
              <a:rPr>
                <a:solidFill>
                  <a:srgbClr val="0433FF"/>
                </a:solidFill>
              </a:rPr>
              <a:t>do</a:t>
            </a:r>
            <a:r>
              <a:t> {</a:t>
            </a:r>
          </a:p>
          <a:p>
            <a:pPr defTabSz="457200">
              <a:tabLst>
                <a:tab pos="342900" algn="l"/>
              </a:tabLst>
              <a:defRPr b="1" sz="3500">
                <a:solidFill>
                  <a:srgbClr val="B4261A"/>
                </a:solidFill>
                <a:latin typeface="Courier New"/>
                <a:ea typeface="Courier New"/>
                <a:cs typeface="Courier New"/>
                <a:sym typeface="Courier New"/>
              </a:defRPr>
            </a:pPr>
            <a:r>
              <a:rPr>
                <a:solidFill>
                  <a:srgbClr val="000000"/>
                </a:solidFill>
              </a:rPr>
              <a:t>        expression = getLine(</a:t>
            </a:r>
            <a:r>
              <a:t>"Please enter a postfix expression (blank to quit): "</a:t>
            </a:r>
            <a:r>
              <a:rPr>
                <a:solidFill>
                  <a:srgbClr val="000000"/>
                </a:solidFill>
              </a:rPr>
              <a:t>);</a:t>
            </a:r>
            <a:endParaRPr>
              <a:solidFill>
                <a:srgbClr val="000000"/>
              </a:solidFill>
            </a:endParaRPr>
          </a:p>
          <a:p>
            <a:pPr defTabSz="457200">
              <a:tabLst>
                <a:tab pos="342900" algn="l"/>
              </a:tabLst>
              <a:defRPr b="1" sz="3500">
                <a:latin typeface="Courier New"/>
                <a:ea typeface="Courier New"/>
                <a:cs typeface="Courier New"/>
                <a:sym typeface="Courier New"/>
              </a:defRPr>
            </a:pPr>
            <a:r>
              <a:t>        answer = parsePostfix(expression);</a:t>
            </a:r>
          </a:p>
          <a:p>
            <a:pPr defTabSz="457200">
              <a:tabLst>
                <a:tab pos="342900" algn="l"/>
              </a:tabLst>
              <a:defRPr b="1" sz="3500">
                <a:latin typeface="Courier New"/>
                <a:ea typeface="Courier New"/>
                <a:cs typeface="Courier New"/>
                <a:sym typeface="Courier New"/>
              </a:defRPr>
            </a:pPr>
            <a:r>
              <a:t>        cout &lt;&lt; </a:t>
            </a:r>
            <a:r>
              <a:rPr>
                <a:solidFill>
                  <a:srgbClr val="B4261A"/>
                </a:solidFill>
              </a:rPr>
              <a:t>"The answer is: "</a:t>
            </a:r>
            <a:r>
              <a:t> &lt;&lt; answer &lt;&lt; endl &lt;&lt; endl;</a:t>
            </a:r>
          </a:p>
          <a:p>
            <a:pPr defTabSz="457200">
              <a:tabLst>
                <a:tab pos="342900" algn="l"/>
              </a:tabLst>
              <a:defRPr b="1" sz="3500">
                <a:latin typeface="Courier New"/>
                <a:ea typeface="Courier New"/>
                <a:cs typeface="Courier New"/>
                <a:sym typeface="Courier New"/>
              </a:defRPr>
            </a:pPr>
            <a:r>
              <a:t>    } </a:t>
            </a:r>
            <a:r>
              <a:rPr>
                <a:solidFill>
                  <a:srgbClr val="0433FF"/>
                </a:solidFill>
              </a:rPr>
              <a:t>while</a:t>
            </a:r>
            <a:r>
              <a:t> (expression != </a:t>
            </a:r>
            <a:r>
              <a:rPr>
                <a:solidFill>
                  <a:srgbClr val="B4261A"/>
                </a:solidFill>
              </a:rPr>
              <a:t>""</a:t>
            </a:r>
            <a:r>
              <a:t>);</a:t>
            </a:r>
          </a:p>
          <a:p>
            <a:pPr defTabSz="457200">
              <a:tabLst>
                <a:tab pos="342900" algn="l"/>
              </a:tabLst>
              <a:defRPr b="1" sz="3500">
                <a:solidFill>
                  <a:srgbClr val="0433FF"/>
                </a:solidFill>
                <a:latin typeface="Courier New"/>
                <a:ea typeface="Courier New"/>
                <a:cs typeface="Courier New"/>
                <a:sym typeface="Courier New"/>
              </a:defRPr>
            </a:pPr>
            <a:r>
              <a:rPr>
                <a:solidFill>
                  <a:srgbClr val="000000"/>
                </a:solidFill>
              </a:rPr>
              <a:t>    </a:t>
            </a:r>
            <a:r>
              <a:t>return</a:t>
            </a:r>
            <a:r>
              <a:rPr>
                <a:solidFill>
                  <a:srgbClr val="000000"/>
                </a:solidFill>
              </a:rPr>
              <a:t> 0;</a:t>
            </a:r>
            <a:endParaRPr>
              <a:solidFill>
                <a:srgbClr val="000000"/>
              </a:solidFill>
            </a:endParaRPr>
          </a:p>
          <a:p>
            <a:pPr defTabSz="457200">
              <a:tabLst>
                <a:tab pos="342900" algn="l"/>
              </a:tabLst>
              <a:defRPr b="1" sz="3500">
                <a:latin typeface="Courier New"/>
                <a:ea typeface="Courier New"/>
                <a:cs typeface="Courier New"/>
                <a:sym typeface="Courier New"/>
              </a:defRPr>
            </a:pPr>
            <a:r>
              <a:t>}</a:t>
            </a:r>
          </a:p>
        </p:txBody>
      </p:sp>
      <p:sp>
        <p:nvSpPr>
          <p:cNvPr id="289" name="Shape 289"/>
          <p:cNvSpPr/>
          <p:nvPr/>
        </p:nvSpPr>
        <p:spPr>
          <a:xfrm>
            <a:off x="2094570" y="1920827"/>
            <a:ext cx="1913891"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main():</a:t>
            </a:r>
          </a:p>
        </p:txBody>
      </p:sp>
      <p:sp>
        <p:nvSpPr>
          <p:cNvPr id="290" name="Shape 290"/>
          <p:cNvSpPr/>
          <p:nvPr/>
        </p:nvSpPr>
        <p:spPr>
          <a:xfrm>
            <a:off x="3566451" y="4593540"/>
            <a:ext cx="11008212" cy="845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do / while to continue until user quits</a:t>
            </a:r>
          </a:p>
        </p:txBody>
      </p:sp>
      <p:sp>
        <p:nvSpPr>
          <p:cNvPr id="291" name="Shape 291"/>
          <p:cNvSpPr/>
          <p:nvPr/>
        </p:nvSpPr>
        <p:spPr>
          <a:xfrm>
            <a:off x="1615404" y="4728073"/>
            <a:ext cx="1526308" cy="576116"/>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292" name="Shape 292"/>
          <p:cNvSpPr/>
          <p:nvPr/>
        </p:nvSpPr>
        <p:spPr>
          <a:xfrm>
            <a:off x="1615404" y="6823793"/>
            <a:ext cx="7564961"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8500">
                <a:solidFill>
                  <a:srgbClr val="FFFFFF"/>
                </a:solidFill>
              </a:defRPr>
            </a:lvl1pPr>
          </a:lstStyle>
          <a:p>
            <a:pPr/>
            <a:r>
              <a:t>Today's Topics</a:t>
            </a:r>
          </a:p>
        </p:txBody>
      </p:sp>
      <p:sp>
        <p:nvSpPr>
          <p:cNvPr id="145" name="Shape 145"/>
          <p:cNvSpPr/>
          <p:nvPr/>
        </p:nvSpPr>
        <p:spPr>
          <a:xfrm>
            <a:off x="396942" y="2275095"/>
            <a:ext cx="22576613" cy="7703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pPr>
            <a:r>
              <a:t>Logistics:</a:t>
            </a:r>
          </a:p>
          <a:p>
            <a:pPr lvl="1" marL="457200" indent="-228600" algn="l">
              <a:buSzPct val="100000"/>
              <a:buChar char="•"/>
            </a:pPr>
            <a:r>
              <a:t>Sections start today!</a:t>
            </a:r>
          </a:p>
          <a:p>
            <a:pPr lvl="1" marL="228600" indent="0" algn="l">
              <a:buSzPct val="100000"/>
              <a:buChar char="•"/>
            </a:pPr>
            <a:r>
              <a:t>Fauxtoshop due Friday, Noon</a:t>
            </a:r>
          </a:p>
          <a:p>
            <a:pPr lvl="1" marL="228600" indent="0" algn="l">
              <a:buSzPct val="100000"/>
              <a:buChar char="•"/>
            </a:pPr>
            <a:r>
              <a:t>Chris G's office hours moved on this Thursday: 3-4pm instead of 4:00-5:00pm</a:t>
            </a:r>
          </a:p>
          <a:p>
            <a:pPr lvl="2" marL="457200" indent="0" algn="l">
              <a:buSzPct val="100000"/>
              <a:buChar char="•"/>
            </a:pPr>
            <a:r>
              <a:t>(next week they will be during the regular time)</a:t>
            </a:r>
          </a:p>
          <a:p>
            <a:pPr marL="228600" indent="-228600" algn="l">
              <a:buSzPct val="100000"/>
              <a:buChar char="•"/>
            </a:pPr>
            <a:r>
              <a:t>Vector Review</a:t>
            </a:r>
          </a:p>
          <a:p>
            <a:pPr lvl="1" marL="457200" indent="-228600" algn="l">
              <a:buSzPct val="100000"/>
              <a:buChar char="•"/>
            </a:pPr>
            <a:r>
              <a:t>Memory layout</a:t>
            </a:r>
          </a:p>
          <a:p>
            <a:pPr lvl="1" marL="457200" indent="-228600" algn="l">
              <a:buSzPct val="100000"/>
              <a:buChar char="•"/>
            </a:pPr>
            <a:r>
              <a:t>Efficiency of element manipulation</a:t>
            </a:r>
          </a:p>
          <a:p>
            <a:pPr marL="228600" indent="-228600" algn="l">
              <a:buSzPct val="100000"/>
              <a:buChar char="•"/>
            </a:pPr>
            <a:r>
              <a:t>Stacks</a:t>
            </a:r>
          </a:p>
          <a:p>
            <a:pPr marL="228600" indent="-228600" algn="l">
              <a:buSzPct val="100000"/>
              <a:buChar char="•"/>
            </a:pPr>
            <a:r>
              <a:t>Queues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295" name="Shape 295"/>
          <p:cNvSpPr/>
          <p:nvPr>
            <p:ph type="title" idx="4294967295"/>
          </p:nvPr>
        </p:nvSpPr>
        <p:spPr>
          <a:xfrm>
            <a:off x="623422" y="3200898"/>
            <a:ext cx="23137155" cy="9361941"/>
          </a:xfrm>
          <a:prstGeom prst="rect">
            <a:avLst/>
          </a:prstGeom>
          <a:ln w="63500">
            <a:solidFill>
              <a:srgbClr val="7F0325"/>
            </a:solidFill>
          </a:ln>
        </p:spPr>
        <p:txBody>
          <a:bodyPr anchor="t">
            <a:noAutofit/>
          </a:bodyPr>
          <a:lstStyle/>
          <a:p>
            <a:pPr defTabSz="457200">
              <a:tabLst>
                <a:tab pos="342900" algn="l"/>
              </a:tabLst>
              <a:defRPr b="1" sz="3800">
                <a:latin typeface="Courier New"/>
                <a:ea typeface="Courier New"/>
                <a:cs typeface="Courier New"/>
                <a:sym typeface="Courier New"/>
              </a:defRPr>
            </a:pPr>
            <a:r>
              <a:t>string getNextToken(string &amp;expression) {</a:t>
            </a:r>
          </a:p>
          <a:p>
            <a:pPr defTabSz="457200">
              <a:tabLst>
                <a:tab pos="342900" algn="l"/>
              </a:tabLst>
              <a:defRPr b="1" sz="3800">
                <a:solidFill>
                  <a:srgbClr val="008F00"/>
                </a:solidFill>
                <a:latin typeface="Courier New"/>
                <a:ea typeface="Courier New"/>
                <a:cs typeface="Courier New"/>
                <a:sym typeface="Courier New"/>
              </a:defRPr>
            </a:pPr>
            <a:r>
              <a:rPr>
                <a:solidFill>
                  <a:srgbClr val="000000"/>
                </a:solidFill>
              </a:rPr>
              <a:t>    </a:t>
            </a:r>
            <a:r>
              <a:t>// pull out the substring up to the first space</a:t>
            </a:r>
          </a:p>
          <a:p>
            <a:pPr defTabSz="457200">
              <a:tabLst>
                <a:tab pos="342900" algn="l"/>
              </a:tabLst>
              <a:defRPr b="1" sz="3800">
                <a:solidFill>
                  <a:srgbClr val="008F00"/>
                </a:solidFill>
                <a:latin typeface="Courier New"/>
                <a:ea typeface="Courier New"/>
                <a:cs typeface="Courier New"/>
                <a:sym typeface="Courier New"/>
              </a:defRPr>
            </a:pPr>
            <a:r>
              <a:t>    // and return the token, removing it from the expression</a:t>
            </a:r>
          </a:p>
          <a:p>
            <a:pPr defTabSz="457200">
              <a:tabLst>
                <a:tab pos="342900" algn="l"/>
              </a:tabLst>
              <a:defRPr b="1" sz="3800">
                <a:solidFill>
                  <a:srgbClr val="008F00"/>
                </a:solidFill>
                <a:latin typeface="Courier New"/>
                <a:ea typeface="Courier New"/>
                <a:cs typeface="Courier New"/>
                <a:sym typeface="Courier New"/>
              </a:defRPr>
            </a:pPr>
            <a:endParaRPr>
              <a:solidFill>
                <a:srgbClr val="000000"/>
              </a:solidFill>
            </a:endParaRPr>
          </a:p>
          <a:p>
            <a:pPr defTabSz="457200">
              <a:tabLst>
                <a:tab pos="342900" algn="l"/>
              </a:tabLst>
              <a:defRPr b="1" sz="3800">
                <a:latin typeface="Courier New"/>
                <a:ea typeface="Courier New"/>
                <a:cs typeface="Courier New"/>
                <a:sym typeface="Courier New"/>
              </a:defRPr>
            </a:pPr>
            <a:r>
              <a:t>    string token;</a:t>
            </a:r>
          </a:p>
          <a:p>
            <a:pPr defTabSz="457200">
              <a:tabLst>
                <a:tab pos="342900" algn="l"/>
              </a:tabLst>
              <a:defRPr b="1" sz="3800">
                <a:latin typeface="Courier New"/>
                <a:ea typeface="Courier New"/>
                <a:cs typeface="Courier New"/>
                <a:sym typeface="Courier New"/>
              </a:defRPr>
            </a:pPr>
            <a:r>
              <a:t>    </a:t>
            </a:r>
            <a:r>
              <a:rPr>
                <a:solidFill>
                  <a:srgbClr val="0433FF"/>
                </a:solidFill>
              </a:rPr>
              <a:t>int</a:t>
            </a:r>
            <a:r>
              <a:t> sepLoc = expression.find(SEPARATOR);</a:t>
            </a:r>
          </a:p>
          <a:p>
            <a:pPr defTabSz="457200">
              <a:tabLst>
                <a:tab pos="342900" algn="l"/>
              </a:tabLst>
              <a:defRPr b="1" sz="3800">
                <a:latin typeface="Courier New"/>
                <a:ea typeface="Courier New"/>
                <a:cs typeface="Courier New"/>
                <a:sym typeface="Courier New"/>
              </a:defRPr>
            </a:pPr>
            <a:r>
              <a:t>    </a:t>
            </a:r>
            <a:r>
              <a:rPr>
                <a:solidFill>
                  <a:srgbClr val="0433FF"/>
                </a:solidFill>
              </a:rPr>
              <a:t>if</a:t>
            </a:r>
            <a:r>
              <a:t> (sepLoc != (</a:t>
            </a:r>
            <a:r>
              <a:rPr>
                <a:solidFill>
                  <a:srgbClr val="0433FF"/>
                </a:solidFill>
              </a:rPr>
              <a:t>int</a:t>
            </a:r>
            <a:r>
              <a:t>) string::npos) {</a:t>
            </a:r>
          </a:p>
          <a:p>
            <a:pPr defTabSz="457200">
              <a:tabLst>
                <a:tab pos="342900" algn="l"/>
              </a:tabLst>
              <a:defRPr b="1" sz="3800">
                <a:latin typeface="Courier New"/>
                <a:ea typeface="Courier New"/>
                <a:cs typeface="Courier New"/>
                <a:sym typeface="Courier New"/>
              </a:defRPr>
            </a:pPr>
            <a:r>
              <a:t>        token = expression.substr(0,sepLoc);</a:t>
            </a:r>
          </a:p>
          <a:p>
            <a:pPr defTabSz="457200">
              <a:tabLst>
                <a:tab pos="342900" algn="l"/>
              </a:tabLst>
              <a:defRPr b="1" sz="3800">
                <a:latin typeface="Courier New"/>
                <a:ea typeface="Courier New"/>
                <a:cs typeface="Courier New"/>
                <a:sym typeface="Courier New"/>
              </a:defRPr>
            </a:pPr>
            <a:r>
              <a:t>        expression = expression.substr(sepLoc+1,expression.size()-sepLoc);</a:t>
            </a:r>
          </a:p>
          <a:p>
            <a:pPr defTabSz="457200">
              <a:tabLst>
                <a:tab pos="342900" algn="l"/>
              </a:tabLst>
              <a:defRPr b="1" sz="3800">
                <a:latin typeface="Courier New"/>
                <a:ea typeface="Courier New"/>
                <a:cs typeface="Courier New"/>
                <a:sym typeface="Courier New"/>
              </a:defRPr>
            </a:pPr>
            <a:r>
              <a:t>        </a:t>
            </a:r>
            <a:r>
              <a:rPr>
                <a:solidFill>
                  <a:srgbClr val="0433FF"/>
                </a:solidFill>
              </a:rPr>
              <a:t>return</a:t>
            </a:r>
            <a:r>
              <a:t> token;</a:t>
            </a:r>
          </a:p>
          <a:p>
            <a:pPr defTabSz="457200">
              <a:tabLst>
                <a:tab pos="342900" algn="l"/>
              </a:tabLst>
              <a:defRPr b="1" sz="3800">
                <a:latin typeface="Courier New"/>
                <a:ea typeface="Courier New"/>
                <a:cs typeface="Courier New"/>
                <a:sym typeface="Courier New"/>
              </a:defRPr>
            </a:pPr>
            <a:r>
              <a:t>    }</a:t>
            </a:r>
          </a:p>
          <a:p>
            <a:pPr defTabSz="457200">
              <a:tabLst>
                <a:tab pos="342900" algn="l"/>
              </a:tabLst>
              <a:defRPr b="1" sz="3800">
                <a:latin typeface="Courier New"/>
                <a:ea typeface="Courier New"/>
                <a:cs typeface="Courier New"/>
                <a:sym typeface="Courier New"/>
              </a:defRPr>
            </a:pPr>
            <a:r>
              <a:t>    </a:t>
            </a:r>
            <a:r>
              <a:rPr>
                <a:solidFill>
                  <a:srgbClr val="0433FF"/>
                </a:solidFill>
              </a:rPr>
              <a:t>else</a:t>
            </a:r>
            <a:r>
              <a:t> {</a:t>
            </a:r>
          </a:p>
          <a:p>
            <a:pPr defTabSz="457200">
              <a:tabLst>
                <a:tab pos="342900" algn="l"/>
              </a:tabLst>
              <a:defRPr b="1" sz="3800">
                <a:latin typeface="Courier New"/>
                <a:ea typeface="Courier New"/>
                <a:cs typeface="Courier New"/>
                <a:sym typeface="Courier New"/>
              </a:defRPr>
            </a:pPr>
            <a:r>
              <a:t>        token = expression;</a:t>
            </a:r>
          </a:p>
          <a:p>
            <a:pPr defTabSz="457200">
              <a:tabLst>
                <a:tab pos="342900" algn="l"/>
              </a:tabLst>
              <a:defRPr b="1" sz="3800">
                <a:latin typeface="Courier New"/>
                <a:ea typeface="Courier New"/>
                <a:cs typeface="Courier New"/>
                <a:sym typeface="Courier New"/>
              </a:defRPr>
            </a:pPr>
            <a:r>
              <a:t>        expression = </a:t>
            </a:r>
            <a:r>
              <a:rPr>
                <a:solidFill>
                  <a:srgbClr val="B4261A"/>
                </a:solidFill>
              </a:rPr>
              <a:t>""</a:t>
            </a:r>
            <a:r>
              <a:t>;</a:t>
            </a:r>
          </a:p>
          <a:p>
            <a:pPr defTabSz="457200">
              <a:tabLst>
                <a:tab pos="342900" algn="l"/>
              </a:tabLst>
              <a:defRPr b="1" sz="3800">
                <a:latin typeface="Courier New"/>
                <a:ea typeface="Courier New"/>
                <a:cs typeface="Courier New"/>
                <a:sym typeface="Courier New"/>
              </a:defRPr>
            </a:pPr>
            <a:r>
              <a:t>        </a:t>
            </a:r>
            <a:r>
              <a:rPr>
                <a:solidFill>
                  <a:srgbClr val="0433FF"/>
                </a:solidFill>
              </a:rPr>
              <a:t>return</a:t>
            </a:r>
            <a:r>
              <a:t> token;</a:t>
            </a:r>
          </a:p>
          <a:p>
            <a:pPr defTabSz="457200">
              <a:tabLst>
                <a:tab pos="342900" algn="l"/>
              </a:tabLst>
              <a:defRPr b="1" sz="3800">
                <a:latin typeface="Courier New"/>
                <a:ea typeface="Courier New"/>
                <a:cs typeface="Courier New"/>
                <a:sym typeface="Courier New"/>
              </a:defRPr>
            </a:pPr>
            <a:r>
              <a:t>    }</a:t>
            </a:r>
          </a:p>
          <a:p>
            <a:pPr defTabSz="457200">
              <a:tabLst>
                <a:tab pos="342900" algn="l"/>
              </a:tabLst>
              <a:defRPr b="1" sz="3800">
                <a:latin typeface="Courier New"/>
                <a:ea typeface="Courier New"/>
                <a:cs typeface="Courier New"/>
                <a:sym typeface="Courier New"/>
              </a:defRPr>
            </a:pPr>
            <a:r>
              <a:t>}</a:t>
            </a:r>
          </a:p>
        </p:txBody>
      </p:sp>
      <p:sp>
        <p:nvSpPr>
          <p:cNvPr id="296" name="Shape 296"/>
          <p:cNvSpPr/>
          <p:nvPr/>
        </p:nvSpPr>
        <p:spPr>
          <a:xfrm>
            <a:off x="870925" y="1920827"/>
            <a:ext cx="4361181"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getNextToken():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299" name="Shape 299"/>
          <p:cNvSpPr/>
          <p:nvPr>
            <p:ph type="title" idx="4294967295"/>
          </p:nvPr>
        </p:nvSpPr>
        <p:spPr>
          <a:xfrm>
            <a:off x="623422" y="3200898"/>
            <a:ext cx="23137155" cy="9361941"/>
          </a:xfrm>
          <a:prstGeom prst="rect">
            <a:avLst/>
          </a:prstGeom>
          <a:ln w="63500">
            <a:solidFill>
              <a:srgbClr val="7F0325"/>
            </a:solidFill>
          </a:ln>
        </p:spPr>
        <p:txBody>
          <a:bodyPr anchor="t">
            <a:noAutofit/>
          </a:bodyPr>
          <a:lstStyle/>
          <a:p>
            <a:pPr defTabSz="457200">
              <a:tabLst>
                <a:tab pos="342900" algn="l"/>
              </a:tabLst>
              <a:defRPr b="1" sz="3800">
                <a:latin typeface="Courier New"/>
                <a:ea typeface="Courier New"/>
                <a:cs typeface="Courier New"/>
                <a:sym typeface="Courier New"/>
              </a:defRPr>
            </a:pPr>
            <a:r>
              <a:t>string getNextToken(string &amp;expression) {</a:t>
            </a:r>
          </a:p>
          <a:p>
            <a:pPr defTabSz="457200">
              <a:tabLst>
                <a:tab pos="342900" algn="l"/>
              </a:tabLst>
              <a:defRPr b="1" sz="3800">
                <a:solidFill>
                  <a:srgbClr val="008F00"/>
                </a:solidFill>
                <a:latin typeface="Courier New"/>
                <a:ea typeface="Courier New"/>
                <a:cs typeface="Courier New"/>
                <a:sym typeface="Courier New"/>
              </a:defRPr>
            </a:pPr>
            <a:r>
              <a:rPr>
                <a:solidFill>
                  <a:srgbClr val="000000"/>
                </a:solidFill>
              </a:rPr>
              <a:t>    </a:t>
            </a:r>
            <a:r>
              <a:t>// pull out the substring up to the first space</a:t>
            </a:r>
          </a:p>
          <a:p>
            <a:pPr defTabSz="457200">
              <a:tabLst>
                <a:tab pos="342900" algn="l"/>
              </a:tabLst>
              <a:defRPr b="1" sz="3800">
                <a:solidFill>
                  <a:srgbClr val="008F00"/>
                </a:solidFill>
                <a:latin typeface="Courier New"/>
                <a:ea typeface="Courier New"/>
                <a:cs typeface="Courier New"/>
                <a:sym typeface="Courier New"/>
              </a:defRPr>
            </a:pPr>
            <a:r>
              <a:t>    // and return the token, removing it from the expression</a:t>
            </a:r>
          </a:p>
          <a:p>
            <a:pPr defTabSz="457200">
              <a:tabLst>
                <a:tab pos="342900" algn="l"/>
              </a:tabLst>
              <a:defRPr b="1" sz="3800">
                <a:solidFill>
                  <a:srgbClr val="008F00"/>
                </a:solidFill>
                <a:latin typeface="Courier New"/>
                <a:ea typeface="Courier New"/>
                <a:cs typeface="Courier New"/>
                <a:sym typeface="Courier New"/>
              </a:defRPr>
            </a:pPr>
            <a:endParaRPr>
              <a:solidFill>
                <a:srgbClr val="000000"/>
              </a:solidFill>
            </a:endParaRPr>
          </a:p>
          <a:p>
            <a:pPr defTabSz="457200">
              <a:tabLst>
                <a:tab pos="342900" algn="l"/>
              </a:tabLst>
              <a:defRPr b="1" sz="3800">
                <a:latin typeface="Courier New"/>
                <a:ea typeface="Courier New"/>
                <a:cs typeface="Courier New"/>
                <a:sym typeface="Courier New"/>
              </a:defRPr>
            </a:pPr>
            <a:r>
              <a:t>    string token;</a:t>
            </a:r>
          </a:p>
          <a:p>
            <a:pPr defTabSz="457200">
              <a:tabLst>
                <a:tab pos="342900" algn="l"/>
              </a:tabLst>
              <a:defRPr b="1" sz="3800">
                <a:latin typeface="Courier New"/>
                <a:ea typeface="Courier New"/>
                <a:cs typeface="Courier New"/>
                <a:sym typeface="Courier New"/>
              </a:defRPr>
            </a:pPr>
            <a:r>
              <a:t>    </a:t>
            </a:r>
            <a:r>
              <a:rPr>
                <a:solidFill>
                  <a:srgbClr val="0433FF"/>
                </a:solidFill>
              </a:rPr>
              <a:t>int</a:t>
            </a:r>
            <a:r>
              <a:t> sepLoc = expression.find(SEPARATOR);</a:t>
            </a:r>
          </a:p>
          <a:p>
            <a:pPr defTabSz="457200">
              <a:tabLst>
                <a:tab pos="342900" algn="l"/>
              </a:tabLst>
              <a:defRPr b="1" sz="3800">
                <a:latin typeface="Courier New"/>
                <a:ea typeface="Courier New"/>
                <a:cs typeface="Courier New"/>
                <a:sym typeface="Courier New"/>
              </a:defRPr>
            </a:pPr>
            <a:r>
              <a:t>    </a:t>
            </a:r>
            <a:r>
              <a:rPr>
                <a:solidFill>
                  <a:srgbClr val="0433FF"/>
                </a:solidFill>
              </a:rPr>
              <a:t>if</a:t>
            </a:r>
            <a:r>
              <a:t> (sepLoc != (</a:t>
            </a:r>
            <a:r>
              <a:rPr>
                <a:solidFill>
                  <a:srgbClr val="0433FF"/>
                </a:solidFill>
              </a:rPr>
              <a:t>int</a:t>
            </a:r>
            <a:r>
              <a:t>) string::npos) {</a:t>
            </a:r>
          </a:p>
          <a:p>
            <a:pPr defTabSz="457200">
              <a:tabLst>
                <a:tab pos="342900" algn="l"/>
              </a:tabLst>
              <a:defRPr b="1" sz="3800">
                <a:latin typeface="Courier New"/>
                <a:ea typeface="Courier New"/>
                <a:cs typeface="Courier New"/>
                <a:sym typeface="Courier New"/>
              </a:defRPr>
            </a:pPr>
            <a:r>
              <a:t>        token = expression.substr(0,sepLoc);</a:t>
            </a:r>
          </a:p>
          <a:p>
            <a:pPr defTabSz="457200">
              <a:tabLst>
                <a:tab pos="342900" algn="l"/>
              </a:tabLst>
              <a:defRPr b="1" sz="3800">
                <a:latin typeface="Courier New"/>
                <a:ea typeface="Courier New"/>
                <a:cs typeface="Courier New"/>
                <a:sym typeface="Courier New"/>
              </a:defRPr>
            </a:pPr>
            <a:r>
              <a:t>        expression = expression.substr(sepLoc+1,expression.size()-sepLoc);</a:t>
            </a:r>
          </a:p>
          <a:p>
            <a:pPr defTabSz="457200">
              <a:tabLst>
                <a:tab pos="342900" algn="l"/>
              </a:tabLst>
              <a:defRPr b="1" sz="3800">
                <a:latin typeface="Courier New"/>
                <a:ea typeface="Courier New"/>
                <a:cs typeface="Courier New"/>
                <a:sym typeface="Courier New"/>
              </a:defRPr>
            </a:pPr>
            <a:r>
              <a:t>        </a:t>
            </a:r>
            <a:r>
              <a:rPr>
                <a:solidFill>
                  <a:srgbClr val="0433FF"/>
                </a:solidFill>
              </a:rPr>
              <a:t>return</a:t>
            </a:r>
            <a:r>
              <a:t> token;</a:t>
            </a:r>
          </a:p>
          <a:p>
            <a:pPr defTabSz="457200">
              <a:tabLst>
                <a:tab pos="342900" algn="l"/>
              </a:tabLst>
              <a:defRPr b="1" sz="3800">
                <a:latin typeface="Courier New"/>
                <a:ea typeface="Courier New"/>
                <a:cs typeface="Courier New"/>
                <a:sym typeface="Courier New"/>
              </a:defRPr>
            </a:pPr>
            <a:r>
              <a:t>    }</a:t>
            </a:r>
          </a:p>
          <a:p>
            <a:pPr defTabSz="457200">
              <a:tabLst>
                <a:tab pos="342900" algn="l"/>
              </a:tabLst>
              <a:defRPr b="1" sz="3800">
                <a:latin typeface="Courier New"/>
                <a:ea typeface="Courier New"/>
                <a:cs typeface="Courier New"/>
                <a:sym typeface="Courier New"/>
              </a:defRPr>
            </a:pPr>
            <a:r>
              <a:t>    </a:t>
            </a:r>
            <a:r>
              <a:rPr>
                <a:solidFill>
                  <a:srgbClr val="0433FF"/>
                </a:solidFill>
              </a:rPr>
              <a:t>else</a:t>
            </a:r>
            <a:r>
              <a:t> {</a:t>
            </a:r>
          </a:p>
          <a:p>
            <a:pPr defTabSz="457200">
              <a:tabLst>
                <a:tab pos="342900" algn="l"/>
              </a:tabLst>
              <a:defRPr b="1" sz="3800">
                <a:latin typeface="Courier New"/>
                <a:ea typeface="Courier New"/>
                <a:cs typeface="Courier New"/>
                <a:sym typeface="Courier New"/>
              </a:defRPr>
            </a:pPr>
            <a:r>
              <a:t>        token = expression;</a:t>
            </a:r>
          </a:p>
          <a:p>
            <a:pPr defTabSz="457200">
              <a:tabLst>
                <a:tab pos="342900" algn="l"/>
              </a:tabLst>
              <a:defRPr b="1" sz="3800">
                <a:latin typeface="Courier New"/>
                <a:ea typeface="Courier New"/>
                <a:cs typeface="Courier New"/>
                <a:sym typeface="Courier New"/>
              </a:defRPr>
            </a:pPr>
            <a:r>
              <a:t>        expression = </a:t>
            </a:r>
            <a:r>
              <a:rPr>
                <a:solidFill>
                  <a:srgbClr val="B4261A"/>
                </a:solidFill>
              </a:rPr>
              <a:t>""</a:t>
            </a:r>
            <a:r>
              <a:t>;</a:t>
            </a:r>
          </a:p>
          <a:p>
            <a:pPr defTabSz="457200">
              <a:tabLst>
                <a:tab pos="342900" algn="l"/>
              </a:tabLst>
              <a:defRPr b="1" sz="3800">
                <a:latin typeface="Courier New"/>
                <a:ea typeface="Courier New"/>
                <a:cs typeface="Courier New"/>
                <a:sym typeface="Courier New"/>
              </a:defRPr>
            </a:pPr>
            <a:r>
              <a:t>        </a:t>
            </a:r>
            <a:r>
              <a:rPr>
                <a:solidFill>
                  <a:srgbClr val="0433FF"/>
                </a:solidFill>
              </a:rPr>
              <a:t>return</a:t>
            </a:r>
            <a:r>
              <a:t> token;</a:t>
            </a:r>
          </a:p>
          <a:p>
            <a:pPr defTabSz="457200">
              <a:tabLst>
                <a:tab pos="342900" algn="l"/>
              </a:tabLst>
              <a:defRPr b="1" sz="3800">
                <a:latin typeface="Courier New"/>
                <a:ea typeface="Courier New"/>
                <a:cs typeface="Courier New"/>
                <a:sym typeface="Courier New"/>
              </a:defRPr>
            </a:pPr>
            <a:r>
              <a:t>    }</a:t>
            </a:r>
          </a:p>
          <a:p>
            <a:pPr defTabSz="457200">
              <a:tabLst>
                <a:tab pos="342900" algn="l"/>
              </a:tabLst>
              <a:defRPr b="1" sz="3800">
                <a:latin typeface="Courier New"/>
                <a:ea typeface="Courier New"/>
                <a:cs typeface="Courier New"/>
                <a:sym typeface="Courier New"/>
              </a:defRPr>
            </a:pPr>
            <a:r>
              <a:t>}</a:t>
            </a:r>
          </a:p>
        </p:txBody>
      </p:sp>
      <p:sp>
        <p:nvSpPr>
          <p:cNvPr id="300" name="Shape 300"/>
          <p:cNvSpPr/>
          <p:nvPr/>
        </p:nvSpPr>
        <p:spPr>
          <a:xfrm>
            <a:off x="870925" y="1920827"/>
            <a:ext cx="4361181"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getNextToken():</a:t>
            </a:r>
          </a:p>
        </p:txBody>
      </p:sp>
      <p:sp>
        <p:nvSpPr>
          <p:cNvPr id="301" name="Shape 301"/>
          <p:cNvSpPr/>
          <p:nvPr/>
        </p:nvSpPr>
        <p:spPr>
          <a:xfrm>
            <a:off x="9303863" y="8716665"/>
            <a:ext cx="11008212" cy="845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string functions!</a:t>
            </a:r>
          </a:p>
        </p:txBody>
      </p:sp>
      <p:sp>
        <p:nvSpPr>
          <p:cNvPr id="302" name="Shape 302"/>
          <p:cNvSpPr/>
          <p:nvPr/>
        </p:nvSpPr>
        <p:spPr>
          <a:xfrm>
            <a:off x="5496595" y="6006247"/>
            <a:ext cx="8271590"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303" name="Shape 303"/>
          <p:cNvSpPr/>
          <p:nvPr/>
        </p:nvSpPr>
        <p:spPr>
          <a:xfrm>
            <a:off x="5173602" y="7117607"/>
            <a:ext cx="8271589"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304" name="Shape 304"/>
          <p:cNvSpPr/>
          <p:nvPr/>
        </p:nvSpPr>
        <p:spPr>
          <a:xfrm>
            <a:off x="6763079" y="7636743"/>
            <a:ext cx="15451594"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307" name="Shape 307"/>
          <p:cNvSpPr/>
          <p:nvPr>
            <p:ph type="title" idx="4294967295"/>
          </p:nvPr>
        </p:nvSpPr>
        <p:spPr>
          <a:xfrm>
            <a:off x="623422" y="3200898"/>
            <a:ext cx="23137155" cy="9361941"/>
          </a:xfrm>
          <a:prstGeom prst="rect">
            <a:avLst/>
          </a:prstGeom>
          <a:ln w="63500">
            <a:solidFill>
              <a:srgbClr val="7F0325"/>
            </a:solidFill>
          </a:ln>
        </p:spPr>
        <p:txBody>
          <a:bodyPr anchor="t">
            <a:noAutofit/>
          </a:bodyPr>
          <a:lstStyle/>
          <a:p>
            <a:pPr defTabSz="457200">
              <a:tabLst>
                <a:tab pos="342900" algn="l"/>
              </a:tabLst>
              <a:defRPr b="1" sz="3100">
                <a:latin typeface="Courier New"/>
                <a:ea typeface="Courier New"/>
                <a:cs typeface="Courier New"/>
                <a:sym typeface="Courier New"/>
              </a:defRPr>
            </a:pPr>
            <a:r>
              <a:rPr>
                <a:solidFill>
                  <a:srgbClr val="0433FF"/>
                </a:solidFill>
              </a:rPr>
              <a:t>double</a:t>
            </a:r>
            <a:r>
              <a:t> parsePostfix(</a:t>
            </a:r>
            <a:r>
              <a:rPr>
                <a:solidFill>
                  <a:srgbClr val="3495AF"/>
                </a:solidFill>
              </a:rPr>
              <a:t>string</a:t>
            </a:r>
            <a:r>
              <a:t> expression) {</a:t>
            </a:r>
          </a:p>
          <a:p>
            <a:pPr defTabSz="457200">
              <a:tabLst>
                <a:tab pos="342900" algn="l"/>
              </a:tabLst>
              <a:defRPr b="1" sz="3100">
                <a:latin typeface="Courier New"/>
                <a:ea typeface="Courier New"/>
                <a:cs typeface="Courier New"/>
                <a:sym typeface="Courier New"/>
              </a:defRPr>
            </a:pPr>
            <a:r>
              <a:t>    Stack&lt;</a:t>
            </a:r>
            <a:r>
              <a:rPr>
                <a:solidFill>
                  <a:srgbClr val="0433FF"/>
                </a:solidFill>
              </a:rPr>
              <a:t>double</a:t>
            </a:r>
            <a:r>
              <a:t>&gt; s;</a:t>
            </a:r>
          </a:p>
          <a:p>
            <a:pPr defTabSz="457200">
              <a:tabLst>
                <a:tab pos="342900" algn="l"/>
              </a:tabLst>
              <a:defRPr b="1" sz="3100">
                <a:latin typeface="Courier New"/>
                <a:ea typeface="Courier New"/>
                <a:cs typeface="Courier New"/>
                <a:sym typeface="Courier New"/>
              </a:defRPr>
            </a:pPr>
            <a:r>
              <a:t>    </a:t>
            </a:r>
            <a:r>
              <a:rPr>
                <a:solidFill>
                  <a:srgbClr val="3495AF"/>
                </a:solidFill>
              </a:rPr>
              <a:t>string</a:t>
            </a:r>
            <a:r>
              <a:t> nextToken;</a:t>
            </a:r>
          </a:p>
          <a:p>
            <a:pPr defTabSz="457200">
              <a:tabLst>
                <a:tab pos="342900" algn="l"/>
              </a:tabLst>
              <a:defRPr b="1" sz="3100">
                <a:latin typeface="Courier New"/>
                <a:ea typeface="Courier New"/>
                <a:cs typeface="Courier New"/>
                <a:sym typeface="Courier New"/>
              </a:defRPr>
            </a:pPr>
            <a:r>
              <a:t>    </a:t>
            </a:r>
          </a:p>
          <a:p>
            <a:pPr defTabSz="457200">
              <a:tabLst>
                <a:tab pos="342900" algn="l"/>
              </a:tabLst>
              <a:defRPr b="1" sz="3100">
                <a:latin typeface="Courier New"/>
                <a:ea typeface="Courier New"/>
                <a:cs typeface="Courier New"/>
                <a:sym typeface="Courier New"/>
              </a:defRPr>
            </a:pPr>
            <a:r>
              <a:t>    </a:t>
            </a:r>
            <a:r>
              <a:rPr>
                <a:solidFill>
                  <a:srgbClr val="0433FF"/>
                </a:solidFill>
              </a:rPr>
              <a:t>while</a:t>
            </a:r>
            <a:r>
              <a:t> (expression != </a:t>
            </a:r>
            <a:r>
              <a:rPr>
                <a:solidFill>
                  <a:srgbClr val="B4261A"/>
                </a:solidFill>
              </a:rPr>
              <a:t>""</a:t>
            </a:r>
            <a:r>
              <a:t>) {</a:t>
            </a:r>
          </a:p>
          <a:p>
            <a:pPr defTabSz="457200">
              <a:tabLst>
                <a:tab pos="342900" algn="l"/>
              </a:tabLst>
              <a:defRPr b="1" sz="3100">
                <a:solidFill>
                  <a:srgbClr val="008F00"/>
                </a:solidFill>
                <a:latin typeface="Courier New"/>
                <a:ea typeface="Courier New"/>
                <a:cs typeface="Courier New"/>
                <a:sym typeface="Courier New"/>
              </a:defRPr>
            </a:pPr>
            <a:r>
              <a:rPr>
                <a:solidFill>
                  <a:srgbClr val="000000"/>
                </a:solidFill>
              </a:rPr>
              <a:t>        </a:t>
            </a:r>
            <a:r>
              <a:t>// gets the next token and removes it from expression</a:t>
            </a:r>
            <a:endParaRPr>
              <a:solidFill>
                <a:srgbClr val="000000"/>
              </a:solidFill>
            </a:endParaRPr>
          </a:p>
          <a:p>
            <a:pPr defTabSz="457200">
              <a:tabLst>
                <a:tab pos="342900" algn="l"/>
              </a:tabLst>
              <a:defRPr b="1" sz="3100">
                <a:latin typeface="Courier New"/>
                <a:ea typeface="Courier New"/>
                <a:cs typeface="Courier New"/>
                <a:sym typeface="Courier New"/>
              </a:defRPr>
            </a:pPr>
            <a:r>
              <a:t>        nextToken = getNextToken(expression);</a:t>
            </a:r>
          </a:p>
          <a:p>
            <a:pPr defTabSz="457200">
              <a:tabLst>
                <a:tab pos="342900" algn="l"/>
              </a:tabLst>
              <a:defRPr b="1" sz="3100">
                <a:latin typeface="Courier New"/>
                <a:ea typeface="Courier New"/>
                <a:cs typeface="Courier New"/>
                <a:sym typeface="Courier New"/>
              </a:defRPr>
            </a:pPr>
            <a:r>
              <a:t>        </a:t>
            </a:r>
            <a:r>
              <a:rPr>
                <a:solidFill>
                  <a:srgbClr val="0433FF"/>
                </a:solidFill>
              </a:rPr>
              <a:t>if</a:t>
            </a:r>
            <a:r>
              <a:t> (OPERATORS.find(nextToken) == string::npos) {</a:t>
            </a:r>
          </a:p>
          <a:p>
            <a:pPr defTabSz="457200">
              <a:tabLst>
                <a:tab pos="342900" algn="l"/>
              </a:tabLst>
              <a:defRPr b="1" sz="3100">
                <a:solidFill>
                  <a:srgbClr val="008F00"/>
                </a:solidFill>
                <a:latin typeface="Courier New"/>
                <a:ea typeface="Courier New"/>
                <a:cs typeface="Courier New"/>
                <a:sym typeface="Courier New"/>
              </a:defRPr>
            </a:pPr>
            <a:r>
              <a:rPr>
                <a:solidFill>
                  <a:srgbClr val="000000"/>
                </a:solidFill>
              </a:rPr>
              <a:t>            </a:t>
            </a:r>
            <a:r>
              <a:t>// we have a number</a:t>
            </a:r>
            <a:endParaRPr>
              <a:solidFill>
                <a:srgbClr val="000000"/>
              </a:solidFill>
            </a:endParaRPr>
          </a:p>
          <a:p>
            <a:pPr defTabSz="457200">
              <a:tabLst>
                <a:tab pos="342900" algn="l"/>
              </a:tabLst>
              <a:defRPr b="1" sz="3100">
                <a:latin typeface="Courier New"/>
                <a:ea typeface="Courier New"/>
                <a:cs typeface="Courier New"/>
                <a:sym typeface="Courier New"/>
              </a:defRPr>
            </a:pPr>
            <a:r>
              <a:t>            </a:t>
            </a:r>
            <a:r>
              <a:rPr>
                <a:solidFill>
                  <a:srgbClr val="0433FF"/>
                </a:solidFill>
              </a:rPr>
              <a:t>double</a:t>
            </a:r>
            <a:r>
              <a:t> operand = stringToDouble(nextToken);</a:t>
            </a:r>
          </a:p>
          <a:p>
            <a:pPr defTabSz="457200">
              <a:tabLst>
                <a:tab pos="342900" algn="l"/>
              </a:tabLst>
              <a:defRPr b="1" sz="3100">
                <a:latin typeface="Courier New"/>
                <a:ea typeface="Courier New"/>
                <a:cs typeface="Courier New"/>
                <a:sym typeface="Courier New"/>
              </a:defRPr>
            </a:pPr>
            <a:r>
              <a:t>            s.push(operand);</a:t>
            </a:r>
          </a:p>
          <a:p>
            <a:pPr defTabSz="457200">
              <a:tabLst>
                <a:tab pos="342900" algn="l"/>
              </a:tabLst>
              <a:defRPr b="1" sz="3100">
                <a:latin typeface="Courier New"/>
                <a:ea typeface="Courier New"/>
                <a:cs typeface="Courier New"/>
                <a:sym typeface="Courier New"/>
              </a:defRPr>
            </a:pPr>
            <a:r>
              <a:t>        }</a:t>
            </a:r>
          </a:p>
          <a:p>
            <a:pPr defTabSz="457200">
              <a:tabLst>
                <a:tab pos="342900" algn="l"/>
              </a:tabLst>
              <a:defRPr b="1" sz="3100">
                <a:latin typeface="Courier New"/>
                <a:ea typeface="Courier New"/>
                <a:cs typeface="Courier New"/>
                <a:sym typeface="Courier New"/>
              </a:defRPr>
            </a:pPr>
            <a:r>
              <a:t>        </a:t>
            </a:r>
            <a:r>
              <a:rPr>
                <a:solidFill>
                  <a:srgbClr val="0433FF"/>
                </a:solidFill>
              </a:rPr>
              <a:t>else</a:t>
            </a:r>
            <a:r>
              <a:t> {</a:t>
            </a:r>
          </a:p>
          <a:p>
            <a:pPr defTabSz="457200">
              <a:tabLst>
                <a:tab pos="342900" algn="l"/>
              </a:tabLst>
              <a:defRPr b="1" sz="3100">
                <a:solidFill>
                  <a:srgbClr val="008F00"/>
                </a:solidFill>
                <a:latin typeface="Courier New"/>
                <a:ea typeface="Courier New"/>
                <a:cs typeface="Courier New"/>
                <a:sym typeface="Courier New"/>
              </a:defRPr>
            </a:pPr>
            <a:r>
              <a:rPr>
                <a:solidFill>
                  <a:srgbClr val="000000"/>
                </a:solidFill>
              </a:rPr>
              <a:t>            </a:t>
            </a:r>
            <a:r>
              <a:t>// we have an operator</a:t>
            </a:r>
            <a:endParaRPr>
              <a:solidFill>
                <a:srgbClr val="000000"/>
              </a:solidFill>
            </a:endParaRPr>
          </a:p>
          <a:p>
            <a:pPr defTabSz="457200">
              <a:tabLst>
                <a:tab pos="342900" algn="l"/>
              </a:tabLst>
              <a:defRPr b="1" sz="3100">
                <a:latin typeface="Courier New"/>
                <a:ea typeface="Courier New"/>
                <a:cs typeface="Courier New"/>
                <a:sym typeface="Courier New"/>
              </a:defRPr>
            </a:pPr>
            <a:r>
              <a:t>            </a:t>
            </a:r>
            <a:r>
              <a:rPr>
                <a:solidFill>
                  <a:srgbClr val="0433FF"/>
                </a:solidFill>
              </a:rPr>
              <a:t>char</a:t>
            </a:r>
            <a:r>
              <a:t> op = stringToChar(nextToken);</a:t>
            </a:r>
          </a:p>
          <a:p>
            <a:pPr defTabSz="457200">
              <a:tabLst>
                <a:tab pos="342900" algn="l"/>
              </a:tabLst>
              <a:defRPr b="1" sz="3100">
                <a:latin typeface="Courier New"/>
                <a:ea typeface="Courier New"/>
                <a:cs typeface="Courier New"/>
                <a:sym typeface="Courier New"/>
              </a:defRPr>
            </a:pPr>
            <a:r>
              <a:t>            performCalculation(s,op);</a:t>
            </a:r>
          </a:p>
          <a:p>
            <a:pPr defTabSz="457200">
              <a:tabLst>
                <a:tab pos="342900" algn="l"/>
              </a:tabLst>
              <a:defRPr b="1" sz="3100">
                <a:latin typeface="Courier New"/>
                <a:ea typeface="Courier New"/>
                <a:cs typeface="Courier New"/>
                <a:sym typeface="Courier New"/>
              </a:defRPr>
            </a:pPr>
            <a:r>
              <a:t>        }</a:t>
            </a:r>
          </a:p>
          <a:p>
            <a:pPr defTabSz="457200">
              <a:tabLst>
                <a:tab pos="342900" algn="l"/>
              </a:tabLst>
              <a:defRPr b="1" sz="3100">
                <a:latin typeface="Courier New"/>
                <a:ea typeface="Courier New"/>
                <a:cs typeface="Courier New"/>
                <a:sym typeface="Courier New"/>
              </a:defRPr>
            </a:pPr>
            <a:r>
              <a:t>    }</a:t>
            </a:r>
          </a:p>
          <a:p>
            <a:pPr defTabSz="457200">
              <a:tabLst>
                <a:tab pos="342900" algn="l"/>
              </a:tabLst>
              <a:defRPr b="1" sz="3100">
                <a:latin typeface="Courier New"/>
                <a:ea typeface="Courier New"/>
                <a:cs typeface="Courier New"/>
                <a:sym typeface="Courier New"/>
              </a:defRPr>
            </a:pPr>
            <a:r>
              <a:t>    </a:t>
            </a:r>
            <a:r>
              <a:rPr>
                <a:solidFill>
                  <a:srgbClr val="0433FF"/>
                </a:solidFill>
              </a:rPr>
              <a:t>return</a:t>
            </a:r>
            <a:r>
              <a:t> s.pop();</a:t>
            </a:r>
          </a:p>
          <a:p>
            <a:pPr defTabSz="457200">
              <a:tabLst>
                <a:tab pos="342900" algn="l"/>
              </a:tabLst>
              <a:defRPr b="1" sz="3100">
                <a:latin typeface="Courier New"/>
                <a:ea typeface="Courier New"/>
                <a:cs typeface="Courier New"/>
                <a:sym typeface="Courier New"/>
              </a:defRPr>
            </a:pPr>
            <a:r>
              <a:t>}</a:t>
            </a:r>
          </a:p>
        </p:txBody>
      </p:sp>
      <p:sp>
        <p:nvSpPr>
          <p:cNvPr id="308" name="Shape 308"/>
          <p:cNvSpPr/>
          <p:nvPr/>
        </p:nvSpPr>
        <p:spPr>
          <a:xfrm>
            <a:off x="1071585" y="1920827"/>
            <a:ext cx="3959861"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parsePostfix():</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311" name="Shape 311"/>
          <p:cNvSpPr/>
          <p:nvPr>
            <p:ph type="title" idx="4294967295"/>
          </p:nvPr>
        </p:nvSpPr>
        <p:spPr>
          <a:xfrm>
            <a:off x="623422" y="3200898"/>
            <a:ext cx="23137155" cy="9361941"/>
          </a:xfrm>
          <a:prstGeom prst="rect">
            <a:avLst/>
          </a:prstGeom>
          <a:ln w="63500">
            <a:solidFill>
              <a:srgbClr val="7F0325"/>
            </a:solidFill>
          </a:ln>
        </p:spPr>
        <p:txBody>
          <a:bodyPr anchor="t">
            <a:noAutofit/>
          </a:bodyPr>
          <a:lstStyle/>
          <a:p>
            <a:pPr defTabSz="457200">
              <a:tabLst>
                <a:tab pos="342900" algn="l"/>
              </a:tabLst>
              <a:defRPr b="1" sz="3100">
                <a:latin typeface="Courier New"/>
                <a:ea typeface="Courier New"/>
                <a:cs typeface="Courier New"/>
                <a:sym typeface="Courier New"/>
              </a:defRPr>
            </a:pPr>
            <a:r>
              <a:rPr>
                <a:solidFill>
                  <a:srgbClr val="0433FF"/>
                </a:solidFill>
              </a:rPr>
              <a:t>double</a:t>
            </a:r>
            <a:r>
              <a:t> parsePostfix(</a:t>
            </a:r>
            <a:r>
              <a:rPr>
                <a:solidFill>
                  <a:srgbClr val="3495AF"/>
                </a:solidFill>
              </a:rPr>
              <a:t>string</a:t>
            </a:r>
            <a:r>
              <a:t> expression) {</a:t>
            </a:r>
          </a:p>
          <a:p>
            <a:pPr defTabSz="457200">
              <a:tabLst>
                <a:tab pos="342900" algn="l"/>
              </a:tabLst>
              <a:defRPr b="1" sz="3100">
                <a:latin typeface="Courier New"/>
                <a:ea typeface="Courier New"/>
                <a:cs typeface="Courier New"/>
                <a:sym typeface="Courier New"/>
              </a:defRPr>
            </a:pPr>
            <a:r>
              <a:t>    Stack&lt;</a:t>
            </a:r>
            <a:r>
              <a:rPr>
                <a:solidFill>
                  <a:srgbClr val="0433FF"/>
                </a:solidFill>
              </a:rPr>
              <a:t>double</a:t>
            </a:r>
            <a:r>
              <a:t>&gt; s;</a:t>
            </a:r>
          </a:p>
          <a:p>
            <a:pPr defTabSz="457200">
              <a:tabLst>
                <a:tab pos="342900" algn="l"/>
              </a:tabLst>
              <a:defRPr b="1" sz="3100">
                <a:latin typeface="Courier New"/>
                <a:ea typeface="Courier New"/>
                <a:cs typeface="Courier New"/>
                <a:sym typeface="Courier New"/>
              </a:defRPr>
            </a:pPr>
            <a:r>
              <a:t>    </a:t>
            </a:r>
            <a:r>
              <a:rPr>
                <a:solidFill>
                  <a:srgbClr val="3495AF"/>
                </a:solidFill>
              </a:rPr>
              <a:t>string</a:t>
            </a:r>
            <a:r>
              <a:t> nextToken;</a:t>
            </a:r>
          </a:p>
          <a:p>
            <a:pPr defTabSz="457200">
              <a:tabLst>
                <a:tab pos="342900" algn="l"/>
              </a:tabLst>
              <a:defRPr b="1" sz="3100">
                <a:latin typeface="Courier New"/>
                <a:ea typeface="Courier New"/>
                <a:cs typeface="Courier New"/>
                <a:sym typeface="Courier New"/>
              </a:defRPr>
            </a:pPr>
            <a:r>
              <a:t>    </a:t>
            </a:r>
          </a:p>
          <a:p>
            <a:pPr defTabSz="457200">
              <a:tabLst>
                <a:tab pos="342900" algn="l"/>
              </a:tabLst>
              <a:defRPr b="1" sz="3100">
                <a:latin typeface="Courier New"/>
                <a:ea typeface="Courier New"/>
                <a:cs typeface="Courier New"/>
                <a:sym typeface="Courier New"/>
              </a:defRPr>
            </a:pPr>
            <a:r>
              <a:t>    </a:t>
            </a:r>
            <a:r>
              <a:rPr>
                <a:solidFill>
                  <a:srgbClr val="0433FF"/>
                </a:solidFill>
              </a:rPr>
              <a:t>while</a:t>
            </a:r>
            <a:r>
              <a:t> (expression != </a:t>
            </a:r>
            <a:r>
              <a:rPr>
                <a:solidFill>
                  <a:srgbClr val="B4261A"/>
                </a:solidFill>
              </a:rPr>
              <a:t>""</a:t>
            </a:r>
            <a:r>
              <a:t>) {</a:t>
            </a:r>
          </a:p>
          <a:p>
            <a:pPr defTabSz="457200">
              <a:tabLst>
                <a:tab pos="342900" algn="l"/>
              </a:tabLst>
              <a:defRPr b="1" sz="3100">
                <a:solidFill>
                  <a:srgbClr val="008F00"/>
                </a:solidFill>
                <a:latin typeface="Courier New"/>
                <a:ea typeface="Courier New"/>
                <a:cs typeface="Courier New"/>
                <a:sym typeface="Courier New"/>
              </a:defRPr>
            </a:pPr>
            <a:r>
              <a:rPr>
                <a:solidFill>
                  <a:srgbClr val="000000"/>
                </a:solidFill>
              </a:rPr>
              <a:t>        </a:t>
            </a:r>
            <a:r>
              <a:t>// gets the next token and removes it from expression</a:t>
            </a:r>
            <a:endParaRPr>
              <a:solidFill>
                <a:srgbClr val="000000"/>
              </a:solidFill>
            </a:endParaRPr>
          </a:p>
          <a:p>
            <a:pPr defTabSz="457200">
              <a:tabLst>
                <a:tab pos="342900" algn="l"/>
              </a:tabLst>
              <a:defRPr b="1" sz="3100">
                <a:latin typeface="Courier New"/>
                <a:ea typeface="Courier New"/>
                <a:cs typeface="Courier New"/>
                <a:sym typeface="Courier New"/>
              </a:defRPr>
            </a:pPr>
            <a:r>
              <a:t>        nextToken = getNextToken(expression);</a:t>
            </a:r>
          </a:p>
          <a:p>
            <a:pPr defTabSz="457200">
              <a:tabLst>
                <a:tab pos="342900" algn="l"/>
              </a:tabLst>
              <a:defRPr b="1" sz="3100">
                <a:latin typeface="Courier New"/>
                <a:ea typeface="Courier New"/>
                <a:cs typeface="Courier New"/>
                <a:sym typeface="Courier New"/>
              </a:defRPr>
            </a:pPr>
            <a:r>
              <a:t>        </a:t>
            </a:r>
            <a:r>
              <a:rPr>
                <a:solidFill>
                  <a:srgbClr val="0433FF"/>
                </a:solidFill>
              </a:rPr>
              <a:t>if</a:t>
            </a:r>
            <a:r>
              <a:t> (OPERATORS.find(nextToken) == string::npos) {</a:t>
            </a:r>
          </a:p>
          <a:p>
            <a:pPr defTabSz="457200">
              <a:tabLst>
                <a:tab pos="342900" algn="l"/>
              </a:tabLst>
              <a:defRPr b="1" sz="3100">
                <a:solidFill>
                  <a:srgbClr val="008F00"/>
                </a:solidFill>
                <a:latin typeface="Courier New"/>
                <a:ea typeface="Courier New"/>
                <a:cs typeface="Courier New"/>
                <a:sym typeface="Courier New"/>
              </a:defRPr>
            </a:pPr>
            <a:r>
              <a:rPr>
                <a:solidFill>
                  <a:srgbClr val="000000"/>
                </a:solidFill>
              </a:rPr>
              <a:t>            </a:t>
            </a:r>
            <a:r>
              <a:t>// we have a number</a:t>
            </a:r>
            <a:endParaRPr>
              <a:solidFill>
                <a:srgbClr val="000000"/>
              </a:solidFill>
            </a:endParaRPr>
          </a:p>
          <a:p>
            <a:pPr defTabSz="457200">
              <a:tabLst>
                <a:tab pos="342900" algn="l"/>
              </a:tabLst>
              <a:defRPr b="1" sz="3100">
                <a:latin typeface="Courier New"/>
                <a:ea typeface="Courier New"/>
                <a:cs typeface="Courier New"/>
                <a:sym typeface="Courier New"/>
              </a:defRPr>
            </a:pPr>
            <a:r>
              <a:t>            </a:t>
            </a:r>
            <a:r>
              <a:rPr>
                <a:solidFill>
                  <a:srgbClr val="0433FF"/>
                </a:solidFill>
              </a:rPr>
              <a:t>double</a:t>
            </a:r>
            <a:r>
              <a:t> operand = stringToDouble(nextToken);</a:t>
            </a:r>
          </a:p>
          <a:p>
            <a:pPr defTabSz="457200">
              <a:tabLst>
                <a:tab pos="342900" algn="l"/>
              </a:tabLst>
              <a:defRPr b="1" sz="3100">
                <a:latin typeface="Courier New"/>
                <a:ea typeface="Courier New"/>
                <a:cs typeface="Courier New"/>
                <a:sym typeface="Courier New"/>
              </a:defRPr>
            </a:pPr>
            <a:r>
              <a:t>            s.push(operand);</a:t>
            </a:r>
          </a:p>
          <a:p>
            <a:pPr defTabSz="457200">
              <a:tabLst>
                <a:tab pos="342900" algn="l"/>
              </a:tabLst>
              <a:defRPr b="1" sz="3100">
                <a:latin typeface="Courier New"/>
                <a:ea typeface="Courier New"/>
                <a:cs typeface="Courier New"/>
                <a:sym typeface="Courier New"/>
              </a:defRPr>
            </a:pPr>
            <a:r>
              <a:t>        }</a:t>
            </a:r>
          </a:p>
          <a:p>
            <a:pPr defTabSz="457200">
              <a:tabLst>
                <a:tab pos="342900" algn="l"/>
              </a:tabLst>
              <a:defRPr b="1" sz="3100">
                <a:latin typeface="Courier New"/>
                <a:ea typeface="Courier New"/>
                <a:cs typeface="Courier New"/>
                <a:sym typeface="Courier New"/>
              </a:defRPr>
            </a:pPr>
            <a:r>
              <a:t>        </a:t>
            </a:r>
            <a:r>
              <a:rPr>
                <a:solidFill>
                  <a:srgbClr val="0433FF"/>
                </a:solidFill>
              </a:rPr>
              <a:t>else</a:t>
            </a:r>
            <a:r>
              <a:t> {</a:t>
            </a:r>
          </a:p>
          <a:p>
            <a:pPr defTabSz="457200">
              <a:tabLst>
                <a:tab pos="342900" algn="l"/>
              </a:tabLst>
              <a:defRPr b="1" sz="3100">
                <a:solidFill>
                  <a:srgbClr val="008F00"/>
                </a:solidFill>
                <a:latin typeface="Courier New"/>
                <a:ea typeface="Courier New"/>
                <a:cs typeface="Courier New"/>
                <a:sym typeface="Courier New"/>
              </a:defRPr>
            </a:pPr>
            <a:r>
              <a:rPr>
                <a:solidFill>
                  <a:srgbClr val="000000"/>
                </a:solidFill>
              </a:rPr>
              <a:t>            </a:t>
            </a:r>
            <a:r>
              <a:t>// we have an operator</a:t>
            </a:r>
            <a:endParaRPr>
              <a:solidFill>
                <a:srgbClr val="000000"/>
              </a:solidFill>
            </a:endParaRPr>
          </a:p>
          <a:p>
            <a:pPr defTabSz="457200">
              <a:tabLst>
                <a:tab pos="342900" algn="l"/>
              </a:tabLst>
              <a:defRPr b="1" sz="3100">
                <a:latin typeface="Courier New"/>
                <a:ea typeface="Courier New"/>
                <a:cs typeface="Courier New"/>
                <a:sym typeface="Courier New"/>
              </a:defRPr>
            </a:pPr>
            <a:r>
              <a:t>            </a:t>
            </a:r>
            <a:r>
              <a:rPr>
                <a:solidFill>
                  <a:srgbClr val="0433FF"/>
                </a:solidFill>
              </a:rPr>
              <a:t>char</a:t>
            </a:r>
            <a:r>
              <a:t> op = stringToChar(nextToken);</a:t>
            </a:r>
          </a:p>
          <a:p>
            <a:pPr defTabSz="457200">
              <a:tabLst>
                <a:tab pos="342900" algn="l"/>
              </a:tabLst>
              <a:defRPr b="1" sz="3100">
                <a:latin typeface="Courier New"/>
                <a:ea typeface="Courier New"/>
                <a:cs typeface="Courier New"/>
                <a:sym typeface="Courier New"/>
              </a:defRPr>
            </a:pPr>
            <a:r>
              <a:t>            performCalculation(s,op);</a:t>
            </a:r>
          </a:p>
          <a:p>
            <a:pPr defTabSz="457200">
              <a:tabLst>
                <a:tab pos="342900" algn="l"/>
              </a:tabLst>
              <a:defRPr b="1" sz="3100">
                <a:latin typeface="Courier New"/>
                <a:ea typeface="Courier New"/>
                <a:cs typeface="Courier New"/>
                <a:sym typeface="Courier New"/>
              </a:defRPr>
            </a:pPr>
            <a:r>
              <a:t>        }</a:t>
            </a:r>
          </a:p>
          <a:p>
            <a:pPr defTabSz="457200">
              <a:tabLst>
                <a:tab pos="342900" algn="l"/>
              </a:tabLst>
              <a:defRPr b="1" sz="3100">
                <a:latin typeface="Courier New"/>
                <a:ea typeface="Courier New"/>
                <a:cs typeface="Courier New"/>
                <a:sym typeface="Courier New"/>
              </a:defRPr>
            </a:pPr>
            <a:r>
              <a:t>    }</a:t>
            </a:r>
          </a:p>
          <a:p>
            <a:pPr defTabSz="457200">
              <a:tabLst>
                <a:tab pos="342900" algn="l"/>
              </a:tabLst>
              <a:defRPr b="1" sz="3100">
                <a:latin typeface="Courier New"/>
                <a:ea typeface="Courier New"/>
                <a:cs typeface="Courier New"/>
                <a:sym typeface="Courier New"/>
              </a:defRPr>
            </a:pPr>
            <a:r>
              <a:t>    </a:t>
            </a:r>
            <a:r>
              <a:rPr>
                <a:solidFill>
                  <a:srgbClr val="0433FF"/>
                </a:solidFill>
              </a:rPr>
              <a:t>return</a:t>
            </a:r>
            <a:r>
              <a:t> s.pop();</a:t>
            </a:r>
          </a:p>
          <a:p>
            <a:pPr defTabSz="457200">
              <a:tabLst>
                <a:tab pos="342900" algn="l"/>
              </a:tabLst>
              <a:defRPr b="1" sz="3100">
                <a:latin typeface="Courier New"/>
                <a:ea typeface="Courier New"/>
                <a:cs typeface="Courier New"/>
                <a:sym typeface="Courier New"/>
              </a:defRPr>
            </a:pPr>
            <a:r>
              <a:t>}</a:t>
            </a:r>
          </a:p>
        </p:txBody>
      </p:sp>
      <p:sp>
        <p:nvSpPr>
          <p:cNvPr id="312" name="Shape 312"/>
          <p:cNvSpPr/>
          <p:nvPr/>
        </p:nvSpPr>
        <p:spPr>
          <a:xfrm>
            <a:off x="1071585" y="1920827"/>
            <a:ext cx="3959861"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parsePostfix():</a:t>
            </a:r>
          </a:p>
        </p:txBody>
      </p:sp>
      <p:sp>
        <p:nvSpPr>
          <p:cNvPr id="313" name="Shape 313"/>
          <p:cNvSpPr/>
          <p:nvPr/>
        </p:nvSpPr>
        <p:spPr>
          <a:xfrm>
            <a:off x="6857025" y="7558458"/>
            <a:ext cx="10150193" cy="845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push when you get a number</a:t>
            </a:r>
          </a:p>
        </p:txBody>
      </p:sp>
      <p:sp>
        <p:nvSpPr>
          <p:cNvPr id="314" name="Shape 314"/>
          <p:cNvSpPr/>
          <p:nvPr/>
        </p:nvSpPr>
        <p:spPr>
          <a:xfrm>
            <a:off x="3388131" y="7692992"/>
            <a:ext cx="4130687"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315" name="Shape 315"/>
          <p:cNvSpPr/>
          <p:nvPr/>
        </p:nvSpPr>
        <p:spPr>
          <a:xfrm>
            <a:off x="9824607" y="9794801"/>
            <a:ext cx="10150193" cy="845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calculate when you get an operator</a:t>
            </a:r>
          </a:p>
        </p:txBody>
      </p:sp>
      <p:sp>
        <p:nvSpPr>
          <p:cNvPr id="316" name="Shape 316"/>
          <p:cNvSpPr/>
          <p:nvPr/>
        </p:nvSpPr>
        <p:spPr>
          <a:xfrm>
            <a:off x="3487006" y="9929335"/>
            <a:ext cx="6053485"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319" name="Shape 319"/>
          <p:cNvSpPr/>
          <p:nvPr>
            <p:ph type="title" idx="4294967295"/>
          </p:nvPr>
        </p:nvSpPr>
        <p:spPr>
          <a:xfrm>
            <a:off x="623422" y="3200898"/>
            <a:ext cx="23137155" cy="9614073"/>
          </a:xfrm>
          <a:prstGeom prst="rect">
            <a:avLst/>
          </a:prstGeom>
          <a:ln w="63500">
            <a:solidFill>
              <a:srgbClr val="7F0325"/>
            </a:solidFill>
          </a:ln>
        </p:spPr>
        <p:txBody>
          <a:bodyPr anchor="t">
            <a:noAutofit/>
          </a:bodyPr>
          <a:lstStyle/>
          <a:p>
            <a:pPr defTabSz="457200">
              <a:tabLst>
                <a:tab pos="342900" algn="l"/>
              </a:tabLst>
              <a:defRPr b="1" sz="3500">
                <a:latin typeface="Courier New"/>
                <a:ea typeface="Courier New"/>
                <a:cs typeface="Courier New"/>
                <a:sym typeface="Courier New"/>
              </a:defRPr>
            </a:pPr>
            <a:r>
              <a:rPr>
                <a:solidFill>
                  <a:srgbClr val="0433FF"/>
                </a:solidFill>
              </a:rPr>
              <a:t>void</a:t>
            </a:r>
            <a:r>
              <a:t> performCalculation(Stack&lt;</a:t>
            </a:r>
            <a:r>
              <a:rPr>
                <a:solidFill>
                  <a:srgbClr val="0433FF"/>
                </a:solidFill>
              </a:rPr>
              <a:t>double</a:t>
            </a:r>
            <a:r>
              <a:t>&gt; &amp;s, </a:t>
            </a:r>
            <a:r>
              <a:rPr>
                <a:solidFill>
                  <a:srgbClr val="0433FF"/>
                </a:solidFill>
              </a:rPr>
              <a:t>char</a:t>
            </a:r>
            <a:r>
              <a:t> op) {</a:t>
            </a:r>
          </a:p>
          <a:p>
            <a:pPr defTabSz="457200">
              <a:tabLst>
                <a:tab pos="342900" algn="l"/>
              </a:tabLst>
              <a:defRPr b="1" sz="3500">
                <a:latin typeface="Courier New"/>
                <a:ea typeface="Courier New"/>
                <a:cs typeface="Courier New"/>
                <a:sym typeface="Courier New"/>
              </a:defRPr>
            </a:pPr>
            <a:r>
              <a:t>    </a:t>
            </a:r>
            <a:r>
              <a:rPr>
                <a:solidFill>
                  <a:srgbClr val="0433FF"/>
                </a:solidFill>
              </a:rPr>
              <a:t>double</a:t>
            </a:r>
            <a:r>
              <a:t> result;</a:t>
            </a:r>
          </a:p>
          <a:p>
            <a:pPr defTabSz="457200">
              <a:tabLst>
                <a:tab pos="342900" algn="l"/>
              </a:tabLst>
              <a:defRPr b="1" sz="3500">
                <a:latin typeface="Courier New"/>
                <a:ea typeface="Courier New"/>
                <a:cs typeface="Courier New"/>
                <a:sym typeface="Courier New"/>
              </a:defRPr>
            </a:pPr>
            <a:r>
              <a:t>    </a:t>
            </a:r>
            <a:r>
              <a:rPr>
                <a:solidFill>
                  <a:srgbClr val="0433FF"/>
                </a:solidFill>
              </a:rPr>
              <a:t>double</a:t>
            </a:r>
            <a:r>
              <a:t> operand2 = s.pop(); </a:t>
            </a:r>
            <a:r>
              <a:rPr>
                <a:solidFill>
                  <a:srgbClr val="008F00"/>
                </a:solidFill>
              </a:rPr>
              <a:t>// LIFO!</a:t>
            </a:r>
          </a:p>
          <a:p>
            <a:pPr defTabSz="457200">
              <a:tabLst>
                <a:tab pos="342900" algn="l"/>
              </a:tabLst>
              <a:defRPr b="1" sz="3500">
                <a:latin typeface="Courier New"/>
                <a:ea typeface="Courier New"/>
                <a:cs typeface="Courier New"/>
                <a:sym typeface="Courier New"/>
              </a:defRPr>
            </a:pPr>
            <a:r>
              <a:t>    </a:t>
            </a:r>
            <a:r>
              <a:rPr>
                <a:solidFill>
                  <a:srgbClr val="0433FF"/>
                </a:solidFill>
              </a:rPr>
              <a:t>double</a:t>
            </a:r>
            <a:r>
              <a:t> operand1 = s.pop();</a:t>
            </a:r>
          </a:p>
          <a:p>
            <a:pPr defTabSz="457200">
              <a:tabLst>
                <a:tab pos="342900" algn="l"/>
              </a:tabLst>
              <a:defRPr b="1" sz="3500">
                <a:latin typeface="Courier New"/>
                <a:ea typeface="Courier New"/>
                <a:cs typeface="Courier New"/>
                <a:sym typeface="Courier New"/>
              </a:defRPr>
            </a:pPr>
            <a:r>
              <a:t>    </a:t>
            </a:r>
            <a:r>
              <a:rPr>
                <a:solidFill>
                  <a:srgbClr val="0433FF"/>
                </a:solidFill>
              </a:rPr>
              <a:t>switch</a:t>
            </a:r>
            <a:r>
              <a:t>(op) {</a:t>
            </a: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 result = operand1 + operand2;</a:t>
            </a:r>
          </a:p>
          <a:p>
            <a:pPr defTabSz="457200">
              <a:tabLst>
                <a:tab pos="342900" algn="l"/>
              </a:tabLst>
              <a:defRPr b="1" sz="3500">
                <a:latin typeface="Courier New"/>
                <a:ea typeface="Courier New"/>
                <a:cs typeface="Courier New"/>
                <a:sym typeface="Courier New"/>
              </a:defRPr>
            </a:pPr>
            <a:r>
              <a:t>            </a:t>
            </a:r>
            <a:r>
              <a:rPr>
                <a:solidFill>
                  <a:srgbClr val="0433FF"/>
                </a:solidFill>
              </a:rPr>
              <a:t>break</a:t>
            </a:r>
            <a:r>
              <a:t>;</a:t>
            </a: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 result = operand1 - operand2;</a:t>
            </a:r>
          </a:p>
          <a:p>
            <a:pPr defTabSz="457200">
              <a:tabLst>
                <a:tab pos="342900" algn="l"/>
              </a:tabLst>
              <a:defRPr b="1" sz="3500">
                <a:latin typeface="Courier New"/>
                <a:ea typeface="Courier New"/>
                <a:cs typeface="Courier New"/>
                <a:sym typeface="Courier New"/>
              </a:defRPr>
            </a:pPr>
            <a:r>
              <a:t>            </a:t>
            </a:r>
            <a:r>
              <a:rPr>
                <a:solidFill>
                  <a:srgbClr val="0433FF"/>
                </a:solidFill>
              </a:rPr>
              <a:t>break</a:t>
            </a:r>
            <a:r>
              <a:t>;</a:t>
            </a:r>
          </a:p>
          <a:p>
            <a:pPr defTabSz="457200">
              <a:tabLst>
                <a:tab pos="342900" algn="l"/>
              </a:tabLst>
              <a:defRPr b="1" sz="3500">
                <a:solidFill>
                  <a:srgbClr val="008F00"/>
                </a:solidFill>
                <a:latin typeface="Courier New"/>
                <a:ea typeface="Courier New"/>
                <a:cs typeface="Courier New"/>
                <a:sym typeface="Courier New"/>
              </a:defRPr>
            </a:pPr>
            <a:r>
              <a:rPr>
                <a:solidFill>
                  <a:srgbClr val="000000"/>
                </a:solidFill>
              </a:rPr>
              <a:t>            </a:t>
            </a:r>
            <a:r>
              <a:t>// allow "*" or "x" for times</a:t>
            </a:r>
            <a:endParaRPr>
              <a:solidFill>
                <a:srgbClr val="000000"/>
              </a:solidFill>
            </a:endParaRP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a:t>
            </a: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'x': result = operand1 * operand2;</a:t>
            </a:r>
          </a:p>
          <a:p>
            <a:pPr defTabSz="457200">
              <a:tabLst>
                <a:tab pos="342900" algn="l"/>
              </a:tabLst>
              <a:defRPr b="1" sz="3500">
                <a:latin typeface="Courier New"/>
                <a:ea typeface="Courier New"/>
                <a:cs typeface="Courier New"/>
                <a:sym typeface="Courier New"/>
              </a:defRPr>
            </a:pPr>
            <a:r>
              <a:t>            </a:t>
            </a:r>
            <a:r>
              <a:rPr>
                <a:solidFill>
                  <a:srgbClr val="0433FF"/>
                </a:solidFill>
              </a:rPr>
              <a:t>break</a:t>
            </a:r>
            <a:r>
              <a:t>;</a:t>
            </a: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 result = operand1 / operand2;</a:t>
            </a:r>
          </a:p>
          <a:p>
            <a:pPr defTabSz="457200">
              <a:tabLst>
                <a:tab pos="342900" algn="l"/>
              </a:tabLst>
              <a:defRPr b="1" sz="3500">
                <a:latin typeface="Courier New"/>
                <a:ea typeface="Courier New"/>
                <a:cs typeface="Courier New"/>
                <a:sym typeface="Courier New"/>
              </a:defRPr>
            </a:pPr>
            <a:r>
              <a:t>            </a:t>
            </a:r>
            <a:r>
              <a:rPr>
                <a:solidFill>
                  <a:srgbClr val="0433FF"/>
                </a:solidFill>
              </a:rPr>
              <a:t>break</a:t>
            </a:r>
            <a:r>
              <a:t>;</a:t>
            </a:r>
          </a:p>
          <a:p>
            <a:pPr defTabSz="457200">
              <a:tabLst>
                <a:tab pos="342900" algn="l"/>
              </a:tabLst>
              <a:defRPr b="1" sz="3500">
                <a:latin typeface="Courier New"/>
                <a:ea typeface="Courier New"/>
                <a:cs typeface="Courier New"/>
                <a:sym typeface="Courier New"/>
              </a:defRPr>
            </a:pPr>
            <a:r>
              <a:t>    }</a:t>
            </a:r>
          </a:p>
          <a:p>
            <a:pPr defTabSz="457200">
              <a:tabLst>
                <a:tab pos="342900" algn="l"/>
              </a:tabLst>
              <a:defRPr b="1" sz="3500">
                <a:latin typeface="Courier New"/>
                <a:ea typeface="Courier New"/>
                <a:cs typeface="Courier New"/>
                <a:sym typeface="Courier New"/>
              </a:defRPr>
            </a:pPr>
            <a:r>
              <a:t>    s.push(result);</a:t>
            </a:r>
          </a:p>
          <a:p>
            <a:pPr defTabSz="457200">
              <a:tabLst>
                <a:tab pos="342900" algn="l"/>
              </a:tabLst>
              <a:defRPr b="1" sz="3500">
                <a:latin typeface="Courier New"/>
                <a:ea typeface="Courier New"/>
                <a:cs typeface="Courier New"/>
                <a:sym typeface="Courier New"/>
              </a:defRPr>
            </a:pPr>
            <a:r>
              <a:t>}</a:t>
            </a:r>
          </a:p>
        </p:txBody>
      </p:sp>
      <p:sp>
        <p:nvSpPr>
          <p:cNvPr id="320" name="Shape 320"/>
          <p:cNvSpPr/>
          <p:nvPr/>
        </p:nvSpPr>
        <p:spPr>
          <a:xfrm>
            <a:off x="177187" y="1920827"/>
            <a:ext cx="5748656"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performCalculation():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Code</a:t>
            </a:r>
          </a:p>
        </p:txBody>
      </p:sp>
      <p:sp>
        <p:nvSpPr>
          <p:cNvPr id="323" name="Shape 323"/>
          <p:cNvSpPr/>
          <p:nvPr>
            <p:ph type="title" idx="4294967295"/>
          </p:nvPr>
        </p:nvSpPr>
        <p:spPr>
          <a:xfrm>
            <a:off x="623422" y="3200898"/>
            <a:ext cx="23137155" cy="9729538"/>
          </a:xfrm>
          <a:prstGeom prst="rect">
            <a:avLst/>
          </a:prstGeom>
          <a:ln w="63500">
            <a:solidFill>
              <a:srgbClr val="7F0325"/>
            </a:solidFill>
          </a:ln>
        </p:spPr>
        <p:txBody>
          <a:bodyPr anchor="t">
            <a:noAutofit/>
          </a:bodyPr>
          <a:lstStyle/>
          <a:p>
            <a:pPr defTabSz="457200">
              <a:tabLst>
                <a:tab pos="342900" algn="l"/>
              </a:tabLst>
              <a:defRPr b="1" sz="3500">
                <a:latin typeface="Courier New"/>
                <a:ea typeface="Courier New"/>
                <a:cs typeface="Courier New"/>
                <a:sym typeface="Courier New"/>
              </a:defRPr>
            </a:pPr>
            <a:r>
              <a:rPr>
                <a:solidFill>
                  <a:srgbClr val="0433FF"/>
                </a:solidFill>
              </a:rPr>
              <a:t>void</a:t>
            </a:r>
            <a:r>
              <a:t> performCalculation(Stack&lt;</a:t>
            </a:r>
            <a:r>
              <a:rPr>
                <a:solidFill>
                  <a:srgbClr val="0433FF"/>
                </a:solidFill>
              </a:rPr>
              <a:t>double</a:t>
            </a:r>
            <a:r>
              <a:t>&gt; &amp;s, </a:t>
            </a:r>
            <a:r>
              <a:rPr>
                <a:solidFill>
                  <a:srgbClr val="0433FF"/>
                </a:solidFill>
              </a:rPr>
              <a:t>char</a:t>
            </a:r>
            <a:r>
              <a:t> op) {</a:t>
            </a:r>
          </a:p>
          <a:p>
            <a:pPr defTabSz="457200">
              <a:tabLst>
                <a:tab pos="342900" algn="l"/>
              </a:tabLst>
              <a:defRPr b="1" sz="3500">
                <a:latin typeface="Courier New"/>
                <a:ea typeface="Courier New"/>
                <a:cs typeface="Courier New"/>
                <a:sym typeface="Courier New"/>
              </a:defRPr>
            </a:pPr>
            <a:r>
              <a:t>    </a:t>
            </a:r>
            <a:r>
              <a:rPr>
                <a:solidFill>
                  <a:srgbClr val="0433FF"/>
                </a:solidFill>
              </a:rPr>
              <a:t>double</a:t>
            </a:r>
            <a:r>
              <a:t> result;</a:t>
            </a:r>
          </a:p>
          <a:p>
            <a:pPr defTabSz="457200">
              <a:tabLst>
                <a:tab pos="342900" algn="l"/>
              </a:tabLst>
              <a:defRPr b="1" sz="3500">
                <a:latin typeface="Courier New"/>
                <a:ea typeface="Courier New"/>
                <a:cs typeface="Courier New"/>
                <a:sym typeface="Courier New"/>
              </a:defRPr>
            </a:pPr>
            <a:r>
              <a:t>    </a:t>
            </a:r>
            <a:r>
              <a:rPr>
                <a:solidFill>
                  <a:srgbClr val="0433FF"/>
                </a:solidFill>
              </a:rPr>
              <a:t>double</a:t>
            </a:r>
            <a:r>
              <a:t> operand2 = s.pop(); </a:t>
            </a:r>
            <a:r>
              <a:rPr>
                <a:solidFill>
                  <a:srgbClr val="008F00"/>
                </a:solidFill>
              </a:rPr>
              <a:t>// LIFO!</a:t>
            </a:r>
          </a:p>
          <a:p>
            <a:pPr defTabSz="457200">
              <a:tabLst>
                <a:tab pos="342900" algn="l"/>
              </a:tabLst>
              <a:defRPr b="1" sz="3500">
                <a:latin typeface="Courier New"/>
                <a:ea typeface="Courier New"/>
                <a:cs typeface="Courier New"/>
                <a:sym typeface="Courier New"/>
              </a:defRPr>
            </a:pPr>
            <a:r>
              <a:t>    </a:t>
            </a:r>
            <a:r>
              <a:rPr>
                <a:solidFill>
                  <a:srgbClr val="0433FF"/>
                </a:solidFill>
              </a:rPr>
              <a:t>double</a:t>
            </a:r>
            <a:r>
              <a:t> operand1 = s.pop();</a:t>
            </a:r>
          </a:p>
          <a:p>
            <a:pPr defTabSz="457200">
              <a:tabLst>
                <a:tab pos="342900" algn="l"/>
              </a:tabLst>
              <a:defRPr b="1" sz="3500">
                <a:latin typeface="Courier New"/>
                <a:ea typeface="Courier New"/>
                <a:cs typeface="Courier New"/>
                <a:sym typeface="Courier New"/>
              </a:defRPr>
            </a:pPr>
            <a:r>
              <a:t>    </a:t>
            </a:r>
            <a:r>
              <a:rPr>
                <a:solidFill>
                  <a:srgbClr val="0433FF"/>
                </a:solidFill>
              </a:rPr>
              <a:t>switch</a:t>
            </a:r>
            <a:r>
              <a:t>(op) {</a:t>
            </a: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 result = operand1 + operand2;</a:t>
            </a:r>
          </a:p>
          <a:p>
            <a:pPr defTabSz="457200">
              <a:tabLst>
                <a:tab pos="342900" algn="l"/>
              </a:tabLst>
              <a:defRPr b="1" sz="3500">
                <a:latin typeface="Courier New"/>
                <a:ea typeface="Courier New"/>
                <a:cs typeface="Courier New"/>
                <a:sym typeface="Courier New"/>
              </a:defRPr>
            </a:pPr>
            <a:r>
              <a:t>            </a:t>
            </a:r>
            <a:r>
              <a:rPr>
                <a:solidFill>
                  <a:srgbClr val="0433FF"/>
                </a:solidFill>
              </a:rPr>
              <a:t>break</a:t>
            </a:r>
            <a:r>
              <a:t>;</a:t>
            </a: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 result = operand1 - operand2;</a:t>
            </a:r>
          </a:p>
          <a:p>
            <a:pPr defTabSz="457200">
              <a:tabLst>
                <a:tab pos="342900" algn="l"/>
              </a:tabLst>
              <a:defRPr b="1" sz="3500">
                <a:latin typeface="Courier New"/>
                <a:ea typeface="Courier New"/>
                <a:cs typeface="Courier New"/>
                <a:sym typeface="Courier New"/>
              </a:defRPr>
            </a:pPr>
            <a:r>
              <a:t>            </a:t>
            </a:r>
            <a:r>
              <a:rPr>
                <a:solidFill>
                  <a:srgbClr val="0433FF"/>
                </a:solidFill>
              </a:rPr>
              <a:t>break</a:t>
            </a:r>
            <a:r>
              <a:t>;</a:t>
            </a:r>
          </a:p>
          <a:p>
            <a:pPr defTabSz="457200">
              <a:tabLst>
                <a:tab pos="342900" algn="l"/>
              </a:tabLst>
              <a:defRPr b="1" sz="3500">
                <a:solidFill>
                  <a:srgbClr val="008F00"/>
                </a:solidFill>
                <a:latin typeface="Courier New"/>
                <a:ea typeface="Courier New"/>
                <a:cs typeface="Courier New"/>
                <a:sym typeface="Courier New"/>
              </a:defRPr>
            </a:pPr>
            <a:r>
              <a:rPr>
                <a:solidFill>
                  <a:srgbClr val="000000"/>
                </a:solidFill>
              </a:rPr>
              <a:t>            </a:t>
            </a:r>
            <a:r>
              <a:t>// allow "*" or "x" for times</a:t>
            </a:r>
            <a:endParaRPr>
              <a:solidFill>
                <a:srgbClr val="000000"/>
              </a:solidFill>
            </a:endParaRP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a:t>
            </a: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'x': result = operand1 * operand2;</a:t>
            </a:r>
          </a:p>
          <a:p>
            <a:pPr defTabSz="457200">
              <a:tabLst>
                <a:tab pos="342900" algn="l"/>
              </a:tabLst>
              <a:defRPr b="1" sz="3500">
                <a:latin typeface="Courier New"/>
                <a:ea typeface="Courier New"/>
                <a:cs typeface="Courier New"/>
                <a:sym typeface="Courier New"/>
              </a:defRPr>
            </a:pPr>
            <a:r>
              <a:t>            </a:t>
            </a:r>
            <a:r>
              <a:rPr>
                <a:solidFill>
                  <a:srgbClr val="0433FF"/>
                </a:solidFill>
              </a:rPr>
              <a:t>break</a:t>
            </a:r>
            <a:r>
              <a:t>;</a:t>
            </a:r>
          </a:p>
          <a:p>
            <a:pPr defTabSz="457200">
              <a:tabLst>
                <a:tab pos="342900" algn="l"/>
              </a:tabLst>
              <a:defRPr b="1" sz="3500">
                <a:latin typeface="Courier New"/>
                <a:ea typeface="Courier New"/>
                <a:cs typeface="Courier New"/>
                <a:sym typeface="Courier New"/>
              </a:defRPr>
            </a:pPr>
            <a:r>
              <a:t>        </a:t>
            </a:r>
            <a:r>
              <a:rPr>
                <a:solidFill>
                  <a:srgbClr val="0433FF"/>
                </a:solidFill>
              </a:rPr>
              <a:t>case</a:t>
            </a:r>
            <a:r>
              <a:t> '/': result = operand1 / operand2;</a:t>
            </a:r>
          </a:p>
          <a:p>
            <a:pPr defTabSz="457200">
              <a:tabLst>
                <a:tab pos="342900" algn="l"/>
              </a:tabLst>
              <a:defRPr b="1" sz="3500">
                <a:latin typeface="Courier New"/>
                <a:ea typeface="Courier New"/>
                <a:cs typeface="Courier New"/>
                <a:sym typeface="Courier New"/>
              </a:defRPr>
            </a:pPr>
            <a:r>
              <a:t>            </a:t>
            </a:r>
            <a:r>
              <a:rPr>
                <a:solidFill>
                  <a:srgbClr val="0433FF"/>
                </a:solidFill>
              </a:rPr>
              <a:t>break</a:t>
            </a:r>
            <a:r>
              <a:t>;</a:t>
            </a:r>
          </a:p>
          <a:p>
            <a:pPr defTabSz="457200">
              <a:tabLst>
                <a:tab pos="342900" algn="l"/>
              </a:tabLst>
              <a:defRPr b="1" sz="3500">
                <a:latin typeface="Courier New"/>
                <a:ea typeface="Courier New"/>
                <a:cs typeface="Courier New"/>
                <a:sym typeface="Courier New"/>
              </a:defRPr>
            </a:pPr>
            <a:r>
              <a:t>    }</a:t>
            </a:r>
          </a:p>
          <a:p>
            <a:pPr defTabSz="457200">
              <a:tabLst>
                <a:tab pos="342900" algn="l"/>
              </a:tabLst>
              <a:defRPr b="1" sz="3500">
                <a:latin typeface="Courier New"/>
                <a:ea typeface="Courier New"/>
                <a:cs typeface="Courier New"/>
                <a:sym typeface="Courier New"/>
              </a:defRPr>
            </a:pPr>
            <a:r>
              <a:t>    s.push(result);</a:t>
            </a:r>
          </a:p>
          <a:p>
            <a:pPr defTabSz="457200">
              <a:tabLst>
                <a:tab pos="342900" algn="l"/>
              </a:tabLst>
              <a:defRPr b="1" sz="3500">
                <a:latin typeface="Courier New"/>
                <a:ea typeface="Courier New"/>
                <a:cs typeface="Courier New"/>
                <a:sym typeface="Courier New"/>
              </a:defRPr>
            </a:pPr>
            <a:r>
              <a:t>}</a:t>
            </a:r>
          </a:p>
        </p:txBody>
      </p:sp>
      <p:sp>
        <p:nvSpPr>
          <p:cNvPr id="324" name="Shape 324"/>
          <p:cNvSpPr/>
          <p:nvPr/>
        </p:nvSpPr>
        <p:spPr>
          <a:xfrm>
            <a:off x="177187" y="1920827"/>
            <a:ext cx="5748656"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performCalculation():</a:t>
            </a:r>
          </a:p>
        </p:txBody>
      </p:sp>
      <p:sp>
        <p:nvSpPr>
          <p:cNvPr id="325" name="Shape 325"/>
          <p:cNvSpPr/>
          <p:nvPr/>
        </p:nvSpPr>
        <p:spPr>
          <a:xfrm>
            <a:off x="11103835" y="4015398"/>
            <a:ext cx="10926585" cy="1607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remember LIFO behavior (subtraction and division are not commutative)</a:t>
            </a:r>
          </a:p>
        </p:txBody>
      </p:sp>
      <p:sp>
        <p:nvSpPr>
          <p:cNvPr id="326" name="Shape 326"/>
          <p:cNvSpPr/>
          <p:nvPr/>
        </p:nvSpPr>
        <p:spPr>
          <a:xfrm>
            <a:off x="3472504" y="4250015"/>
            <a:ext cx="5390140" cy="1137948"/>
          </a:xfrm>
          <a:prstGeom prst="roundRect">
            <a:avLst>
              <a:gd name="adj" fmla="val 21845"/>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327" name="Shape 327"/>
          <p:cNvSpPr/>
          <p:nvPr/>
        </p:nvSpPr>
        <p:spPr>
          <a:xfrm>
            <a:off x="1574535" y="11373001"/>
            <a:ext cx="4497845" cy="702017"/>
          </a:xfrm>
          <a:prstGeom prst="roundRect">
            <a:avLst>
              <a:gd name="adj" fmla="val 35410"/>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328" name="Shape 328"/>
          <p:cNvSpPr/>
          <p:nvPr/>
        </p:nvSpPr>
        <p:spPr>
          <a:xfrm>
            <a:off x="6112164" y="10920419"/>
            <a:ext cx="7959992" cy="1607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result simply gets pushed back on the stack</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Postfix Example Output</a:t>
            </a:r>
          </a:p>
        </p:txBody>
      </p:sp>
      <p:pic>
        <p:nvPicPr>
          <p:cNvPr id="331" name="pasted-image.png"/>
          <p:cNvPicPr>
            <a:picLocks noChangeAspect="1"/>
          </p:cNvPicPr>
          <p:nvPr/>
        </p:nvPicPr>
        <p:blipFill>
          <a:blip r:embed="rId2">
            <a:extLst/>
          </a:blip>
          <a:stretch>
            <a:fillRect/>
          </a:stretch>
        </p:blipFill>
        <p:spPr>
          <a:xfrm>
            <a:off x="1422359" y="1341808"/>
            <a:ext cx="21539282" cy="1324492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World's First Programmable Desktop Computer</a:t>
            </a:r>
          </a:p>
        </p:txBody>
      </p:sp>
      <p:sp>
        <p:nvSpPr>
          <p:cNvPr id="334" name="Shape 334"/>
          <p:cNvSpPr/>
          <p:nvPr/>
        </p:nvSpPr>
        <p:spPr>
          <a:xfrm>
            <a:off x="-2001" y="1591412"/>
            <a:ext cx="23321392" cy="323574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82905" algn="l" defTabSz="546100">
              <a:lnSpc>
                <a:spcPct val="90000"/>
              </a:lnSpc>
              <a:defRPr sz="5500"/>
            </a:pPr>
            <a:r>
              <a:t>The HP 9100A Desktop Calculator: the world’s first programmable scientific desktop computer — really, the first desktop computer </a:t>
            </a:r>
          </a:p>
          <a:p>
            <a:pPr marL="382905" algn="l" defTabSz="546100">
              <a:lnSpc>
                <a:spcPct val="90000"/>
              </a:lnSpc>
              <a:defRPr sz="5500"/>
            </a:pPr>
            <a:r>
              <a:t>																		                                     (Wired, Dec. 2000)</a:t>
            </a:r>
          </a:p>
        </p:txBody>
      </p:sp>
      <p:sp>
        <p:nvSpPr>
          <p:cNvPr id="335" name="Shape 335"/>
          <p:cNvSpPr/>
          <p:nvPr/>
        </p:nvSpPr>
        <p:spPr>
          <a:xfrm>
            <a:off x="12124072" y="7219586"/>
            <a:ext cx="11399007" cy="48992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864446" indent="-481541" algn="l" defTabSz="546100">
              <a:lnSpc>
                <a:spcPct val="90000"/>
              </a:lnSpc>
              <a:buClr>
                <a:srgbClr val="777775"/>
              </a:buClr>
              <a:buSzPct val="115000"/>
              <a:buFont typeface="Helvetica Neue"/>
              <a:buChar char="•"/>
              <a:defRPr sz="5500"/>
            </a:pPr>
            <a:r>
              <a:t>RPN (postfix)</a:t>
            </a:r>
          </a:p>
          <a:p>
            <a:pPr marL="864446" indent="-481541" algn="l" defTabSz="546100">
              <a:lnSpc>
                <a:spcPct val="90000"/>
              </a:lnSpc>
              <a:buClr>
                <a:srgbClr val="777775"/>
              </a:buClr>
              <a:buSzPct val="115000"/>
              <a:buFont typeface="Helvetica Neue"/>
              <a:buChar char="•"/>
              <a:defRPr sz="5500"/>
            </a:pPr>
            <a:r>
              <a:t>Special algorithm for trigonometric and logarithmic functions</a:t>
            </a:r>
          </a:p>
          <a:p>
            <a:pPr marL="864446" indent="-481541" algn="l" defTabSz="546100">
              <a:lnSpc>
                <a:spcPct val="90000"/>
              </a:lnSpc>
              <a:buClr>
                <a:srgbClr val="777775"/>
              </a:buClr>
              <a:buSzPct val="115000"/>
              <a:buFont typeface="Helvetica Neue"/>
              <a:buChar char="•"/>
              <a:defRPr sz="5500"/>
            </a:pPr>
            <a:r>
              <a:t>Cost $5000 in 1968               ($35,000 today)</a:t>
            </a:r>
          </a:p>
        </p:txBody>
      </p:sp>
      <p:pic>
        <p:nvPicPr>
          <p:cNvPr id="336" name="pasted-image.tiff"/>
          <p:cNvPicPr>
            <a:picLocks noChangeAspect="1"/>
          </p:cNvPicPr>
          <p:nvPr/>
        </p:nvPicPr>
        <p:blipFill>
          <a:blip r:embed="rId2">
            <a:extLst/>
          </a:blip>
          <a:stretch>
            <a:fillRect/>
          </a:stretch>
        </p:blipFill>
        <p:spPr>
          <a:xfrm>
            <a:off x="134479" y="4900885"/>
            <a:ext cx="11713293" cy="8189164"/>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Next...</a:t>
            </a:r>
          </a:p>
        </p:txBody>
      </p:sp>
      <p:pic>
        <p:nvPicPr>
          <p:cNvPr id="339" name="pasted-image.tiff"/>
          <p:cNvPicPr>
            <a:picLocks noChangeAspect="1"/>
          </p:cNvPicPr>
          <p:nvPr/>
        </p:nvPicPr>
        <p:blipFill>
          <a:blip r:embed="rId2">
            <a:extLst/>
          </a:blip>
          <a:srcRect l="0" t="0" r="680" b="255"/>
          <a:stretch>
            <a:fillRect/>
          </a:stretch>
        </p:blipFill>
        <p:spPr>
          <a:xfrm>
            <a:off x="5462899" y="2947452"/>
            <a:ext cx="13458367" cy="8997112"/>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1" name="pasted-image.tiff"/>
          <p:cNvPicPr>
            <a:picLocks noChangeAspect="1"/>
          </p:cNvPicPr>
          <p:nvPr/>
        </p:nvPicPr>
        <p:blipFill>
          <a:blip r:embed="rId2">
            <a:extLst/>
          </a:blip>
          <a:srcRect l="0" t="0" r="680" b="255"/>
          <a:stretch>
            <a:fillRect/>
          </a:stretch>
        </p:blipFill>
        <p:spPr>
          <a:xfrm>
            <a:off x="5462899" y="2947452"/>
            <a:ext cx="13458367" cy="8997112"/>
          </a:xfrm>
          <a:prstGeom prst="rect">
            <a:avLst/>
          </a:prstGeom>
          <a:ln w="12700">
            <a:miter lim="400000"/>
          </a:ln>
        </p:spPr>
      </p:pic>
      <p:sp>
        <p:nvSpPr>
          <p:cNvPr id="342" name="Shape 342"/>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Queues</a:t>
            </a:r>
          </a:p>
        </p:txBody>
      </p:sp>
      <p:sp>
        <p:nvSpPr>
          <p:cNvPr id="343" name="Shape 343"/>
          <p:cNvSpPr/>
          <p:nvPr/>
        </p:nvSpPr>
        <p:spPr>
          <a:xfrm>
            <a:off x="239033" y="1560194"/>
            <a:ext cx="23905934" cy="16071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next ADT we are going to talk about is a "queue." A queue is similar to a stack, except that (much like a real queue/line), it follows a "First-In-First-Out" (FIFO) model:</a:t>
            </a:r>
          </a:p>
        </p:txBody>
      </p:sp>
      <p:sp>
        <p:nvSpPr>
          <p:cNvPr id="344" name="Shape 344"/>
          <p:cNvSpPr/>
          <p:nvPr/>
        </p:nvSpPr>
        <p:spPr>
          <a:xfrm>
            <a:off x="19488715" y="3921337"/>
            <a:ext cx="4725393" cy="3131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first person in line</a:t>
            </a:r>
          </a:p>
          <a:p>
            <a:pPr/>
            <a:r>
              <a:t>is the first person served</a:t>
            </a:r>
          </a:p>
        </p:txBody>
      </p:sp>
      <p:sp>
        <p:nvSpPr>
          <p:cNvPr id="345" name="Shape 345"/>
          <p:cNvSpPr/>
          <p:nvPr/>
        </p:nvSpPr>
        <p:spPr>
          <a:xfrm>
            <a:off x="169892" y="9648822"/>
            <a:ext cx="4725393" cy="31311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last person in line</a:t>
            </a:r>
          </a:p>
          <a:p>
            <a:pPr/>
            <a:r>
              <a:t>is the last person served</a:t>
            </a:r>
          </a:p>
        </p:txBody>
      </p:sp>
      <p:sp>
        <p:nvSpPr>
          <p:cNvPr id="346" name="Shape 346"/>
          <p:cNvSpPr/>
          <p:nvPr/>
        </p:nvSpPr>
        <p:spPr>
          <a:xfrm flipV="1">
            <a:off x="1670331" y="6286820"/>
            <a:ext cx="3352426" cy="3214322"/>
          </a:xfrm>
          <a:prstGeom prst="line">
            <a:avLst/>
          </a:prstGeom>
          <a:ln w="76200">
            <a:solidFill>
              <a:srgbClr val="7F0325"/>
            </a:solidFill>
            <a:miter lim="400000"/>
            <a:tailEnd type="triangle"/>
          </a:ln>
        </p:spPr>
        <p:txBody>
          <a:bodyPr lIns="50800" tIns="50800" rIns="50800" bIns="50800" anchor="ctr"/>
          <a:lstStyle/>
          <a:p>
            <a:pPr/>
          </a:p>
        </p:txBody>
      </p:sp>
      <p:sp>
        <p:nvSpPr>
          <p:cNvPr id="347" name="Shape 347"/>
          <p:cNvSpPr/>
          <p:nvPr/>
        </p:nvSpPr>
        <p:spPr>
          <a:xfrm flipH="1" flipV="1">
            <a:off x="18800576" y="4900893"/>
            <a:ext cx="1656303" cy="349711"/>
          </a:xfrm>
          <a:prstGeom prst="line">
            <a:avLst/>
          </a:prstGeom>
          <a:ln w="76200">
            <a:solidFill>
              <a:srgbClr val="7F0325"/>
            </a:solidFill>
            <a:miter lim="400000"/>
            <a:tailEnd type="triangle"/>
          </a:ln>
        </p:spPr>
        <p:txBody>
          <a:bodyPr lIns="50800" tIns="50800" rIns="50800" bIns="50800" anchor="ctr"/>
          <a:lstStyle/>
          <a:p>
            <a:pPr/>
          </a:p>
        </p:txBody>
      </p:sp>
      <p:sp>
        <p:nvSpPr>
          <p:cNvPr id="348" name="Shape 348"/>
          <p:cNvSpPr/>
          <p:nvPr/>
        </p:nvSpPr>
        <p:spPr>
          <a:xfrm>
            <a:off x="5330557" y="12114993"/>
            <a:ext cx="16644696" cy="13815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200"/>
            </a:pPr>
            <a:r>
              <a:t>Insertion into a queue "enqueue()" is done at the </a:t>
            </a:r>
            <a:r>
              <a:rPr i="1">
                <a:latin typeface="Helvetica Neue"/>
                <a:ea typeface="Helvetica Neue"/>
                <a:cs typeface="Helvetica Neue"/>
                <a:sym typeface="Helvetica Neue"/>
              </a:rPr>
              <a:t>back</a:t>
            </a:r>
            <a:r>
              <a:t> of the queue, and removal from a queue "dequeue()" is done at the </a:t>
            </a:r>
            <a:r>
              <a:rPr i="1">
                <a:latin typeface="Helvetica Neue"/>
                <a:ea typeface="Helvetica Neue"/>
                <a:cs typeface="Helvetica Neue"/>
                <a:sym typeface="Helvetica Neue"/>
              </a:rPr>
              <a:t>front</a:t>
            </a:r>
            <a:r>
              <a:t> of the queue.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46"/>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8" grpId="5"/>
      <p:bldP build="whole" bldLvl="1" animBg="1" rev="0" advAuto="0" spid="344" grpId="2"/>
      <p:bldP build="whole" bldLvl="1" animBg="1" rev="0" advAuto="0" spid="347" grpId="1"/>
      <p:bldP build="whole" bldLvl="1" animBg="1" rev="0" advAuto="0" spid="345" grpId="4"/>
      <p:bldP build="whole" bldLvl="1" animBg="1" rev="0" advAuto="0" spid="346" grpId="3"/>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Vector ("dynamic array") Review</a:t>
            </a:r>
          </a:p>
        </p:txBody>
      </p:sp>
      <p:sp>
        <p:nvSpPr>
          <p:cNvPr id="148" name="Shape 148"/>
          <p:cNvSpPr/>
          <p:nvPr/>
        </p:nvSpPr>
        <p:spPr>
          <a:xfrm>
            <a:off x="665826" y="1848071"/>
            <a:ext cx="22491800" cy="5397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lnSpc>
                <a:spcPct val="110000"/>
              </a:lnSpc>
              <a:buSzPct val="100000"/>
              <a:buChar char="•"/>
              <a:defRPr sz="4600"/>
            </a:pPr>
            <a:r>
              <a:t>So far, we have learned about the Vector, but let's look into the details of a Vector, in preparation for some other "Abstract Data Types" that we will talk about next.</a:t>
            </a:r>
          </a:p>
          <a:p>
            <a:pPr marL="228600" indent="-228600" algn="l">
              <a:lnSpc>
                <a:spcPct val="110000"/>
              </a:lnSpc>
              <a:buSzPct val="100000"/>
              <a:buChar char="•"/>
              <a:defRPr sz="4600"/>
            </a:pPr>
            <a:r>
              <a:t>Under the covers, a Vector is what we call a "dynamic array," which means that it is an </a:t>
            </a:r>
            <a:r>
              <a:rPr b="1">
                <a:latin typeface="Helvetica Neue"/>
                <a:ea typeface="Helvetica Neue"/>
                <a:cs typeface="Helvetica Neue"/>
                <a:sym typeface="Helvetica Neue"/>
              </a:rPr>
              <a:t>array</a:t>
            </a:r>
            <a:r>
              <a:t> that can grow and shrink as necessary.</a:t>
            </a:r>
          </a:p>
          <a:p>
            <a:pPr marL="228600" indent="-228600" algn="l">
              <a:lnSpc>
                <a:spcPct val="110000"/>
              </a:lnSpc>
              <a:buSzPct val="100000"/>
              <a:buChar char="•"/>
              <a:defRPr sz="4600"/>
            </a:pPr>
            <a:r>
              <a:t>But, arrays are simply chunks of memory where one value follows directly after the other. Each "box" in an array is simply a memory address that can hold a single value.</a:t>
            </a:r>
          </a:p>
        </p:txBody>
      </p:sp>
      <p:graphicFrame>
        <p:nvGraphicFramePr>
          <p:cNvPr id="149" name="Table 149"/>
          <p:cNvGraphicFramePr/>
          <p:nvPr/>
        </p:nvGraphicFramePr>
        <p:xfrm>
          <a:off x="5213042" y="6714887"/>
          <a:ext cx="13473568" cy="180314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349341"/>
                <a:gridCol w="3349341"/>
                <a:gridCol w="3349341"/>
                <a:gridCol w="3349341"/>
              </a:tblGrid>
              <a:tr h="678774">
                <a:tc>
                  <a:txBody>
                    <a:bodyPr/>
                    <a:lstStyle/>
                    <a:p>
                      <a:pPr algn="ctr" defTabSz="584200">
                        <a:defRPr>
                          <a:solidFill>
                            <a:srgbClr val="000000"/>
                          </a:solidFill>
                        </a:defRPr>
                      </a:pPr>
                      <a:r>
                        <a:rPr sz="2900">
                          <a:solidFill>
                            <a:srgbClr val="7F0325"/>
                          </a:solidFill>
                          <a:latin typeface="Courier"/>
                          <a:ea typeface="Courier"/>
                          <a:cs typeface="Courier"/>
                          <a:sym typeface="Courier"/>
                        </a:rPr>
                        <a:t>Address 0</a:t>
                      </a:r>
                    </a:p>
                  </a:txBody>
                  <a:tcPr marL="50800" marR="50800" marT="50800" marB="50800" anchor="ctr" anchorCtr="0" horzOverflow="overflow">
                    <a:lnL w="762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tcPr>
                </a:tc>
                <a:tc>
                  <a:txBody>
                    <a:bodyPr/>
                    <a:lstStyle/>
                    <a:p>
                      <a:pPr algn="ctr" defTabSz="584200">
                        <a:defRPr>
                          <a:solidFill>
                            <a:srgbClr val="000000"/>
                          </a:solidFill>
                        </a:defRPr>
                      </a:pPr>
                      <a:r>
                        <a:rPr sz="2900">
                          <a:solidFill>
                            <a:srgbClr val="7F0325"/>
                          </a:solidFill>
                          <a:latin typeface="Courier"/>
                          <a:ea typeface="Courier"/>
                          <a:cs typeface="Courier"/>
                          <a:sym typeface="Courier"/>
                        </a:rPr>
                        <a:t>Address 1</a:t>
                      </a:r>
                    </a:p>
                  </a:txBody>
                  <a:tcPr marL="50800" marR="50800" marT="50800" marB="50800" anchor="ctr" anchorCtr="0" horzOverflow="overflow">
                    <a:lnL w="762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tcPr>
                </a:tc>
                <a:tc>
                  <a:txBody>
                    <a:bodyPr/>
                    <a:lstStyle/>
                    <a:p>
                      <a:pPr algn="ctr" defTabSz="584200">
                        <a:defRPr>
                          <a:solidFill>
                            <a:srgbClr val="000000"/>
                          </a:solidFill>
                        </a:defRPr>
                      </a:pPr>
                      <a:r>
                        <a:rPr sz="2900">
                          <a:solidFill>
                            <a:srgbClr val="7F0325"/>
                          </a:solidFill>
                          <a:latin typeface="Courier"/>
                          <a:ea typeface="Courier"/>
                          <a:cs typeface="Courier"/>
                          <a:sym typeface="Courier"/>
                        </a:rPr>
                        <a:t>Address 2</a:t>
                      </a:r>
                    </a:p>
                  </a:txBody>
                  <a:tcPr marL="50800" marR="50800" marT="50800" marB="50800" anchor="ctr" anchorCtr="0" horzOverflow="overflow">
                    <a:lnL w="762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tcPr>
                </a:tc>
                <a:tc>
                  <a:txBody>
                    <a:bodyPr/>
                    <a:lstStyle/>
                    <a:p>
                      <a:pPr algn="ctr" defTabSz="584200">
                        <a:defRPr>
                          <a:solidFill>
                            <a:srgbClr val="000000"/>
                          </a:solidFill>
                        </a:defRPr>
                      </a:pPr>
                      <a:r>
                        <a:rPr sz="2900">
                          <a:solidFill>
                            <a:srgbClr val="7F0325"/>
                          </a:solidFill>
                          <a:latin typeface="Courier"/>
                          <a:ea typeface="Courier"/>
                          <a:cs typeface="Courier"/>
                          <a:sym typeface="Courier"/>
                        </a:rPr>
                        <a:t>Address 3</a:t>
                      </a:r>
                    </a:p>
                  </a:txBody>
                  <a:tcPr marL="50800" marR="50800" marT="50800" marB="50800" anchor="ctr" anchorCtr="0" horzOverflow="overflow">
                    <a:lnL w="762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tcPr>
                </a:tc>
              </a:tr>
              <a:tr h="1048166">
                <a:tc>
                  <a:txBody>
                    <a:bodyPr/>
                    <a:lstStyle/>
                    <a:p>
                      <a:pPr algn="ctr" defTabSz="584200">
                        <a:defRPr>
                          <a:solidFill>
                            <a:srgbClr val="000000"/>
                          </a:solidFill>
                        </a:defRPr>
                      </a:pPr>
                      <a:r>
                        <a:rPr sz="5500"/>
                        <a:t>value 0</a:t>
                      </a:r>
                    </a:p>
                  </a:txBody>
                  <a:tcPr marL="50800" marR="50800" marT="50800" marB="50800" anchor="ctr" anchorCtr="0" horzOverflow="overflow">
                    <a:lnL w="762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tcPr>
                </a:tc>
                <a:tc>
                  <a:txBody>
                    <a:bodyPr/>
                    <a:lstStyle/>
                    <a:p>
                      <a:pPr algn="ctr" defTabSz="584200">
                        <a:defRPr>
                          <a:solidFill>
                            <a:srgbClr val="000000"/>
                          </a:solidFill>
                        </a:defRPr>
                      </a:pPr>
                      <a:r>
                        <a:rPr sz="5500"/>
                        <a:t>value 1</a:t>
                      </a:r>
                    </a:p>
                  </a:txBody>
                  <a:tcPr marL="50800" marR="50800" marT="50800" marB="50800" anchor="ctr" anchorCtr="0" horzOverflow="overflow">
                    <a:lnL w="762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tcPr>
                </a:tc>
                <a:tc>
                  <a:txBody>
                    <a:bodyPr/>
                    <a:lstStyle/>
                    <a:p>
                      <a:pPr algn="ctr" defTabSz="584200">
                        <a:defRPr>
                          <a:solidFill>
                            <a:srgbClr val="000000"/>
                          </a:solidFill>
                        </a:defRPr>
                      </a:pPr>
                      <a:r>
                        <a:rPr sz="5500"/>
                        <a:t>value 2</a:t>
                      </a:r>
                    </a:p>
                  </a:txBody>
                  <a:tcPr marL="50800" marR="50800" marT="50800" marB="50800" anchor="ctr" anchorCtr="0" horzOverflow="overflow">
                    <a:lnL w="762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tcPr>
                </a:tc>
                <a:tc>
                  <a:txBody>
                    <a:bodyPr/>
                    <a:lstStyle/>
                    <a:p>
                      <a:pPr algn="ctr" defTabSz="584200">
                        <a:defRPr>
                          <a:solidFill>
                            <a:srgbClr val="000000"/>
                          </a:solidFill>
                        </a:defRPr>
                      </a:pPr>
                      <a:r>
                        <a:rPr sz="5500"/>
                        <a:t>value 3</a:t>
                      </a:r>
                    </a:p>
                  </a:txBody>
                  <a:tcPr marL="50800" marR="50800" marT="50800" marB="50800" anchor="ctr" anchorCtr="0" horzOverflow="overflow">
                    <a:lnL w="762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tcPr>
                </a:tc>
              </a:tr>
            </a:tbl>
          </a:graphicData>
        </a:graphic>
      </p:graphicFrame>
      <p:sp>
        <p:nvSpPr>
          <p:cNvPr id="150" name="Shape 150"/>
          <p:cNvSpPr/>
          <p:nvPr/>
        </p:nvSpPr>
        <p:spPr>
          <a:xfrm>
            <a:off x="665826" y="8454386"/>
            <a:ext cx="21838246" cy="52400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lnSpc>
                <a:spcPct val="110000"/>
              </a:lnSpc>
              <a:buSzPct val="100000"/>
              <a:buChar char="•"/>
              <a:defRPr sz="4300"/>
            </a:pPr>
            <a:r>
              <a:t>As Chris P. discussed on Monday:</a:t>
            </a:r>
          </a:p>
          <a:p>
            <a:pPr lvl="1" marL="457200" indent="-228600" algn="l">
              <a:lnSpc>
                <a:spcPct val="110000"/>
              </a:lnSpc>
              <a:buSzPct val="100000"/>
              <a:buChar char="•"/>
              <a:defRPr sz="4300"/>
            </a:pPr>
            <a:r>
              <a:t>When we </a:t>
            </a:r>
            <a:r>
              <a:rPr b="1" sz="4000">
                <a:latin typeface="Courier New"/>
                <a:ea typeface="Courier New"/>
                <a:cs typeface="Courier New"/>
                <a:sym typeface="Courier New"/>
              </a:rPr>
              <a:t>.add()</a:t>
            </a:r>
            <a:r>
              <a:t> a value to the array, the array grows by one, and the new value gets put on the right end.</a:t>
            </a:r>
          </a:p>
          <a:p>
            <a:pPr lvl="1" marL="457200" indent="-228600" algn="l">
              <a:lnSpc>
                <a:spcPct val="110000"/>
              </a:lnSpc>
              <a:buSzPct val="100000"/>
              <a:buChar char="•"/>
              <a:defRPr sz="4300"/>
            </a:pPr>
            <a:r>
              <a:t>When we </a:t>
            </a:r>
            <a:r>
              <a:rPr b="1">
                <a:latin typeface="Courier New"/>
                <a:ea typeface="Courier New"/>
                <a:cs typeface="Courier New"/>
                <a:sym typeface="Courier New"/>
              </a:rPr>
              <a:t>.insert()</a:t>
            </a:r>
            <a:r>
              <a:t> a value inside the array, all elements to the right are shifted (this takes time!)</a:t>
            </a:r>
          </a:p>
          <a:p>
            <a:pPr lvl="1" marL="457200" indent="-228600" algn="l">
              <a:lnSpc>
                <a:spcPct val="110000"/>
              </a:lnSpc>
              <a:buSzPct val="100000"/>
              <a:buChar char="•"/>
              <a:defRPr sz="4300"/>
            </a:pPr>
            <a:r>
              <a:t>When we </a:t>
            </a:r>
            <a:r>
              <a:rPr b="1">
                <a:latin typeface="Courier New"/>
                <a:ea typeface="Courier New"/>
                <a:cs typeface="Courier New"/>
                <a:sym typeface="Courier New"/>
              </a:rPr>
              <a:t>.remove()</a:t>
            </a:r>
            <a:r>
              <a:t> a value somewhere in the array, all the values to the right of that value must be moved, and that, too, takes time.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Queues</a:t>
            </a:r>
          </a:p>
        </p:txBody>
      </p:sp>
      <p:sp>
        <p:nvSpPr>
          <p:cNvPr id="351" name="Shape 351"/>
          <p:cNvSpPr/>
          <p:nvPr>
            <p:ph type="title" idx="4294967295"/>
          </p:nvPr>
        </p:nvSpPr>
        <p:spPr>
          <a:xfrm>
            <a:off x="293507" y="1966106"/>
            <a:ext cx="23796987" cy="8678756"/>
          </a:xfrm>
          <a:prstGeom prst="rect">
            <a:avLst/>
          </a:prstGeom>
        </p:spPr>
        <p:txBody>
          <a:bodyPr anchor="t">
            <a:noAutofit/>
          </a:bodyPr>
          <a:lstStyle/>
          <a:p>
            <a:pPr marL="382905" defTabSz="546100">
              <a:lnSpc>
                <a:spcPct val="90000"/>
              </a:lnSpc>
              <a:defRPr sz="4300"/>
            </a:pPr>
            <a:r>
              <a:t>Like the stack, the queue Abstract Data Type can be implemented in many ways (we will talk about some later!). A queue must implement at least the following functions:</a:t>
            </a:r>
          </a:p>
          <a:p>
            <a:pPr marL="382905" defTabSz="546100">
              <a:lnSpc>
                <a:spcPct val="90000"/>
              </a:lnSpc>
              <a:defRPr sz="4300"/>
            </a:pPr>
          </a:p>
          <a:p>
            <a:pPr marL="382905" defTabSz="546100">
              <a:lnSpc>
                <a:spcPct val="90000"/>
              </a:lnSpc>
              <a:defRPr b="1" sz="4300">
                <a:latin typeface="Helvetica Neue"/>
                <a:ea typeface="Helvetica Neue"/>
                <a:cs typeface="Helvetica Neue"/>
                <a:sym typeface="Helvetica Neue"/>
              </a:defRPr>
            </a:pPr>
            <a:r>
              <a:t>enqueue(</a:t>
            </a:r>
            <a:r>
              <a:rPr i="1"/>
              <a:t>value)</a:t>
            </a:r>
            <a:r>
              <a:t> </a:t>
            </a:r>
            <a:r>
              <a:rPr b="0">
                <a:latin typeface="+mn-lt"/>
                <a:ea typeface="+mn-ea"/>
                <a:cs typeface="+mn-cs"/>
                <a:sym typeface="Helvetica Neue Light"/>
              </a:rPr>
              <a:t>(</a:t>
            </a:r>
            <a:r>
              <a:t>or add(</a:t>
            </a:r>
            <a:r>
              <a:rPr i="1"/>
              <a:t>value)</a:t>
            </a:r>
            <a:r>
              <a:rPr b="0">
                <a:latin typeface="+mn-lt"/>
                <a:ea typeface="+mn-ea"/>
                <a:cs typeface="+mn-cs"/>
                <a:sym typeface="Helvetica Neue Light"/>
              </a:rPr>
              <a:t>)</a:t>
            </a:r>
            <a:r>
              <a:t> </a:t>
            </a:r>
            <a:r>
              <a:rPr b="0">
                <a:latin typeface="+mn-lt"/>
                <a:ea typeface="+mn-ea"/>
                <a:cs typeface="+mn-cs"/>
                <a:sym typeface="Helvetica Neue Light"/>
              </a:rPr>
              <a:t>- place an entity onto the </a:t>
            </a:r>
            <a:r>
              <a:rPr b="0" i="1"/>
              <a:t>back</a:t>
            </a:r>
            <a:r>
              <a:rPr b="0">
                <a:latin typeface="+mn-lt"/>
                <a:ea typeface="+mn-ea"/>
                <a:cs typeface="+mn-cs"/>
                <a:sym typeface="Helvetica Neue Light"/>
              </a:rPr>
              <a:t> of the queue</a:t>
            </a:r>
          </a:p>
          <a:p>
            <a:pPr marL="382905" defTabSz="546100">
              <a:lnSpc>
                <a:spcPct val="90000"/>
              </a:lnSpc>
              <a:defRPr b="1" sz="4300">
                <a:latin typeface="Helvetica Neue"/>
                <a:ea typeface="Helvetica Neue"/>
                <a:cs typeface="Helvetica Neue"/>
                <a:sym typeface="Helvetica Neue"/>
              </a:defRPr>
            </a:pPr>
            <a:r>
              <a:t>dequeue() </a:t>
            </a:r>
            <a:r>
              <a:rPr b="0">
                <a:latin typeface="+mn-lt"/>
                <a:ea typeface="+mn-ea"/>
                <a:cs typeface="+mn-cs"/>
                <a:sym typeface="Helvetica Neue Light"/>
              </a:rPr>
              <a:t>(</a:t>
            </a:r>
            <a:r>
              <a:t>or remove()</a:t>
            </a:r>
            <a:r>
              <a:rPr b="0">
                <a:latin typeface="+mn-lt"/>
                <a:ea typeface="+mn-ea"/>
                <a:cs typeface="+mn-cs"/>
                <a:sym typeface="Helvetica Neue Light"/>
              </a:rPr>
              <a:t>)</a:t>
            </a:r>
            <a:r>
              <a:t> </a:t>
            </a:r>
            <a:r>
              <a:rPr b="0">
                <a:latin typeface="+mn-lt"/>
                <a:ea typeface="+mn-ea"/>
                <a:cs typeface="+mn-cs"/>
                <a:sym typeface="Helvetica Neue Light"/>
              </a:rPr>
              <a:t>- remove an entity from the </a:t>
            </a:r>
            <a:r>
              <a:rPr b="0" i="1"/>
              <a:t>front</a:t>
            </a:r>
            <a:r>
              <a:rPr b="0">
                <a:latin typeface="+mn-lt"/>
                <a:ea typeface="+mn-ea"/>
                <a:cs typeface="+mn-cs"/>
                <a:sym typeface="Helvetica Neue Light"/>
              </a:rPr>
              <a:t> of the queue</a:t>
            </a:r>
          </a:p>
          <a:p>
            <a:pPr marL="382905" defTabSz="546100">
              <a:lnSpc>
                <a:spcPct val="90000"/>
              </a:lnSpc>
              <a:defRPr b="1" sz="4300">
                <a:latin typeface="Helvetica Neue"/>
                <a:ea typeface="Helvetica Neue"/>
                <a:cs typeface="Helvetica Neue"/>
                <a:sym typeface="Helvetica Neue"/>
              </a:defRPr>
            </a:pPr>
            <a:r>
              <a:t>front() </a:t>
            </a:r>
            <a:r>
              <a:rPr b="0">
                <a:latin typeface="+mn-lt"/>
                <a:ea typeface="+mn-ea"/>
                <a:cs typeface="+mn-cs"/>
                <a:sym typeface="Helvetica Neue Light"/>
              </a:rPr>
              <a:t>(</a:t>
            </a:r>
            <a:r>
              <a:t>or peek()</a:t>
            </a:r>
            <a:r>
              <a:rPr b="0">
                <a:latin typeface="+mn-lt"/>
                <a:ea typeface="+mn-ea"/>
                <a:cs typeface="+mn-cs"/>
                <a:sym typeface="Helvetica Neue Light"/>
              </a:rPr>
              <a:t>)</a:t>
            </a:r>
            <a:r>
              <a:t> </a:t>
            </a:r>
            <a:r>
              <a:rPr b="0">
                <a:latin typeface="+mn-lt"/>
                <a:ea typeface="+mn-ea"/>
                <a:cs typeface="+mn-cs"/>
                <a:sym typeface="Helvetica Neue Light"/>
              </a:rPr>
              <a:t>- look at the entity at the front of the queue, but don’t remove it</a:t>
            </a:r>
            <a:endParaRPr b="0">
              <a:latin typeface="+mn-lt"/>
              <a:ea typeface="+mn-ea"/>
              <a:cs typeface="+mn-cs"/>
              <a:sym typeface="Helvetica Neue Light"/>
            </a:endParaRPr>
          </a:p>
          <a:p>
            <a:pPr marL="382905" defTabSz="546100">
              <a:lnSpc>
                <a:spcPct val="90000"/>
              </a:lnSpc>
              <a:defRPr b="1" sz="4300">
                <a:latin typeface="Helvetica Neue"/>
                <a:ea typeface="Helvetica Neue"/>
                <a:cs typeface="Helvetica Neue"/>
                <a:sym typeface="Helvetica Neue"/>
              </a:defRPr>
            </a:pPr>
            <a:r>
              <a:t>isEmpty()</a:t>
            </a:r>
            <a:r>
              <a:rPr b="0">
                <a:latin typeface="+mn-lt"/>
                <a:ea typeface="+mn-ea"/>
                <a:cs typeface="+mn-cs"/>
                <a:sym typeface="Helvetica Neue Light"/>
              </a:rPr>
              <a:t> - a boolean value, </a:t>
            </a:r>
            <a:r>
              <a:rPr>
                <a:latin typeface="Courier New"/>
                <a:ea typeface="Courier New"/>
                <a:cs typeface="Courier New"/>
                <a:sym typeface="Courier New"/>
              </a:rPr>
              <a:t>true</a:t>
            </a:r>
            <a:r>
              <a:rPr b="0">
                <a:latin typeface="+mn-lt"/>
                <a:ea typeface="+mn-ea"/>
                <a:cs typeface="+mn-cs"/>
                <a:sym typeface="Helvetica Neue Light"/>
              </a:rPr>
              <a:t> if the queue is empty, </a:t>
            </a:r>
            <a:r>
              <a:rPr>
                <a:latin typeface="Courier New"/>
                <a:ea typeface="Courier New"/>
                <a:cs typeface="Courier New"/>
                <a:sym typeface="Courier New"/>
              </a:rPr>
              <a:t>false</a:t>
            </a:r>
            <a:r>
              <a:rPr b="0">
                <a:latin typeface="+mn-lt"/>
                <a:ea typeface="+mn-ea"/>
                <a:cs typeface="+mn-cs"/>
                <a:sym typeface="Helvetica Neue Light"/>
              </a:rPr>
              <a:t> if it has at least one element. (note: a runtime error occurs if a </a:t>
            </a:r>
            <a:r>
              <a:rPr sz="4000">
                <a:latin typeface="Courier New"/>
                <a:ea typeface="Courier New"/>
                <a:cs typeface="Courier New"/>
                <a:sym typeface="Courier New"/>
              </a:rPr>
              <a:t>dequeue()</a:t>
            </a:r>
            <a:r>
              <a:rPr b="0">
                <a:latin typeface="+mn-lt"/>
                <a:ea typeface="+mn-ea"/>
                <a:cs typeface="+mn-cs"/>
                <a:sym typeface="Helvetica Neue Light"/>
              </a:rPr>
              <a:t> or </a:t>
            </a:r>
            <a:r>
              <a:rPr sz="4000">
                <a:latin typeface="Courier New"/>
                <a:ea typeface="Courier New"/>
                <a:cs typeface="Courier New"/>
                <a:sym typeface="Courier New"/>
              </a:rPr>
              <a:t>front()</a:t>
            </a:r>
            <a:r>
              <a:rPr b="0">
                <a:latin typeface="+mn-lt"/>
                <a:ea typeface="+mn-ea"/>
                <a:cs typeface="+mn-cs"/>
                <a:sym typeface="Helvetica Neue Light"/>
              </a:rPr>
              <a:t> operation is attempted on an empty queue.)</a:t>
            </a:r>
            <a:endParaRPr b="0">
              <a:latin typeface="+mn-lt"/>
              <a:ea typeface="+mn-ea"/>
              <a:cs typeface="+mn-cs"/>
              <a:sym typeface="Helvetica Neue Light"/>
            </a:endParaRPr>
          </a:p>
          <a:p>
            <a:pPr marL="382905" defTabSz="546100">
              <a:lnSpc>
                <a:spcPct val="90000"/>
              </a:lnSpc>
              <a:defRPr b="1" sz="4300">
                <a:latin typeface="Helvetica Neue"/>
                <a:ea typeface="Helvetica Neue"/>
                <a:cs typeface="Helvetica Neue"/>
                <a:sym typeface="Helvetica Neue"/>
              </a:defRPr>
            </a:pPr>
            <a:endParaRPr b="0">
              <a:latin typeface="+mn-lt"/>
              <a:ea typeface="+mn-ea"/>
              <a:cs typeface="+mn-cs"/>
              <a:sym typeface="Helvetica Neue Light"/>
            </a:endParaRPr>
          </a:p>
          <a:p>
            <a:pPr marL="382905" defTabSz="546100">
              <a:lnSpc>
                <a:spcPct val="90000"/>
              </a:lnSpc>
              <a:defRPr b="1" sz="4300">
                <a:latin typeface="Helvetica Neue"/>
                <a:ea typeface="Helvetica Neue"/>
                <a:cs typeface="Helvetica Neue"/>
                <a:sym typeface="Helvetica Neue"/>
              </a:defRPr>
            </a:pPr>
            <a:r>
              <a:rPr b="0">
                <a:latin typeface="+mn-lt"/>
                <a:ea typeface="+mn-ea"/>
                <a:cs typeface="+mn-cs"/>
                <a:sym typeface="Helvetica Neue Light"/>
              </a:rPr>
              <a:t>Please look at the Stanford Library Queue reference for other functions (e.g., there is a </a:t>
            </a:r>
            <a:r>
              <a:rPr sz="4000">
                <a:latin typeface="Courier New"/>
                <a:ea typeface="Courier New"/>
                <a:cs typeface="Courier New"/>
                <a:sym typeface="Courier New"/>
              </a:rPr>
              <a:t>back()</a:t>
            </a:r>
            <a:r>
              <a:rPr b="0">
                <a:latin typeface="+mn-lt"/>
                <a:ea typeface="+mn-ea"/>
                <a:cs typeface="+mn-cs"/>
                <a:sym typeface="Helvetica Neue Light"/>
              </a:rPr>
              <a:t> function that is analogous to </a:t>
            </a:r>
            <a:r>
              <a:rPr sz="4000">
                <a:latin typeface="Courier New"/>
                <a:ea typeface="Courier New"/>
                <a:cs typeface="Courier New"/>
                <a:sym typeface="Courier New"/>
              </a:rPr>
              <a:t>front()</a:t>
            </a:r>
            <a:r>
              <a:rPr b="0">
                <a:latin typeface="+mn-lt"/>
                <a:ea typeface="+mn-ea"/>
                <a:cs typeface="+mn-cs"/>
                <a:sym typeface="Helvetica Neue Light"/>
              </a:rPr>
              <a:t> for the back of the queue -- but no removing the value!)</a:t>
            </a:r>
            <a:endParaRPr b="0">
              <a:latin typeface="+mn-lt"/>
              <a:ea typeface="+mn-ea"/>
              <a:cs typeface="+mn-cs"/>
              <a:sym typeface="Helvetica Neue Light"/>
            </a:endParaRPr>
          </a:p>
          <a:p>
            <a:pPr marL="382905" defTabSz="546100">
              <a:lnSpc>
                <a:spcPct val="90000"/>
              </a:lnSpc>
              <a:defRPr b="1" sz="4300">
                <a:latin typeface="Helvetica Neue"/>
                <a:ea typeface="Helvetica Neue"/>
                <a:cs typeface="Helvetica Neue"/>
                <a:sym typeface="Helvetica Neue"/>
              </a:defRPr>
            </a:pPr>
            <a:endParaRPr b="0">
              <a:latin typeface="+mn-lt"/>
              <a:ea typeface="+mn-ea"/>
              <a:cs typeface="+mn-cs"/>
              <a:sym typeface="Helvetica Neue Light"/>
            </a:endParaRPr>
          </a:p>
        </p:txBody>
      </p:sp>
      <p:sp>
        <p:nvSpPr>
          <p:cNvPr id="352" name="Shape 352"/>
          <p:cNvSpPr/>
          <p:nvPr/>
        </p:nvSpPr>
        <p:spPr>
          <a:xfrm>
            <a:off x="4555526" y="9587851"/>
            <a:ext cx="15272948" cy="401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558800" algn="l"/>
              </a:tabLst>
              <a:defRPr b="1" sz="3900">
                <a:solidFill>
                  <a:srgbClr val="008F00"/>
                </a:solidFill>
                <a:latin typeface="Courier New"/>
                <a:ea typeface="Courier New"/>
                <a:cs typeface="Courier New"/>
                <a:sym typeface="Courier New"/>
              </a:defRPr>
            </a:pPr>
            <a:r>
              <a:rPr>
                <a:solidFill>
                  <a:srgbClr val="000000"/>
                </a:solidFill>
              </a:rPr>
              <a:t>Queue&lt;</a:t>
            </a:r>
            <a:r>
              <a:rPr>
                <a:solidFill>
                  <a:srgbClr val="0433FF"/>
                </a:solidFill>
              </a:rPr>
              <a:t>int</a:t>
            </a:r>
            <a:r>
              <a:rPr>
                <a:solidFill>
                  <a:srgbClr val="000000"/>
                </a:solidFill>
              </a:rPr>
              <a:t>&gt; q;                </a:t>
            </a:r>
            <a:r>
              <a:t>// {}, empty queue</a:t>
            </a:r>
            <a:endParaRPr>
              <a:solidFill>
                <a:srgbClr val="000000"/>
              </a:solidFill>
            </a:endParaRPr>
          </a:p>
          <a:p>
            <a:pPr algn="l" defTabSz="457200">
              <a:tabLst>
                <a:tab pos="558800" algn="l"/>
              </a:tabLst>
              <a:defRPr b="1" sz="3900">
                <a:latin typeface="Courier New"/>
                <a:ea typeface="Courier New"/>
                <a:cs typeface="Courier New"/>
                <a:sym typeface="Courier New"/>
              </a:defRPr>
            </a:pPr>
            <a:r>
              <a:t>q.enqueue(42);               </a:t>
            </a:r>
            <a:r>
              <a:rPr>
                <a:solidFill>
                  <a:srgbClr val="008F00"/>
                </a:solidFill>
              </a:rPr>
              <a:t>// {42}</a:t>
            </a:r>
          </a:p>
          <a:p>
            <a:pPr algn="l" defTabSz="457200">
              <a:tabLst>
                <a:tab pos="558800" algn="l"/>
              </a:tabLst>
              <a:defRPr b="1" sz="3900">
                <a:latin typeface="Courier New"/>
                <a:ea typeface="Courier New"/>
                <a:cs typeface="Courier New"/>
                <a:sym typeface="Courier New"/>
              </a:defRPr>
            </a:pPr>
            <a:r>
              <a:t>q.enqueue(-3);               </a:t>
            </a:r>
            <a:r>
              <a:rPr>
                <a:solidFill>
                  <a:srgbClr val="008F00"/>
                </a:solidFill>
              </a:rPr>
              <a:t>// {42, -3}</a:t>
            </a:r>
          </a:p>
          <a:p>
            <a:pPr algn="l" defTabSz="457200">
              <a:tabLst>
                <a:tab pos="558800" algn="l"/>
              </a:tabLst>
              <a:defRPr b="1" sz="3900">
                <a:latin typeface="Courier New"/>
                <a:ea typeface="Courier New"/>
                <a:cs typeface="Courier New"/>
                <a:sym typeface="Courier New"/>
              </a:defRPr>
            </a:pPr>
            <a:r>
              <a:t>q.enqueue(17);               </a:t>
            </a:r>
            <a:r>
              <a:rPr>
                <a:solidFill>
                  <a:srgbClr val="008F00"/>
                </a:solidFill>
              </a:rPr>
              <a:t>// {42, -3, 17}</a:t>
            </a:r>
          </a:p>
          <a:p>
            <a:pPr algn="l" defTabSz="457200">
              <a:tabLst>
                <a:tab pos="558800" algn="l"/>
              </a:tabLst>
              <a:defRPr b="1" sz="3900">
                <a:latin typeface="Courier New"/>
                <a:ea typeface="Courier New"/>
                <a:cs typeface="Courier New"/>
                <a:sym typeface="Courier New"/>
              </a:defRPr>
            </a:pPr>
            <a:r>
              <a:t>cout &lt;&lt; q.dequeue() &lt;&lt; endl; </a:t>
            </a:r>
            <a:r>
              <a:rPr>
                <a:solidFill>
                  <a:srgbClr val="008F00"/>
                </a:solidFill>
              </a:rPr>
              <a:t>// 42 (q is {-3, 17})</a:t>
            </a:r>
          </a:p>
          <a:p>
            <a:pPr algn="l" defTabSz="457200">
              <a:tabLst>
                <a:tab pos="558800" algn="l"/>
              </a:tabLst>
              <a:defRPr b="1" sz="3900">
                <a:latin typeface="Courier New"/>
                <a:ea typeface="Courier New"/>
                <a:cs typeface="Courier New"/>
                <a:sym typeface="Courier New"/>
              </a:defRPr>
            </a:pPr>
            <a:r>
              <a:t>cout &lt;&lt; q.front() &lt;&lt; endl;   </a:t>
            </a:r>
            <a:r>
              <a:rPr>
                <a:solidFill>
                  <a:srgbClr val="008F00"/>
                </a:solidFill>
              </a:rPr>
              <a:t>// -3 (q is {-3, 17})</a:t>
            </a:r>
          </a:p>
          <a:p>
            <a:pPr algn="l" defTabSz="457200">
              <a:tabLst>
                <a:tab pos="558800" algn="l"/>
              </a:tabLst>
              <a:defRPr b="1" sz="3900">
                <a:latin typeface="Courier New"/>
                <a:ea typeface="Courier New"/>
                <a:cs typeface="Courier New"/>
                <a:sym typeface="Courier New"/>
              </a:defRPr>
            </a:pPr>
            <a:r>
              <a:t>cout &lt;&lt; q.dequeue() &lt;&lt; endl; </a:t>
            </a:r>
            <a:r>
              <a:rPr>
                <a:solidFill>
                  <a:srgbClr val="008F00"/>
                </a:solidFill>
              </a:rPr>
              <a:t>// -3 (q is {17})</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Queue Examples</a:t>
            </a:r>
          </a:p>
        </p:txBody>
      </p:sp>
      <p:sp>
        <p:nvSpPr>
          <p:cNvPr id="355" name="Shape 355"/>
          <p:cNvSpPr/>
          <p:nvPr>
            <p:ph type="title" idx="4294967295"/>
          </p:nvPr>
        </p:nvSpPr>
        <p:spPr>
          <a:xfrm>
            <a:off x="-192647" y="1626277"/>
            <a:ext cx="24769294" cy="5602397"/>
          </a:xfrm>
          <a:prstGeom prst="rect">
            <a:avLst/>
          </a:prstGeom>
        </p:spPr>
        <p:txBody>
          <a:bodyPr anchor="t">
            <a:noAutofit/>
          </a:bodyPr>
          <a:lstStyle/>
          <a:p>
            <a:pPr marL="382905" defTabSz="546100">
              <a:lnSpc>
                <a:spcPct val="90000"/>
              </a:lnSpc>
              <a:defRPr sz="4200"/>
            </a:pPr>
            <a:r>
              <a:t>There are many real world problems that are modeled well with a queue:</a:t>
            </a:r>
          </a:p>
          <a:p>
            <a:pPr marL="382905" defTabSz="546100">
              <a:lnSpc>
                <a:spcPct val="90000"/>
              </a:lnSpc>
              <a:defRPr sz="4200"/>
            </a:pPr>
          </a:p>
          <a:p>
            <a:pPr marL="967105" indent="-584200" defTabSz="546100">
              <a:lnSpc>
                <a:spcPct val="90000"/>
              </a:lnSpc>
              <a:buSzPct val="75000"/>
              <a:buFont typeface="Helvetica Neue"/>
              <a:defRPr sz="4200"/>
            </a:pPr>
            <a:r>
              <a:t>Jobs submitted to a printer go into a queue (although they can be deleted, so it breaks the model a bit)</a:t>
            </a:r>
          </a:p>
          <a:p>
            <a:pPr marL="967105" indent="-584200" defTabSz="546100">
              <a:lnSpc>
                <a:spcPct val="90000"/>
              </a:lnSpc>
              <a:buSzPct val="75000"/>
              <a:buFont typeface="Helvetica Neue"/>
              <a:defRPr sz="4200"/>
            </a:pPr>
            <a:r>
              <a:t>Ticket counters, supermarkets, etc.</a:t>
            </a:r>
          </a:p>
          <a:p>
            <a:pPr marL="967105" indent="-584200" defTabSz="546100">
              <a:lnSpc>
                <a:spcPct val="90000"/>
              </a:lnSpc>
              <a:buSzPct val="75000"/>
              <a:buFont typeface="Helvetica Neue"/>
              <a:defRPr sz="4200"/>
            </a:pPr>
            <a:r>
              <a:t>File server - files are doled out on a first-come-first served basis</a:t>
            </a:r>
          </a:p>
          <a:p>
            <a:pPr marL="967105" indent="-584200" defTabSz="546100">
              <a:lnSpc>
                <a:spcPct val="90000"/>
              </a:lnSpc>
              <a:buSzPct val="75000"/>
              <a:buFont typeface="Helvetica Neue"/>
              <a:defRPr sz="4200"/>
            </a:pPr>
            <a:r>
              <a:t>Call centers (“your call will be handled by the next available agent”)</a:t>
            </a:r>
          </a:p>
          <a:p>
            <a:pPr marL="967105" indent="-584200" defTabSz="546100">
              <a:lnSpc>
                <a:spcPct val="90000"/>
              </a:lnSpc>
              <a:buSzPct val="75000"/>
              <a:buFont typeface="Helvetica Neue"/>
              <a:defRPr sz="4200"/>
            </a:pPr>
            <a:r>
              <a:t>The LaIR is a queue!</a:t>
            </a:r>
          </a:p>
          <a:p>
            <a:pPr marL="967105" indent="-584200" defTabSz="546100">
              <a:lnSpc>
                <a:spcPct val="90000"/>
              </a:lnSpc>
              <a:buSzPct val="75000"/>
              <a:buFont typeface="Helvetica Neue"/>
              <a:defRPr sz="4200"/>
            </a:pPr>
            <a:r>
              <a:t>Chris G’s research! Scheduling work between a CPU and a GPU is queue based.</a:t>
            </a:r>
          </a:p>
        </p:txBody>
      </p:sp>
      <p:grpSp>
        <p:nvGrpSpPr>
          <p:cNvPr id="361" name="Group 361"/>
          <p:cNvGrpSpPr/>
          <p:nvPr/>
        </p:nvGrpSpPr>
        <p:grpSpPr>
          <a:xfrm>
            <a:off x="7050930" y="6737464"/>
            <a:ext cx="10282140" cy="6448600"/>
            <a:chOff x="0" y="0"/>
            <a:chExt cx="10282139" cy="6448598"/>
          </a:xfrm>
        </p:grpSpPr>
        <p:sp>
          <p:nvSpPr>
            <p:cNvPr id="356" name="Shape 356"/>
            <p:cNvSpPr/>
            <p:nvPr/>
          </p:nvSpPr>
          <p:spPr>
            <a:xfrm>
              <a:off x="0" y="0"/>
              <a:ext cx="10282140" cy="16965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46100">
                <a:defRPr sz="7600">
                  <a:latin typeface="Gill Sans"/>
                  <a:ea typeface="Gill Sans"/>
                  <a:cs typeface="Gill Sans"/>
                  <a:sym typeface="Gill Sans"/>
                </a:defRPr>
              </a:lvl1pPr>
            </a:lstStyle>
            <a:p>
              <a:pPr/>
              <a:r>
                <a:t>The Scheduling Algorithm</a:t>
              </a:r>
            </a:p>
          </p:txBody>
        </p:sp>
        <p:sp>
          <p:nvSpPr>
            <p:cNvPr id="357" name="Shape 357"/>
            <p:cNvSpPr/>
            <p:nvPr/>
          </p:nvSpPr>
          <p:spPr>
            <a:xfrm>
              <a:off x="0" y="1340333"/>
              <a:ext cx="10282140" cy="10122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lgn="l" defTabSz="436880">
                <a:spcBef>
                  <a:spcPts val="2800"/>
                </a:spcBef>
                <a:defRPr sz="2880">
                  <a:latin typeface="Gill Sans"/>
                  <a:ea typeface="Gill Sans"/>
                  <a:cs typeface="Gill Sans"/>
                  <a:sym typeface="Gill Sans"/>
                </a:defRPr>
              </a:lvl1pPr>
            </a:lstStyle>
            <a:p>
              <a:pPr/>
              <a:r>
                <a:t>Applications are moved from a main queue into a device sub-queue based on a set of rules (assuming one CPU and one GPU):</a:t>
              </a:r>
            </a:p>
          </p:txBody>
        </p:sp>
        <p:grpSp>
          <p:nvGrpSpPr>
            <p:cNvPr id="360" name="Group 360"/>
            <p:cNvGrpSpPr/>
            <p:nvPr/>
          </p:nvGrpSpPr>
          <p:grpSpPr>
            <a:xfrm>
              <a:off x="946669" y="2446343"/>
              <a:ext cx="8210717" cy="4002256"/>
              <a:chOff x="0" y="0"/>
              <a:chExt cx="8210715" cy="4002255"/>
            </a:xfrm>
          </p:grpSpPr>
          <p:sp>
            <p:nvSpPr>
              <p:cNvPr id="358" name="Shape 358"/>
              <p:cNvSpPr/>
              <p:nvPr/>
            </p:nvSpPr>
            <p:spPr>
              <a:xfrm>
                <a:off x="0" y="0"/>
                <a:ext cx="8210716" cy="4002256"/>
              </a:xfrm>
              <a:prstGeom prst="rect">
                <a:avLst/>
              </a:prstGeom>
              <a:solidFill>
                <a:srgbClr val="FFFFFF"/>
              </a:soli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defTabSz="800100">
                  <a:defRPr sz="2600">
                    <a:solidFill>
                      <a:srgbClr val="FFFFFF"/>
                    </a:solidFill>
                    <a:effectLst>
                      <a:outerShdw sx="100000" sy="100000" kx="0" ky="0" algn="b" rotWithShape="0" blurRad="25400" dist="23998" dir="2700000">
                        <a:srgbClr val="000000">
                          <a:alpha val="31034"/>
                        </a:srgbClr>
                      </a:outerShdw>
                    </a:effectLst>
                    <a:latin typeface="Gill Sans"/>
                    <a:ea typeface="Gill Sans"/>
                    <a:cs typeface="Gill Sans"/>
                    <a:sym typeface="Gill Sans"/>
                  </a:defRPr>
                </a:pPr>
              </a:p>
            </p:txBody>
          </p:sp>
          <p:pic>
            <p:nvPicPr>
              <p:cNvPr id="359" name="droppedImage.pdf"/>
              <p:cNvPicPr>
                <a:picLocks noChangeAspect="1"/>
              </p:cNvPicPr>
              <p:nvPr/>
            </p:nvPicPr>
            <p:blipFill>
              <a:blip r:embed="rId2">
                <a:extLst/>
              </a:blip>
              <a:stretch>
                <a:fillRect/>
              </a:stretch>
            </p:blipFill>
            <p:spPr>
              <a:xfrm>
                <a:off x="824820" y="74983"/>
                <a:ext cx="6743098" cy="3730441"/>
              </a:xfrm>
              <a:prstGeom prst="rect">
                <a:avLst/>
              </a:prstGeom>
              <a:ln w="12700" cap="flat">
                <a:noFill/>
                <a:miter lim="400000"/>
              </a:ln>
              <a:effectLst/>
            </p:spPr>
          </p:pic>
        </p:grpSp>
      </p:grpSp>
      <p:sp>
        <p:nvSpPr>
          <p:cNvPr id="362" name="Shape 362"/>
          <p:cNvSpPr/>
          <p:nvPr/>
        </p:nvSpPr>
        <p:spPr>
          <a:xfrm rot="18051035">
            <a:off x="2427470" y="9223131"/>
            <a:ext cx="5066188" cy="14772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1" baseline="-17121" sz="4100">
                <a:solidFill>
                  <a:srgbClr val="941100"/>
                </a:solidFill>
                <a:uFill>
                  <a:solidFill>
                    <a:srgbClr val="000000"/>
                  </a:solidFill>
                </a:uFill>
                <a:latin typeface="Verdana"/>
                <a:ea typeface="Verdana"/>
                <a:cs typeface="Verdana"/>
                <a:sym typeface="Verdana"/>
              </a:defRPr>
            </a:pPr>
            <a:r>
              <a:t>Actual slide from Chris’s</a:t>
            </a:r>
          </a:p>
          <a:p>
            <a:pPr defTabSz="914400">
              <a:defRPr b="1" baseline="-17121" sz="4100">
                <a:solidFill>
                  <a:srgbClr val="941100"/>
                </a:solidFill>
                <a:uFill>
                  <a:solidFill>
                    <a:srgbClr val="000000"/>
                  </a:solidFill>
                </a:uFill>
                <a:latin typeface="Verdana"/>
                <a:ea typeface="Verdana"/>
                <a:cs typeface="Verdana"/>
                <a:sym typeface="Verdana"/>
              </a:defRPr>
            </a:pPr>
            <a:r>
              <a:t>Dissertation Defense</a:t>
            </a:r>
          </a:p>
        </p:txBody>
      </p:sp>
      <p:sp>
        <p:nvSpPr>
          <p:cNvPr id="363" name="Shape 363"/>
          <p:cNvSpPr/>
          <p:nvPr/>
        </p:nvSpPr>
        <p:spPr>
          <a:xfrm>
            <a:off x="7050930" y="7098796"/>
            <a:ext cx="10282141" cy="6292143"/>
          </a:xfrm>
          <a:prstGeom prst="rect">
            <a:avLst/>
          </a:prstGeom>
          <a:ln w="76200">
            <a:solidFill>
              <a:srgbClr val="7F0325"/>
            </a:solidFill>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Queue Mystery</a:t>
            </a:r>
          </a:p>
        </p:txBody>
      </p:sp>
      <p:sp>
        <p:nvSpPr>
          <p:cNvPr id="366" name="Shape 366"/>
          <p:cNvSpPr/>
          <p:nvPr>
            <p:ph type="title" idx="4294967295"/>
          </p:nvPr>
        </p:nvSpPr>
        <p:spPr>
          <a:xfrm>
            <a:off x="643356" y="1879796"/>
            <a:ext cx="23097287" cy="7923598"/>
          </a:xfrm>
          <a:prstGeom prst="rect">
            <a:avLst/>
          </a:prstGeom>
        </p:spPr>
        <p:txBody>
          <a:bodyPr anchor="t">
            <a:noAutofit/>
          </a:bodyPr>
          <a:lstStyle/>
          <a:p>
            <a:pPr marL="382905" defTabSz="546100">
              <a:lnSpc>
                <a:spcPct val="90000"/>
              </a:lnSpc>
              <a:defRPr sz="4200"/>
            </a:pPr>
            <a:r>
              <a:t>Both the Stanford Stack and Queue classes have a </a:t>
            </a:r>
            <a:r>
              <a:rPr b="1" sz="4300">
                <a:latin typeface="Courier New"/>
                <a:ea typeface="Courier New"/>
                <a:cs typeface="Courier New"/>
                <a:sym typeface="Courier New"/>
              </a:rPr>
              <a:t>size()</a:t>
            </a:r>
            <a:r>
              <a:t> function that returns the number of elements in the object.</a:t>
            </a:r>
          </a:p>
          <a:p>
            <a:pPr marL="382905" defTabSz="546100">
              <a:lnSpc>
                <a:spcPct val="90000"/>
              </a:lnSpc>
              <a:defRPr sz="4200"/>
            </a:pPr>
          </a:p>
          <a:p>
            <a:pPr marL="382905" defTabSz="546100">
              <a:lnSpc>
                <a:spcPct val="90000"/>
              </a:lnSpc>
              <a:defRPr sz="4200"/>
            </a:pPr>
            <a:r>
              <a:t>What is the output of the following code?</a:t>
            </a:r>
          </a:p>
          <a:p>
            <a:pPr marL="382905" defTabSz="546100">
              <a:lnSpc>
                <a:spcPct val="90000"/>
              </a:lnSpc>
              <a:defRPr sz="4200"/>
            </a:pPr>
          </a:p>
          <a:p>
            <a:pPr defTabSz="457200">
              <a:tabLst>
                <a:tab pos="558800" algn="l"/>
              </a:tabLst>
              <a:defRPr b="1" sz="3600">
                <a:latin typeface="Courier New"/>
                <a:ea typeface="Courier New"/>
                <a:cs typeface="Courier New"/>
                <a:sym typeface="Courier New"/>
              </a:defRPr>
            </a:pPr>
            <a:r>
              <a:t>    Queue&lt;</a:t>
            </a:r>
            <a:r>
              <a:rPr>
                <a:solidFill>
                  <a:srgbClr val="0433FF"/>
                </a:solidFill>
              </a:rPr>
              <a:t>int</a:t>
            </a:r>
            <a:r>
              <a:t>&gt; queue;</a:t>
            </a:r>
          </a:p>
          <a:p>
            <a:pPr defTabSz="457200">
              <a:tabLst>
                <a:tab pos="558800" algn="l"/>
              </a:tabLst>
              <a:defRPr b="1" sz="3600">
                <a:solidFill>
                  <a:srgbClr val="008F00"/>
                </a:solidFill>
                <a:latin typeface="Courier New"/>
                <a:ea typeface="Courier New"/>
                <a:cs typeface="Courier New"/>
                <a:sym typeface="Courier New"/>
              </a:defRPr>
            </a:pPr>
            <a:r>
              <a:rPr>
                <a:solidFill>
                  <a:srgbClr val="000000"/>
                </a:solidFill>
              </a:rPr>
              <a:t>    </a:t>
            </a:r>
            <a:r>
              <a:t>// produce: {1, 2, 3, 4, 5, 6}</a:t>
            </a:r>
            <a:endParaRPr>
              <a:solidFill>
                <a:srgbClr val="000000"/>
              </a:solidFill>
            </a:endParaRPr>
          </a:p>
          <a:p>
            <a:pPr defTabSz="457200">
              <a:tabLst>
                <a:tab pos="558800" algn="l"/>
              </a:tabLst>
              <a:defRPr b="1" sz="3600">
                <a:latin typeface="Courier New"/>
                <a:ea typeface="Courier New"/>
                <a:cs typeface="Courier New"/>
                <a:sym typeface="Courier New"/>
              </a:defRPr>
            </a:pPr>
            <a:r>
              <a:t>    </a:t>
            </a:r>
            <a:r>
              <a:rPr>
                <a:solidFill>
                  <a:srgbClr val="0433FF"/>
                </a:solidFill>
              </a:rPr>
              <a:t>for</a:t>
            </a:r>
            <a:r>
              <a:t> (</a:t>
            </a:r>
            <a:r>
              <a:rPr>
                <a:solidFill>
                  <a:srgbClr val="0433FF"/>
                </a:solidFill>
              </a:rPr>
              <a:t>int</a:t>
            </a:r>
            <a:r>
              <a:t> i = 1; i &lt;= 6; i++) {</a:t>
            </a:r>
          </a:p>
          <a:p>
            <a:pPr defTabSz="457200">
              <a:tabLst>
                <a:tab pos="558800" algn="l"/>
              </a:tabLst>
              <a:defRPr b="1" sz="3600">
                <a:latin typeface="Courier New"/>
                <a:ea typeface="Courier New"/>
                <a:cs typeface="Courier New"/>
                <a:sym typeface="Courier New"/>
              </a:defRPr>
            </a:pPr>
            <a:r>
              <a:t>        queue.enqueue(i);</a:t>
            </a:r>
          </a:p>
          <a:p>
            <a:pPr defTabSz="457200">
              <a:tabLst>
                <a:tab pos="558800" algn="l"/>
              </a:tabLst>
              <a:defRPr b="1" sz="3600">
                <a:latin typeface="Courier New"/>
                <a:ea typeface="Courier New"/>
                <a:cs typeface="Courier New"/>
                <a:sym typeface="Courier New"/>
              </a:defRPr>
            </a:pPr>
            <a:r>
              <a:t>    }</a:t>
            </a:r>
          </a:p>
          <a:p>
            <a:pPr defTabSz="457200">
              <a:tabLst>
                <a:tab pos="558800" algn="l"/>
              </a:tabLst>
              <a:defRPr b="1" sz="3600">
                <a:latin typeface="Courier New"/>
                <a:ea typeface="Courier New"/>
                <a:cs typeface="Courier New"/>
                <a:sym typeface="Courier New"/>
              </a:defRPr>
            </a:pPr>
            <a:r>
              <a:t>    </a:t>
            </a:r>
            <a:r>
              <a:rPr>
                <a:solidFill>
                  <a:srgbClr val="0433FF"/>
                </a:solidFill>
              </a:rPr>
              <a:t>for</a:t>
            </a:r>
            <a:r>
              <a:t> (</a:t>
            </a:r>
            <a:r>
              <a:rPr>
                <a:solidFill>
                  <a:srgbClr val="0433FF"/>
                </a:solidFill>
              </a:rPr>
              <a:t>int</a:t>
            </a:r>
            <a:r>
              <a:t> i = 0; i &lt; queue.size(); i++) {</a:t>
            </a:r>
          </a:p>
          <a:p>
            <a:pPr defTabSz="457200">
              <a:tabLst>
                <a:tab pos="558800" algn="l"/>
              </a:tabLst>
              <a:defRPr b="1" sz="3600">
                <a:latin typeface="Courier New"/>
                <a:ea typeface="Courier New"/>
                <a:cs typeface="Courier New"/>
                <a:sym typeface="Courier New"/>
              </a:defRPr>
            </a:pPr>
            <a:r>
              <a:t>        cout &lt;&lt; queue.dequeue() &lt;&lt; </a:t>
            </a:r>
            <a:r>
              <a:rPr>
                <a:solidFill>
                  <a:srgbClr val="B4261A"/>
                </a:solidFill>
              </a:rPr>
              <a:t>" "</a:t>
            </a:r>
            <a:r>
              <a:t>;</a:t>
            </a:r>
          </a:p>
          <a:p>
            <a:pPr defTabSz="457200">
              <a:tabLst>
                <a:tab pos="558800" algn="l"/>
              </a:tabLst>
              <a:defRPr b="1" sz="3600">
                <a:latin typeface="Courier New"/>
                <a:ea typeface="Courier New"/>
                <a:cs typeface="Courier New"/>
                <a:sym typeface="Courier New"/>
              </a:defRPr>
            </a:pPr>
            <a:r>
              <a:t>    }</a:t>
            </a:r>
          </a:p>
          <a:p>
            <a:pPr defTabSz="457200">
              <a:tabLst>
                <a:tab pos="558800" algn="l"/>
              </a:tabLst>
              <a:defRPr b="1" sz="3600">
                <a:latin typeface="Courier New"/>
                <a:ea typeface="Courier New"/>
                <a:cs typeface="Courier New"/>
                <a:sym typeface="Courier New"/>
              </a:defRPr>
            </a:pPr>
            <a:r>
              <a:t>    cout &lt;&lt; queue.toString() &lt;&lt; </a:t>
            </a:r>
            <a:r>
              <a:rPr>
                <a:solidFill>
                  <a:srgbClr val="B4261A"/>
                </a:solidFill>
              </a:rPr>
              <a:t>"  size "</a:t>
            </a:r>
            <a:r>
              <a:t> &lt;&lt; queue.size() &lt;&lt; endl;</a:t>
            </a:r>
          </a:p>
        </p:txBody>
      </p:sp>
      <p:grpSp>
        <p:nvGrpSpPr>
          <p:cNvPr id="369" name="Group 369"/>
          <p:cNvGrpSpPr/>
          <p:nvPr/>
        </p:nvGrpSpPr>
        <p:grpSpPr>
          <a:xfrm>
            <a:off x="5473898" y="10165504"/>
            <a:ext cx="13802024" cy="2997201"/>
            <a:chOff x="0" y="0"/>
            <a:chExt cx="13802022" cy="2997200"/>
          </a:xfrm>
        </p:grpSpPr>
        <p:sp>
          <p:nvSpPr>
            <p:cNvPr id="368" name="Shape 368"/>
            <p:cNvSpPr/>
            <p:nvPr/>
          </p:nvSpPr>
          <p:spPr>
            <a:xfrm>
              <a:off x="38100" y="38100"/>
              <a:ext cx="13725823" cy="29210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1" sz="4800">
                  <a:latin typeface="Courier New"/>
                  <a:ea typeface="Courier New"/>
                  <a:cs typeface="Courier New"/>
                  <a:sym typeface="Courier New"/>
                </a:defRPr>
              </a:pPr>
              <a:r>
                <a:t>A. 1 2 3 4 5 6 {} size 0</a:t>
              </a:r>
            </a:p>
            <a:p>
              <a:pPr algn="l">
                <a:defRPr b="1" sz="4800">
                  <a:latin typeface="Courier New"/>
                  <a:ea typeface="Courier New"/>
                  <a:cs typeface="Courier New"/>
                  <a:sym typeface="Courier New"/>
                </a:defRPr>
              </a:pPr>
              <a:r>
                <a:t>B. 1 2 3 {4,5,6} size 3</a:t>
              </a:r>
            </a:p>
            <a:p>
              <a:pPr algn="l">
                <a:defRPr b="1" sz="4800">
                  <a:latin typeface="Courier New"/>
                  <a:ea typeface="Courier New"/>
                  <a:cs typeface="Courier New"/>
                  <a:sym typeface="Courier New"/>
                </a:defRPr>
              </a:pPr>
              <a:r>
                <a:t>C. 1 2 3 4 5 6 {1,2,3,4,5,6} size 6 </a:t>
              </a:r>
            </a:p>
            <a:p>
              <a:pPr algn="l">
                <a:defRPr b="1" sz="4800">
                  <a:latin typeface="Courier New"/>
                  <a:ea typeface="Courier New"/>
                  <a:cs typeface="Courier New"/>
                  <a:sym typeface="Courier New"/>
                </a:defRPr>
              </a:pPr>
              <a:r>
                <a:t>D. none of the above</a:t>
              </a:r>
            </a:p>
          </p:txBody>
        </p:sp>
        <p:pic>
          <p:nvPicPr>
            <p:cNvPr id="367" name=""/>
            <p:cNvPicPr>
              <a:picLocks noChangeAspect="0"/>
            </p:cNvPicPr>
            <p:nvPr/>
          </p:nvPicPr>
          <p:blipFill>
            <a:blip r:embed="rId2">
              <a:extLst/>
            </a:blip>
            <a:stretch>
              <a:fillRect/>
            </a:stretch>
          </p:blipFill>
          <p:spPr>
            <a:xfrm>
              <a:off x="0" y="-1"/>
              <a:ext cx="13802023" cy="2997201"/>
            </a:xfrm>
            <a:prstGeom prst="rect">
              <a:avLst/>
            </a:prstGeom>
            <a:effectLst/>
          </p:spPr>
        </p:pic>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title" idx="4294967295"/>
          </p:nvPr>
        </p:nvSpPr>
        <p:spPr>
          <a:xfrm>
            <a:off x="643356" y="1879796"/>
            <a:ext cx="23097287" cy="7923598"/>
          </a:xfrm>
          <a:prstGeom prst="rect">
            <a:avLst/>
          </a:prstGeom>
        </p:spPr>
        <p:txBody>
          <a:bodyPr anchor="t">
            <a:noAutofit/>
          </a:bodyPr>
          <a:lstStyle/>
          <a:p>
            <a:pPr marL="382905" defTabSz="546100">
              <a:lnSpc>
                <a:spcPct val="90000"/>
              </a:lnSpc>
              <a:defRPr sz="4200"/>
            </a:pPr>
            <a:r>
              <a:t>Both the Stanford Stack and Queue classes have a </a:t>
            </a:r>
            <a:r>
              <a:rPr b="1" sz="4300">
                <a:latin typeface="Courier New"/>
                <a:ea typeface="Courier New"/>
                <a:cs typeface="Courier New"/>
                <a:sym typeface="Courier New"/>
              </a:rPr>
              <a:t>size()</a:t>
            </a:r>
            <a:r>
              <a:t> function that returns the number of elements in the object. But, you must be careful using it!</a:t>
            </a:r>
          </a:p>
          <a:p>
            <a:pPr marL="382905" defTabSz="546100">
              <a:lnSpc>
                <a:spcPct val="90000"/>
              </a:lnSpc>
              <a:defRPr sz="4200"/>
            </a:pPr>
          </a:p>
          <a:p>
            <a:pPr marL="382905" defTabSz="546100">
              <a:lnSpc>
                <a:spcPct val="90000"/>
              </a:lnSpc>
              <a:defRPr sz="4200"/>
            </a:pPr>
            <a:r>
              <a:t>What is the output of the following code?</a:t>
            </a:r>
          </a:p>
          <a:p>
            <a:pPr marL="382905" defTabSz="546100">
              <a:lnSpc>
                <a:spcPct val="90000"/>
              </a:lnSpc>
              <a:defRPr sz="4200"/>
            </a:pPr>
          </a:p>
          <a:p>
            <a:pPr defTabSz="457200">
              <a:tabLst>
                <a:tab pos="558800" algn="l"/>
              </a:tabLst>
              <a:defRPr b="1" sz="3600">
                <a:latin typeface="Courier New"/>
                <a:ea typeface="Courier New"/>
                <a:cs typeface="Courier New"/>
                <a:sym typeface="Courier New"/>
              </a:defRPr>
            </a:pPr>
            <a:r>
              <a:t>    Queue&lt;</a:t>
            </a:r>
            <a:r>
              <a:rPr>
                <a:solidFill>
                  <a:srgbClr val="0433FF"/>
                </a:solidFill>
              </a:rPr>
              <a:t>int</a:t>
            </a:r>
            <a:r>
              <a:t>&gt; queue;</a:t>
            </a:r>
          </a:p>
          <a:p>
            <a:pPr defTabSz="457200">
              <a:tabLst>
                <a:tab pos="558800" algn="l"/>
              </a:tabLst>
              <a:defRPr b="1" sz="3600">
                <a:solidFill>
                  <a:srgbClr val="008F00"/>
                </a:solidFill>
                <a:latin typeface="Courier New"/>
                <a:ea typeface="Courier New"/>
                <a:cs typeface="Courier New"/>
                <a:sym typeface="Courier New"/>
              </a:defRPr>
            </a:pPr>
            <a:r>
              <a:rPr>
                <a:solidFill>
                  <a:srgbClr val="000000"/>
                </a:solidFill>
              </a:rPr>
              <a:t>    </a:t>
            </a:r>
            <a:r>
              <a:t>// produce: {1, 2, 3, 4, 5, 6}</a:t>
            </a:r>
            <a:endParaRPr>
              <a:solidFill>
                <a:srgbClr val="000000"/>
              </a:solidFill>
            </a:endParaRPr>
          </a:p>
          <a:p>
            <a:pPr defTabSz="457200">
              <a:tabLst>
                <a:tab pos="558800" algn="l"/>
              </a:tabLst>
              <a:defRPr b="1" sz="3600">
                <a:latin typeface="Courier New"/>
                <a:ea typeface="Courier New"/>
                <a:cs typeface="Courier New"/>
                <a:sym typeface="Courier New"/>
              </a:defRPr>
            </a:pPr>
            <a:r>
              <a:t>    </a:t>
            </a:r>
            <a:r>
              <a:rPr>
                <a:solidFill>
                  <a:srgbClr val="0433FF"/>
                </a:solidFill>
              </a:rPr>
              <a:t>for</a:t>
            </a:r>
            <a:r>
              <a:t> (</a:t>
            </a:r>
            <a:r>
              <a:rPr>
                <a:solidFill>
                  <a:srgbClr val="0433FF"/>
                </a:solidFill>
              </a:rPr>
              <a:t>int</a:t>
            </a:r>
            <a:r>
              <a:t> i = 1; i &lt;= 6; i++) {</a:t>
            </a:r>
          </a:p>
          <a:p>
            <a:pPr defTabSz="457200">
              <a:tabLst>
                <a:tab pos="558800" algn="l"/>
              </a:tabLst>
              <a:defRPr b="1" sz="3600">
                <a:latin typeface="Courier New"/>
                <a:ea typeface="Courier New"/>
                <a:cs typeface="Courier New"/>
                <a:sym typeface="Courier New"/>
              </a:defRPr>
            </a:pPr>
            <a:r>
              <a:t>        queue.enqueue(i);</a:t>
            </a:r>
          </a:p>
          <a:p>
            <a:pPr defTabSz="457200">
              <a:tabLst>
                <a:tab pos="558800" algn="l"/>
              </a:tabLst>
              <a:defRPr b="1" sz="3600">
                <a:latin typeface="Courier New"/>
                <a:ea typeface="Courier New"/>
                <a:cs typeface="Courier New"/>
                <a:sym typeface="Courier New"/>
              </a:defRPr>
            </a:pPr>
            <a:r>
              <a:t>    }</a:t>
            </a:r>
          </a:p>
          <a:p>
            <a:pPr defTabSz="457200">
              <a:tabLst>
                <a:tab pos="558800" algn="l"/>
              </a:tabLst>
              <a:defRPr b="1" sz="3600">
                <a:latin typeface="Courier New"/>
                <a:ea typeface="Courier New"/>
                <a:cs typeface="Courier New"/>
                <a:sym typeface="Courier New"/>
              </a:defRPr>
            </a:pPr>
            <a:r>
              <a:t>    </a:t>
            </a:r>
            <a:r>
              <a:rPr>
                <a:solidFill>
                  <a:srgbClr val="0433FF"/>
                </a:solidFill>
              </a:rPr>
              <a:t>for</a:t>
            </a:r>
            <a:r>
              <a:t> (</a:t>
            </a:r>
            <a:r>
              <a:rPr>
                <a:solidFill>
                  <a:srgbClr val="0433FF"/>
                </a:solidFill>
              </a:rPr>
              <a:t>int</a:t>
            </a:r>
            <a:r>
              <a:t> i = 0; i &lt; queue.size(); i++) {</a:t>
            </a:r>
          </a:p>
          <a:p>
            <a:pPr defTabSz="457200">
              <a:tabLst>
                <a:tab pos="558800" algn="l"/>
              </a:tabLst>
              <a:defRPr b="1" sz="3600">
                <a:latin typeface="Courier New"/>
                <a:ea typeface="Courier New"/>
                <a:cs typeface="Courier New"/>
                <a:sym typeface="Courier New"/>
              </a:defRPr>
            </a:pPr>
            <a:r>
              <a:t>        cout &lt;&lt; queue.dequeue() &lt;&lt; </a:t>
            </a:r>
            <a:r>
              <a:rPr>
                <a:solidFill>
                  <a:srgbClr val="B4261A"/>
                </a:solidFill>
              </a:rPr>
              <a:t>" "</a:t>
            </a:r>
            <a:r>
              <a:t>;</a:t>
            </a:r>
          </a:p>
          <a:p>
            <a:pPr defTabSz="457200">
              <a:tabLst>
                <a:tab pos="558800" algn="l"/>
              </a:tabLst>
              <a:defRPr b="1" sz="3600">
                <a:latin typeface="Courier New"/>
                <a:ea typeface="Courier New"/>
                <a:cs typeface="Courier New"/>
                <a:sym typeface="Courier New"/>
              </a:defRPr>
            </a:pPr>
            <a:r>
              <a:t>    }</a:t>
            </a:r>
          </a:p>
          <a:p>
            <a:pPr defTabSz="457200">
              <a:tabLst>
                <a:tab pos="558800" algn="l"/>
              </a:tabLst>
              <a:defRPr b="1" sz="3600">
                <a:latin typeface="Courier New"/>
                <a:ea typeface="Courier New"/>
                <a:cs typeface="Courier New"/>
                <a:sym typeface="Courier New"/>
              </a:defRPr>
            </a:pPr>
            <a:r>
              <a:t>    cout &lt;&lt; queue.toString() &lt;&lt; </a:t>
            </a:r>
            <a:r>
              <a:rPr>
                <a:solidFill>
                  <a:srgbClr val="B4261A"/>
                </a:solidFill>
              </a:rPr>
              <a:t>"  size "</a:t>
            </a:r>
            <a:r>
              <a:t> &lt;&lt; queue.size() &lt;&lt; endl;</a:t>
            </a:r>
          </a:p>
        </p:txBody>
      </p:sp>
      <p:sp>
        <p:nvSpPr>
          <p:cNvPr id="372" name="Shape 372"/>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Queue Mystery</a:t>
            </a:r>
          </a:p>
        </p:txBody>
      </p:sp>
      <p:grpSp>
        <p:nvGrpSpPr>
          <p:cNvPr id="375" name="Group 375"/>
          <p:cNvGrpSpPr/>
          <p:nvPr/>
        </p:nvGrpSpPr>
        <p:grpSpPr>
          <a:xfrm>
            <a:off x="5473898" y="10165504"/>
            <a:ext cx="13802024" cy="2997201"/>
            <a:chOff x="0" y="0"/>
            <a:chExt cx="13802022" cy="2997200"/>
          </a:xfrm>
        </p:grpSpPr>
        <p:sp>
          <p:nvSpPr>
            <p:cNvPr id="374" name="Shape 374"/>
            <p:cNvSpPr/>
            <p:nvPr/>
          </p:nvSpPr>
          <p:spPr>
            <a:xfrm>
              <a:off x="38100" y="38100"/>
              <a:ext cx="13725823" cy="29210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1" sz="4800">
                  <a:latin typeface="Courier New"/>
                  <a:ea typeface="Courier New"/>
                  <a:cs typeface="Courier New"/>
                  <a:sym typeface="Courier New"/>
                </a:defRPr>
              </a:pPr>
              <a:r>
                <a:t>A. 1 2 3 4 5 6 {} size 0</a:t>
              </a:r>
            </a:p>
            <a:p>
              <a:pPr algn="l">
                <a:defRPr b="1" sz="4800">
                  <a:latin typeface="Courier New"/>
                  <a:ea typeface="Courier New"/>
                  <a:cs typeface="Courier New"/>
                  <a:sym typeface="Courier New"/>
                </a:defRPr>
              </a:pPr>
              <a:r>
                <a:t>B. 1 2 3 {4,5,6} size 3</a:t>
              </a:r>
            </a:p>
            <a:p>
              <a:pPr algn="l">
                <a:defRPr b="1" sz="4800">
                  <a:latin typeface="Courier New"/>
                  <a:ea typeface="Courier New"/>
                  <a:cs typeface="Courier New"/>
                  <a:sym typeface="Courier New"/>
                </a:defRPr>
              </a:pPr>
              <a:r>
                <a:t>C. 1 2 3 4 5 6 {1,2,3,4,5,6} size 6 </a:t>
              </a:r>
            </a:p>
            <a:p>
              <a:pPr algn="l">
                <a:defRPr b="1" sz="4800">
                  <a:latin typeface="Courier New"/>
                  <a:ea typeface="Courier New"/>
                  <a:cs typeface="Courier New"/>
                  <a:sym typeface="Courier New"/>
                </a:defRPr>
              </a:pPr>
              <a:r>
                <a:t>D. none of the above</a:t>
              </a:r>
            </a:p>
          </p:txBody>
        </p:sp>
        <p:pic>
          <p:nvPicPr>
            <p:cNvPr id="373" name=""/>
            <p:cNvPicPr>
              <a:picLocks noChangeAspect="0"/>
            </p:cNvPicPr>
            <p:nvPr/>
          </p:nvPicPr>
          <p:blipFill>
            <a:blip r:embed="rId2">
              <a:extLst/>
            </a:blip>
            <a:stretch>
              <a:fillRect/>
            </a:stretch>
          </p:blipFill>
          <p:spPr>
            <a:xfrm>
              <a:off x="0" y="-1"/>
              <a:ext cx="13802023" cy="2997201"/>
            </a:xfrm>
            <a:prstGeom prst="rect">
              <a:avLst/>
            </a:prstGeom>
            <a:effectLst/>
          </p:spPr>
        </p:pic>
      </p:grpSp>
      <p:sp>
        <p:nvSpPr>
          <p:cNvPr id="376" name="Shape 376"/>
          <p:cNvSpPr/>
          <p:nvPr/>
        </p:nvSpPr>
        <p:spPr>
          <a:xfrm>
            <a:off x="5462384" y="11034845"/>
            <a:ext cx="8456549"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377" name="Shape 377"/>
          <p:cNvSpPr/>
          <p:nvPr/>
        </p:nvSpPr>
        <p:spPr>
          <a:xfrm>
            <a:off x="7075692" y="7462519"/>
            <a:ext cx="3780117"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380" name="Shape 380"/>
          <p:cNvSpPr/>
          <p:nvPr/>
        </p:nvSpPr>
        <p:spPr>
          <a:xfrm>
            <a:off x="9374482" y="6119642"/>
            <a:ext cx="3590542" cy="1232924"/>
          </a:xfrm>
          <a:custGeom>
            <a:avLst/>
            <a:gdLst/>
            <a:ahLst/>
            <a:cxnLst>
              <a:cxn ang="0">
                <a:pos x="wd2" y="hd2"/>
              </a:cxn>
              <a:cxn ang="5400000">
                <a:pos x="wd2" y="hd2"/>
              </a:cxn>
              <a:cxn ang="10800000">
                <a:pos x="wd2" y="hd2"/>
              </a:cxn>
              <a:cxn ang="16200000">
                <a:pos x="wd2" y="hd2"/>
              </a:cxn>
            </a:cxnLst>
            <a:rect l="0" t="0" r="r" b="b"/>
            <a:pathLst>
              <a:path w="21600" h="20197" fill="norm" stroke="1" extrusionOk="0">
                <a:moveTo>
                  <a:pt x="21600" y="245"/>
                </a:moveTo>
                <a:cubicBezTo>
                  <a:pt x="14098" y="-1403"/>
                  <a:pt x="6898" y="5248"/>
                  <a:pt x="0" y="20197"/>
                </a:cubicBezTo>
              </a:path>
            </a:pathLst>
          </a:custGeom>
          <a:ln w="88900">
            <a:solidFill>
              <a:srgbClr val="7F0325"/>
            </a:solidFill>
            <a:miter lim="400000"/>
            <a:tailEnd type="triangle"/>
          </a:ln>
        </p:spPr>
        <p:txBody>
          <a:bodyPr/>
          <a:lstStyle/>
          <a:p>
            <a:pPr/>
          </a:p>
        </p:txBody>
      </p:sp>
      <p:sp>
        <p:nvSpPr>
          <p:cNvPr id="379" name="Shape 379"/>
          <p:cNvSpPr/>
          <p:nvPr/>
        </p:nvSpPr>
        <p:spPr>
          <a:xfrm>
            <a:off x="13051395" y="5671644"/>
            <a:ext cx="10219691"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Changes during the loop! Be careful!!</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Queue Idiom 1</a:t>
            </a:r>
          </a:p>
        </p:txBody>
      </p:sp>
      <p:sp>
        <p:nvSpPr>
          <p:cNvPr id="383" name="Shape 383"/>
          <p:cNvSpPr/>
          <p:nvPr>
            <p:ph type="title" idx="4294967295"/>
          </p:nvPr>
        </p:nvSpPr>
        <p:spPr>
          <a:xfrm>
            <a:off x="643356" y="1879796"/>
            <a:ext cx="23097287" cy="7923598"/>
          </a:xfrm>
          <a:prstGeom prst="rect">
            <a:avLst/>
          </a:prstGeom>
        </p:spPr>
        <p:txBody>
          <a:bodyPr anchor="t">
            <a:noAutofit/>
          </a:bodyPr>
          <a:lstStyle/>
          <a:p>
            <a:pPr marL="382905" defTabSz="546100">
              <a:lnSpc>
                <a:spcPct val="90000"/>
              </a:lnSpc>
              <a:defRPr sz="4200"/>
            </a:pPr>
            <a:r>
              <a:t>If you are going to empty a stack or queue, a very good programming idiom is the following:</a:t>
            </a:r>
          </a:p>
          <a:p>
            <a:pPr marL="382905" defTabSz="546100">
              <a:lnSpc>
                <a:spcPct val="90000"/>
              </a:lnSpc>
              <a:defRPr sz="4200"/>
            </a:pPr>
          </a:p>
          <a:p>
            <a:pPr defTabSz="457200">
              <a:tabLst>
                <a:tab pos="558800" algn="l"/>
              </a:tabLst>
              <a:defRPr b="1" sz="3600">
                <a:latin typeface="Courier New"/>
                <a:ea typeface="Courier New"/>
                <a:cs typeface="Courier New"/>
                <a:sym typeface="Courier New"/>
              </a:defRPr>
            </a:pPr>
            <a:r>
              <a:t>    Queue&lt;</a:t>
            </a:r>
            <a:r>
              <a:rPr>
                <a:solidFill>
                  <a:srgbClr val="0433FF"/>
                </a:solidFill>
              </a:rPr>
              <a:t>int</a:t>
            </a:r>
            <a:r>
              <a:t>&gt; queue;</a:t>
            </a:r>
          </a:p>
          <a:p>
            <a:pPr defTabSz="457200">
              <a:tabLst>
                <a:tab pos="558800" algn="l"/>
              </a:tabLst>
              <a:defRPr b="1" sz="3600">
                <a:solidFill>
                  <a:srgbClr val="008F00"/>
                </a:solidFill>
                <a:latin typeface="Courier New"/>
                <a:ea typeface="Courier New"/>
                <a:cs typeface="Courier New"/>
                <a:sym typeface="Courier New"/>
              </a:defRPr>
            </a:pPr>
            <a:r>
              <a:rPr>
                <a:solidFill>
                  <a:srgbClr val="000000"/>
                </a:solidFill>
              </a:rPr>
              <a:t>    </a:t>
            </a:r>
            <a:r>
              <a:t>// produce: {1, 2, 3, 4, 5, 6}</a:t>
            </a:r>
            <a:endParaRPr>
              <a:solidFill>
                <a:srgbClr val="000000"/>
              </a:solidFill>
            </a:endParaRPr>
          </a:p>
          <a:p>
            <a:pPr defTabSz="457200">
              <a:tabLst>
                <a:tab pos="558800" algn="l"/>
              </a:tabLst>
              <a:defRPr b="1" sz="3600">
                <a:latin typeface="Courier New"/>
                <a:ea typeface="Courier New"/>
                <a:cs typeface="Courier New"/>
                <a:sym typeface="Courier New"/>
              </a:defRPr>
            </a:pPr>
            <a:r>
              <a:t>    </a:t>
            </a:r>
            <a:r>
              <a:rPr>
                <a:solidFill>
                  <a:srgbClr val="0433FF"/>
                </a:solidFill>
              </a:rPr>
              <a:t>for</a:t>
            </a:r>
            <a:r>
              <a:t> (</a:t>
            </a:r>
            <a:r>
              <a:rPr>
                <a:solidFill>
                  <a:srgbClr val="0433FF"/>
                </a:solidFill>
              </a:rPr>
              <a:t>int</a:t>
            </a:r>
            <a:r>
              <a:t> i = 1; i &lt;= 6; i++) {</a:t>
            </a:r>
          </a:p>
          <a:p>
            <a:pPr defTabSz="457200">
              <a:tabLst>
                <a:tab pos="558800" algn="l"/>
              </a:tabLst>
              <a:defRPr b="1" sz="3600">
                <a:latin typeface="Courier New"/>
                <a:ea typeface="Courier New"/>
                <a:cs typeface="Courier New"/>
                <a:sym typeface="Courier New"/>
              </a:defRPr>
            </a:pPr>
            <a:r>
              <a:t>        queue.enqueue(i);</a:t>
            </a:r>
          </a:p>
          <a:p>
            <a:pPr defTabSz="457200">
              <a:tabLst>
                <a:tab pos="558800" algn="l"/>
              </a:tabLst>
              <a:defRPr b="1" sz="3600">
                <a:latin typeface="Courier New"/>
                <a:ea typeface="Courier New"/>
                <a:cs typeface="Courier New"/>
                <a:sym typeface="Courier New"/>
              </a:defRPr>
            </a:pPr>
            <a:r>
              <a:t>    }</a:t>
            </a:r>
          </a:p>
          <a:p>
            <a:pPr defTabSz="457200">
              <a:tabLst>
                <a:tab pos="558800" algn="l"/>
              </a:tabLst>
              <a:defRPr b="1" sz="3600">
                <a:latin typeface="Courier New"/>
                <a:ea typeface="Courier New"/>
                <a:cs typeface="Courier New"/>
                <a:sym typeface="Courier New"/>
              </a:defRPr>
            </a:pPr>
            <a:r>
              <a:t>    </a:t>
            </a:r>
            <a:r>
              <a:rPr>
                <a:solidFill>
                  <a:srgbClr val="0433FF"/>
                </a:solidFill>
              </a:rPr>
              <a:t>while</a:t>
            </a:r>
            <a:r>
              <a:t> (!queue.isEmpty()) {</a:t>
            </a:r>
          </a:p>
          <a:p>
            <a:pPr defTabSz="457200">
              <a:tabLst>
                <a:tab pos="558800" algn="l"/>
              </a:tabLst>
              <a:defRPr b="1" sz="3600">
                <a:latin typeface="Courier New"/>
                <a:ea typeface="Courier New"/>
                <a:cs typeface="Courier New"/>
                <a:sym typeface="Courier New"/>
              </a:defRPr>
            </a:pPr>
            <a:r>
              <a:t>        cout &lt;&lt; queue.dequeue() &lt;&lt; </a:t>
            </a:r>
            <a:r>
              <a:rPr>
                <a:solidFill>
                  <a:srgbClr val="B4261A"/>
                </a:solidFill>
              </a:rPr>
              <a:t>" "</a:t>
            </a:r>
            <a:r>
              <a:t>;</a:t>
            </a:r>
          </a:p>
          <a:p>
            <a:pPr defTabSz="457200">
              <a:tabLst>
                <a:tab pos="558800" algn="l"/>
              </a:tabLst>
              <a:defRPr b="1" sz="3600">
                <a:latin typeface="Courier New"/>
                <a:ea typeface="Courier New"/>
                <a:cs typeface="Courier New"/>
                <a:sym typeface="Courier New"/>
              </a:defRPr>
            </a:pPr>
            <a:r>
              <a:t>    }</a:t>
            </a:r>
          </a:p>
          <a:p>
            <a:pPr defTabSz="457200">
              <a:tabLst>
                <a:tab pos="558800" algn="l"/>
              </a:tabLst>
              <a:defRPr b="1" sz="3600">
                <a:latin typeface="Courier New"/>
                <a:ea typeface="Courier New"/>
                <a:cs typeface="Courier New"/>
                <a:sym typeface="Courier New"/>
              </a:defRPr>
            </a:pPr>
            <a:r>
              <a:t>    cout &lt;&lt; queue.toString() &lt;&lt; </a:t>
            </a:r>
            <a:r>
              <a:rPr>
                <a:solidFill>
                  <a:srgbClr val="B4261A"/>
                </a:solidFill>
              </a:rPr>
              <a:t>"  size "</a:t>
            </a:r>
            <a:r>
              <a:t> &lt;&lt; queue.size() &lt;&lt; endl;</a:t>
            </a:r>
          </a:p>
        </p:txBody>
      </p:sp>
      <p:grpSp>
        <p:nvGrpSpPr>
          <p:cNvPr id="386" name="Group 386"/>
          <p:cNvGrpSpPr/>
          <p:nvPr/>
        </p:nvGrpSpPr>
        <p:grpSpPr>
          <a:xfrm>
            <a:off x="5473898" y="10165504"/>
            <a:ext cx="13802024" cy="2997201"/>
            <a:chOff x="0" y="0"/>
            <a:chExt cx="13802022" cy="2997200"/>
          </a:xfrm>
        </p:grpSpPr>
        <p:sp>
          <p:nvSpPr>
            <p:cNvPr id="385" name="Shape 385"/>
            <p:cNvSpPr/>
            <p:nvPr/>
          </p:nvSpPr>
          <p:spPr>
            <a:xfrm>
              <a:off x="38100" y="38100"/>
              <a:ext cx="13725823" cy="29210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1" sz="4800">
                  <a:latin typeface="Courier New"/>
                  <a:ea typeface="Courier New"/>
                  <a:cs typeface="Courier New"/>
                  <a:sym typeface="Courier New"/>
                </a:defRPr>
              </a:pPr>
              <a:r>
                <a:t>A. 1 2 3 4 5 6 {} size 0</a:t>
              </a:r>
            </a:p>
            <a:p>
              <a:pPr algn="l">
                <a:defRPr b="1" sz="4800">
                  <a:latin typeface="Courier New"/>
                  <a:ea typeface="Courier New"/>
                  <a:cs typeface="Courier New"/>
                  <a:sym typeface="Courier New"/>
                </a:defRPr>
              </a:pPr>
              <a:r>
                <a:t>B. 1 2 3 {4,5,6} size 3</a:t>
              </a:r>
            </a:p>
            <a:p>
              <a:pPr algn="l">
                <a:defRPr b="1" sz="4800">
                  <a:latin typeface="Courier New"/>
                  <a:ea typeface="Courier New"/>
                  <a:cs typeface="Courier New"/>
                  <a:sym typeface="Courier New"/>
                </a:defRPr>
              </a:pPr>
              <a:r>
                <a:t>C. 1 2 3 4 5 6 {1,2,3,4,5,6} size 6 </a:t>
              </a:r>
            </a:p>
            <a:p>
              <a:pPr algn="l">
                <a:defRPr b="1" sz="4800">
                  <a:latin typeface="Courier New"/>
                  <a:ea typeface="Courier New"/>
                  <a:cs typeface="Courier New"/>
                  <a:sym typeface="Courier New"/>
                </a:defRPr>
              </a:pPr>
              <a:r>
                <a:t>D. none of the above</a:t>
              </a:r>
            </a:p>
          </p:txBody>
        </p:sp>
        <p:pic>
          <p:nvPicPr>
            <p:cNvPr id="384" name=""/>
            <p:cNvPicPr>
              <a:picLocks noChangeAspect="0"/>
            </p:cNvPicPr>
            <p:nvPr/>
          </p:nvPicPr>
          <p:blipFill>
            <a:blip r:embed="rId2">
              <a:extLst/>
            </a:blip>
            <a:stretch>
              <a:fillRect/>
            </a:stretch>
          </p:blipFill>
          <p:spPr>
            <a:xfrm>
              <a:off x="0" y="-1"/>
              <a:ext cx="13802023" cy="2997201"/>
            </a:xfrm>
            <a:prstGeom prst="rect">
              <a:avLst/>
            </a:prstGeom>
            <a:effectLst/>
          </p:spPr>
        </p:pic>
      </p:grpSp>
      <p:sp>
        <p:nvSpPr>
          <p:cNvPr id="387" name="Shape 387"/>
          <p:cNvSpPr/>
          <p:nvPr/>
        </p:nvSpPr>
        <p:spPr>
          <a:xfrm>
            <a:off x="1636539" y="5655138"/>
            <a:ext cx="9894032" cy="1620894"/>
          </a:xfrm>
          <a:prstGeom prst="roundRect">
            <a:avLst>
              <a:gd name="adj" fmla="val 30762"/>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388" name="Shape 388"/>
          <p:cNvSpPr/>
          <p:nvPr/>
        </p:nvSpPr>
        <p:spPr>
          <a:xfrm>
            <a:off x="5508478" y="10343427"/>
            <a:ext cx="8628864"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Queue Idiom 2</a:t>
            </a:r>
          </a:p>
        </p:txBody>
      </p:sp>
      <p:sp>
        <p:nvSpPr>
          <p:cNvPr id="391" name="Shape 391"/>
          <p:cNvSpPr/>
          <p:nvPr>
            <p:ph type="title" idx="4294967295"/>
          </p:nvPr>
        </p:nvSpPr>
        <p:spPr>
          <a:xfrm>
            <a:off x="643356" y="1879796"/>
            <a:ext cx="23097287" cy="7923598"/>
          </a:xfrm>
          <a:prstGeom prst="rect">
            <a:avLst/>
          </a:prstGeom>
        </p:spPr>
        <p:txBody>
          <a:bodyPr anchor="t">
            <a:noAutofit/>
          </a:bodyPr>
          <a:lstStyle/>
          <a:p>
            <a:pPr marL="382905" defTabSz="546100">
              <a:lnSpc>
                <a:spcPct val="90000"/>
              </a:lnSpc>
              <a:defRPr sz="4200"/>
            </a:pPr>
            <a:r>
              <a:t>If you are going to go through a stack or queue once for the original values, a very good programming idiom is the following:</a:t>
            </a:r>
          </a:p>
          <a:p>
            <a:pPr marL="382905" defTabSz="546100">
              <a:lnSpc>
                <a:spcPct val="90000"/>
              </a:lnSpc>
              <a:defRPr sz="4200"/>
            </a:pPr>
          </a:p>
          <a:p>
            <a:pPr defTabSz="457200">
              <a:tabLst>
                <a:tab pos="558800" algn="l"/>
              </a:tabLst>
              <a:defRPr b="1" sz="4300">
                <a:latin typeface="Courier New"/>
                <a:ea typeface="Courier New"/>
                <a:cs typeface="Courier New"/>
                <a:sym typeface="Courier New"/>
              </a:defRPr>
            </a:pPr>
            <a:r>
              <a:t>    </a:t>
            </a:r>
            <a:r>
              <a:rPr>
                <a:solidFill>
                  <a:srgbClr val="0433FF"/>
                </a:solidFill>
              </a:rPr>
              <a:t>int</a:t>
            </a:r>
            <a:r>
              <a:t> origQSize = queue.size();</a:t>
            </a:r>
          </a:p>
          <a:p>
            <a:pPr defTabSz="457200">
              <a:tabLst>
                <a:tab pos="558800" algn="l"/>
              </a:tabLst>
              <a:defRPr b="1" sz="4300">
                <a:latin typeface="Courier New"/>
                <a:ea typeface="Courier New"/>
                <a:cs typeface="Courier New"/>
                <a:sym typeface="Courier New"/>
              </a:defRPr>
            </a:pPr>
            <a:r>
              <a:t>    </a:t>
            </a:r>
            <a:r>
              <a:rPr>
                <a:solidFill>
                  <a:srgbClr val="0433FF"/>
                </a:solidFill>
              </a:rPr>
              <a:t>for</a:t>
            </a:r>
            <a:r>
              <a:t> (</a:t>
            </a:r>
            <a:r>
              <a:rPr>
                <a:solidFill>
                  <a:srgbClr val="0433FF"/>
                </a:solidFill>
              </a:rPr>
              <a:t>int</a:t>
            </a:r>
            <a:r>
              <a:t> i=0; i &lt; origQSize; i++) {</a:t>
            </a:r>
          </a:p>
          <a:p>
            <a:pPr defTabSz="457200">
              <a:tabLst>
                <a:tab pos="558800" algn="l"/>
              </a:tabLst>
              <a:defRPr b="1" sz="4300">
                <a:latin typeface="Courier New"/>
                <a:ea typeface="Courier New"/>
                <a:cs typeface="Courier New"/>
                <a:sym typeface="Courier New"/>
              </a:defRPr>
            </a:pPr>
            <a:r>
              <a:t>        </a:t>
            </a:r>
            <a:r>
              <a:rPr>
                <a:solidFill>
                  <a:srgbClr val="0433FF"/>
                </a:solidFill>
              </a:rPr>
              <a:t>int</a:t>
            </a:r>
            <a:r>
              <a:t> value = queue.dequeue();</a:t>
            </a:r>
          </a:p>
          <a:p>
            <a:pPr defTabSz="457200">
              <a:tabLst>
                <a:tab pos="558800" algn="l"/>
              </a:tabLst>
              <a:defRPr b="1" sz="4300">
                <a:latin typeface="Courier New"/>
                <a:ea typeface="Courier New"/>
                <a:cs typeface="Courier New"/>
                <a:sym typeface="Courier New"/>
              </a:defRPr>
            </a:pPr>
            <a:r>
              <a:t>        cout &lt;&lt; value &lt;&lt; </a:t>
            </a:r>
            <a:r>
              <a:rPr>
                <a:solidFill>
                  <a:srgbClr val="B4261A"/>
                </a:solidFill>
              </a:rPr>
              <a:t>" "</a:t>
            </a:r>
            <a:r>
              <a:t>;</a:t>
            </a:r>
          </a:p>
          <a:p>
            <a:pPr defTabSz="457200">
              <a:tabLst>
                <a:tab pos="558800" algn="l"/>
              </a:tabLst>
              <a:defRPr b="1" sz="4300">
                <a:solidFill>
                  <a:srgbClr val="008F00"/>
                </a:solidFill>
                <a:latin typeface="Courier New"/>
                <a:ea typeface="Courier New"/>
                <a:cs typeface="Courier New"/>
                <a:sym typeface="Courier New"/>
              </a:defRPr>
            </a:pPr>
            <a:r>
              <a:rPr>
                <a:solidFill>
                  <a:srgbClr val="000000"/>
                </a:solidFill>
              </a:rPr>
              <a:t>        </a:t>
            </a:r>
            <a:r>
              <a:t>// re-enqueue even values</a:t>
            </a:r>
            <a:endParaRPr>
              <a:solidFill>
                <a:srgbClr val="000000"/>
              </a:solidFill>
            </a:endParaRPr>
          </a:p>
          <a:p>
            <a:pPr defTabSz="457200">
              <a:tabLst>
                <a:tab pos="558800" algn="l"/>
              </a:tabLst>
              <a:defRPr b="1" sz="4300">
                <a:latin typeface="Courier New"/>
                <a:ea typeface="Courier New"/>
                <a:cs typeface="Courier New"/>
                <a:sym typeface="Courier New"/>
              </a:defRPr>
            </a:pPr>
            <a:r>
              <a:t>        </a:t>
            </a:r>
            <a:r>
              <a:rPr>
                <a:solidFill>
                  <a:srgbClr val="0433FF"/>
                </a:solidFill>
              </a:rPr>
              <a:t>if</a:t>
            </a:r>
            <a:r>
              <a:t> (value % 2 == 0) {</a:t>
            </a:r>
          </a:p>
          <a:p>
            <a:pPr defTabSz="457200">
              <a:tabLst>
                <a:tab pos="558800" algn="l"/>
              </a:tabLst>
              <a:defRPr b="1" sz="4300">
                <a:latin typeface="Courier New"/>
                <a:ea typeface="Courier New"/>
                <a:cs typeface="Courier New"/>
                <a:sym typeface="Courier New"/>
              </a:defRPr>
            </a:pPr>
            <a:r>
              <a:t>            queue.enqueue(value);</a:t>
            </a:r>
          </a:p>
          <a:p>
            <a:pPr defTabSz="457200">
              <a:tabLst>
                <a:tab pos="558800" algn="l"/>
              </a:tabLst>
              <a:defRPr b="1" sz="4300">
                <a:latin typeface="Courier New"/>
                <a:ea typeface="Courier New"/>
                <a:cs typeface="Courier New"/>
                <a:sym typeface="Courier New"/>
              </a:defRPr>
            </a:pPr>
            <a:r>
              <a:t>        }</a:t>
            </a:r>
          </a:p>
          <a:p>
            <a:pPr defTabSz="457200">
              <a:tabLst>
                <a:tab pos="558800" algn="l"/>
              </a:tabLst>
              <a:defRPr b="1" sz="4300">
                <a:latin typeface="Courier New"/>
                <a:ea typeface="Courier New"/>
                <a:cs typeface="Courier New"/>
                <a:sym typeface="Courier New"/>
              </a:defRPr>
            </a:pPr>
            <a:r>
              <a:t>    }</a:t>
            </a:r>
          </a:p>
        </p:txBody>
      </p:sp>
      <p:grpSp>
        <p:nvGrpSpPr>
          <p:cNvPr id="394" name="Group 394"/>
          <p:cNvGrpSpPr/>
          <p:nvPr/>
        </p:nvGrpSpPr>
        <p:grpSpPr>
          <a:xfrm>
            <a:off x="5473898" y="10146454"/>
            <a:ext cx="11607107" cy="3035301"/>
            <a:chOff x="0" y="0"/>
            <a:chExt cx="11607106" cy="3035300"/>
          </a:xfrm>
        </p:grpSpPr>
        <p:sp>
          <p:nvSpPr>
            <p:cNvPr id="393" name="Shape 393"/>
            <p:cNvSpPr/>
            <p:nvPr/>
          </p:nvSpPr>
          <p:spPr>
            <a:xfrm>
              <a:off x="38100" y="38100"/>
              <a:ext cx="11530906" cy="29591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4800"/>
              </a:pPr>
              <a:r>
                <a:t>Output:</a:t>
              </a:r>
            </a:p>
            <a:p>
              <a:pPr algn="l">
                <a:defRPr b="1" sz="4800">
                  <a:latin typeface="Courier New"/>
                  <a:ea typeface="Courier New"/>
                  <a:cs typeface="Courier New"/>
                  <a:sym typeface="Courier New"/>
                </a:defRPr>
              </a:pPr>
            </a:p>
            <a:p>
              <a:pPr algn="l">
                <a:defRPr b="1" sz="4800">
                  <a:latin typeface="Courier New"/>
                  <a:ea typeface="Courier New"/>
                  <a:cs typeface="Courier New"/>
                  <a:sym typeface="Courier New"/>
                </a:defRPr>
              </a:pPr>
              <a:r>
                <a:t>1 2 3 4 5 6 {2, 4, 6}  size 3 </a:t>
              </a:r>
            </a:p>
          </p:txBody>
        </p:sp>
        <p:pic>
          <p:nvPicPr>
            <p:cNvPr id="392" name=""/>
            <p:cNvPicPr>
              <a:picLocks noChangeAspect="0"/>
            </p:cNvPicPr>
            <p:nvPr/>
          </p:nvPicPr>
          <p:blipFill>
            <a:blip r:embed="rId2">
              <a:extLst/>
            </a:blip>
            <a:stretch>
              <a:fillRect/>
            </a:stretch>
          </p:blipFill>
          <p:spPr>
            <a:xfrm>
              <a:off x="-1" y="-1"/>
              <a:ext cx="11607108" cy="3035301"/>
            </a:xfrm>
            <a:prstGeom prst="rect">
              <a:avLst/>
            </a:prstGeom>
            <a:effectLst/>
          </p:spPr>
        </p:pic>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Queue Idiom 2</a:t>
            </a:r>
          </a:p>
        </p:txBody>
      </p:sp>
      <p:sp>
        <p:nvSpPr>
          <p:cNvPr id="397" name="Shape 397"/>
          <p:cNvSpPr/>
          <p:nvPr>
            <p:ph type="title" idx="4294967295"/>
          </p:nvPr>
        </p:nvSpPr>
        <p:spPr>
          <a:xfrm>
            <a:off x="643356" y="1879796"/>
            <a:ext cx="23097287" cy="7923598"/>
          </a:xfrm>
          <a:prstGeom prst="rect">
            <a:avLst/>
          </a:prstGeom>
        </p:spPr>
        <p:txBody>
          <a:bodyPr anchor="t">
            <a:noAutofit/>
          </a:bodyPr>
          <a:lstStyle/>
          <a:p>
            <a:pPr marL="382905" defTabSz="546100">
              <a:lnSpc>
                <a:spcPct val="90000"/>
              </a:lnSpc>
              <a:defRPr sz="4200"/>
            </a:pPr>
            <a:r>
              <a:t>If you are going to go through a stack or queue once for the original values, a very good programming idiom is the following:</a:t>
            </a:r>
          </a:p>
          <a:p>
            <a:pPr marL="382905" defTabSz="546100">
              <a:lnSpc>
                <a:spcPct val="90000"/>
              </a:lnSpc>
              <a:defRPr sz="4200"/>
            </a:pPr>
          </a:p>
          <a:p>
            <a:pPr defTabSz="457200">
              <a:tabLst>
                <a:tab pos="558800" algn="l"/>
              </a:tabLst>
              <a:defRPr b="1" sz="4300">
                <a:latin typeface="Courier New"/>
                <a:ea typeface="Courier New"/>
                <a:cs typeface="Courier New"/>
                <a:sym typeface="Courier New"/>
              </a:defRPr>
            </a:pPr>
            <a:r>
              <a:t>    </a:t>
            </a:r>
            <a:r>
              <a:rPr>
                <a:solidFill>
                  <a:srgbClr val="0433FF"/>
                </a:solidFill>
              </a:rPr>
              <a:t>int</a:t>
            </a:r>
            <a:r>
              <a:t> origQSize = queue.size();</a:t>
            </a:r>
          </a:p>
          <a:p>
            <a:pPr defTabSz="457200">
              <a:tabLst>
                <a:tab pos="558800" algn="l"/>
              </a:tabLst>
              <a:defRPr b="1" sz="4300">
                <a:latin typeface="Courier New"/>
                <a:ea typeface="Courier New"/>
                <a:cs typeface="Courier New"/>
                <a:sym typeface="Courier New"/>
              </a:defRPr>
            </a:pPr>
            <a:r>
              <a:t>    </a:t>
            </a:r>
            <a:r>
              <a:rPr>
                <a:solidFill>
                  <a:srgbClr val="0433FF"/>
                </a:solidFill>
              </a:rPr>
              <a:t>for</a:t>
            </a:r>
            <a:r>
              <a:t> (</a:t>
            </a:r>
            <a:r>
              <a:rPr>
                <a:solidFill>
                  <a:srgbClr val="0433FF"/>
                </a:solidFill>
              </a:rPr>
              <a:t>int</a:t>
            </a:r>
            <a:r>
              <a:t> i=0; i &lt; origQSize; i++) {</a:t>
            </a:r>
          </a:p>
          <a:p>
            <a:pPr defTabSz="457200">
              <a:tabLst>
                <a:tab pos="558800" algn="l"/>
              </a:tabLst>
              <a:defRPr b="1" sz="4300">
                <a:latin typeface="Courier New"/>
                <a:ea typeface="Courier New"/>
                <a:cs typeface="Courier New"/>
                <a:sym typeface="Courier New"/>
              </a:defRPr>
            </a:pPr>
            <a:r>
              <a:t>        </a:t>
            </a:r>
            <a:r>
              <a:rPr>
                <a:solidFill>
                  <a:srgbClr val="0433FF"/>
                </a:solidFill>
              </a:rPr>
              <a:t>int</a:t>
            </a:r>
            <a:r>
              <a:t> value = queue.dequeue();</a:t>
            </a:r>
          </a:p>
          <a:p>
            <a:pPr defTabSz="457200">
              <a:tabLst>
                <a:tab pos="558800" algn="l"/>
              </a:tabLst>
              <a:defRPr b="1" sz="4300">
                <a:latin typeface="Courier New"/>
                <a:ea typeface="Courier New"/>
                <a:cs typeface="Courier New"/>
                <a:sym typeface="Courier New"/>
              </a:defRPr>
            </a:pPr>
            <a:r>
              <a:t>        cout &lt;&lt; value &lt;&lt; </a:t>
            </a:r>
            <a:r>
              <a:rPr>
                <a:solidFill>
                  <a:srgbClr val="B4261A"/>
                </a:solidFill>
              </a:rPr>
              <a:t>" "</a:t>
            </a:r>
            <a:r>
              <a:t>;</a:t>
            </a:r>
          </a:p>
          <a:p>
            <a:pPr defTabSz="457200">
              <a:tabLst>
                <a:tab pos="558800" algn="l"/>
              </a:tabLst>
              <a:defRPr b="1" sz="4300">
                <a:solidFill>
                  <a:srgbClr val="008F00"/>
                </a:solidFill>
                <a:latin typeface="Courier New"/>
                <a:ea typeface="Courier New"/>
                <a:cs typeface="Courier New"/>
                <a:sym typeface="Courier New"/>
              </a:defRPr>
            </a:pPr>
            <a:r>
              <a:rPr>
                <a:solidFill>
                  <a:srgbClr val="000000"/>
                </a:solidFill>
              </a:rPr>
              <a:t>        </a:t>
            </a:r>
            <a:r>
              <a:t>// re-enqueue even values</a:t>
            </a:r>
            <a:endParaRPr>
              <a:solidFill>
                <a:srgbClr val="000000"/>
              </a:solidFill>
            </a:endParaRPr>
          </a:p>
          <a:p>
            <a:pPr defTabSz="457200">
              <a:tabLst>
                <a:tab pos="558800" algn="l"/>
              </a:tabLst>
              <a:defRPr b="1" sz="4300">
                <a:latin typeface="Courier New"/>
                <a:ea typeface="Courier New"/>
                <a:cs typeface="Courier New"/>
                <a:sym typeface="Courier New"/>
              </a:defRPr>
            </a:pPr>
            <a:r>
              <a:t>        </a:t>
            </a:r>
            <a:r>
              <a:rPr>
                <a:solidFill>
                  <a:srgbClr val="0433FF"/>
                </a:solidFill>
              </a:rPr>
              <a:t>if</a:t>
            </a:r>
            <a:r>
              <a:t> (value % 2 == 0) {</a:t>
            </a:r>
          </a:p>
          <a:p>
            <a:pPr defTabSz="457200">
              <a:tabLst>
                <a:tab pos="558800" algn="l"/>
              </a:tabLst>
              <a:defRPr b="1" sz="4300">
                <a:latin typeface="Courier New"/>
                <a:ea typeface="Courier New"/>
                <a:cs typeface="Courier New"/>
                <a:sym typeface="Courier New"/>
              </a:defRPr>
            </a:pPr>
            <a:r>
              <a:t>            queue.enqueue(value);</a:t>
            </a:r>
          </a:p>
          <a:p>
            <a:pPr defTabSz="457200">
              <a:tabLst>
                <a:tab pos="558800" algn="l"/>
              </a:tabLst>
              <a:defRPr b="1" sz="4300">
                <a:latin typeface="Courier New"/>
                <a:ea typeface="Courier New"/>
                <a:cs typeface="Courier New"/>
                <a:sym typeface="Courier New"/>
              </a:defRPr>
            </a:pPr>
            <a:r>
              <a:t>        }</a:t>
            </a:r>
          </a:p>
          <a:p>
            <a:pPr defTabSz="457200">
              <a:tabLst>
                <a:tab pos="558800" algn="l"/>
              </a:tabLst>
              <a:defRPr b="1" sz="4300">
                <a:latin typeface="Courier New"/>
                <a:ea typeface="Courier New"/>
                <a:cs typeface="Courier New"/>
                <a:sym typeface="Courier New"/>
              </a:defRPr>
            </a:pPr>
            <a:r>
              <a:t>    }</a:t>
            </a:r>
          </a:p>
        </p:txBody>
      </p:sp>
      <p:grpSp>
        <p:nvGrpSpPr>
          <p:cNvPr id="400" name="Group 400"/>
          <p:cNvGrpSpPr/>
          <p:nvPr/>
        </p:nvGrpSpPr>
        <p:grpSpPr>
          <a:xfrm>
            <a:off x="5473898" y="10146454"/>
            <a:ext cx="11607107" cy="3035301"/>
            <a:chOff x="0" y="0"/>
            <a:chExt cx="11607106" cy="3035300"/>
          </a:xfrm>
        </p:grpSpPr>
        <p:sp>
          <p:nvSpPr>
            <p:cNvPr id="399" name="Shape 399"/>
            <p:cNvSpPr/>
            <p:nvPr/>
          </p:nvSpPr>
          <p:spPr>
            <a:xfrm>
              <a:off x="38100" y="38100"/>
              <a:ext cx="11530906" cy="29591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sz="4800"/>
              </a:pPr>
              <a:r>
                <a:t>Output:</a:t>
              </a:r>
            </a:p>
            <a:p>
              <a:pPr algn="l">
                <a:defRPr b="1" sz="4800">
                  <a:latin typeface="Courier New"/>
                  <a:ea typeface="Courier New"/>
                  <a:cs typeface="Courier New"/>
                  <a:sym typeface="Courier New"/>
                </a:defRPr>
              </a:pPr>
            </a:p>
            <a:p>
              <a:pPr algn="l">
                <a:defRPr b="1" sz="4800">
                  <a:latin typeface="Courier New"/>
                  <a:ea typeface="Courier New"/>
                  <a:cs typeface="Courier New"/>
                  <a:sym typeface="Courier New"/>
                </a:defRPr>
              </a:pPr>
              <a:r>
                <a:t>1 2 3 4 5 6 {2, 4, 6}  size 3 </a:t>
              </a:r>
            </a:p>
          </p:txBody>
        </p:sp>
        <p:pic>
          <p:nvPicPr>
            <p:cNvPr id="398" name=""/>
            <p:cNvPicPr>
              <a:picLocks noChangeAspect="0"/>
            </p:cNvPicPr>
            <p:nvPr/>
          </p:nvPicPr>
          <p:blipFill>
            <a:blip r:embed="rId2">
              <a:extLst/>
            </a:blip>
            <a:stretch>
              <a:fillRect/>
            </a:stretch>
          </p:blipFill>
          <p:spPr>
            <a:xfrm>
              <a:off x="-1" y="-1"/>
              <a:ext cx="11607108" cy="3035301"/>
            </a:xfrm>
            <a:prstGeom prst="rect">
              <a:avLst/>
            </a:prstGeom>
            <a:effectLst/>
          </p:spPr>
        </p:pic>
      </p:grpSp>
      <p:sp>
        <p:nvSpPr>
          <p:cNvPr id="401" name="Shape 401"/>
          <p:cNvSpPr/>
          <p:nvPr/>
        </p:nvSpPr>
        <p:spPr>
          <a:xfrm>
            <a:off x="7651874" y="4328092"/>
            <a:ext cx="3780116" cy="576115"/>
          </a:xfrm>
          <a:prstGeom prst="roundRect">
            <a:avLst>
              <a:gd name="adj" fmla="val 33066"/>
            </a:avLst>
          </a:prstGeom>
          <a:solidFill>
            <a:srgbClr val="7F0325">
              <a:alpha val="21745"/>
            </a:srgbClr>
          </a:solidFill>
          <a:ln w="12700">
            <a:miter lim="400000"/>
          </a:ln>
        </p:spPr>
        <p:txBody>
          <a:bodyPr lIns="50800" tIns="50800" rIns="50800" bIns="50800" anchor="ctr"/>
          <a:lstStyle/>
          <a:p>
            <a:pPr>
              <a:defRPr>
                <a:solidFill>
                  <a:srgbClr val="FFFFFF"/>
                </a:solidFill>
              </a:defRPr>
            </a:pPr>
          </a:p>
        </p:txBody>
      </p:sp>
      <p:sp>
        <p:nvSpPr>
          <p:cNvPr id="404" name="Shape 404"/>
          <p:cNvSpPr/>
          <p:nvPr/>
        </p:nvSpPr>
        <p:spPr>
          <a:xfrm>
            <a:off x="11319275" y="3427993"/>
            <a:ext cx="2036203" cy="940673"/>
          </a:xfrm>
          <a:custGeom>
            <a:avLst/>
            <a:gdLst/>
            <a:ahLst/>
            <a:cxnLst>
              <a:cxn ang="0">
                <a:pos x="wd2" y="hd2"/>
              </a:cxn>
              <a:cxn ang="5400000">
                <a:pos x="wd2" y="hd2"/>
              </a:cxn>
              <a:cxn ang="10800000">
                <a:pos x="wd2" y="hd2"/>
              </a:cxn>
              <a:cxn ang="16200000">
                <a:pos x="wd2" y="hd2"/>
              </a:cxn>
            </a:cxnLst>
            <a:rect l="0" t="0" r="r" b="b"/>
            <a:pathLst>
              <a:path w="21600" h="18628" fill="norm" stroke="1" extrusionOk="0">
                <a:moveTo>
                  <a:pt x="21600" y="1439"/>
                </a:moveTo>
                <a:cubicBezTo>
                  <a:pt x="12634" y="-2972"/>
                  <a:pt x="5434" y="2758"/>
                  <a:pt x="0" y="18628"/>
                </a:cubicBezTo>
              </a:path>
            </a:pathLst>
          </a:custGeom>
          <a:ln w="88900">
            <a:solidFill>
              <a:srgbClr val="7F0325"/>
            </a:solidFill>
            <a:miter lim="400000"/>
            <a:tailEnd type="triangle"/>
          </a:ln>
        </p:spPr>
        <p:txBody>
          <a:bodyPr/>
          <a:lstStyle/>
          <a:p>
            <a:pPr/>
          </a:p>
        </p:txBody>
      </p:sp>
      <p:sp>
        <p:nvSpPr>
          <p:cNvPr id="403" name="Shape 403"/>
          <p:cNvSpPr/>
          <p:nvPr/>
        </p:nvSpPr>
        <p:spPr>
          <a:xfrm>
            <a:off x="13469462" y="3136445"/>
            <a:ext cx="10535921" cy="8451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Fix value of origQSize at the beginning</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Recap</a:t>
            </a:r>
          </a:p>
        </p:txBody>
      </p:sp>
      <p:sp>
        <p:nvSpPr>
          <p:cNvPr id="407" name="Shape 407"/>
          <p:cNvSpPr/>
          <p:nvPr/>
        </p:nvSpPr>
        <p:spPr>
          <a:xfrm>
            <a:off x="571284" y="1624250"/>
            <a:ext cx="21424604" cy="11959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defRPr b="1" sz="4500">
                <a:latin typeface="Helvetica Neue"/>
                <a:ea typeface="Helvetica Neue"/>
                <a:cs typeface="Helvetica Neue"/>
                <a:sym typeface="Helvetica Neue"/>
              </a:defRPr>
            </a:pPr>
            <a:r>
              <a:t>Vectors Review:</a:t>
            </a:r>
          </a:p>
          <a:p>
            <a:pPr lvl="1" marL="457200" indent="-228600" algn="l">
              <a:buSzPct val="100000"/>
              <a:buChar char="•"/>
              <a:defRPr sz="4500"/>
            </a:pPr>
            <a:r>
              <a:t>Stored as arrays under the covers -- you should be cognizant of the ramifications of inserting or removing from the middle of the Vector.</a:t>
            </a:r>
          </a:p>
          <a:p>
            <a:pPr lvl="1" marL="457200" indent="-228600" algn="l">
              <a:buSzPct val="100000"/>
              <a:buChar char="•"/>
              <a:defRPr sz="4500"/>
            </a:pPr>
            <a:r>
              <a:t>But, the Vector </a:t>
            </a:r>
            <a:r>
              <a:rPr i="1">
                <a:latin typeface="Helvetica Neue"/>
                <a:ea typeface="Helvetica Neue"/>
                <a:cs typeface="Helvetica Neue"/>
                <a:sym typeface="Helvetica Neue"/>
              </a:rPr>
              <a:t>ADT</a:t>
            </a:r>
            <a:r>
              <a:t> does not require an array! We could have Moon Monkeys.</a:t>
            </a:r>
          </a:p>
          <a:p>
            <a:pPr marL="228600" indent="-228600" algn="l">
              <a:buSzPct val="100000"/>
              <a:buChar char="•"/>
              <a:defRPr sz="4500"/>
            </a:pPr>
          </a:p>
          <a:p>
            <a:pPr marL="228600" indent="-228600" algn="l">
              <a:buSzPct val="100000"/>
              <a:buChar char="•"/>
              <a:defRPr b="1" sz="4500">
                <a:latin typeface="Helvetica Neue"/>
                <a:ea typeface="Helvetica Neue"/>
                <a:cs typeface="Helvetica Neue"/>
                <a:sym typeface="Helvetica Neue"/>
              </a:defRPr>
            </a:pPr>
            <a:r>
              <a:t>Abstract Data Types:</a:t>
            </a:r>
          </a:p>
          <a:p>
            <a:pPr lvl="1" marL="457200" indent="-228600" algn="l">
              <a:buSzPct val="100000"/>
              <a:buChar char="•"/>
              <a:defRPr sz="4500"/>
            </a:pPr>
            <a:r>
              <a:t>An ADT is a set of behaviors that the underlying code must produce, but how the underlying code is written does not affect the ADT behavior (but it might affect the speed!)</a:t>
            </a:r>
          </a:p>
          <a:p>
            <a:pPr algn="l">
              <a:defRPr sz="4500"/>
            </a:pPr>
          </a:p>
          <a:p>
            <a:pPr marL="228600" indent="-228600" algn="l">
              <a:buSzPct val="100000"/>
              <a:buChar char="•"/>
              <a:defRPr b="1" sz="4500">
                <a:latin typeface="Helvetica Neue"/>
                <a:ea typeface="Helvetica Neue"/>
                <a:cs typeface="Helvetica Neue"/>
                <a:sym typeface="Helvetica Neue"/>
              </a:defRPr>
            </a:pPr>
            <a:r>
              <a:t>Stacks:</a:t>
            </a:r>
          </a:p>
          <a:p>
            <a:pPr lvl="1" marL="457200" indent="-228600" algn="l">
              <a:buSzPct val="100000"/>
              <a:buChar char="•"/>
              <a:defRPr sz="4500"/>
            </a:pPr>
            <a:r>
              <a:t>Stacks are Last-In-First-Out (LIFO) and will have push(</a:t>
            </a:r>
            <a:r>
              <a:rPr i="1">
                <a:latin typeface="Helvetica Neue"/>
                <a:ea typeface="Helvetica Neue"/>
                <a:cs typeface="Helvetica Neue"/>
                <a:sym typeface="Helvetica Neue"/>
              </a:rPr>
              <a:t>value</a:t>
            </a:r>
            <a:r>
              <a:t>), pop(), top(), and isEmpty().</a:t>
            </a:r>
          </a:p>
          <a:p>
            <a:pPr algn="l">
              <a:defRPr sz="4500"/>
            </a:pPr>
          </a:p>
          <a:p>
            <a:pPr marL="228600" indent="-228600" algn="l">
              <a:buSzPct val="100000"/>
              <a:buChar char="•"/>
              <a:defRPr b="1" sz="4500">
                <a:latin typeface="Helvetica Neue"/>
                <a:ea typeface="Helvetica Neue"/>
                <a:cs typeface="Helvetica Neue"/>
                <a:sym typeface="Helvetica Neue"/>
              </a:defRPr>
            </a:pPr>
            <a:r>
              <a:t>Queues:</a:t>
            </a:r>
          </a:p>
          <a:p>
            <a:pPr lvl="1" marL="457200" indent="-228600" algn="l">
              <a:buSzPct val="100000"/>
              <a:buChar char="•"/>
              <a:defRPr sz="4500"/>
            </a:pPr>
            <a:r>
              <a:t>Queues are First-In-First-Out (FIFO) and will have enqueue(</a:t>
            </a:r>
            <a:r>
              <a:rPr i="1">
                <a:latin typeface="Helvetica Neue"/>
                <a:ea typeface="Helvetica Neue"/>
                <a:cs typeface="Helvetica Neue"/>
                <a:sym typeface="Helvetica Neue"/>
              </a:rPr>
              <a:t>value</a:t>
            </a:r>
            <a:r>
              <a:t>), dequeue(), front(), and isEmpty().</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References and Advanced Reading</a:t>
            </a:r>
          </a:p>
        </p:txBody>
      </p:sp>
      <p:sp>
        <p:nvSpPr>
          <p:cNvPr id="410" name="Shape 410"/>
          <p:cNvSpPr/>
          <p:nvPr/>
        </p:nvSpPr>
        <p:spPr>
          <a:xfrm>
            <a:off x="640426" y="2764188"/>
            <a:ext cx="21424603" cy="98640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defRPr b="1" sz="4500">
                <a:latin typeface="Helvetica Neue"/>
                <a:ea typeface="Helvetica Neue"/>
                <a:cs typeface="Helvetica Neue"/>
                <a:sym typeface="Helvetica Neue"/>
              </a:defRPr>
            </a:pPr>
            <a:r>
              <a:t>References:</a:t>
            </a:r>
          </a:p>
          <a:p>
            <a:pPr lvl="1" marL="457200" indent="-228600" algn="l">
              <a:buSzPct val="100000"/>
              <a:buChar char="•"/>
              <a:defRPr sz="4500"/>
            </a:pPr>
            <a:r>
              <a:t>Stanford Stack reference: </a:t>
            </a:r>
            <a:r>
              <a:rPr u="sng">
                <a:hlinkClick r:id="rId2" invalidUrl="" action="" tgtFrame="" tooltip="" history="1" highlightClick="0" endSnd="0"/>
              </a:rPr>
              <a:t>http://stanford.edu/~stepp/cppdoc/Stack-class.html</a:t>
            </a:r>
            <a:r>
              <a:t> </a:t>
            </a:r>
          </a:p>
          <a:p>
            <a:pPr lvl="1" marL="457200" indent="-228600" algn="l">
              <a:buSzPct val="100000"/>
              <a:buChar char="•"/>
              <a:defRPr sz="4500"/>
            </a:pPr>
            <a:r>
              <a:t>Stanford Queue reference: </a:t>
            </a:r>
            <a:r>
              <a:rPr u="sng">
                <a:hlinkClick r:id="rId3" invalidUrl="" action="" tgtFrame="" tooltip="" history="1" highlightClick="0" endSnd="0"/>
              </a:rPr>
              <a:t>stanford.edu/~stepp/cppdoc/Queue-class.html</a:t>
            </a:r>
          </a:p>
          <a:p>
            <a:pPr marL="228600" indent="-228600" algn="l">
              <a:buSzPct val="100000"/>
              <a:buChar char="•"/>
              <a:defRPr sz="4500"/>
            </a:pPr>
          </a:p>
          <a:p>
            <a:pPr marL="228600" indent="-228600" algn="l">
              <a:buSzPct val="100000"/>
              <a:buChar char="•"/>
              <a:defRPr b="1" sz="4500">
                <a:latin typeface="Helvetica Neue"/>
                <a:ea typeface="Helvetica Neue"/>
                <a:cs typeface="Helvetica Neue"/>
                <a:sym typeface="Helvetica Neue"/>
              </a:defRPr>
            </a:pPr>
            <a:r>
              <a:t>Advanced Reading:</a:t>
            </a:r>
          </a:p>
          <a:p>
            <a:pPr lvl="1" marL="457200" indent="-228600" algn="l">
              <a:buSzPct val="100000"/>
              <a:buChar char="•"/>
              <a:defRPr sz="4500"/>
            </a:pPr>
            <a:r>
              <a:t> Hewlett-Packard 9100A: </a:t>
            </a:r>
            <a:r>
              <a:rPr u="sng">
                <a:hlinkClick r:id="rId4" invalidUrl="" action="" tgtFrame="" tooltip="" history="1" highlightClick="0" endSnd="0"/>
              </a:rPr>
              <a:t>http://en.wikipedia.org/wiki/Hewlett-Packard_9100A</a:t>
            </a:r>
            <a:r>
              <a:t> </a:t>
            </a:r>
          </a:p>
          <a:p>
            <a:pPr lvl="1" marL="457200" indent="-228600" algn="l">
              <a:buSzPct val="100000"/>
              <a:buChar char="•"/>
              <a:defRPr sz="4500"/>
            </a:pPr>
            <a:r>
              <a:t> Reverse Polish Notation: </a:t>
            </a:r>
            <a:r>
              <a:rPr u="sng">
                <a:hlinkClick r:id="rId5" invalidUrl="" action="" tgtFrame="" tooltip="" history="1" highlightClick="0" endSnd="0"/>
              </a:rPr>
              <a:t>http://en.wikipedia.org/wiki/Reverse_Polish_notation</a:t>
            </a:r>
            <a:r>
              <a:t> </a:t>
            </a:r>
          </a:p>
          <a:p>
            <a:pPr lvl="1" marL="457200" indent="-228600" algn="l">
              <a:buSzPct val="100000"/>
              <a:buChar char="•"/>
              <a:defRPr sz="4500"/>
            </a:pPr>
            <a:r>
              <a:t> Standard stack library (not Stanford) reference: </a:t>
            </a:r>
            <a:r>
              <a:rPr u="sng">
                <a:hlinkClick r:id="rId6" invalidUrl="" action="" tgtFrame="" tooltip="" history="1" highlightClick="0" endSnd="0"/>
              </a:rPr>
              <a:t>http://www.cplusplus.com/reference/stack/stack/</a:t>
            </a:r>
            <a:r>
              <a:t> </a:t>
            </a:r>
          </a:p>
          <a:p>
            <a:pPr lvl="1" marL="457200" indent="-228600" algn="l">
              <a:buSzPct val="100000"/>
              <a:buChar char="•"/>
              <a:defRPr sz="4500"/>
            </a:pPr>
            <a:r>
              <a:t>Standard queue library (not Stanford) reference: </a:t>
            </a:r>
            <a:r>
              <a:rPr u="sng">
                <a:hlinkClick r:id="rId7" invalidUrl="" action="" tgtFrame="" tooltip="" history="1" highlightClick="0" endSnd="0"/>
              </a:rPr>
              <a:t>www.cplusplus.com/reference/queue/queue</a:t>
            </a:r>
            <a:r>
              <a:t> </a:t>
            </a:r>
          </a:p>
          <a:p>
            <a:pPr lvl="1" marL="457200" indent="-228600" algn="l">
              <a:buSzPct val="100000"/>
              <a:buChar char="•"/>
              <a:defRPr sz="4500"/>
            </a:pPr>
            <a:r>
              <a:rPr u="sng">
                <a:hlinkClick r:id="rId8" invalidUrl="" action="" tgtFrame="" tooltip="" history="1" highlightClick="0" endSnd="0"/>
              </a:rPr>
              <a:t>Chris G's dissertation (you will be one of few people to actually read it!)</a:t>
            </a:r>
          </a:p>
          <a:p>
            <a:pPr lvl="1" marL="457200" indent="-228600" algn="l">
              <a:buSzPct val="100000"/>
              <a:buChar char="•"/>
              <a:defRPr sz="4500"/>
            </a:pPr>
            <a:r>
              <a:t>All about memory caching: </a:t>
            </a:r>
            <a:r>
              <a:rPr u="sng">
                <a:hlinkClick r:id="rId9" invalidUrl="" action="" tgtFrame="" tooltip="" history="1" highlightClick="0" endSnd="0"/>
              </a:rPr>
              <a:t>http://www.hardwaresecrets.com/how-the-cache-memory-works/</a:t>
            </a:r>
            <a:r>
              <a: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Extra Slides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Vector ("dynamic array") Review</a:t>
            </a:r>
          </a:p>
        </p:txBody>
      </p:sp>
      <p:sp>
        <p:nvSpPr>
          <p:cNvPr id="153" name="Shape 153"/>
          <p:cNvSpPr/>
          <p:nvPr/>
        </p:nvSpPr>
        <p:spPr>
          <a:xfrm>
            <a:off x="946100" y="3928556"/>
            <a:ext cx="22491801" cy="15498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228600" indent="-228600" algn="l">
              <a:lnSpc>
                <a:spcPct val="110000"/>
              </a:lnSpc>
              <a:buSzPct val="100000"/>
              <a:buChar char="•"/>
              <a:defRPr sz="4600"/>
            </a:lvl1pPr>
          </a:lstStyle>
          <a:p>
            <a:pPr/>
            <a:r>
              <a:t>Pop quiz: what gives better speed, inserting and removing at the beginning or at the end of a Vector?</a:t>
            </a:r>
          </a:p>
        </p:txBody>
      </p:sp>
      <p:sp>
        <p:nvSpPr>
          <p:cNvPr id="154" name="Shape 154"/>
          <p:cNvSpPr/>
          <p:nvPr/>
        </p:nvSpPr>
        <p:spPr>
          <a:xfrm>
            <a:off x="5536456" y="4661134"/>
            <a:ext cx="15608400" cy="7958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10000"/>
              </a:lnSpc>
              <a:defRPr b="1" sz="4600">
                <a:latin typeface="Helvetica Neue"/>
                <a:ea typeface="Helvetica Neue"/>
                <a:cs typeface="Helvetica Neue"/>
                <a:sym typeface="Helvetica Neue"/>
              </a:defRPr>
            </a:lvl1pPr>
          </a:lstStyle>
          <a:p>
            <a:pPr/>
            <a:r>
              <a:t>Answer: At the end (no moving of elements necessary)</a:t>
            </a:r>
          </a:p>
        </p:txBody>
      </p:sp>
      <p:sp>
        <p:nvSpPr>
          <p:cNvPr id="155" name="Shape 155"/>
          <p:cNvSpPr/>
          <p:nvPr/>
        </p:nvSpPr>
        <p:spPr>
          <a:xfrm>
            <a:off x="946100" y="6565371"/>
            <a:ext cx="22491801" cy="15504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lnSpc>
                <a:spcPct val="110000"/>
              </a:lnSpc>
              <a:buSzPct val="100000"/>
              <a:buChar char="•"/>
              <a:defRPr sz="4600"/>
            </a:pPr>
            <a:r>
              <a:t>Pop quiz: If a Vector has </a:t>
            </a:r>
            <a:r>
              <a:rPr i="1">
                <a:latin typeface="Helvetica Neue"/>
                <a:ea typeface="Helvetica Neue"/>
                <a:cs typeface="Helvetica Neue"/>
                <a:sym typeface="Helvetica Neue"/>
              </a:rPr>
              <a:t>n</a:t>
            </a:r>
            <a:r>
              <a:t> elements, and we are going to insert somewhere into the Vector, what is the maximum number of elements that must be moved?</a:t>
            </a:r>
          </a:p>
        </p:txBody>
      </p:sp>
      <p:sp>
        <p:nvSpPr>
          <p:cNvPr id="156" name="Shape 156"/>
          <p:cNvSpPr/>
          <p:nvPr/>
        </p:nvSpPr>
        <p:spPr>
          <a:xfrm>
            <a:off x="19328655" y="7321513"/>
            <a:ext cx="3082529" cy="7958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10000"/>
              </a:lnSpc>
              <a:defRPr b="1" sz="4600">
                <a:latin typeface="Helvetica Neue"/>
                <a:ea typeface="Helvetica Neue"/>
                <a:cs typeface="Helvetica Neue"/>
                <a:sym typeface="Helvetica Neue"/>
              </a:defRPr>
            </a:pPr>
            <a:r>
              <a:t>Answer: </a:t>
            </a:r>
            <a:r>
              <a:rPr i="1"/>
              <a:t>n</a:t>
            </a:r>
          </a:p>
        </p:txBody>
      </p:sp>
      <p:sp>
        <p:nvSpPr>
          <p:cNvPr id="157" name="Shape 157"/>
          <p:cNvSpPr/>
          <p:nvPr/>
        </p:nvSpPr>
        <p:spPr>
          <a:xfrm>
            <a:off x="946100" y="9503313"/>
            <a:ext cx="22491801" cy="15504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lnSpc>
                <a:spcPct val="110000"/>
              </a:lnSpc>
              <a:buSzPct val="100000"/>
              <a:buChar char="•"/>
              <a:defRPr sz="4600"/>
            </a:pPr>
            <a:r>
              <a:t>Pop quiz: If a Vector has </a:t>
            </a:r>
            <a:r>
              <a:rPr i="1">
                <a:latin typeface="Helvetica Neue"/>
                <a:ea typeface="Helvetica Neue"/>
                <a:cs typeface="Helvetica Neue"/>
                <a:sym typeface="Helvetica Neue"/>
              </a:rPr>
              <a:t>n</a:t>
            </a:r>
            <a:r>
              <a:t> elements, and we are going to insert somewhere into the Vector, what is the minimum number of elements that must be moved?</a:t>
            </a:r>
          </a:p>
        </p:txBody>
      </p:sp>
      <p:sp>
        <p:nvSpPr>
          <p:cNvPr id="158" name="Shape 158"/>
          <p:cNvSpPr/>
          <p:nvPr/>
        </p:nvSpPr>
        <p:spPr>
          <a:xfrm>
            <a:off x="19328655" y="10259455"/>
            <a:ext cx="3082529" cy="7958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10000"/>
              </a:lnSpc>
              <a:defRPr b="1" sz="4600">
                <a:latin typeface="Helvetica Neue"/>
                <a:ea typeface="Helvetica Neue"/>
                <a:cs typeface="Helvetica Neue"/>
                <a:sym typeface="Helvetica Neue"/>
              </a:defRPr>
            </a:lvl1pPr>
          </a:lstStyle>
          <a:p>
            <a:pPr/>
            <a:r>
              <a:t>Answer: 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 grpId="4"/>
      <p:bldP build="whole" bldLvl="1" animBg="1" rev="0" advAuto="0" spid="158" grpId="5"/>
      <p:bldP build="whole" bldLvl="1" animBg="1" rev="0" advAuto="0" spid="154" grpId="1"/>
      <p:bldP build="whole" bldLvl="1" animBg="1" rev="0" advAuto="0" spid="155" grpId="2"/>
      <p:bldP build="whole" bldLvl="1" animBg="1" rev="0" advAuto="0" spid="156" grpId="3"/>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Stack Example</a:t>
            </a:r>
          </a:p>
        </p:txBody>
      </p:sp>
      <p:sp>
        <p:nvSpPr>
          <p:cNvPr id="415" name="Shape 415"/>
          <p:cNvSpPr/>
          <p:nvPr>
            <p:ph type="title" idx="4294967295"/>
          </p:nvPr>
        </p:nvSpPr>
        <p:spPr>
          <a:xfrm>
            <a:off x="761683" y="2209012"/>
            <a:ext cx="14603957" cy="1029144"/>
          </a:xfrm>
          <a:prstGeom prst="rect">
            <a:avLst/>
          </a:prstGeom>
        </p:spPr>
        <p:txBody>
          <a:bodyPr anchor="t">
            <a:noAutofit/>
          </a:bodyPr>
          <a:lstStyle>
            <a:lvl1pPr marL="382905" defTabSz="546100">
              <a:lnSpc>
                <a:spcPct val="90000"/>
              </a:lnSpc>
              <a:defRPr sz="4800"/>
            </a:lvl1pPr>
          </a:lstStyle>
          <a:p>
            <a:pPr/>
            <a:r>
              <a:t>What is wrong with the following code?</a:t>
            </a:r>
          </a:p>
        </p:txBody>
      </p:sp>
      <p:sp>
        <p:nvSpPr>
          <p:cNvPr id="416" name="Shape 416"/>
          <p:cNvSpPr/>
          <p:nvPr/>
        </p:nvSpPr>
        <p:spPr>
          <a:xfrm>
            <a:off x="2220006" y="3331521"/>
            <a:ext cx="11538532" cy="42833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382905" algn="l" defTabSz="546100">
              <a:lnSpc>
                <a:spcPct val="90000"/>
              </a:lnSpc>
              <a:defRPr b="1" sz="4200">
                <a:latin typeface="Courier New"/>
                <a:ea typeface="Courier New"/>
                <a:cs typeface="Courier New"/>
                <a:sym typeface="Courier New"/>
              </a:defRPr>
            </a:pPr>
            <a:r>
              <a:t>int main() {</a:t>
            </a:r>
          </a:p>
          <a:p>
            <a:pPr marL="382905" algn="l" defTabSz="546100">
              <a:lnSpc>
                <a:spcPct val="90000"/>
              </a:lnSpc>
              <a:defRPr b="1" sz="4200">
                <a:latin typeface="Courier New"/>
                <a:ea typeface="Courier New"/>
                <a:cs typeface="Courier New"/>
                <a:sym typeface="Courier New"/>
              </a:defRPr>
            </a:pPr>
            <a:r>
              <a:t>    for (int i=0; i &lt; 10; i++) {</a:t>
            </a:r>
          </a:p>
          <a:p>
            <a:pPr marL="382905" algn="l" defTabSz="546100">
              <a:lnSpc>
                <a:spcPct val="90000"/>
              </a:lnSpc>
              <a:defRPr b="1" sz="4200">
                <a:latin typeface="Courier New"/>
                <a:ea typeface="Courier New"/>
                <a:cs typeface="Courier New"/>
                <a:sym typeface="Courier New"/>
              </a:defRPr>
            </a:pPr>
            <a:r>
              <a:t>        if (i % 2 == 0) {</a:t>
            </a:r>
          </a:p>
          <a:p>
            <a:pPr marL="382905" algn="l" defTabSz="546100">
              <a:lnSpc>
                <a:spcPct val="90000"/>
              </a:lnSpc>
              <a:defRPr b="1" sz="4200">
                <a:latin typeface="Courier New"/>
                <a:ea typeface="Courier New"/>
                <a:cs typeface="Courier New"/>
                <a:sym typeface="Courier New"/>
              </a:defRPr>
            </a:pPr>
            <a:r>
              <a:t>            cout &lt;&lt; i &lt;&lt; endl;</a:t>
            </a:r>
          </a:p>
          <a:p>
            <a:pPr marL="382905" algn="l" defTabSz="546100">
              <a:lnSpc>
                <a:spcPct val="90000"/>
              </a:lnSpc>
              <a:defRPr b="1" sz="4200">
                <a:latin typeface="Courier New"/>
                <a:ea typeface="Courier New"/>
                <a:cs typeface="Courier New"/>
                <a:sym typeface="Courier New"/>
              </a:defRPr>
            </a:pPr>
            <a:r>
              <a:t>    }</a:t>
            </a:r>
          </a:p>
          <a:p>
            <a:pPr marL="382905" algn="l" defTabSz="546100">
              <a:lnSpc>
                <a:spcPct val="90000"/>
              </a:lnSpc>
              <a:defRPr b="1" sz="4200">
                <a:latin typeface="Courier New"/>
                <a:ea typeface="Courier New"/>
                <a:cs typeface="Courier New"/>
                <a:sym typeface="Courier New"/>
              </a:defRPr>
            </a:pPr>
            <a:r>
              <a:t>    return 0;</a:t>
            </a:r>
          </a:p>
          <a:p>
            <a:pPr marL="382905" algn="l" defTabSz="546100">
              <a:lnSpc>
                <a:spcPct val="90000"/>
              </a:lnSpc>
              <a:defRPr b="1" sz="4200">
                <a:latin typeface="Courier New"/>
                <a:ea typeface="Courier New"/>
                <a:cs typeface="Courier New"/>
                <a:sym typeface="Courier New"/>
              </a:defRPr>
            </a:pPr>
            <a:r>
              <a:t>}</a:t>
            </a:r>
          </a:p>
        </p:txBody>
      </p:sp>
      <p:sp>
        <p:nvSpPr>
          <p:cNvPr id="417" name="Shape 417"/>
          <p:cNvSpPr/>
          <p:nvPr/>
        </p:nvSpPr>
        <p:spPr>
          <a:xfrm>
            <a:off x="566283" y="8196106"/>
            <a:ext cx="16312089" cy="10291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sz="4800"/>
            </a:lvl1pPr>
          </a:lstStyle>
          <a:p>
            <a:pPr/>
            <a:r>
              <a:t>In Qt Creator, this is what happens when you compile:</a:t>
            </a:r>
          </a:p>
        </p:txBody>
      </p:sp>
      <p:sp>
        <p:nvSpPr>
          <p:cNvPr id="418" name="Shape 418"/>
          <p:cNvSpPr/>
          <p:nvPr/>
        </p:nvSpPr>
        <p:spPr>
          <a:xfrm>
            <a:off x="845792" y="3331521"/>
            <a:ext cx="1299115" cy="42833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382905" algn="l" defTabSz="546100">
              <a:lnSpc>
                <a:spcPct val="90000"/>
              </a:lnSpc>
              <a:defRPr b="1" sz="4200">
                <a:solidFill>
                  <a:srgbClr val="797979"/>
                </a:solidFill>
                <a:latin typeface="Courier New"/>
                <a:ea typeface="Courier New"/>
                <a:cs typeface="Courier New"/>
                <a:sym typeface="Courier New"/>
              </a:defRPr>
            </a:pPr>
            <a:r>
              <a:t>1516</a:t>
            </a:r>
          </a:p>
          <a:p>
            <a:pPr marL="382905" algn="l" defTabSz="546100">
              <a:lnSpc>
                <a:spcPct val="90000"/>
              </a:lnSpc>
              <a:defRPr b="1" sz="4200">
                <a:solidFill>
                  <a:srgbClr val="797979"/>
                </a:solidFill>
                <a:latin typeface="Courier New"/>
                <a:ea typeface="Courier New"/>
                <a:cs typeface="Courier New"/>
                <a:sym typeface="Courier New"/>
              </a:defRPr>
            </a:pPr>
            <a:r>
              <a:t>17</a:t>
            </a:r>
          </a:p>
          <a:p>
            <a:pPr marL="382905" algn="l" defTabSz="546100">
              <a:lnSpc>
                <a:spcPct val="90000"/>
              </a:lnSpc>
              <a:defRPr b="1" sz="4200">
                <a:solidFill>
                  <a:srgbClr val="797979"/>
                </a:solidFill>
                <a:latin typeface="Courier New"/>
                <a:ea typeface="Courier New"/>
                <a:cs typeface="Courier New"/>
                <a:sym typeface="Courier New"/>
              </a:defRPr>
            </a:pPr>
            <a:r>
              <a:t>18</a:t>
            </a:r>
          </a:p>
          <a:p>
            <a:pPr marL="382905" algn="l" defTabSz="546100">
              <a:lnSpc>
                <a:spcPct val="90000"/>
              </a:lnSpc>
              <a:defRPr b="1" sz="4200">
                <a:solidFill>
                  <a:srgbClr val="797979"/>
                </a:solidFill>
                <a:latin typeface="Courier New"/>
                <a:ea typeface="Courier New"/>
                <a:cs typeface="Courier New"/>
                <a:sym typeface="Courier New"/>
              </a:defRPr>
            </a:pPr>
            <a:r>
              <a:t>19</a:t>
            </a:r>
          </a:p>
          <a:p>
            <a:pPr marL="382905" algn="l" defTabSz="546100">
              <a:lnSpc>
                <a:spcPct val="90000"/>
              </a:lnSpc>
              <a:defRPr b="1" sz="4200">
                <a:solidFill>
                  <a:srgbClr val="797979"/>
                </a:solidFill>
                <a:latin typeface="Courier New"/>
                <a:ea typeface="Courier New"/>
                <a:cs typeface="Courier New"/>
                <a:sym typeface="Courier New"/>
              </a:defRPr>
            </a:pPr>
            <a:r>
              <a:t>20</a:t>
            </a:r>
          </a:p>
          <a:p>
            <a:pPr marL="382905" algn="l" defTabSz="546100">
              <a:lnSpc>
                <a:spcPct val="90000"/>
              </a:lnSpc>
              <a:defRPr b="1" sz="4200">
                <a:solidFill>
                  <a:srgbClr val="797979"/>
                </a:solidFill>
                <a:latin typeface="Courier New"/>
                <a:ea typeface="Courier New"/>
                <a:cs typeface="Courier New"/>
                <a:sym typeface="Courier New"/>
              </a:defRPr>
            </a:pPr>
            <a:r>
              <a:t>21</a:t>
            </a:r>
          </a:p>
        </p:txBody>
      </p:sp>
      <p:pic>
        <p:nvPicPr>
          <p:cNvPr id="419" name="pasted-image.png"/>
          <p:cNvPicPr>
            <a:picLocks noChangeAspect="1"/>
          </p:cNvPicPr>
          <p:nvPr/>
        </p:nvPicPr>
        <p:blipFill>
          <a:blip r:embed="rId2">
            <a:extLst/>
          </a:blip>
          <a:stretch>
            <a:fillRect/>
          </a:stretch>
        </p:blipFill>
        <p:spPr>
          <a:xfrm>
            <a:off x="2372839" y="9428681"/>
            <a:ext cx="13861609" cy="2385364"/>
          </a:xfrm>
          <a:prstGeom prst="rect">
            <a:avLst/>
          </a:prstGeom>
          <a:ln w="12700">
            <a:miter lim="400000"/>
          </a:ln>
        </p:spPr>
      </p:pic>
      <p:sp>
        <p:nvSpPr>
          <p:cNvPr id="420" name="Shape 420"/>
          <p:cNvSpPr/>
          <p:nvPr/>
        </p:nvSpPr>
        <p:spPr>
          <a:xfrm>
            <a:off x="350148" y="12291185"/>
            <a:ext cx="21282682" cy="10291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sz="4800"/>
            </a:lvl1pPr>
          </a:lstStyle>
          <a:p>
            <a:pPr/>
            <a:r>
              <a:t>How does Qt Creator know that there are un-matched curly braces? A stack!</a:t>
            </a:r>
          </a:p>
        </p:txBody>
      </p:sp>
      <p:pic>
        <p:nvPicPr>
          <p:cNvPr id="421" name="pasted-image.tiff"/>
          <p:cNvPicPr>
            <a:picLocks noChangeAspect="1"/>
          </p:cNvPicPr>
          <p:nvPr/>
        </p:nvPicPr>
        <p:blipFill>
          <a:blip r:embed="rId3">
            <a:extLst/>
          </a:blip>
          <a:stretch>
            <a:fillRect/>
          </a:stretch>
        </p:blipFill>
        <p:spPr>
          <a:xfrm>
            <a:off x="17774003" y="2539483"/>
            <a:ext cx="5321301" cy="586740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Stacks Example: Properly matched brackets</a:t>
            </a:r>
          </a:p>
        </p:txBody>
      </p:sp>
      <p:sp>
        <p:nvSpPr>
          <p:cNvPr id="424" name="Shape 424"/>
          <p:cNvSpPr/>
          <p:nvPr>
            <p:ph type="title" idx="4294967295"/>
          </p:nvPr>
        </p:nvSpPr>
        <p:spPr>
          <a:xfrm>
            <a:off x="761683" y="2209012"/>
            <a:ext cx="22860634" cy="1897033"/>
          </a:xfrm>
          <a:prstGeom prst="rect">
            <a:avLst/>
          </a:prstGeom>
        </p:spPr>
        <p:txBody>
          <a:bodyPr anchor="t">
            <a:noAutofit/>
          </a:bodyPr>
          <a:lstStyle/>
          <a:p>
            <a:pPr marL="382905" defTabSz="546100">
              <a:lnSpc>
                <a:spcPct val="90000"/>
              </a:lnSpc>
              <a:defRPr sz="4800"/>
            </a:pPr>
            <a:r>
              <a:t>A Stack example algorithm: determine if a program has properly matched bracket symbols — parentheses, square brackets, and curly brackets: </a:t>
            </a:r>
            <a:r>
              <a:rPr b="1">
                <a:latin typeface="Courier New"/>
                <a:ea typeface="Courier New"/>
                <a:cs typeface="Courier New"/>
                <a:sym typeface="Courier New"/>
              </a:rPr>
              <a:t>( ) [ ] { }</a:t>
            </a:r>
          </a:p>
        </p:txBody>
      </p:sp>
      <p:sp>
        <p:nvSpPr>
          <p:cNvPr id="425" name="Shape 425"/>
          <p:cNvSpPr/>
          <p:nvPr/>
        </p:nvSpPr>
        <p:spPr>
          <a:xfrm>
            <a:off x="761683" y="4797369"/>
            <a:ext cx="22860634" cy="10493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sz="4800"/>
            </a:lvl1pPr>
          </a:lstStyle>
          <a:p>
            <a:pPr/>
            <a:r>
              <a:t>Algorithm: Think about it for a few minutes -- talk to your neighbor!</a:t>
            </a:r>
          </a:p>
        </p:txBody>
      </p:sp>
      <p:sp>
        <p:nvSpPr>
          <p:cNvPr id="426" name="Shape 426"/>
          <p:cNvSpPr/>
          <p:nvPr/>
        </p:nvSpPr>
        <p:spPr>
          <a:xfrm>
            <a:off x="761683" y="6018110"/>
            <a:ext cx="22860634" cy="49422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611505" indent="-228600" algn="l" defTabSz="546100">
              <a:lnSpc>
                <a:spcPct val="90000"/>
              </a:lnSpc>
              <a:buSzPct val="100000"/>
              <a:buChar char="•"/>
              <a:defRPr sz="4800"/>
            </a:pPr>
            <a:r>
              <a:t>Make an empty stack.</a:t>
            </a:r>
          </a:p>
          <a:p>
            <a:pPr marL="611505" indent="-228600" algn="l" defTabSz="546100">
              <a:lnSpc>
                <a:spcPct val="90000"/>
              </a:lnSpc>
              <a:buSzPct val="100000"/>
              <a:buChar char="•"/>
              <a:defRPr sz="4800"/>
            </a:pPr>
            <a:r>
              <a:t>Start reading characters.</a:t>
            </a:r>
          </a:p>
          <a:p>
            <a:pPr marL="611505" indent="-228600" algn="l" defTabSz="546100">
              <a:lnSpc>
                <a:spcPct val="90000"/>
              </a:lnSpc>
              <a:buSzPct val="100000"/>
              <a:buChar char="•"/>
              <a:defRPr sz="4800"/>
            </a:pPr>
            <a:r>
              <a:t>If the character is an opening symbol, push it onto the stack.</a:t>
            </a:r>
          </a:p>
          <a:p>
            <a:pPr marL="611505" indent="-228600" algn="l" defTabSz="546100">
              <a:lnSpc>
                <a:spcPct val="90000"/>
              </a:lnSpc>
              <a:buSzPct val="100000"/>
              <a:buChar char="•"/>
              <a:defRPr sz="4800"/>
            </a:pPr>
            <a:r>
              <a:t>If it is a closing symbol, then if the stack is empty, report an error. Otherwise, pop the stack. </a:t>
            </a:r>
          </a:p>
          <a:p>
            <a:pPr marL="611505" indent="-228600" algn="l" defTabSz="546100">
              <a:lnSpc>
                <a:spcPct val="90000"/>
              </a:lnSpc>
              <a:buSzPct val="100000"/>
              <a:buChar char="•"/>
              <a:defRPr sz="4800"/>
            </a:pPr>
            <a:r>
              <a:t>If the symbol popped is not the corresponding opening symbol, then report an error. </a:t>
            </a:r>
          </a:p>
          <a:p>
            <a:pPr marL="611505" indent="-228600" algn="l" defTabSz="546100">
              <a:lnSpc>
                <a:spcPct val="90000"/>
              </a:lnSpc>
              <a:buSzPct val="100000"/>
              <a:buChar char="•"/>
              <a:defRPr sz="4800"/>
            </a:pPr>
            <a:r>
              <a:t>At the end of the input, if the stack is not empty, report an error.</a:t>
            </a:r>
          </a:p>
        </p:txBody>
      </p:sp>
      <p:sp>
        <p:nvSpPr>
          <p:cNvPr id="427" name="Shape 427"/>
          <p:cNvSpPr/>
          <p:nvPr/>
        </p:nvSpPr>
        <p:spPr>
          <a:xfrm>
            <a:off x="761683" y="11131787"/>
            <a:ext cx="22860634" cy="10493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905" algn="l" defTabSz="546100">
              <a:lnSpc>
                <a:spcPct val="90000"/>
              </a:lnSpc>
              <a:defRPr sz="4800"/>
            </a:lvl1pPr>
          </a:lstStyle>
          <a:p>
            <a:pPr/>
            <a:r>
              <a:t>See code from lecture for full program.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6"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Vector: Actually an Abstract Data Type</a:t>
            </a:r>
          </a:p>
        </p:txBody>
      </p:sp>
      <p:sp>
        <p:nvSpPr>
          <p:cNvPr id="161" name="Shape 161"/>
          <p:cNvSpPr/>
          <p:nvPr/>
        </p:nvSpPr>
        <p:spPr>
          <a:xfrm>
            <a:off x="589756" y="3232740"/>
            <a:ext cx="23204488" cy="5421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lnSpc>
                <a:spcPct val="110000"/>
              </a:lnSpc>
              <a:buSzPct val="100000"/>
              <a:buChar char="•"/>
              <a:defRPr sz="4600"/>
            </a:pPr>
            <a:r>
              <a:t>So we just talked about how a Vector is implemented under the covers. And that may be important to the user -- the user should know about the speed of the operations so that he or she can make good choices about using the Vector.</a:t>
            </a:r>
          </a:p>
          <a:p>
            <a:pPr marL="228600" indent="-228600" algn="l">
              <a:lnSpc>
                <a:spcPct val="110000"/>
              </a:lnSpc>
              <a:buSzPct val="100000"/>
              <a:buChar char="•"/>
              <a:defRPr sz="4600"/>
            </a:pPr>
            <a:r>
              <a:t>But -- is it necessary to implement a Vector with an array? We are going to switch gears a bit and talk about </a:t>
            </a:r>
            <a:r>
              <a:rPr b="1">
                <a:latin typeface="Helvetica Neue"/>
                <a:ea typeface="Helvetica Neue"/>
                <a:cs typeface="Helvetica Neue"/>
                <a:sym typeface="Helvetica Neue"/>
              </a:rPr>
              <a:t>Abstract Data Types (ADT)</a:t>
            </a:r>
            <a:r>
              <a:t>, and the Vector actually counts as an ADT.</a:t>
            </a:r>
          </a:p>
          <a:p>
            <a:pPr marL="228600" indent="-228600" algn="l">
              <a:lnSpc>
                <a:spcPct val="110000"/>
              </a:lnSpc>
              <a:buSzPct val="100000"/>
              <a:buChar char="•"/>
              <a:defRPr sz="4600"/>
            </a:pPr>
          </a:p>
        </p:txBody>
      </p:sp>
      <p:grpSp>
        <p:nvGrpSpPr>
          <p:cNvPr id="164" name="Group 164"/>
          <p:cNvGrpSpPr/>
          <p:nvPr/>
        </p:nvGrpSpPr>
        <p:grpSpPr>
          <a:xfrm>
            <a:off x="5620642" y="7827770"/>
            <a:ext cx="13142715" cy="4105660"/>
            <a:chOff x="0" y="0"/>
            <a:chExt cx="13142714" cy="4105658"/>
          </a:xfrm>
        </p:grpSpPr>
        <p:sp>
          <p:nvSpPr>
            <p:cNvPr id="163" name="Shape 163"/>
            <p:cNvSpPr/>
            <p:nvPr/>
          </p:nvSpPr>
          <p:spPr>
            <a:xfrm>
              <a:off x="63500" y="63499"/>
              <a:ext cx="13015715" cy="397866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lnSpc>
                  <a:spcPct val="110000"/>
                </a:lnSpc>
                <a:defRPr sz="4600"/>
              </a:pPr>
              <a:r>
                <a:t>An abstract data type is a model that describes how data is manipulated </a:t>
              </a:r>
              <a:r>
                <a:rPr i="1">
                  <a:latin typeface="Helvetica Neue"/>
                  <a:ea typeface="Helvetica Neue"/>
                  <a:cs typeface="Helvetica Neue"/>
                  <a:sym typeface="Helvetica Neue"/>
                </a:rPr>
                <a:t>from the point of view of the user</a:t>
              </a:r>
              <a:r>
                <a:t>. In other words, the user should get a set of functions and behaviors that are identical </a:t>
              </a:r>
              <a:r>
                <a:rPr i="1">
                  <a:latin typeface="Helvetica Neue"/>
                  <a:ea typeface="Helvetica Neue"/>
                  <a:cs typeface="Helvetica Neue"/>
                  <a:sym typeface="Helvetica Neue"/>
                </a:rPr>
                <a:t>regardless of how the model is implemented</a:t>
              </a:r>
              <a:r>
                <a:t>.</a:t>
              </a:r>
            </a:p>
          </p:txBody>
        </p:sp>
        <p:pic>
          <p:nvPicPr>
            <p:cNvPr id="162" name=""/>
            <p:cNvPicPr>
              <a:picLocks noChangeAspect="0"/>
            </p:cNvPicPr>
            <p:nvPr/>
          </p:nvPicPr>
          <p:blipFill>
            <a:blip r:embed="rId2">
              <a:extLst/>
            </a:blip>
            <a:stretch>
              <a:fillRect/>
            </a:stretch>
          </p:blipFill>
          <p:spPr>
            <a:xfrm>
              <a:off x="-1" y="-1"/>
              <a:ext cx="13142715" cy="4105660"/>
            </a:xfrm>
            <a:prstGeom prst="rect">
              <a:avLst/>
            </a:prstGeom>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Vector: Does the user care how it is implemented?</a:t>
            </a:r>
          </a:p>
        </p:txBody>
      </p:sp>
      <p:grpSp>
        <p:nvGrpSpPr>
          <p:cNvPr id="169" name="Group 169"/>
          <p:cNvGrpSpPr/>
          <p:nvPr/>
        </p:nvGrpSpPr>
        <p:grpSpPr>
          <a:xfrm>
            <a:off x="343148" y="3175000"/>
            <a:ext cx="13994904" cy="10464800"/>
            <a:chOff x="0" y="0"/>
            <a:chExt cx="13994903" cy="10464800"/>
          </a:xfrm>
        </p:grpSpPr>
        <p:sp>
          <p:nvSpPr>
            <p:cNvPr id="168" name="Shape 168"/>
            <p:cNvSpPr/>
            <p:nvPr/>
          </p:nvSpPr>
          <p:spPr>
            <a:xfrm>
              <a:off x="50800" y="50800"/>
              <a:ext cx="13893304" cy="103632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tabLst>
                  <a:tab pos="558800" algn="l"/>
                </a:tabLst>
                <a:defRPr sz="3300">
                  <a:latin typeface="Courier"/>
                  <a:ea typeface="Courier"/>
                  <a:cs typeface="Courier"/>
                  <a:sym typeface="Courier"/>
                </a:defRPr>
              </a:pPr>
              <a:r>
                <a:rPr>
                  <a:solidFill>
                    <a:srgbClr val="0433FF"/>
                  </a:solidFill>
                </a:rPr>
                <a:t>int</a:t>
              </a:r>
              <a:r>
                <a:t> </a:t>
              </a:r>
              <a:r>
                <a:rPr>
                  <a:solidFill>
                    <a:srgbClr val="0433FF"/>
                  </a:solidFill>
                </a:rPr>
                <a:t>main</a:t>
              </a:r>
              <a:r>
                <a:t>() {</a:t>
              </a:r>
            </a:p>
            <a:p>
              <a:pPr algn="l" defTabSz="457200">
                <a:tabLst>
                  <a:tab pos="558800" algn="l"/>
                </a:tabLst>
                <a:defRPr sz="3300">
                  <a:latin typeface="Courier"/>
                  <a:ea typeface="Courier"/>
                  <a:cs typeface="Courier"/>
                  <a:sym typeface="Courier"/>
                </a:defRPr>
              </a:pPr>
              <a:r>
                <a:t>    </a:t>
              </a:r>
              <a:r>
                <a:rPr>
                  <a:solidFill>
                    <a:srgbClr val="3495AF"/>
                  </a:solidFill>
                </a:rPr>
                <a:t>Vector</a:t>
              </a:r>
              <a:r>
                <a:t>&lt;</a:t>
              </a:r>
              <a:r>
                <a:rPr>
                  <a:solidFill>
                    <a:srgbClr val="3495AF"/>
                  </a:solidFill>
                </a:rPr>
                <a:t>string</a:t>
              </a:r>
              <a:r>
                <a:t>&gt; states;</a:t>
              </a:r>
            </a:p>
            <a:p>
              <a:pPr algn="l" defTabSz="457200">
                <a:tabLst>
                  <a:tab pos="558800" algn="l"/>
                </a:tabLst>
                <a:defRPr sz="3300">
                  <a:solidFill>
                    <a:srgbClr val="009051"/>
                  </a:solidFill>
                  <a:latin typeface="Courier"/>
                  <a:ea typeface="Courier"/>
                  <a:cs typeface="Courier"/>
                  <a:sym typeface="Courier"/>
                </a:defRPr>
              </a:pPr>
              <a:r>
                <a:t>    // manually add in alphabetic order</a:t>
              </a:r>
            </a:p>
            <a:p>
              <a:pPr algn="l" defTabSz="457200">
                <a:tabLst>
                  <a:tab pos="558800" algn="l"/>
                </a:tabLst>
                <a:defRPr sz="3300">
                  <a:solidFill>
                    <a:srgbClr val="B4261A"/>
                  </a:solidFill>
                  <a:latin typeface="Courier"/>
                  <a:ea typeface="Courier"/>
                  <a:cs typeface="Courier"/>
                  <a:sym typeface="Courier"/>
                </a:defRPr>
              </a:pPr>
              <a:r>
                <a:rPr>
                  <a:solidFill>
                    <a:srgbClr val="000000"/>
                  </a:solidFill>
                </a:rPr>
                <a:t>    states.</a:t>
              </a:r>
              <a:r>
                <a:rPr>
                  <a:solidFill>
                    <a:srgbClr val="3495AF"/>
                  </a:solidFill>
                </a:rPr>
                <a:t>add</a:t>
              </a:r>
              <a:r>
                <a:rPr>
                  <a:solidFill>
                    <a:srgbClr val="000000"/>
                  </a:solidFill>
                </a:rPr>
                <a:t>(</a:t>
              </a:r>
              <a:r>
                <a:t>"California"</a:t>
              </a:r>
              <a:r>
                <a:rPr>
                  <a:solidFill>
                    <a:srgbClr val="000000"/>
                  </a:solidFill>
                </a:rPr>
                <a:t>);</a:t>
              </a:r>
              <a:endParaRPr>
                <a:solidFill>
                  <a:srgbClr val="000000"/>
                </a:solidFill>
              </a:endParaRPr>
            </a:p>
            <a:p>
              <a:pPr algn="l" defTabSz="457200">
                <a:tabLst>
                  <a:tab pos="558800" algn="l"/>
                </a:tabLst>
                <a:defRPr sz="3300">
                  <a:latin typeface="Courier"/>
                  <a:ea typeface="Courier"/>
                  <a:cs typeface="Courier"/>
                  <a:sym typeface="Courier"/>
                </a:defRPr>
              </a:pPr>
              <a:r>
                <a:t>    states.</a:t>
              </a:r>
              <a:r>
                <a:rPr>
                  <a:solidFill>
                    <a:srgbClr val="3495AF"/>
                  </a:solidFill>
                </a:rPr>
                <a:t>insert</a:t>
              </a:r>
              <a:r>
                <a:t>(0,</a:t>
              </a:r>
              <a:r>
                <a:rPr>
                  <a:solidFill>
                    <a:srgbClr val="B4261A"/>
                  </a:solidFill>
                </a:rPr>
                <a:t>"Alaska"</a:t>
              </a:r>
              <a:r>
                <a:t>);</a:t>
              </a:r>
            </a:p>
            <a:p>
              <a:pPr algn="l" defTabSz="457200">
                <a:tabLst>
                  <a:tab pos="558800" algn="l"/>
                </a:tabLst>
                <a:defRPr sz="3300">
                  <a:latin typeface="Courier"/>
                  <a:ea typeface="Courier"/>
                  <a:cs typeface="Courier"/>
                  <a:sym typeface="Courier"/>
                </a:defRPr>
              </a:pPr>
              <a:r>
                <a:t>    states.</a:t>
              </a:r>
              <a:r>
                <a:rPr>
                  <a:solidFill>
                    <a:srgbClr val="3495AF"/>
                  </a:solidFill>
                </a:rPr>
                <a:t>add</a:t>
              </a:r>
              <a:r>
                <a:t>(</a:t>
              </a:r>
              <a:r>
                <a:rPr>
                  <a:solidFill>
                    <a:srgbClr val="B4261A"/>
                  </a:solidFill>
                </a:rPr>
                <a:t>"Texas"</a:t>
              </a:r>
              <a:r>
                <a:t>);</a:t>
              </a:r>
            </a:p>
            <a:p>
              <a:pPr algn="l" defTabSz="457200">
                <a:tabLst>
                  <a:tab pos="558800" algn="l"/>
                </a:tabLst>
                <a:defRPr sz="3300">
                  <a:latin typeface="Courier"/>
                  <a:ea typeface="Courier"/>
                  <a:cs typeface="Courier"/>
                  <a:sym typeface="Courier"/>
                </a:defRPr>
              </a:pPr>
              <a:r>
                <a:t>    states.</a:t>
              </a:r>
              <a:r>
                <a:rPr>
                  <a:solidFill>
                    <a:srgbClr val="3495AF"/>
                  </a:solidFill>
                </a:rPr>
                <a:t>insert</a:t>
              </a:r>
              <a:r>
                <a:t>(3,</a:t>
              </a:r>
              <a:r>
                <a:rPr>
                  <a:solidFill>
                    <a:srgbClr val="B4261A"/>
                  </a:solidFill>
                </a:rPr>
                <a:t>"Utah"</a:t>
              </a:r>
              <a:r>
                <a:t>);</a:t>
              </a:r>
            </a:p>
            <a:p>
              <a:pPr algn="l" defTabSz="457200">
                <a:tabLst>
                  <a:tab pos="558800" algn="l"/>
                </a:tabLst>
                <a:defRPr sz="3300">
                  <a:latin typeface="Courier"/>
                  <a:ea typeface="Courier"/>
                  <a:cs typeface="Courier"/>
                  <a:sym typeface="Courier"/>
                </a:defRPr>
              </a:pPr>
              <a:r>
                <a:t>    states.</a:t>
              </a:r>
              <a:r>
                <a:rPr>
                  <a:solidFill>
                    <a:srgbClr val="3495AF"/>
                  </a:solidFill>
                </a:rPr>
                <a:t>insert</a:t>
              </a:r>
              <a:r>
                <a:t>(2,</a:t>
              </a:r>
              <a:r>
                <a:rPr>
                  <a:solidFill>
                    <a:srgbClr val="B4261A"/>
                  </a:solidFill>
                </a:rPr>
                <a:t>"Nebraska"</a:t>
              </a:r>
              <a:r>
                <a:t>);</a:t>
              </a:r>
            </a:p>
            <a:p>
              <a:pPr algn="l" defTabSz="457200">
                <a:tabLst>
                  <a:tab pos="558800" algn="l"/>
                </a:tabLst>
                <a:defRPr sz="3300">
                  <a:latin typeface="Courier"/>
                  <a:ea typeface="Courier"/>
                  <a:cs typeface="Courier"/>
                  <a:sym typeface="Courier"/>
                </a:defRPr>
              </a:pPr>
              <a:r>
                <a:t>    </a:t>
              </a:r>
            </a:p>
            <a:p>
              <a:pPr algn="l" defTabSz="457200">
                <a:tabLst>
                  <a:tab pos="558800" algn="l"/>
                </a:tabLst>
                <a:defRPr sz="3300">
                  <a:solidFill>
                    <a:srgbClr val="008F00"/>
                  </a:solidFill>
                  <a:latin typeface="Courier"/>
                  <a:ea typeface="Courier"/>
                  <a:cs typeface="Courier"/>
                  <a:sym typeface="Courier"/>
                </a:defRPr>
              </a:pPr>
              <a:r>
                <a:rPr>
                  <a:solidFill>
                    <a:srgbClr val="000000"/>
                  </a:solidFill>
                </a:rPr>
                <a:t>    </a:t>
              </a:r>
              <a:r>
                <a:rPr>
                  <a:solidFill>
                    <a:srgbClr val="3495AF"/>
                  </a:solidFill>
                </a:rPr>
                <a:t>cout</a:t>
              </a:r>
              <a:r>
                <a:rPr>
                  <a:solidFill>
                    <a:srgbClr val="000000"/>
                  </a:solidFill>
                </a:rPr>
                <a:t> &lt;&lt; </a:t>
              </a:r>
              <a:r>
                <a:rPr>
                  <a:solidFill>
                    <a:srgbClr val="B4261A"/>
                  </a:solidFill>
                </a:rPr>
                <a:t>"Originals: "</a:t>
              </a:r>
              <a:r>
                <a:rPr>
                  <a:solidFill>
                    <a:srgbClr val="000000"/>
                  </a:solidFill>
                </a:rPr>
                <a:t> </a:t>
              </a:r>
              <a:endParaRPr>
                <a:solidFill>
                  <a:srgbClr val="000000"/>
                </a:solidFill>
              </a:endParaRPr>
            </a:p>
            <a:p>
              <a:pPr algn="l" defTabSz="457200">
                <a:tabLst>
                  <a:tab pos="558800" algn="l"/>
                </a:tabLst>
                <a:defRPr sz="3300">
                  <a:solidFill>
                    <a:srgbClr val="008F00"/>
                  </a:solidFill>
                  <a:latin typeface="Courier"/>
                  <a:ea typeface="Courier"/>
                  <a:cs typeface="Courier"/>
                  <a:sym typeface="Courier"/>
                </a:defRPr>
              </a:pPr>
              <a:r>
                <a:rPr>
                  <a:solidFill>
                    <a:srgbClr val="000000"/>
                  </a:solidFill>
                </a:rPr>
                <a:t>         &lt;&lt; states.</a:t>
              </a:r>
              <a:r>
                <a:rPr>
                  <a:solidFill>
                    <a:srgbClr val="3495AF"/>
                  </a:solidFill>
                </a:rPr>
                <a:t>toString</a:t>
              </a:r>
              <a:r>
                <a:rPr>
                  <a:solidFill>
                    <a:srgbClr val="000000"/>
                  </a:solidFill>
                </a:rPr>
                <a:t>() &lt;&lt; </a:t>
              </a:r>
              <a:r>
                <a:rPr>
                  <a:solidFill>
                    <a:srgbClr val="3495AF"/>
                  </a:solidFill>
                </a:rPr>
                <a:t>endl</a:t>
              </a:r>
              <a:r>
                <a:rPr>
                  <a:solidFill>
                    <a:srgbClr val="000000"/>
                  </a:solidFill>
                </a:rPr>
                <a:t>; </a:t>
              </a:r>
              <a:r>
                <a:t>// for testing</a:t>
              </a:r>
              <a:endParaRPr>
                <a:solidFill>
                  <a:srgbClr val="000000"/>
                </a:solidFill>
              </a:endParaRPr>
            </a:p>
            <a:p>
              <a:pPr algn="l" defTabSz="457200">
                <a:tabLst>
                  <a:tab pos="558800" algn="l"/>
                </a:tabLst>
                <a:defRPr sz="3300">
                  <a:latin typeface="Courier"/>
                  <a:ea typeface="Courier"/>
                  <a:cs typeface="Courier"/>
                  <a:sym typeface="Courier"/>
                </a:defRPr>
              </a:pPr>
              <a:r>
                <a:t>    </a:t>
              </a:r>
            </a:p>
            <a:p>
              <a:pPr algn="l" defTabSz="457200">
                <a:tabLst>
                  <a:tab pos="558800" algn="l"/>
                </a:tabLst>
                <a:defRPr sz="3300">
                  <a:solidFill>
                    <a:srgbClr val="008F00"/>
                  </a:solidFill>
                  <a:latin typeface="Courier"/>
                  <a:ea typeface="Courier"/>
                  <a:cs typeface="Courier"/>
                  <a:sym typeface="Courier"/>
                </a:defRPr>
              </a:pPr>
              <a:r>
                <a:rPr>
                  <a:solidFill>
                    <a:srgbClr val="000000"/>
                  </a:solidFill>
                </a:rPr>
                <a:t>    </a:t>
              </a:r>
              <a:r>
                <a:t>// revolution happens</a:t>
              </a:r>
              <a:endParaRPr>
                <a:solidFill>
                  <a:srgbClr val="000000"/>
                </a:solidFill>
              </a:endParaRPr>
            </a:p>
            <a:p>
              <a:pPr algn="l" defTabSz="457200">
                <a:tabLst>
                  <a:tab pos="558800" algn="l"/>
                </a:tabLst>
                <a:defRPr sz="3300">
                  <a:latin typeface="Courier"/>
                  <a:ea typeface="Courier"/>
                  <a:cs typeface="Courier"/>
                  <a:sym typeface="Courier"/>
                </a:defRPr>
              </a:pPr>
              <a:r>
                <a:t>    states.</a:t>
              </a:r>
              <a:r>
                <a:rPr>
                  <a:solidFill>
                    <a:srgbClr val="3495AF"/>
                  </a:solidFill>
                </a:rPr>
                <a:t>remove</a:t>
              </a:r>
              <a:r>
                <a:t>(3); </a:t>
              </a:r>
              <a:r>
                <a:rPr>
                  <a:solidFill>
                    <a:srgbClr val="008F00"/>
                  </a:solidFill>
                </a:rPr>
                <a:t>// Texas</a:t>
              </a:r>
            </a:p>
            <a:p>
              <a:pPr algn="l" defTabSz="457200">
                <a:tabLst>
                  <a:tab pos="558800" algn="l"/>
                </a:tabLst>
                <a:defRPr sz="3300">
                  <a:latin typeface="Courier"/>
                  <a:ea typeface="Courier"/>
                  <a:cs typeface="Courier"/>
                  <a:sym typeface="Courier"/>
                </a:defRPr>
              </a:pPr>
              <a:r>
                <a:t>    </a:t>
              </a:r>
            </a:p>
            <a:p>
              <a:pPr algn="l" defTabSz="457200">
                <a:tabLst>
                  <a:tab pos="558800" algn="l"/>
                </a:tabLst>
                <a:defRPr sz="3300">
                  <a:solidFill>
                    <a:srgbClr val="B4261A"/>
                  </a:solidFill>
                  <a:latin typeface="Courier"/>
                  <a:ea typeface="Courier"/>
                  <a:cs typeface="Courier"/>
                  <a:sym typeface="Courier"/>
                </a:defRPr>
              </a:pPr>
              <a:r>
                <a:rPr>
                  <a:solidFill>
                    <a:srgbClr val="000000"/>
                  </a:solidFill>
                </a:rPr>
                <a:t>    </a:t>
              </a:r>
              <a:r>
                <a:rPr>
                  <a:solidFill>
                    <a:srgbClr val="3495AF"/>
                  </a:solidFill>
                </a:rPr>
                <a:t>cout</a:t>
              </a:r>
              <a:r>
                <a:rPr>
                  <a:solidFill>
                    <a:srgbClr val="000000"/>
                  </a:solidFill>
                </a:rPr>
                <a:t> &lt;&lt; </a:t>
              </a:r>
              <a:r>
                <a:t>"After removing Texas: "</a:t>
              </a:r>
              <a:endParaRPr>
                <a:solidFill>
                  <a:srgbClr val="000000"/>
                </a:solidFill>
              </a:endParaRPr>
            </a:p>
            <a:p>
              <a:pPr algn="l" defTabSz="457200">
                <a:tabLst>
                  <a:tab pos="558800" algn="l"/>
                </a:tabLst>
                <a:defRPr sz="3300">
                  <a:solidFill>
                    <a:srgbClr val="B4261A"/>
                  </a:solidFill>
                  <a:latin typeface="Courier"/>
                  <a:ea typeface="Courier"/>
                  <a:cs typeface="Courier"/>
                  <a:sym typeface="Courier"/>
                </a:defRPr>
              </a:pPr>
              <a:r>
                <a:rPr>
                  <a:solidFill>
                    <a:srgbClr val="000000"/>
                  </a:solidFill>
                </a:rPr>
                <a:t>         &lt;&lt; states.</a:t>
              </a:r>
              <a:r>
                <a:rPr>
                  <a:solidFill>
                    <a:srgbClr val="3495AF"/>
                  </a:solidFill>
                </a:rPr>
                <a:t>toString</a:t>
              </a:r>
              <a:r>
                <a:rPr>
                  <a:solidFill>
                    <a:srgbClr val="000000"/>
                  </a:solidFill>
                </a:rPr>
                <a:t>() &lt;&lt; </a:t>
              </a:r>
              <a:r>
                <a:rPr>
                  <a:solidFill>
                    <a:srgbClr val="3495AF"/>
                  </a:solidFill>
                </a:rPr>
                <a:t>endl</a:t>
              </a:r>
              <a:r>
                <a:rPr>
                  <a:solidFill>
                    <a:srgbClr val="000000"/>
                  </a:solidFill>
                </a:rPr>
                <a:t>;</a:t>
              </a:r>
              <a:endParaRPr>
                <a:solidFill>
                  <a:srgbClr val="000000"/>
                </a:solidFill>
              </a:endParaRPr>
            </a:p>
            <a:p>
              <a:pPr algn="l" defTabSz="457200">
                <a:tabLst>
                  <a:tab pos="558800" algn="l"/>
                </a:tabLst>
                <a:defRPr sz="3300">
                  <a:latin typeface="Courier"/>
                  <a:ea typeface="Courier"/>
                  <a:cs typeface="Courier"/>
                  <a:sym typeface="Courier"/>
                </a:defRPr>
              </a:pPr>
              <a:r>
                <a:t>    </a:t>
              </a:r>
            </a:p>
            <a:p>
              <a:pPr algn="l" defTabSz="457200">
                <a:tabLst>
                  <a:tab pos="558800" algn="l"/>
                </a:tabLst>
                <a:defRPr sz="3300">
                  <a:solidFill>
                    <a:srgbClr val="0433FF"/>
                  </a:solidFill>
                  <a:latin typeface="Courier"/>
                  <a:ea typeface="Courier"/>
                  <a:cs typeface="Courier"/>
                  <a:sym typeface="Courier"/>
                </a:defRPr>
              </a:pPr>
              <a:r>
                <a:rPr>
                  <a:solidFill>
                    <a:srgbClr val="000000"/>
                  </a:solidFill>
                </a:rPr>
                <a:t>    </a:t>
              </a:r>
              <a:r>
                <a:t>return</a:t>
              </a:r>
              <a:r>
                <a:rPr>
                  <a:solidFill>
                    <a:srgbClr val="000000"/>
                  </a:solidFill>
                </a:rPr>
                <a:t> 0;</a:t>
              </a:r>
              <a:endParaRPr>
                <a:solidFill>
                  <a:srgbClr val="000000"/>
                </a:solidFill>
              </a:endParaRPr>
            </a:p>
            <a:p>
              <a:pPr algn="l" defTabSz="457200">
                <a:tabLst>
                  <a:tab pos="558800" algn="l"/>
                </a:tabLst>
                <a:defRPr sz="3300">
                  <a:latin typeface="Courier"/>
                  <a:ea typeface="Courier"/>
                  <a:cs typeface="Courier"/>
                  <a:sym typeface="Courier"/>
                </a:defRPr>
              </a:pPr>
              <a:r>
                <a:t>}</a:t>
              </a:r>
            </a:p>
          </p:txBody>
        </p:sp>
        <p:pic>
          <p:nvPicPr>
            <p:cNvPr id="167" name=""/>
            <p:cNvPicPr>
              <a:picLocks noChangeAspect="0"/>
            </p:cNvPicPr>
            <p:nvPr/>
          </p:nvPicPr>
          <p:blipFill>
            <a:blip r:embed="rId2">
              <a:extLst/>
            </a:blip>
            <a:stretch>
              <a:fillRect/>
            </a:stretch>
          </p:blipFill>
          <p:spPr>
            <a:xfrm>
              <a:off x="0" y="-1"/>
              <a:ext cx="13994905" cy="10464801"/>
            </a:xfrm>
            <a:prstGeom prst="rect">
              <a:avLst/>
            </a:prstGeom>
            <a:effectLst/>
          </p:spPr>
        </p:pic>
      </p:grpSp>
      <p:sp>
        <p:nvSpPr>
          <p:cNvPr id="170" name="Shape 170"/>
          <p:cNvSpPr/>
          <p:nvPr/>
        </p:nvSpPr>
        <p:spPr>
          <a:xfrm>
            <a:off x="366712" y="2177753"/>
            <a:ext cx="13947776" cy="845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Consider the following program that uses a Vector:</a:t>
            </a:r>
          </a:p>
        </p:txBody>
      </p:sp>
      <p:sp>
        <p:nvSpPr>
          <p:cNvPr id="171" name="Shape 171"/>
          <p:cNvSpPr/>
          <p:nvPr/>
        </p:nvSpPr>
        <p:spPr>
          <a:xfrm>
            <a:off x="14620037" y="1981839"/>
            <a:ext cx="9285789" cy="115371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700"/>
            </a:pPr>
            <a:r>
              <a:t>From the perspective of the user, the Vector class needs to have certain behaviors, but the user isn't really concerned with how those behaviors are implemented under the covers.</a:t>
            </a:r>
          </a:p>
          <a:p>
            <a:pPr>
              <a:defRPr sz="4700"/>
            </a:pPr>
          </a:p>
          <a:p>
            <a:pPr>
              <a:defRPr sz="4700"/>
            </a:pPr>
            <a:r>
              <a:t>This is the idea behind an ADT -- the Vector needs to have </a:t>
            </a:r>
            <a:r>
              <a:rPr b="1" sz="4300">
                <a:latin typeface="Courier New"/>
                <a:ea typeface="Courier New"/>
                <a:cs typeface="Courier New"/>
                <a:sym typeface="Courier New"/>
              </a:rPr>
              <a:t>add()</a:t>
            </a:r>
            <a:r>
              <a:t>, </a:t>
            </a:r>
            <a:r>
              <a:rPr b="1" sz="4300">
                <a:latin typeface="Courier New"/>
                <a:ea typeface="Courier New"/>
                <a:cs typeface="Courier New"/>
                <a:sym typeface="Courier New"/>
              </a:rPr>
              <a:t>insert()</a:t>
            </a:r>
            <a:r>
              <a:t>, and </a:t>
            </a:r>
            <a:r>
              <a:rPr b="1" sz="4300">
                <a:latin typeface="Courier New"/>
                <a:ea typeface="Courier New"/>
                <a:cs typeface="Courier New"/>
                <a:sym typeface="Courier New"/>
              </a:rPr>
              <a:t>remove()</a:t>
            </a:r>
            <a:r>
              <a:t> functions, but the fact that it is an array under the covers is not relevant if you just want certain behaviors.</a:t>
            </a:r>
          </a:p>
          <a:p>
            <a:pPr>
              <a:defRPr sz="4700"/>
            </a:pPr>
          </a:p>
          <a:p>
            <a:pPr>
              <a:defRPr sz="4700"/>
            </a:pPr>
            <a:r>
              <a:t>So...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Vector: Implemented with Moon Monkeys®</a:t>
            </a:r>
          </a:p>
        </p:txBody>
      </p:sp>
      <p:sp>
        <p:nvSpPr>
          <p:cNvPr id="174" name="Shape 174"/>
          <p:cNvSpPr/>
          <p:nvPr/>
        </p:nvSpPr>
        <p:spPr>
          <a:xfrm>
            <a:off x="646112" y="1917402"/>
            <a:ext cx="11835706" cy="38931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could imagine implementing the Stanford Library Vector using Moon Monkeys®, who keep all of our data on the Moon, and simply pass back the results of our functions as we need them.</a:t>
            </a:r>
          </a:p>
        </p:txBody>
      </p:sp>
      <p:pic>
        <p:nvPicPr>
          <p:cNvPr id="175" name="pasted-image.tiff"/>
          <p:cNvPicPr>
            <a:picLocks noChangeAspect="1"/>
          </p:cNvPicPr>
          <p:nvPr/>
        </p:nvPicPr>
        <p:blipFill>
          <a:blip r:embed="rId2">
            <a:extLst/>
          </a:blip>
          <a:stretch>
            <a:fillRect/>
          </a:stretch>
        </p:blipFill>
        <p:spPr>
          <a:xfrm>
            <a:off x="14284531" y="2162434"/>
            <a:ext cx="9558703" cy="7169028"/>
          </a:xfrm>
          <a:prstGeom prst="rect">
            <a:avLst/>
          </a:prstGeom>
          <a:ln w="12700">
            <a:miter lim="400000"/>
          </a:ln>
        </p:spPr>
      </p:pic>
      <p:grpSp>
        <p:nvGrpSpPr>
          <p:cNvPr id="178" name="Group 178"/>
          <p:cNvGrpSpPr/>
          <p:nvPr/>
        </p:nvGrpSpPr>
        <p:grpSpPr>
          <a:xfrm>
            <a:off x="1441003" y="5956300"/>
            <a:ext cx="10245924" cy="1549400"/>
            <a:chOff x="0" y="0"/>
            <a:chExt cx="10245923" cy="1549400"/>
          </a:xfrm>
        </p:grpSpPr>
        <p:sp>
          <p:nvSpPr>
            <p:cNvPr id="177" name="Shape 177"/>
            <p:cNvSpPr/>
            <p:nvPr/>
          </p:nvSpPr>
          <p:spPr>
            <a:xfrm>
              <a:off x="50800" y="50800"/>
              <a:ext cx="10144324" cy="14478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tabLst>
                  <a:tab pos="558800" algn="l"/>
                </a:tabLst>
                <a:defRPr sz="4100">
                  <a:latin typeface="Courier"/>
                  <a:ea typeface="Courier"/>
                  <a:cs typeface="Courier"/>
                  <a:sym typeface="Courier"/>
                </a:defRPr>
              </a:pPr>
              <a:r>
                <a:t>    </a:t>
              </a:r>
              <a:r>
                <a:rPr>
                  <a:solidFill>
                    <a:srgbClr val="3495AF"/>
                  </a:solidFill>
                </a:rPr>
                <a:t>Vector</a:t>
              </a:r>
              <a:r>
                <a:t>&lt;</a:t>
              </a:r>
              <a:r>
                <a:rPr>
                  <a:solidFill>
                    <a:srgbClr val="3495AF"/>
                  </a:solidFill>
                </a:rPr>
                <a:t>string</a:t>
              </a:r>
              <a:r>
                <a:t>&gt; states;</a:t>
              </a:r>
            </a:p>
            <a:p>
              <a:pPr algn="l" defTabSz="457200">
                <a:tabLst>
                  <a:tab pos="558800" algn="l"/>
                </a:tabLst>
                <a:defRPr sz="4100">
                  <a:solidFill>
                    <a:srgbClr val="B4261A"/>
                  </a:solidFill>
                  <a:latin typeface="Courier"/>
                  <a:ea typeface="Courier"/>
                  <a:cs typeface="Courier"/>
                  <a:sym typeface="Courier"/>
                </a:defRPr>
              </a:pPr>
              <a:r>
                <a:rPr>
                  <a:solidFill>
                    <a:srgbClr val="000000"/>
                  </a:solidFill>
                </a:rPr>
                <a:t>    states.</a:t>
              </a:r>
              <a:r>
                <a:rPr>
                  <a:solidFill>
                    <a:srgbClr val="3495AF"/>
                  </a:solidFill>
                </a:rPr>
                <a:t>add</a:t>
              </a:r>
              <a:r>
                <a:rPr>
                  <a:solidFill>
                    <a:srgbClr val="000000"/>
                  </a:solidFill>
                </a:rPr>
                <a:t>(</a:t>
              </a:r>
              <a:r>
                <a:t>"California"</a:t>
              </a:r>
              <a:r>
                <a:rPr>
                  <a:solidFill>
                    <a:srgbClr val="000000"/>
                  </a:solidFill>
                </a:rPr>
                <a:t>);</a:t>
              </a:r>
            </a:p>
          </p:txBody>
        </p:sp>
        <p:pic>
          <p:nvPicPr>
            <p:cNvPr id="176" name=""/>
            <p:cNvPicPr>
              <a:picLocks noChangeAspect="0"/>
            </p:cNvPicPr>
            <p:nvPr/>
          </p:nvPicPr>
          <p:blipFill>
            <a:blip r:embed="rId3">
              <a:extLst/>
            </a:blip>
            <a:stretch>
              <a:fillRect/>
            </a:stretch>
          </p:blipFill>
          <p:spPr>
            <a:xfrm>
              <a:off x="-1" y="-1"/>
              <a:ext cx="10245925" cy="1549401"/>
            </a:xfrm>
            <a:prstGeom prst="rect">
              <a:avLst/>
            </a:prstGeom>
            <a:effectLst/>
          </p:spPr>
        </p:pic>
      </p:grpSp>
      <p:sp>
        <p:nvSpPr>
          <p:cNvPr id="179" name="Shape 179"/>
          <p:cNvSpPr/>
          <p:nvPr/>
        </p:nvSpPr>
        <p:spPr>
          <a:xfrm>
            <a:off x="333672" y="7810166"/>
            <a:ext cx="12460586" cy="31311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these statements, we call up the Moon Monkeys, and say "we want a Vector that holds strings," and then we radio up to them, 'Please add "California" to the Vector.'</a:t>
            </a:r>
          </a:p>
        </p:txBody>
      </p:sp>
      <p:sp>
        <p:nvSpPr>
          <p:cNvPr id="180" name="Shape 180"/>
          <p:cNvSpPr/>
          <p:nvPr/>
        </p:nvSpPr>
        <p:spPr>
          <a:xfrm>
            <a:off x="395882" y="11201362"/>
            <a:ext cx="21182312" cy="23818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Is this efficient? No. Does it meet the requirements of our Vector ADT? </a:t>
            </a:r>
            <a:r>
              <a:rPr b="1">
                <a:latin typeface="Helvetica Neue"/>
                <a:ea typeface="Helvetica Neue"/>
                <a:cs typeface="Helvetica Neue"/>
                <a:sym typeface="Helvetica Neue"/>
              </a:rPr>
              <a:t>Yes</a:t>
            </a:r>
            <a:r>
              <a:t>.</a:t>
            </a:r>
          </a:p>
          <a:p>
            <a:pPr/>
            <a:r>
              <a:t>That is the principle idea behind ADTs: the functional behavior is what matters, not the implementation.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Stacks</a:t>
            </a:r>
          </a:p>
        </p:txBody>
      </p:sp>
      <p:sp>
        <p:nvSpPr>
          <p:cNvPr id="183" name="Shape 183"/>
          <p:cNvSpPr/>
          <p:nvPr>
            <p:ph type="title" idx="4294967295"/>
          </p:nvPr>
        </p:nvSpPr>
        <p:spPr>
          <a:xfrm>
            <a:off x="433787" y="1989606"/>
            <a:ext cx="23796987" cy="6700472"/>
          </a:xfrm>
          <a:prstGeom prst="rect">
            <a:avLst/>
          </a:prstGeom>
        </p:spPr>
        <p:txBody>
          <a:bodyPr anchor="t">
            <a:noAutofit/>
          </a:bodyPr>
          <a:lstStyle/>
          <a:p>
            <a:pPr marL="382905" defTabSz="546100">
              <a:lnSpc>
                <a:spcPct val="90000"/>
              </a:lnSpc>
              <a:defRPr sz="4600"/>
            </a:pPr>
            <a:r>
              <a:t>A “stack” is another example of an abstract data type. A stack has the following behaviors / functions:</a:t>
            </a:r>
          </a:p>
          <a:p>
            <a:pPr marL="382905" defTabSz="546100">
              <a:lnSpc>
                <a:spcPct val="90000"/>
              </a:lnSpc>
              <a:defRPr b="1" sz="4600">
                <a:latin typeface="Helvetica Neue"/>
                <a:ea typeface="Helvetica Neue"/>
                <a:cs typeface="Helvetica Neue"/>
                <a:sym typeface="Helvetica Neue"/>
              </a:defRPr>
            </a:pPr>
          </a:p>
          <a:p>
            <a:pPr marL="382905" defTabSz="546100">
              <a:lnSpc>
                <a:spcPct val="90000"/>
              </a:lnSpc>
              <a:defRPr b="1" sz="4600">
                <a:latin typeface="Helvetica Neue"/>
                <a:ea typeface="Helvetica Neue"/>
                <a:cs typeface="Helvetica Neue"/>
                <a:sym typeface="Helvetica Neue"/>
              </a:defRPr>
            </a:pPr>
            <a:r>
              <a:t>push(</a:t>
            </a:r>
            <a:r>
              <a:rPr i="1"/>
              <a:t>value</a:t>
            </a:r>
            <a:r>
              <a:t>) </a:t>
            </a:r>
            <a:r>
              <a:rPr b="0">
                <a:latin typeface="+mn-lt"/>
                <a:ea typeface="+mn-ea"/>
                <a:cs typeface="+mn-cs"/>
                <a:sym typeface="Helvetica Neue Light"/>
              </a:rPr>
              <a:t>(</a:t>
            </a:r>
            <a:r>
              <a:t>or add(</a:t>
            </a:r>
            <a:r>
              <a:rPr i="1"/>
              <a:t>value</a:t>
            </a:r>
            <a:r>
              <a:t>)</a:t>
            </a:r>
            <a:r>
              <a:rPr b="0">
                <a:latin typeface="+mn-lt"/>
                <a:ea typeface="+mn-ea"/>
                <a:cs typeface="+mn-cs"/>
                <a:sym typeface="Helvetica Neue Light"/>
              </a:rPr>
              <a:t>)</a:t>
            </a:r>
            <a:r>
              <a:t> </a:t>
            </a:r>
            <a:r>
              <a:rPr b="0">
                <a:latin typeface="+mn-lt"/>
                <a:ea typeface="+mn-ea"/>
                <a:cs typeface="+mn-cs"/>
                <a:sym typeface="Helvetica Neue Light"/>
              </a:rPr>
              <a:t>- place an entity onto the top of the stack</a:t>
            </a:r>
          </a:p>
          <a:p>
            <a:pPr marL="382905" defTabSz="546100">
              <a:lnSpc>
                <a:spcPct val="90000"/>
              </a:lnSpc>
              <a:defRPr b="1" sz="4600">
                <a:latin typeface="Helvetica Neue"/>
                <a:ea typeface="Helvetica Neue"/>
                <a:cs typeface="Helvetica Neue"/>
                <a:sym typeface="Helvetica Neue"/>
              </a:defRPr>
            </a:pPr>
            <a:r>
              <a:t>pop() </a:t>
            </a:r>
            <a:r>
              <a:rPr b="0">
                <a:latin typeface="+mn-lt"/>
                <a:ea typeface="+mn-ea"/>
                <a:cs typeface="+mn-cs"/>
                <a:sym typeface="Helvetica Neue Light"/>
              </a:rPr>
              <a:t>(</a:t>
            </a:r>
            <a:r>
              <a:t>or remove()</a:t>
            </a:r>
            <a:r>
              <a:rPr b="0">
                <a:latin typeface="+mn-lt"/>
                <a:ea typeface="+mn-ea"/>
                <a:cs typeface="+mn-cs"/>
                <a:sym typeface="Helvetica Neue Light"/>
              </a:rPr>
              <a:t>)</a:t>
            </a:r>
            <a:r>
              <a:t> </a:t>
            </a:r>
            <a:r>
              <a:rPr b="0">
                <a:latin typeface="+mn-lt"/>
                <a:ea typeface="+mn-ea"/>
                <a:cs typeface="+mn-cs"/>
                <a:sym typeface="Helvetica Neue Light"/>
              </a:rPr>
              <a:t>- remove an entity from the top of the stack and return it</a:t>
            </a:r>
          </a:p>
          <a:p>
            <a:pPr marL="382905" defTabSz="546100">
              <a:lnSpc>
                <a:spcPct val="90000"/>
              </a:lnSpc>
              <a:defRPr b="1" sz="4600">
                <a:latin typeface="Helvetica Neue"/>
                <a:ea typeface="Helvetica Neue"/>
                <a:cs typeface="Helvetica Neue"/>
                <a:sym typeface="Helvetica Neue"/>
              </a:defRPr>
            </a:pPr>
            <a:r>
              <a:t>top() </a:t>
            </a:r>
            <a:r>
              <a:rPr b="0">
                <a:latin typeface="+mn-lt"/>
                <a:ea typeface="+mn-ea"/>
                <a:cs typeface="+mn-cs"/>
                <a:sym typeface="Helvetica Neue Light"/>
              </a:rPr>
              <a:t>(</a:t>
            </a:r>
            <a:r>
              <a:t>or peek()</a:t>
            </a:r>
            <a:r>
              <a:rPr b="0">
                <a:latin typeface="+mn-lt"/>
                <a:ea typeface="+mn-ea"/>
                <a:cs typeface="+mn-cs"/>
                <a:sym typeface="Helvetica Neue Light"/>
              </a:rPr>
              <a:t>)</a:t>
            </a:r>
            <a:r>
              <a:t> </a:t>
            </a:r>
            <a:r>
              <a:rPr b="0">
                <a:latin typeface="+mn-lt"/>
                <a:ea typeface="+mn-ea"/>
                <a:cs typeface="+mn-cs"/>
                <a:sym typeface="Helvetica Neue Light"/>
              </a:rPr>
              <a:t>- look at the entity at the top of the stack, but don’t remove it</a:t>
            </a:r>
            <a:endParaRPr b="0">
              <a:latin typeface="+mn-lt"/>
              <a:ea typeface="+mn-ea"/>
              <a:cs typeface="+mn-cs"/>
              <a:sym typeface="Helvetica Neue Light"/>
            </a:endParaRPr>
          </a:p>
          <a:p>
            <a:pPr marL="382905" defTabSz="546100">
              <a:lnSpc>
                <a:spcPct val="90000"/>
              </a:lnSpc>
              <a:defRPr b="1" sz="4600">
                <a:latin typeface="Helvetica Neue"/>
                <a:ea typeface="Helvetica Neue"/>
                <a:cs typeface="Helvetica Neue"/>
                <a:sym typeface="Helvetica Neue"/>
              </a:defRPr>
            </a:pPr>
            <a:r>
              <a:t>isEmpty()</a:t>
            </a:r>
            <a:r>
              <a:rPr b="0">
                <a:latin typeface="+mn-lt"/>
                <a:ea typeface="+mn-ea"/>
                <a:cs typeface="+mn-cs"/>
                <a:sym typeface="Helvetica Neue Light"/>
              </a:rPr>
              <a:t> - a boolean value, </a:t>
            </a:r>
            <a:r>
              <a:rPr>
                <a:latin typeface="Courier New"/>
                <a:ea typeface="Courier New"/>
                <a:cs typeface="Courier New"/>
                <a:sym typeface="Courier New"/>
              </a:rPr>
              <a:t>true</a:t>
            </a:r>
            <a:r>
              <a:rPr b="0">
                <a:latin typeface="+mn-lt"/>
                <a:ea typeface="+mn-ea"/>
                <a:cs typeface="+mn-cs"/>
                <a:sym typeface="Helvetica Neue Light"/>
              </a:rPr>
              <a:t> if the stack is empty, </a:t>
            </a:r>
            <a:r>
              <a:rPr>
                <a:latin typeface="Courier New"/>
                <a:ea typeface="Courier New"/>
                <a:cs typeface="Courier New"/>
                <a:sym typeface="Courier New"/>
              </a:rPr>
              <a:t>false</a:t>
            </a:r>
            <a:r>
              <a:rPr b="0">
                <a:latin typeface="+mn-lt"/>
                <a:ea typeface="+mn-ea"/>
                <a:cs typeface="+mn-cs"/>
                <a:sym typeface="Helvetica Neue Light"/>
              </a:rPr>
              <a:t> if it has at least one element. (note: a runtime error occurs if a </a:t>
            </a:r>
            <a:r>
              <a:rPr sz="4300">
                <a:latin typeface="Courier New"/>
                <a:ea typeface="Courier New"/>
                <a:cs typeface="Courier New"/>
                <a:sym typeface="Courier New"/>
              </a:rPr>
              <a:t>pop()</a:t>
            </a:r>
            <a:r>
              <a:rPr b="0">
                <a:latin typeface="+mn-lt"/>
                <a:ea typeface="+mn-ea"/>
                <a:cs typeface="+mn-cs"/>
                <a:sym typeface="Helvetica Neue Light"/>
              </a:rPr>
              <a:t> or </a:t>
            </a:r>
            <a:r>
              <a:rPr sz="4300">
                <a:latin typeface="Courier New"/>
                <a:ea typeface="Courier New"/>
                <a:cs typeface="Courier New"/>
                <a:sym typeface="Courier New"/>
              </a:rPr>
              <a:t>top()</a:t>
            </a:r>
            <a:r>
              <a:rPr b="0">
                <a:latin typeface="+mn-lt"/>
                <a:ea typeface="+mn-ea"/>
                <a:cs typeface="+mn-cs"/>
                <a:sym typeface="Helvetica Neue Light"/>
              </a:rPr>
              <a:t> operation is attempted on an empty stack.)</a:t>
            </a:r>
            <a:endParaRPr b="0">
              <a:latin typeface="+mn-lt"/>
              <a:ea typeface="+mn-ea"/>
              <a:cs typeface="+mn-cs"/>
              <a:sym typeface="Helvetica Neue Light"/>
            </a:endParaRPr>
          </a:p>
          <a:p>
            <a:pPr marL="382905" defTabSz="546100">
              <a:lnSpc>
                <a:spcPct val="90000"/>
              </a:lnSpc>
              <a:defRPr b="1" sz="4600">
                <a:latin typeface="Helvetica Neue"/>
                <a:ea typeface="Helvetica Neue"/>
                <a:cs typeface="Helvetica Neue"/>
                <a:sym typeface="Helvetica Neue"/>
              </a:defRPr>
            </a:pPr>
            <a:endParaRPr b="0">
              <a:latin typeface="+mn-lt"/>
              <a:ea typeface="+mn-ea"/>
              <a:cs typeface="+mn-cs"/>
              <a:sym typeface="Helvetica Neue Light"/>
            </a:endParaRPr>
          </a:p>
          <a:p>
            <a:pPr marL="382905" defTabSz="546100">
              <a:lnSpc>
                <a:spcPct val="90000"/>
              </a:lnSpc>
              <a:defRPr b="1" sz="4600">
                <a:latin typeface="Helvetica Neue"/>
                <a:ea typeface="Helvetica Neue"/>
                <a:cs typeface="Helvetica Neue"/>
                <a:sym typeface="Helvetica Neue"/>
              </a:defRPr>
            </a:pPr>
            <a:r>
              <a:rPr b="0">
                <a:latin typeface="+mn-lt"/>
                <a:ea typeface="+mn-ea"/>
                <a:cs typeface="+mn-cs"/>
                <a:sym typeface="Helvetica Neue Light"/>
              </a:rPr>
              <a:t>Why do we call it a "stack?" Because we model it using a stack of things:</a:t>
            </a:r>
          </a:p>
        </p:txBody>
      </p:sp>
      <p:grpSp>
        <p:nvGrpSpPr>
          <p:cNvPr id="191" name="Group 191"/>
          <p:cNvGrpSpPr/>
          <p:nvPr/>
        </p:nvGrpSpPr>
        <p:grpSpPr>
          <a:xfrm>
            <a:off x="9025853" y="8782162"/>
            <a:ext cx="6332293" cy="4876825"/>
            <a:chOff x="0" y="0"/>
            <a:chExt cx="6332291" cy="4876824"/>
          </a:xfrm>
        </p:grpSpPr>
        <p:graphicFrame>
          <p:nvGraphicFramePr>
            <p:cNvPr id="184" name="Table 184"/>
            <p:cNvGraphicFramePr/>
            <p:nvPr/>
          </p:nvGraphicFramePr>
          <p:xfrm>
            <a:off x="2011277" y="351718"/>
            <a:ext cx="2562893" cy="4525107"/>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2499392"/>
                </a:tblGrid>
                <a:tr h="892321">
                  <a:tc>
                    <a:txBody>
                      <a:bodyPr/>
                      <a:lstStyle/>
                      <a:p>
                        <a:pPr defTabSz="584200">
                          <a:defRPr sz="1800">
                            <a:solidFill>
                              <a:srgbClr val="000000"/>
                            </a:solidFill>
                          </a:defRPr>
                        </a:pPr>
                        <a:r>
                          <a:rPr sz="2900">
                            <a:solidFill>
                              <a:srgbClr val="FFFFFF"/>
                            </a:solidFill>
                            <a:sym typeface="Helvetica Neue"/>
                          </a:rPr>
                          <a:t>4</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892321">
                  <a:tc>
                    <a:txBody>
                      <a:bodyPr/>
                      <a:lstStyle/>
                      <a:p>
                        <a:pPr defTabSz="584200">
                          <a:defRPr sz="1800">
                            <a:solidFill>
                              <a:srgbClr val="000000"/>
                            </a:solidFill>
                          </a:defRPr>
                        </a:pPr>
                        <a:r>
                          <a:rPr sz="2900">
                            <a:solidFill>
                              <a:srgbClr val="FFFFFF"/>
                            </a:solidFill>
                            <a:sym typeface="Helvetica Neue"/>
                          </a:rPr>
                          <a:t>2</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892321">
                  <a:tc>
                    <a:txBody>
                      <a:bodyPr/>
                      <a:lstStyle/>
                      <a:p>
                        <a:pPr defTabSz="584200">
                          <a:defRPr sz="1800">
                            <a:solidFill>
                              <a:srgbClr val="000000"/>
                            </a:solidFill>
                          </a:defRPr>
                        </a:pPr>
                        <a:r>
                          <a:rPr sz="2900">
                            <a:solidFill>
                              <a:srgbClr val="FFFFFF"/>
                            </a:solidFill>
                            <a:sym typeface="Helvetica Neue"/>
                          </a:rPr>
                          <a:t>5</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892321">
                  <a:tc>
                    <a:txBody>
                      <a:bodyPr/>
                      <a:lstStyle/>
                      <a:p>
                        <a:pPr defTabSz="584200">
                          <a:defRPr sz="1800">
                            <a:solidFill>
                              <a:srgbClr val="000000"/>
                            </a:solidFill>
                          </a:defRPr>
                        </a:pPr>
                        <a:r>
                          <a:rPr sz="2900">
                            <a:solidFill>
                              <a:srgbClr val="FFFFFF"/>
                            </a:solidFill>
                            <a:sym typeface="Helvetica Neue"/>
                          </a:rPr>
                          <a:t>7</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892321">
                  <a:tc>
                    <a:txBody>
                      <a:bodyPr/>
                      <a:lstStyle/>
                      <a:p>
                        <a:pPr defTabSz="584200">
                          <a:defRPr sz="1800">
                            <a:solidFill>
                              <a:srgbClr val="000000"/>
                            </a:solidFill>
                          </a:defRPr>
                        </a:pPr>
                        <a:r>
                          <a:rPr sz="2900">
                            <a:solidFill>
                              <a:srgbClr val="FFFFFF"/>
                            </a:solidFill>
                            <a:sym typeface="Helvetica Neue"/>
                          </a:rPr>
                          <a:t>3</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bl>
            </a:graphicData>
          </a:graphic>
        </p:graphicFrame>
        <p:sp>
          <p:nvSpPr>
            <p:cNvPr id="192" name="Shape 192"/>
            <p:cNvSpPr/>
            <p:nvPr/>
          </p:nvSpPr>
          <p:spPr>
            <a:xfrm>
              <a:off x="449984" y="0"/>
              <a:ext cx="2405084" cy="698279"/>
            </a:xfrm>
            <a:custGeom>
              <a:avLst/>
              <a:gdLst/>
              <a:ahLst/>
              <a:cxnLst>
                <a:cxn ang="0">
                  <a:pos x="wd2" y="hd2"/>
                </a:cxn>
                <a:cxn ang="5400000">
                  <a:pos x="wd2" y="hd2"/>
                </a:cxn>
                <a:cxn ang="10800000">
                  <a:pos x="wd2" y="hd2"/>
                </a:cxn>
                <a:cxn ang="16200000">
                  <a:pos x="wd2" y="hd2"/>
                </a:cxn>
              </a:cxnLst>
              <a:rect l="0" t="0" r="r" b="b"/>
              <a:pathLst>
                <a:path w="21600" h="16381" fill="norm" stroke="1" extrusionOk="0">
                  <a:moveTo>
                    <a:pt x="0" y="10215"/>
                  </a:moveTo>
                  <a:cubicBezTo>
                    <a:pt x="7932" y="-5219"/>
                    <a:pt x="15132" y="-3164"/>
                    <a:pt x="21600" y="16381"/>
                  </a:cubicBezTo>
                </a:path>
              </a:pathLst>
            </a:custGeom>
            <a:noFill/>
            <a:ln w="114300" cap="flat">
              <a:solidFill>
                <a:srgbClr val="902422"/>
              </a:solidFill>
              <a:prstDash val="solid"/>
              <a:miter lim="400000"/>
              <a:tailEnd type="triangle" w="med" len="med"/>
            </a:ln>
            <a:effectLst/>
          </p:spPr>
          <p:txBody>
            <a:bodyPr/>
            <a:lstStyle/>
            <a:p>
              <a:pPr/>
            </a:p>
          </p:txBody>
        </p:sp>
        <p:sp>
          <p:nvSpPr>
            <p:cNvPr id="193" name="Shape 193"/>
            <p:cNvSpPr/>
            <p:nvPr/>
          </p:nvSpPr>
          <p:spPr>
            <a:xfrm>
              <a:off x="3837820" y="21254"/>
              <a:ext cx="2018504" cy="694195"/>
            </a:xfrm>
            <a:custGeom>
              <a:avLst/>
              <a:gdLst/>
              <a:ahLst/>
              <a:cxnLst>
                <a:cxn ang="0">
                  <a:pos x="wd2" y="hd2"/>
                </a:cxn>
                <a:cxn ang="5400000">
                  <a:pos x="wd2" y="hd2"/>
                </a:cxn>
                <a:cxn ang="10800000">
                  <a:pos x="wd2" y="hd2"/>
                </a:cxn>
                <a:cxn ang="16200000">
                  <a:pos x="wd2" y="hd2"/>
                </a:cxn>
              </a:cxnLst>
              <a:rect l="0" t="0" r="r" b="b"/>
              <a:pathLst>
                <a:path w="21600" h="16375" fill="norm" stroke="1" extrusionOk="0">
                  <a:moveTo>
                    <a:pt x="0" y="16375"/>
                  </a:moveTo>
                  <a:cubicBezTo>
                    <a:pt x="6184" y="-3199"/>
                    <a:pt x="13384" y="-5225"/>
                    <a:pt x="21600" y="10298"/>
                  </a:cubicBezTo>
                </a:path>
              </a:pathLst>
            </a:custGeom>
            <a:noFill/>
            <a:ln w="114300" cap="flat">
              <a:solidFill>
                <a:srgbClr val="902422"/>
              </a:solidFill>
              <a:prstDash val="solid"/>
              <a:miter lim="400000"/>
              <a:tailEnd type="triangle" w="med" len="med"/>
            </a:ln>
            <a:effectLst/>
          </p:spPr>
          <p:txBody>
            <a:bodyPr/>
            <a:lstStyle/>
            <a:p>
              <a:pPr/>
            </a:p>
          </p:txBody>
        </p:sp>
        <p:sp>
          <p:nvSpPr>
            <p:cNvPr id="187" name="Shape 187"/>
            <p:cNvSpPr/>
            <p:nvPr/>
          </p:nvSpPr>
          <p:spPr>
            <a:xfrm>
              <a:off x="0" y="506638"/>
              <a:ext cx="910735" cy="546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46100">
                <a:defRPr cap="all" sz="2800">
                  <a:solidFill>
                    <a:srgbClr val="902422"/>
                  </a:solidFill>
                  <a:latin typeface="Helvetica Neue Bold Condensed"/>
                  <a:ea typeface="Helvetica Neue Bold Condensed"/>
                  <a:cs typeface="Helvetica Neue Bold Condensed"/>
                  <a:sym typeface="Helvetica Neue Bold Condensed"/>
                </a:defRPr>
              </a:lvl1pPr>
            </a:lstStyle>
            <a:p>
              <a:pPr/>
              <a:r>
                <a:t>Push</a:t>
              </a:r>
            </a:p>
          </p:txBody>
        </p:sp>
        <p:sp>
          <p:nvSpPr>
            <p:cNvPr id="188" name="Shape 188"/>
            <p:cNvSpPr/>
            <p:nvPr/>
          </p:nvSpPr>
          <p:spPr>
            <a:xfrm>
              <a:off x="5621267" y="506638"/>
              <a:ext cx="711025" cy="546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46100">
                <a:defRPr cap="all" sz="2800">
                  <a:solidFill>
                    <a:srgbClr val="902422"/>
                  </a:solidFill>
                  <a:latin typeface="Helvetica Neue Bold Condensed"/>
                  <a:ea typeface="Helvetica Neue Bold Condensed"/>
                  <a:cs typeface="Helvetica Neue Bold Condensed"/>
                  <a:sym typeface="Helvetica Neue Bold Condensed"/>
                </a:defRPr>
              </a:lvl1pPr>
            </a:lstStyle>
            <a:p>
              <a:pPr/>
              <a:r>
                <a:t>Pop</a:t>
              </a:r>
            </a:p>
          </p:txBody>
        </p:sp>
        <p:sp>
          <p:nvSpPr>
            <p:cNvPr id="189" name="Shape 189"/>
            <p:cNvSpPr/>
            <p:nvPr/>
          </p:nvSpPr>
          <p:spPr>
            <a:xfrm flipH="1" flipV="1">
              <a:off x="4647399" y="869089"/>
              <a:ext cx="851583" cy="853812"/>
            </a:xfrm>
            <a:prstGeom prst="line">
              <a:avLst/>
            </a:prstGeom>
            <a:noFill/>
            <a:ln w="114300" cap="flat">
              <a:solidFill>
                <a:srgbClr val="902422"/>
              </a:solidFill>
              <a:prstDash val="solid"/>
              <a:miter lim="400000"/>
              <a:tailEnd type="triangle" w="med" len="med"/>
            </a:ln>
            <a:effectLst/>
          </p:spPr>
          <p:txBody>
            <a:bodyPr wrap="square" lIns="50800" tIns="50800" rIns="50800" bIns="50800" numCol="1" anchor="ctr">
              <a:noAutofit/>
            </a:bodyPr>
            <a:lstStyle/>
            <a:p>
              <a:pPr defTabSz="914400">
                <a:defRPr baseline="-25000" sz="2400">
                  <a:solidFill>
                    <a:srgbClr val="FFFFFF"/>
                  </a:solidFill>
                  <a:uFill>
                    <a:solidFill>
                      <a:srgbClr val="FFFFFF"/>
                    </a:solidFill>
                  </a:uFill>
                  <a:latin typeface="Verdana"/>
                  <a:ea typeface="Verdana"/>
                  <a:cs typeface="Verdana"/>
                  <a:sym typeface="Verdana"/>
                </a:defRPr>
              </a:pPr>
            </a:p>
          </p:txBody>
        </p:sp>
        <p:sp>
          <p:nvSpPr>
            <p:cNvPr id="190" name="Shape 190"/>
            <p:cNvSpPr/>
            <p:nvPr/>
          </p:nvSpPr>
          <p:spPr>
            <a:xfrm>
              <a:off x="5296161" y="1759246"/>
              <a:ext cx="696548" cy="546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46100">
                <a:defRPr cap="all" sz="2800">
                  <a:solidFill>
                    <a:srgbClr val="902422"/>
                  </a:solidFill>
                  <a:latin typeface="Helvetica Neue Bold Condensed"/>
                  <a:ea typeface="Helvetica Neue Bold Condensed"/>
                  <a:cs typeface="Helvetica Neue Bold Condensed"/>
                  <a:sym typeface="Helvetica Neue Bold Condensed"/>
                </a:defRPr>
              </a:lvl1pPr>
            </a:lstStyle>
            <a:p>
              <a:pPr/>
              <a:r>
                <a:t>Top</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nvSpPr>
        <p:spPr>
          <a:xfrm>
            <a:off x="-57114" y="-6901"/>
            <a:ext cx="24498227" cy="1524588"/>
          </a:xfrm>
          <a:prstGeom prst="rect">
            <a:avLst/>
          </a:prstGeom>
          <a:solidFill>
            <a:srgbClr val="7F032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7800">
                <a:solidFill>
                  <a:srgbClr val="FFFFFF"/>
                </a:solidFill>
              </a:defRPr>
            </a:lvl1pPr>
          </a:lstStyle>
          <a:p>
            <a:pPr/>
            <a:r>
              <a:t>Stacks</a:t>
            </a:r>
          </a:p>
        </p:txBody>
      </p:sp>
      <p:sp>
        <p:nvSpPr>
          <p:cNvPr id="196" name="Shape 196"/>
          <p:cNvSpPr/>
          <p:nvPr>
            <p:ph type="title" idx="4294967295"/>
          </p:nvPr>
        </p:nvSpPr>
        <p:spPr>
          <a:xfrm>
            <a:off x="433787" y="1989606"/>
            <a:ext cx="23796987" cy="6700472"/>
          </a:xfrm>
          <a:prstGeom prst="rect">
            <a:avLst/>
          </a:prstGeom>
        </p:spPr>
        <p:txBody>
          <a:bodyPr anchor="t">
            <a:noAutofit/>
          </a:bodyPr>
          <a:lstStyle/>
          <a:p>
            <a:pPr marL="382905" defTabSz="546100">
              <a:lnSpc>
                <a:spcPct val="90000"/>
              </a:lnSpc>
              <a:defRPr sz="5700"/>
            </a:pPr>
            <a:r>
              <a:t>The push, pop, and top operations are the only operations allowed by the stack ADT, and as such, </a:t>
            </a:r>
            <a:r>
              <a:rPr i="1">
                <a:latin typeface="Helvetica Neue"/>
                <a:ea typeface="Helvetica Neue"/>
                <a:cs typeface="Helvetica Neue"/>
                <a:sym typeface="Helvetica Neue"/>
              </a:rPr>
              <a:t>only</a:t>
            </a:r>
            <a:r>
              <a:t> the top element is accessible. Therefore, a stack is a “Last-In-First-Out” (LIFO) structure: the last item in is the first one out of a stack.</a:t>
            </a:r>
          </a:p>
        </p:txBody>
      </p:sp>
      <p:grpSp>
        <p:nvGrpSpPr>
          <p:cNvPr id="204" name="Group 204"/>
          <p:cNvGrpSpPr/>
          <p:nvPr/>
        </p:nvGrpSpPr>
        <p:grpSpPr>
          <a:xfrm>
            <a:off x="6607933" y="4829037"/>
            <a:ext cx="11168133" cy="8546674"/>
            <a:chOff x="0" y="0"/>
            <a:chExt cx="11168131" cy="8546672"/>
          </a:xfrm>
        </p:grpSpPr>
        <p:graphicFrame>
          <p:nvGraphicFramePr>
            <p:cNvPr id="197" name="Table 197"/>
            <p:cNvGraphicFramePr/>
            <p:nvPr/>
          </p:nvGraphicFramePr>
          <p:xfrm>
            <a:off x="3547248" y="620317"/>
            <a:ext cx="4511926" cy="7926356"/>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4448425"/>
                </a:tblGrid>
                <a:tr h="1572571">
                  <a:tc>
                    <a:txBody>
                      <a:bodyPr/>
                      <a:lstStyle/>
                      <a:p>
                        <a:pPr defTabSz="584200">
                          <a:defRPr sz="1800">
                            <a:solidFill>
                              <a:srgbClr val="000000"/>
                            </a:solidFill>
                          </a:defRPr>
                        </a:pPr>
                        <a:r>
                          <a:rPr sz="2900">
                            <a:solidFill>
                              <a:srgbClr val="FFFFFF"/>
                            </a:solidFill>
                            <a:sym typeface="Helvetica Neue"/>
                          </a:rPr>
                          <a:t>4</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572571">
                  <a:tc>
                    <a:txBody>
                      <a:bodyPr/>
                      <a:lstStyle/>
                      <a:p>
                        <a:pPr defTabSz="584200">
                          <a:defRPr sz="1800">
                            <a:solidFill>
                              <a:srgbClr val="000000"/>
                            </a:solidFill>
                          </a:defRPr>
                        </a:pPr>
                        <a:r>
                          <a:rPr sz="2900">
                            <a:solidFill>
                              <a:srgbClr val="FFFFFF"/>
                            </a:solidFill>
                            <a:sym typeface="Helvetica Neue"/>
                          </a:rPr>
                          <a:t>2</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572571">
                  <a:tc>
                    <a:txBody>
                      <a:bodyPr/>
                      <a:lstStyle/>
                      <a:p>
                        <a:pPr defTabSz="584200">
                          <a:defRPr sz="1800">
                            <a:solidFill>
                              <a:srgbClr val="000000"/>
                            </a:solidFill>
                          </a:defRPr>
                        </a:pPr>
                        <a:r>
                          <a:rPr sz="2900">
                            <a:solidFill>
                              <a:srgbClr val="FFFFFF"/>
                            </a:solidFill>
                            <a:sym typeface="Helvetica Neue"/>
                          </a:rPr>
                          <a:t>5</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572571">
                  <a:tc>
                    <a:txBody>
                      <a:bodyPr/>
                      <a:lstStyle/>
                      <a:p>
                        <a:pPr defTabSz="584200">
                          <a:defRPr sz="1800">
                            <a:solidFill>
                              <a:srgbClr val="000000"/>
                            </a:solidFill>
                          </a:defRPr>
                        </a:pPr>
                        <a:r>
                          <a:rPr sz="2900">
                            <a:solidFill>
                              <a:srgbClr val="FFFFFF"/>
                            </a:solidFill>
                            <a:sym typeface="Helvetica Neue"/>
                          </a:rPr>
                          <a:t>7</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r h="1572571">
                  <a:tc>
                    <a:txBody>
                      <a:bodyPr/>
                      <a:lstStyle/>
                      <a:p>
                        <a:pPr defTabSz="584200">
                          <a:defRPr sz="1800">
                            <a:solidFill>
                              <a:srgbClr val="000000"/>
                            </a:solidFill>
                          </a:defRPr>
                        </a:pPr>
                        <a:r>
                          <a:rPr sz="2900">
                            <a:solidFill>
                              <a:srgbClr val="FFFFFF"/>
                            </a:solidFill>
                            <a:sym typeface="Helvetica Neue"/>
                          </a:rPr>
                          <a:t>3</a:t>
                        </a:r>
                      </a:p>
                    </a:txBody>
                    <a:tcPr marL="50800" marR="50800" marT="50800" marB="50800" anchor="ctr" anchorCtr="0" horzOverflow="overflow">
                      <a:lnL w="63500">
                        <a:solidFill>
                          <a:srgbClr val="902422"/>
                        </a:solidFill>
                        <a:miter lim="400000"/>
                      </a:lnL>
                      <a:lnR w="63500">
                        <a:solidFill>
                          <a:srgbClr val="902422"/>
                        </a:solidFill>
                        <a:miter lim="400000"/>
                      </a:lnR>
                      <a:lnT w="63500">
                        <a:solidFill>
                          <a:srgbClr val="902422"/>
                        </a:solidFill>
                        <a:miter lim="400000"/>
                      </a:lnT>
                      <a:lnB w="63500">
                        <a:solidFill>
                          <a:srgbClr val="902422"/>
                        </a:solidFill>
                        <a:miter lim="400000"/>
                      </a:lnB>
                      <a:solidFill>
                        <a:srgbClr val="8EA5C6"/>
                      </a:solidFill>
                    </a:tcPr>
                  </a:tc>
                </a:tr>
              </a:tbl>
            </a:graphicData>
          </a:graphic>
        </p:graphicFrame>
        <p:sp>
          <p:nvSpPr>
            <p:cNvPr id="205" name="Shape 205"/>
            <p:cNvSpPr/>
            <p:nvPr/>
          </p:nvSpPr>
          <p:spPr>
            <a:xfrm>
              <a:off x="793628" y="0"/>
              <a:ext cx="4241796" cy="1231540"/>
            </a:xfrm>
            <a:custGeom>
              <a:avLst/>
              <a:gdLst/>
              <a:ahLst/>
              <a:cxnLst>
                <a:cxn ang="0">
                  <a:pos x="wd2" y="hd2"/>
                </a:cxn>
                <a:cxn ang="5400000">
                  <a:pos x="wd2" y="hd2"/>
                </a:cxn>
                <a:cxn ang="10800000">
                  <a:pos x="wd2" y="hd2"/>
                </a:cxn>
                <a:cxn ang="16200000">
                  <a:pos x="wd2" y="hd2"/>
                </a:cxn>
              </a:cxnLst>
              <a:rect l="0" t="0" r="r" b="b"/>
              <a:pathLst>
                <a:path w="21600" h="16381" fill="norm" stroke="1" extrusionOk="0">
                  <a:moveTo>
                    <a:pt x="0" y="10215"/>
                  </a:moveTo>
                  <a:cubicBezTo>
                    <a:pt x="7932" y="-5219"/>
                    <a:pt x="15132" y="-3164"/>
                    <a:pt x="21600" y="16381"/>
                  </a:cubicBezTo>
                </a:path>
              </a:pathLst>
            </a:custGeom>
            <a:noFill/>
            <a:ln w="114300" cap="flat">
              <a:solidFill>
                <a:srgbClr val="902422"/>
              </a:solidFill>
              <a:prstDash val="solid"/>
              <a:miter lim="400000"/>
              <a:tailEnd type="triangle" w="med" len="med"/>
            </a:ln>
            <a:effectLst/>
          </p:spPr>
          <p:txBody>
            <a:bodyPr/>
            <a:lstStyle/>
            <a:p>
              <a:pPr/>
            </a:p>
          </p:txBody>
        </p:sp>
        <p:sp>
          <p:nvSpPr>
            <p:cNvPr id="206" name="Shape 206"/>
            <p:cNvSpPr/>
            <p:nvPr/>
          </p:nvSpPr>
          <p:spPr>
            <a:xfrm>
              <a:off x="6768684" y="37486"/>
              <a:ext cx="3559992" cy="1224337"/>
            </a:xfrm>
            <a:custGeom>
              <a:avLst/>
              <a:gdLst/>
              <a:ahLst/>
              <a:cxnLst>
                <a:cxn ang="0">
                  <a:pos x="wd2" y="hd2"/>
                </a:cxn>
                <a:cxn ang="5400000">
                  <a:pos x="wd2" y="hd2"/>
                </a:cxn>
                <a:cxn ang="10800000">
                  <a:pos x="wd2" y="hd2"/>
                </a:cxn>
                <a:cxn ang="16200000">
                  <a:pos x="wd2" y="hd2"/>
                </a:cxn>
              </a:cxnLst>
              <a:rect l="0" t="0" r="r" b="b"/>
              <a:pathLst>
                <a:path w="21600" h="16375" fill="norm" stroke="1" extrusionOk="0">
                  <a:moveTo>
                    <a:pt x="0" y="16375"/>
                  </a:moveTo>
                  <a:cubicBezTo>
                    <a:pt x="6184" y="-3199"/>
                    <a:pt x="13384" y="-5225"/>
                    <a:pt x="21600" y="10298"/>
                  </a:cubicBezTo>
                </a:path>
              </a:pathLst>
            </a:custGeom>
            <a:noFill/>
            <a:ln w="114300" cap="flat">
              <a:solidFill>
                <a:srgbClr val="902422"/>
              </a:solidFill>
              <a:prstDash val="solid"/>
              <a:miter lim="400000"/>
              <a:tailEnd type="triangle" w="med" len="med"/>
            </a:ln>
            <a:effectLst/>
          </p:spPr>
          <p:txBody>
            <a:bodyPr/>
            <a:lstStyle/>
            <a:p>
              <a:pPr/>
            </a:p>
          </p:txBody>
        </p:sp>
        <p:sp>
          <p:nvSpPr>
            <p:cNvPr id="200" name="Shape 200"/>
            <p:cNvSpPr/>
            <p:nvPr/>
          </p:nvSpPr>
          <p:spPr>
            <a:xfrm>
              <a:off x="0" y="893548"/>
              <a:ext cx="1606245" cy="9637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46100">
                <a:defRPr cap="all" sz="2800">
                  <a:solidFill>
                    <a:srgbClr val="902422"/>
                  </a:solidFill>
                  <a:latin typeface="Helvetica Neue Bold Condensed"/>
                  <a:ea typeface="Helvetica Neue Bold Condensed"/>
                  <a:cs typeface="Helvetica Neue Bold Condensed"/>
                  <a:sym typeface="Helvetica Neue Bold Condensed"/>
                </a:defRPr>
              </a:lvl1pPr>
            </a:lstStyle>
            <a:p>
              <a:pPr/>
              <a:r>
                <a:t>Push</a:t>
              </a:r>
            </a:p>
          </p:txBody>
        </p:sp>
        <p:sp>
          <p:nvSpPr>
            <p:cNvPr id="201" name="Shape 201"/>
            <p:cNvSpPr/>
            <p:nvPr/>
          </p:nvSpPr>
          <p:spPr>
            <a:xfrm>
              <a:off x="9914112" y="893548"/>
              <a:ext cx="1254020" cy="9637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46100">
                <a:defRPr cap="all" sz="2800">
                  <a:solidFill>
                    <a:srgbClr val="902422"/>
                  </a:solidFill>
                  <a:latin typeface="Helvetica Neue Bold Condensed"/>
                  <a:ea typeface="Helvetica Neue Bold Condensed"/>
                  <a:cs typeface="Helvetica Neue Bold Condensed"/>
                  <a:sym typeface="Helvetica Neue Bold Condensed"/>
                </a:defRPr>
              </a:lvl1pPr>
            </a:lstStyle>
            <a:p>
              <a:pPr/>
              <a:r>
                <a:t>Pop</a:t>
              </a:r>
            </a:p>
          </p:txBody>
        </p:sp>
        <p:sp>
          <p:nvSpPr>
            <p:cNvPr id="202" name="Shape 202"/>
            <p:cNvSpPr/>
            <p:nvPr/>
          </p:nvSpPr>
          <p:spPr>
            <a:xfrm flipH="1" flipV="1">
              <a:off x="8196522" y="1532795"/>
              <a:ext cx="1501918" cy="1505849"/>
            </a:xfrm>
            <a:prstGeom prst="line">
              <a:avLst/>
            </a:prstGeom>
            <a:noFill/>
            <a:ln w="114300" cap="flat">
              <a:solidFill>
                <a:srgbClr val="902422"/>
              </a:solidFill>
              <a:prstDash val="solid"/>
              <a:miter lim="400000"/>
              <a:tailEnd type="triangle" w="med" len="med"/>
            </a:ln>
            <a:effectLst/>
          </p:spPr>
          <p:txBody>
            <a:bodyPr wrap="square" lIns="50800" tIns="50800" rIns="50800" bIns="50800" numCol="1" anchor="ctr">
              <a:noAutofit/>
            </a:bodyPr>
            <a:lstStyle/>
            <a:p>
              <a:pPr defTabSz="914400">
                <a:defRPr baseline="-25000" sz="2400">
                  <a:solidFill>
                    <a:srgbClr val="FFFFFF"/>
                  </a:solidFill>
                  <a:uFill>
                    <a:solidFill>
                      <a:srgbClr val="FFFFFF"/>
                    </a:solidFill>
                  </a:uFill>
                  <a:latin typeface="Verdana"/>
                  <a:ea typeface="Verdana"/>
                  <a:cs typeface="Verdana"/>
                  <a:sym typeface="Verdana"/>
                </a:defRPr>
              </a:pPr>
            </a:p>
          </p:txBody>
        </p:sp>
        <p:sp>
          <p:nvSpPr>
            <p:cNvPr id="203" name="Shape 203"/>
            <p:cNvSpPr/>
            <p:nvPr/>
          </p:nvSpPr>
          <p:spPr>
            <a:xfrm>
              <a:off x="9340730" y="3102746"/>
              <a:ext cx="1228487" cy="9637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46100">
                <a:defRPr cap="all" sz="2800">
                  <a:solidFill>
                    <a:srgbClr val="902422"/>
                  </a:solidFill>
                  <a:latin typeface="Helvetica Neue Bold Condensed"/>
                  <a:ea typeface="Helvetica Neue Bold Condensed"/>
                  <a:cs typeface="Helvetica Neue Bold Condensed"/>
                  <a:sym typeface="Helvetica Neue Bold Condensed"/>
                </a:defRPr>
              </a:lvl1pPr>
            </a:lstStyle>
            <a:p>
              <a:pPr/>
              <a:r>
                <a:t>Top</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