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7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76" r:id="rId3"/>
    <p:sldId id="275" r:id="rId4"/>
    <p:sldId id="272" r:id="rId5"/>
    <p:sldId id="265" r:id="rId6"/>
    <p:sldId id="262" r:id="rId7"/>
    <p:sldId id="259" r:id="rId8"/>
    <p:sldId id="282" r:id="rId9"/>
    <p:sldId id="263" r:id="rId10"/>
    <p:sldId id="267" r:id="rId11"/>
    <p:sldId id="260" r:id="rId12"/>
    <p:sldId id="278" r:id="rId13"/>
    <p:sldId id="268" r:id="rId14"/>
    <p:sldId id="280" r:id="rId15"/>
    <p:sldId id="281" r:id="rId16"/>
    <p:sldId id="279" r:id="rId17"/>
    <p:sldId id="264" r:id="rId18"/>
    <p:sldId id="25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/>
    <p:restoredTop sz="94599"/>
  </p:normalViewPr>
  <p:slideViewPr>
    <p:cSldViewPr snapToGrid="0">
      <p:cViewPr>
        <p:scale>
          <a:sx n="99" d="100"/>
          <a:sy n="99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441F5-5363-45F4-ADFC-75E0A2C88B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98C9810D-70F8-4C22-B501-E9DC9C8EA5B3}">
      <dgm:prSet/>
      <dgm:spPr/>
      <dgm:t>
        <a:bodyPr/>
        <a:lstStyle/>
        <a:p>
          <a:r>
            <a:rPr lang="en-US" dirty="0"/>
            <a:t>Goal of the thesis</a:t>
          </a:r>
        </a:p>
      </dgm:t>
    </dgm:pt>
    <dgm:pt modelId="{6944FDB6-DCF8-40AC-B123-220F3C77FE3C}" type="parTrans" cxnId="{BDD5D575-E653-48DB-A178-C5B39EED84E5}">
      <dgm:prSet/>
      <dgm:spPr/>
      <dgm:t>
        <a:bodyPr/>
        <a:lstStyle/>
        <a:p>
          <a:endParaRPr lang="en-US"/>
        </a:p>
      </dgm:t>
    </dgm:pt>
    <dgm:pt modelId="{8720D885-179E-4817-88A3-7F9375489679}" type="sibTrans" cxnId="{BDD5D575-E653-48DB-A178-C5B39EED84E5}">
      <dgm:prSet/>
      <dgm:spPr/>
      <dgm:t>
        <a:bodyPr/>
        <a:lstStyle/>
        <a:p>
          <a:endParaRPr lang="en-US"/>
        </a:p>
      </dgm:t>
    </dgm:pt>
    <dgm:pt modelId="{F3D3E1E3-B0DE-4A45-8D27-2218A196BC08}">
      <dgm:prSet/>
      <dgm:spPr/>
      <dgm:t>
        <a:bodyPr/>
        <a:lstStyle/>
        <a:p>
          <a:r>
            <a:rPr lang="en-US" dirty="0"/>
            <a:t>Simulation and LCA  </a:t>
          </a:r>
        </a:p>
      </dgm:t>
    </dgm:pt>
    <dgm:pt modelId="{527110D3-404C-4519-A668-B597B46EA01E}" type="parTrans" cxnId="{C90F6EA7-B40B-4E80-8F18-31E50A70EF23}">
      <dgm:prSet/>
      <dgm:spPr/>
      <dgm:t>
        <a:bodyPr/>
        <a:lstStyle/>
        <a:p>
          <a:endParaRPr lang="en-US"/>
        </a:p>
      </dgm:t>
    </dgm:pt>
    <dgm:pt modelId="{08071B07-DABF-48A7-A997-5560F7989FE3}" type="sibTrans" cxnId="{C90F6EA7-B40B-4E80-8F18-31E50A70EF23}">
      <dgm:prSet/>
      <dgm:spPr/>
      <dgm:t>
        <a:bodyPr/>
        <a:lstStyle/>
        <a:p>
          <a:endParaRPr lang="en-US"/>
        </a:p>
      </dgm:t>
    </dgm:pt>
    <dgm:pt modelId="{49D7326E-E464-4707-A543-71F522E8A5BD}">
      <dgm:prSet/>
      <dgm:spPr/>
      <dgm:t>
        <a:bodyPr/>
        <a:lstStyle/>
        <a:p>
          <a:r>
            <a:rPr lang="en-US"/>
            <a:t>Results</a:t>
          </a:r>
        </a:p>
      </dgm:t>
    </dgm:pt>
    <dgm:pt modelId="{84160F22-5464-4CB2-BFB9-9198512E4BDA}" type="parTrans" cxnId="{DDA8CEEC-43FB-4AF4-9692-249BA41181E1}">
      <dgm:prSet/>
      <dgm:spPr/>
      <dgm:t>
        <a:bodyPr/>
        <a:lstStyle/>
        <a:p>
          <a:endParaRPr lang="en-US"/>
        </a:p>
      </dgm:t>
    </dgm:pt>
    <dgm:pt modelId="{60FE1FFC-3F67-47EB-8372-64A832F7048B}" type="sibTrans" cxnId="{DDA8CEEC-43FB-4AF4-9692-249BA41181E1}">
      <dgm:prSet/>
      <dgm:spPr/>
      <dgm:t>
        <a:bodyPr/>
        <a:lstStyle/>
        <a:p>
          <a:endParaRPr lang="en-US"/>
        </a:p>
      </dgm:t>
    </dgm:pt>
    <dgm:pt modelId="{004D2A52-F271-4FD1-945E-25AC03D673B4}">
      <dgm:prSet/>
      <dgm:spPr/>
      <dgm:t>
        <a:bodyPr/>
        <a:lstStyle/>
        <a:p>
          <a:r>
            <a:rPr lang="en-US"/>
            <a:t>Conclusion</a:t>
          </a:r>
        </a:p>
      </dgm:t>
    </dgm:pt>
    <dgm:pt modelId="{8CE96BCA-D982-4AAD-B211-15ABBD8E9061}" type="parTrans" cxnId="{A5153A86-838C-4EFC-A28B-F228400CDB69}">
      <dgm:prSet/>
      <dgm:spPr/>
      <dgm:t>
        <a:bodyPr/>
        <a:lstStyle/>
        <a:p>
          <a:endParaRPr lang="en-US"/>
        </a:p>
      </dgm:t>
    </dgm:pt>
    <dgm:pt modelId="{DBBBC01D-C541-4D04-A7B4-ED0AC9E6420E}" type="sibTrans" cxnId="{A5153A86-838C-4EFC-A28B-F228400CDB69}">
      <dgm:prSet/>
      <dgm:spPr/>
      <dgm:t>
        <a:bodyPr/>
        <a:lstStyle/>
        <a:p>
          <a:endParaRPr lang="en-US"/>
        </a:p>
      </dgm:t>
    </dgm:pt>
    <dgm:pt modelId="{F2733FCA-9546-44BB-A7AC-3206E3A1ED5D}" type="pres">
      <dgm:prSet presAssocID="{B99441F5-5363-45F4-ADFC-75E0A2C88B3D}" presName="root" presStyleCnt="0">
        <dgm:presLayoutVars>
          <dgm:dir/>
          <dgm:resizeHandles val="exact"/>
        </dgm:presLayoutVars>
      </dgm:prSet>
      <dgm:spPr/>
    </dgm:pt>
    <dgm:pt modelId="{B361AD0B-5AE8-48C8-AD1C-ED5EB937A7B3}" type="pres">
      <dgm:prSet presAssocID="{98C9810D-70F8-4C22-B501-E9DC9C8EA5B3}" presName="compNode" presStyleCnt="0"/>
      <dgm:spPr/>
    </dgm:pt>
    <dgm:pt modelId="{D6C88ED9-AA8B-40C8-A35D-BA1FFF6DD662}" type="pres">
      <dgm:prSet presAssocID="{98C9810D-70F8-4C22-B501-E9DC9C8EA5B3}" presName="bgRect" presStyleLbl="bgShp" presStyleIdx="0" presStyleCnt="4"/>
      <dgm:spPr/>
    </dgm:pt>
    <dgm:pt modelId="{73E09CFD-9DB8-4872-8345-83893147E28E}" type="pres">
      <dgm:prSet presAssocID="{98C9810D-70F8-4C22-B501-E9DC9C8EA5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8839DC0-DDC3-40BE-A644-E913D36EF640}" type="pres">
      <dgm:prSet presAssocID="{98C9810D-70F8-4C22-B501-E9DC9C8EA5B3}" presName="spaceRect" presStyleCnt="0"/>
      <dgm:spPr/>
    </dgm:pt>
    <dgm:pt modelId="{47ACB885-3886-40DE-9D0A-9DD940848BE3}" type="pres">
      <dgm:prSet presAssocID="{98C9810D-70F8-4C22-B501-E9DC9C8EA5B3}" presName="parTx" presStyleLbl="revTx" presStyleIdx="0" presStyleCnt="4">
        <dgm:presLayoutVars>
          <dgm:chMax val="0"/>
          <dgm:chPref val="0"/>
        </dgm:presLayoutVars>
      </dgm:prSet>
      <dgm:spPr/>
    </dgm:pt>
    <dgm:pt modelId="{7EA30849-B103-4D57-AFE8-077FEEA264EE}" type="pres">
      <dgm:prSet presAssocID="{8720D885-179E-4817-88A3-7F9375489679}" presName="sibTrans" presStyleCnt="0"/>
      <dgm:spPr/>
    </dgm:pt>
    <dgm:pt modelId="{27AF1E33-7AAF-4553-B787-F5284C9A043A}" type="pres">
      <dgm:prSet presAssocID="{F3D3E1E3-B0DE-4A45-8D27-2218A196BC08}" presName="compNode" presStyleCnt="0"/>
      <dgm:spPr/>
    </dgm:pt>
    <dgm:pt modelId="{63C8BEAF-59E2-4A8F-BF65-91AEF8136A38}" type="pres">
      <dgm:prSet presAssocID="{F3D3E1E3-B0DE-4A45-8D27-2218A196BC08}" presName="bgRect" presStyleLbl="bgShp" presStyleIdx="1" presStyleCnt="4"/>
      <dgm:spPr/>
    </dgm:pt>
    <dgm:pt modelId="{58BE0FAE-F6D9-4264-922F-B3F71320423B}" type="pres">
      <dgm:prSet presAssocID="{F3D3E1E3-B0DE-4A45-8D27-2218A196BC0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0C5AC96F-B236-43D2-9211-8586AE5330AA}" type="pres">
      <dgm:prSet presAssocID="{F3D3E1E3-B0DE-4A45-8D27-2218A196BC08}" presName="spaceRect" presStyleCnt="0"/>
      <dgm:spPr/>
    </dgm:pt>
    <dgm:pt modelId="{A3088296-E30A-4BD6-B972-1660C360710B}" type="pres">
      <dgm:prSet presAssocID="{F3D3E1E3-B0DE-4A45-8D27-2218A196BC08}" presName="parTx" presStyleLbl="revTx" presStyleIdx="1" presStyleCnt="4">
        <dgm:presLayoutVars>
          <dgm:chMax val="0"/>
          <dgm:chPref val="0"/>
        </dgm:presLayoutVars>
      </dgm:prSet>
      <dgm:spPr/>
    </dgm:pt>
    <dgm:pt modelId="{6301025B-FB06-44A4-B800-079A5470B156}" type="pres">
      <dgm:prSet presAssocID="{08071B07-DABF-48A7-A997-5560F7989FE3}" presName="sibTrans" presStyleCnt="0"/>
      <dgm:spPr/>
    </dgm:pt>
    <dgm:pt modelId="{8AF18C66-CF9B-42E0-BF54-B7F38E34D2C4}" type="pres">
      <dgm:prSet presAssocID="{49D7326E-E464-4707-A543-71F522E8A5BD}" presName="compNode" presStyleCnt="0"/>
      <dgm:spPr/>
    </dgm:pt>
    <dgm:pt modelId="{349001C9-38C0-47A8-B27E-4C474FE78320}" type="pres">
      <dgm:prSet presAssocID="{49D7326E-E464-4707-A543-71F522E8A5BD}" presName="bgRect" presStyleLbl="bgShp" presStyleIdx="2" presStyleCnt="4"/>
      <dgm:spPr/>
    </dgm:pt>
    <dgm:pt modelId="{D61C08EF-92B9-4B1B-8313-CCB482519050}" type="pres">
      <dgm:prSet presAssocID="{49D7326E-E464-4707-A543-71F522E8A5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4DB9644-B503-40D0-BA84-C48676E3DBD9}" type="pres">
      <dgm:prSet presAssocID="{49D7326E-E464-4707-A543-71F522E8A5BD}" presName="spaceRect" presStyleCnt="0"/>
      <dgm:spPr/>
    </dgm:pt>
    <dgm:pt modelId="{FD0A4624-A913-4381-96B8-CD25693145BE}" type="pres">
      <dgm:prSet presAssocID="{49D7326E-E464-4707-A543-71F522E8A5BD}" presName="parTx" presStyleLbl="revTx" presStyleIdx="2" presStyleCnt="4">
        <dgm:presLayoutVars>
          <dgm:chMax val="0"/>
          <dgm:chPref val="0"/>
        </dgm:presLayoutVars>
      </dgm:prSet>
      <dgm:spPr/>
    </dgm:pt>
    <dgm:pt modelId="{C29FF64F-0657-4A56-A1B0-F533087EC35A}" type="pres">
      <dgm:prSet presAssocID="{60FE1FFC-3F67-47EB-8372-64A832F7048B}" presName="sibTrans" presStyleCnt="0"/>
      <dgm:spPr/>
    </dgm:pt>
    <dgm:pt modelId="{9D8FA61A-FDB3-4B74-A573-EDA617A82237}" type="pres">
      <dgm:prSet presAssocID="{004D2A52-F271-4FD1-945E-25AC03D673B4}" presName="compNode" presStyleCnt="0"/>
      <dgm:spPr/>
    </dgm:pt>
    <dgm:pt modelId="{0C451AF9-26A9-4148-82E6-FEC483443AE2}" type="pres">
      <dgm:prSet presAssocID="{004D2A52-F271-4FD1-945E-25AC03D673B4}" presName="bgRect" presStyleLbl="bgShp" presStyleIdx="3" presStyleCnt="4"/>
      <dgm:spPr/>
    </dgm:pt>
    <dgm:pt modelId="{CFDE6FE4-3253-4A50-8DB1-24C49DC68A9D}" type="pres">
      <dgm:prSet presAssocID="{004D2A52-F271-4FD1-945E-25AC03D673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34D2928-1802-444A-8BC4-D0F6998B0241}" type="pres">
      <dgm:prSet presAssocID="{004D2A52-F271-4FD1-945E-25AC03D673B4}" presName="spaceRect" presStyleCnt="0"/>
      <dgm:spPr/>
    </dgm:pt>
    <dgm:pt modelId="{1CFDA880-A1DA-4820-931D-A3BD59445C89}" type="pres">
      <dgm:prSet presAssocID="{004D2A52-F271-4FD1-945E-25AC03D673B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ADF791A-60E6-D34B-BA98-F4C1EBC3B06D}" type="presOf" srcId="{98C9810D-70F8-4C22-B501-E9DC9C8EA5B3}" destId="{47ACB885-3886-40DE-9D0A-9DD940848BE3}" srcOrd="0" destOrd="0" presId="urn:microsoft.com/office/officeart/2018/2/layout/IconVerticalSolidList"/>
    <dgm:cxn modelId="{CBFAB656-EB7A-1C42-B4D3-71E37A136C06}" type="presOf" srcId="{49D7326E-E464-4707-A543-71F522E8A5BD}" destId="{FD0A4624-A913-4381-96B8-CD25693145BE}" srcOrd="0" destOrd="0" presId="urn:microsoft.com/office/officeart/2018/2/layout/IconVerticalSolidList"/>
    <dgm:cxn modelId="{05913959-5E1F-B04F-A8A0-7C5AE033E443}" type="presOf" srcId="{B99441F5-5363-45F4-ADFC-75E0A2C88B3D}" destId="{F2733FCA-9546-44BB-A7AC-3206E3A1ED5D}" srcOrd="0" destOrd="0" presId="urn:microsoft.com/office/officeart/2018/2/layout/IconVerticalSolidList"/>
    <dgm:cxn modelId="{BDD5D575-E653-48DB-A178-C5B39EED84E5}" srcId="{B99441F5-5363-45F4-ADFC-75E0A2C88B3D}" destId="{98C9810D-70F8-4C22-B501-E9DC9C8EA5B3}" srcOrd="0" destOrd="0" parTransId="{6944FDB6-DCF8-40AC-B123-220F3C77FE3C}" sibTransId="{8720D885-179E-4817-88A3-7F9375489679}"/>
    <dgm:cxn modelId="{23694F77-E0B8-9845-A1D1-D87EF3D9FF1D}" type="presOf" srcId="{004D2A52-F271-4FD1-945E-25AC03D673B4}" destId="{1CFDA880-A1DA-4820-931D-A3BD59445C89}" srcOrd="0" destOrd="0" presId="urn:microsoft.com/office/officeart/2018/2/layout/IconVerticalSolidList"/>
    <dgm:cxn modelId="{A5153A86-838C-4EFC-A28B-F228400CDB69}" srcId="{B99441F5-5363-45F4-ADFC-75E0A2C88B3D}" destId="{004D2A52-F271-4FD1-945E-25AC03D673B4}" srcOrd="3" destOrd="0" parTransId="{8CE96BCA-D982-4AAD-B211-15ABBD8E9061}" sibTransId="{DBBBC01D-C541-4D04-A7B4-ED0AC9E6420E}"/>
    <dgm:cxn modelId="{CA83259D-6762-624A-8A0E-583F2A99BA1E}" type="presOf" srcId="{F3D3E1E3-B0DE-4A45-8D27-2218A196BC08}" destId="{A3088296-E30A-4BD6-B972-1660C360710B}" srcOrd="0" destOrd="0" presId="urn:microsoft.com/office/officeart/2018/2/layout/IconVerticalSolidList"/>
    <dgm:cxn modelId="{C90F6EA7-B40B-4E80-8F18-31E50A70EF23}" srcId="{B99441F5-5363-45F4-ADFC-75E0A2C88B3D}" destId="{F3D3E1E3-B0DE-4A45-8D27-2218A196BC08}" srcOrd="1" destOrd="0" parTransId="{527110D3-404C-4519-A668-B597B46EA01E}" sibTransId="{08071B07-DABF-48A7-A997-5560F7989FE3}"/>
    <dgm:cxn modelId="{DDA8CEEC-43FB-4AF4-9692-249BA41181E1}" srcId="{B99441F5-5363-45F4-ADFC-75E0A2C88B3D}" destId="{49D7326E-E464-4707-A543-71F522E8A5BD}" srcOrd="2" destOrd="0" parTransId="{84160F22-5464-4CB2-BFB9-9198512E4BDA}" sibTransId="{60FE1FFC-3F67-47EB-8372-64A832F7048B}"/>
    <dgm:cxn modelId="{7027A99E-7840-2742-824A-C33B5FAA6B67}" type="presParOf" srcId="{F2733FCA-9546-44BB-A7AC-3206E3A1ED5D}" destId="{B361AD0B-5AE8-48C8-AD1C-ED5EB937A7B3}" srcOrd="0" destOrd="0" presId="urn:microsoft.com/office/officeart/2018/2/layout/IconVerticalSolidList"/>
    <dgm:cxn modelId="{6F7694DC-2488-C148-880E-26665286AEE9}" type="presParOf" srcId="{B361AD0B-5AE8-48C8-AD1C-ED5EB937A7B3}" destId="{D6C88ED9-AA8B-40C8-A35D-BA1FFF6DD662}" srcOrd="0" destOrd="0" presId="urn:microsoft.com/office/officeart/2018/2/layout/IconVerticalSolidList"/>
    <dgm:cxn modelId="{9D14F061-A4D8-234A-82DD-2983B9F9016B}" type="presParOf" srcId="{B361AD0B-5AE8-48C8-AD1C-ED5EB937A7B3}" destId="{73E09CFD-9DB8-4872-8345-83893147E28E}" srcOrd="1" destOrd="0" presId="urn:microsoft.com/office/officeart/2018/2/layout/IconVerticalSolidList"/>
    <dgm:cxn modelId="{B6DF4E2F-3B2F-2E4B-A03F-C60E3AF7C0BF}" type="presParOf" srcId="{B361AD0B-5AE8-48C8-AD1C-ED5EB937A7B3}" destId="{A8839DC0-DDC3-40BE-A644-E913D36EF640}" srcOrd="2" destOrd="0" presId="urn:microsoft.com/office/officeart/2018/2/layout/IconVerticalSolidList"/>
    <dgm:cxn modelId="{FDBE9249-8050-984B-8870-F583ADD6AFC7}" type="presParOf" srcId="{B361AD0B-5AE8-48C8-AD1C-ED5EB937A7B3}" destId="{47ACB885-3886-40DE-9D0A-9DD940848BE3}" srcOrd="3" destOrd="0" presId="urn:microsoft.com/office/officeart/2018/2/layout/IconVerticalSolidList"/>
    <dgm:cxn modelId="{1E6C834F-F0FE-7241-81D0-47AD729F6CB1}" type="presParOf" srcId="{F2733FCA-9546-44BB-A7AC-3206E3A1ED5D}" destId="{7EA30849-B103-4D57-AFE8-077FEEA264EE}" srcOrd="1" destOrd="0" presId="urn:microsoft.com/office/officeart/2018/2/layout/IconVerticalSolidList"/>
    <dgm:cxn modelId="{051113FF-1D75-F647-877D-C46236D2F24B}" type="presParOf" srcId="{F2733FCA-9546-44BB-A7AC-3206E3A1ED5D}" destId="{27AF1E33-7AAF-4553-B787-F5284C9A043A}" srcOrd="2" destOrd="0" presId="urn:microsoft.com/office/officeart/2018/2/layout/IconVerticalSolidList"/>
    <dgm:cxn modelId="{E1906F84-1383-FF47-BD9B-345ED18DAC2B}" type="presParOf" srcId="{27AF1E33-7AAF-4553-B787-F5284C9A043A}" destId="{63C8BEAF-59E2-4A8F-BF65-91AEF8136A38}" srcOrd="0" destOrd="0" presId="urn:microsoft.com/office/officeart/2018/2/layout/IconVerticalSolidList"/>
    <dgm:cxn modelId="{A7ABF976-CFF2-974B-8438-2DE8906285C3}" type="presParOf" srcId="{27AF1E33-7AAF-4553-B787-F5284C9A043A}" destId="{58BE0FAE-F6D9-4264-922F-B3F71320423B}" srcOrd="1" destOrd="0" presId="urn:microsoft.com/office/officeart/2018/2/layout/IconVerticalSolidList"/>
    <dgm:cxn modelId="{BBB16ACE-AF78-1F42-840B-E3B872AC05B1}" type="presParOf" srcId="{27AF1E33-7AAF-4553-B787-F5284C9A043A}" destId="{0C5AC96F-B236-43D2-9211-8586AE5330AA}" srcOrd="2" destOrd="0" presId="urn:microsoft.com/office/officeart/2018/2/layout/IconVerticalSolidList"/>
    <dgm:cxn modelId="{DC5F880D-1F20-EB4D-85D8-E73C4DE05BFC}" type="presParOf" srcId="{27AF1E33-7AAF-4553-B787-F5284C9A043A}" destId="{A3088296-E30A-4BD6-B972-1660C360710B}" srcOrd="3" destOrd="0" presId="urn:microsoft.com/office/officeart/2018/2/layout/IconVerticalSolidList"/>
    <dgm:cxn modelId="{F6952451-3422-9347-B294-E98D61A4D41A}" type="presParOf" srcId="{F2733FCA-9546-44BB-A7AC-3206E3A1ED5D}" destId="{6301025B-FB06-44A4-B800-079A5470B156}" srcOrd="3" destOrd="0" presId="urn:microsoft.com/office/officeart/2018/2/layout/IconVerticalSolidList"/>
    <dgm:cxn modelId="{AB077024-8C17-B641-9CC7-FCC6B1150243}" type="presParOf" srcId="{F2733FCA-9546-44BB-A7AC-3206E3A1ED5D}" destId="{8AF18C66-CF9B-42E0-BF54-B7F38E34D2C4}" srcOrd="4" destOrd="0" presId="urn:microsoft.com/office/officeart/2018/2/layout/IconVerticalSolidList"/>
    <dgm:cxn modelId="{720F139F-CBAF-3B45-B455-66C0B9844F00}" type="presParOf" srcId="{8AF18C66-CF9B-42E0-BF54-B7F38E34D2C4}" destId="{349001C9-38C0-47A8-B27E-4C474FE78320}" srcOrd="0" destOrd="0" presId="urn:microsoft.com/office/officeart/2018/2/layout/IconVerticalSolidList"/>
    <dgm:cxn modelId="{E3E343FB-126E-A146-BDEB-8D40960B1AFA}" type="presParOf" srcId="{8AF18C66-CF9B-42E0-BF54-B7F38E34D2C4}" destId="{D61C08EF-92B9-4B1B-8313-CCB482519050}" srcOrd="1" destOrd="0" presId="urn:microsoft.com/office/officeart/2018/2/layout/IconVerticalSolidList"/>
    <dgm:cxn modelId="{CE813054-FB10-A440-B812-68B64A3382F7}" type="presParOf" srcId="{8AF18C66-CF9B-42E0-BF54-B7F38E34D2C4}" destId="{F4DB9644-B503-40D0-BA84-C48676E3DBD9}" srcOrd="2" destOrd="0" presId="urn:microsoft.com/office/officeart/2018/2/layout/IconVerticalSolidList"/>
    <dgm:cxn modelId="{9FFB6627-5130-F84B-892C-E0F3505D8BC1}" type="presParOf" srcId="{8AF18C66-CF9B-42E0-BF54-B7F38E34D2C4}" destId="{FD0A4624-A913-4381-96B8-CD25693145BE}" srcOrd="3" destOrd="0" presId="urn:microsoft.com/office/officeart/2018/2/layout/IconVerticalSolidList"/>
    <dgm:cxn modelId="{EFD70705-8C0A-3245-B276-A8D42BE9BF86}" type="presParOf" srcId="{F2733FCA-9546-44BB-A7AC-3206E3A1ED5D}" destId="{C29FF64F-0657-4A56-A1B0-F533087EC35A}" srcOrd="5" destOrd="0" presId="urn:microsoft.com/office/officeart/2018/2/layout/IconVerticalSolidList"/>
    <dgm:cxn modelId="{600FCD1A-1568-F641-B042-F3EACB35E56A}" type="presParOf" srcId="{F2733FCA-9546-44BB-A7AC-3206E3A1ED5D}" destId="{9D8FA61A-FDB3-4B74-A573-EDA617A82237}" srcOrd="6" destOrd="0" presId="urn:microsoft.com/office/officeart/2018/2/layout/IconVerticalSolidList"/>
    <dgm:cxn modelId="{9F09B624-597C-7E47-AEF1-B06E28722CBC}" type="presParOf" srcId="{9D8FA61A-FDB3-4B74-A573-EDA617A82237}" destId="{0C451AF9-26A9-4148-82E6-FEC483443AE2}" srcOrd="0" destOrd="0" presId="urn:microsoft.com/office/officeart/2018/2/layout/IconVerticalSolidList"/>
    <dgm:cxn modelId="{1E3FD783-99E1-B24D-9CD9-A1B3A8769ECF}" type="presParOf" srcId="{9D8FA61A-FDB3-4B74-A573-EDA617A82237}" destId="{CFDE6FE4-3253-4A50-8DB1-24C49DC68A9D}" srcOrd="1" destOrd="0" presId="urn:microsoft.com/office/officeart/2018/2/layout/IconVerticalSolidList"/>
    <dgm:cxn modelId="{445BACAA-BFA4-EA48-A783-B518754BC85F}" type="presParOf" srcId="{9D8FA61A-FDB3-4B74-A573-EDA617A82237}" destId="{D34D2928-1802-444A-8BC4-D0F6998B0241}" srcOrd="2" destOrd="0" presId="urn:microsoft.com/office/officeart/2018/2/layout/IconVerticalSolidList"/>
    <dgm:cxn modelId="{10D9F316-FE8F-1E40-9B30-A658496DFF5F}" type="presParOf" srcId="{9D8FA61A-FDB3-4B74-A573-EDA617A82237}" destId="{1CFDA880-A1DA-4820-931D-A3BD59445C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8ED9-AA8B-40C8-A35D-BA1FFF6DD662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09CFD-9DB8-4872-8345-83893147E28E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CB885-3886-40DE-9D0A-9DD940848BE3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Goal of the thesis</a:t>
          </a:r>
        </a:p>
      </dsp:txBody>
      <dsp:txXfrm>
        <a:off x="1057183" y="1805"/>
        <a:ext cx="9458416" cy="915310"/>
      </dsp:txXfrm>
    </dsp:sp>
    <dsp:sp modelId="{63C8BEAF-59E2-4A8F-BF65-91AEF8136A38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E0FAE-F6D9-4264-922F-B3F71320423B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88296-E30A-4BD6-B972-1660C360710B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Simulation and LCA  </a:t>
          </a:r>
        </a:p>
      </dsp:txBody>
      <dsp:txXfrm>
        <a:off x="1057183" y="1145944"/>
        <a:ext cx="9458416" cy="915310"/>
      </dsp:txXfrm>
    </dsp:sp>
    <dsp:sp modelId="{349001C9-38C0-47A8-B27E-4C474FE78320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C08EF-92B9-4B1B-8313-CCB48251905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A4624-A913-4381-96B8-CD25693145BE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Results</a:t>
          </a:r>
        </a:p>
      </dsp:txBody>
      <dsp:txXfrm>
        <a:off x="1057183" y="2290082"/>
        <a:ext cx="9458416" cy="915310"/>
      </dsp:txXfrm>
    </dsp:sp>
    <dsp:sp modelId="{0C451AF9-26A9-4148-82E6-FEC483443AE2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E6FE4-3253-4A50-8DB1-24C49DC68A9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DA880-A1DA-4820-931D-A3BD59445C89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Conclusion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3:50:02.1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0 103,'36'0,"-1"0,-4 0,4 0,5 0,6 0,3 0,2 0,0 0,-1 0,0-2,4 0,0 1,-3 0,-3 1,-8 0,-6 0,-10 0,-7 0,-6 0,0 0,9-2,12-1,32-4,16-3,4 1,-2 2,-20 4,-7 0,-5 1,-5 0,-3 1,-2 1,2-1,0-2,0-1,-3-2,-9 2,-10 2,-8 1,-6 1,5 2,12-3,16-2,17-4,18-1,0 2,-5 3,-11 2,-15 1,-1 0,-1 0,-1 0,-2 0,-1 0,-3 0,-3 0,-3 0,-6 0,-4 0,-5 1,-5 0,2 1,11 0,12-1,13 0,6-1,-1 0,1 0,-1 0,-4 0,-2 0,-3 0,-3 0,-6 0,-1 0,-5 0,0 0,0 0,-1 0,-2 0,-3 2,-4 1,-5 1,-4 0,2-1,5-2,17-1,10-1,16-2,7 0,2 1,2 0,-6 2,-7 0,-4 0,-6 2,-2 0,1 3,4 1,3 0,-1 1,-4 0,-7 1,-8-1,-10-2,-7-1,-5-2,9-1,19-4,29-6,29-4,-43 6,1 0,4 2,-1 1,-1 2,-1 0,-2 2,-2 0,48 1,-11 3,-9 6,-10 3,-7 1,-11-2,-11-4,-10-3,-12-2,-5-2,5-1,14-3,23-2,2 1,8 0,14 0,3 1,7 1,0 3,-3 2,-5 3,-19 1,-4 2,-4 2,-3 2,38 10,-15-4,-20-5,-19-7,-14-3,-3-3,13-2,26-2,22 0,-28 1,1 0,1 0,1 1,-2 1,0 0,0 2,-2 1,36 5,-12 3,-17 1,-16-2,-12-3,-12-3,-5-1,-5-2,7-1,0-3,10-1,-1 0,-2 0,-2 1,-4 1,2 1,1 0,1-1,3 1,5 0,6-2,4 2,1-1,-1 1,-2 1,-7 0,-5 0,-8 1,-5 1,-4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3:49:16.9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55,'34'0,"-3"0,-12 0,-1 0,1 0,-2-1,0-1,1 0,-1 1,2 1,-1 0,-2 0,-1 0,0 0,1 0,-1 0,0 0,-2 0,0 0,0 0,2 0,0 0,0-2,0 0,-1 1,0-1,2 2,0 0,1-2,0 0,0-1,2 0,-2 1,0 1,0-1,-1 0,-1 0,-2-1,0 1,0 1,0-1,2 2,0 0,1 0,-1 0,-2 0,-2 0,0 0,0 0,-1 0,2 0,-1 0,0 0,4 0,2 0,1 0,1 0,0 0,-1 0,1 0,0 0,-1 0,3 0,1 0,1 0,3-1,0-1,2 0,0-1,-4 0,-2 1,-1 1,-3 0,1 1,-2 0,-1 0,-1 0,-2 0,-1 0,2 0,0 0,3 0,3 0,2 0,2 0,2 0,2 0,-1 0,0 0,-4 0,-3 0,-5 0,-2 0,2 0,1 0,2 0,0 0,1 0,-1 0,1 0,-2 0,1 0,1 0,1 0,1 0,0 0,1 0,0 0,-1 0,1 0,-2 0,-1 0,0 0,1 0,1 0,1 0,1 0,1 0,0 1,0 1,-1 0,0 0,-1-2,0 2,0 0,-2 0,-1-1,0 1,-1 0,0 0,-2 1,1-1,0 1,0 0,-2 1,-1-1,-1-2,0 2,0-1,0-1,0 1,-1-2,-3-2,9 1,-3-1,6 2,-5 0,-2 0,1-4,2 0,2 0,4 1,1 3,2 0,-1 0,-1 0,-2 0,-3 0,0 0,-1 0,0 0,-1 0,1 0,-1 0,0 0,2 0,0 0,2 0,2 0,3 0,1 0,1 0,0 0,-1 0,-2 0,-1 0,-1 0,2 0,-1 0,1 0,-2 0,0 0,-1 0,-1 0,1 0,-1 0,0 0,1 0,-1 0,0 0,-1 0,-3 0,-1 0,-1 0,0 0,0 1,-2 1,-2 1,-2 0,1-1,4-1,-1 1,2 0,-2-1,-2 1,0-2,1 0,0 0,1 0,0 0,1 0,1 0,2 0,0 0,1 0,-1 0,-2 0,1 0,-3 0,-1 0,-1 0,0 0,-1 0,1 0,0 0,0 0,2 0,2 0,12 0,8 0,5 0,2 0,-9 0,-3 0,-4 0,-2 0,-3 0,-2 0,-2 0,-1 0,0 0,0 0,1 0,1 0,0 0,1 0,0 0,-1 0,-1 0,-2 1,-4 1,-3 1,5 0,-2 0,5 1,-3-3,0 1,0-2,0 0,2 0,1 0,-1 0,1 0,0 0,1 0,2 0,-1 0,1 0,-1 0,-1 0,1 0,-1 0,1 0,-1 0,0 0,1 0,-2 0,-1 0,1 0,-1 0,2 0,2 0,-1 0,-1 0,-2 0,-2 0,0 0,-1 0,-2 0,2 1,2 1,7-1,1 0,4-1,-1 0,-3 0,-2 0,-3 0,-1 0,0 0,0 0,0 0,-1 1,0 0,0 1,2 1,0 0,1-1,0 0,2 0,4 0,0 1,2-1,1 0,0 1,0-1,-1 1,-2 0,1-1,-1 0,-1-1,0-1,-4 0,0 0,-2 0,0 0,0 0,0 0,2 0,1 0,1 2,1 0,-1 0,-1-1,-1 1,-2 0,-1 0,0 0,2-2,0 0,3 0,-1 0,0 0,-2 0,0 0,-2 0,-1 1,-2 1,-3 0,1-1,0-1,1 0,0 0,-2 0,2 0,-1 0,0 0,0 0,0 0,-1 0,3 0,-4 0,3 0,0 0,-1 0,2 0,-2-2,1 0,6-5,2 2,6-2,-2 0,2-1,2 1,0 0,0 0,-2 2,-3 1,0 1,0 0,3 1,4 0,3 0,3 0,1 0,2 0,1 0,-4 0,-5-1,-5 2,-6-1,-1 0,-2-2,-1 0,1 0,0 2,0 0,1 1,0-1,-3 1,0-1,0 2,0 0,0 0,2 0,-2 0,1 0,1 0,-2 0,2 0,1 0,0 0,1 0,0 0,0 0,-1 0,-1 0,0 0,0 0,-1 0,-1 1,-2 2,0 1,1 0,-1-1,0 0,0 0,0-2,0 1,0 0,2-1,0 1,1 1,-1-1,-2 0,0 0,0-1,-2 1,0-1,-1 1,3-2,-2 1,1 1,-2 2,0-2,3 0,7-2,3 0,3 0,0 0,-1 0,-1 0,-1 0,-2 0,0 0,-1 0,0 0,1 0,0 0,2 0,3 0,0 0,0 0,-1 0,-1 0,0 0,2 0,0 0,3 0,1 0,-1 0,-2 0,-2 0,-3 0,-1 0,0 0,0 0,-2 0,1 0,0 0,-1 0,1-3,-2-1,-3-1,-2 2,0 2,0-2,0 0,0 0,1 0,-1 1,0 0,0 0,-2 2,0 0,0 0,-1 0,1 0,-1 0,0 0,4 0,-4 0,4 0,-5 0,0 0,4 0,5 0,9 0,12 0,5 0,0 0,-7 0,-10 0,-1 0,-2 0,1 0,-1 0,0 0,1 0,-2 0,1 0,0 0,0 0,1 0,-1 0,0 0,-1 0,-1 0,-3 0,-1 0,-1 1,-1 2,1 2,0 2,0 1,-1 0,-1-1,0 0,-3-2,-2 0,0-2,1-1,-1 0,6-2,-7 0,6 0,-6 0,1 0,3 0,-3 0,3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3:49:25.8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92,'45'0,"-1"0,-2 0,2 0,3 0,2 0,0 0,-3 0,-5 0,-8 0,-5 0,-4 0,0 0,-1 0,0 0,2 0,0 0,0 0,1 0,0 0,-1 0,1 0,2 0,-2 0,0 0,-2 0,-5 0,-2 0,-4 0,0 0,8 0,9 0,17-2,7 0,-3 0,-3-2,-9 1,3-1,1-2,2 2,2 2,0 0,-1 2,-1 0,-3 0,1 0,-1 0,-3 0,-2 0,-7 0,-5-2,-5 0,-5 0,-2 1,4 1,8 0,9 0,3 0,1 0,0 0,-1 0,2 0,-4 0,-2 0,2 0,0 0,1 0,2 0,1 0,2 0,5 0,3 0,1 0,-3 0,-5 0,-6 0,-3 0,-4 0,-3 0,-4-2,-4 0,-5 0,-2 1,5 1,10 0,8 0,10 0,2 0,3 0,2 0,-2 0,-1 0,1 0,-3 0,3 0,-3 0,-1 0,0 0,-4 0,-1 0,-3 0,-1 0,-2 0,-1 0,-3 0,0 0,0-1,-2-2,-2 1,-2 1,-5 1,-4 0,4 0,16-4,20-2,18-4,7 0,-6 4,-9 2,-9 4,-9 0,-4 0,-5 0,0 0,-3 0,1 0,3 0,0 0,2 0,0 0,-2 0,-2 0,-3 0,-3 0,-3 0,-1 0,-3 0,-2 0,1 0,1 0,-2 0,-1 0,-2 0,-1 0,-1 2,-2 0,-2 1,0 0,0-1,0-1,-2-1,-1 0,0 0,-1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3:49:31.3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97,'59'0,"2"-1,-3-1,1-2,-8-4,-1 0,-4-2,1 2,1 2,-2 2,-1 2,-2 0,-1 2,-1 0,-3 0,-3 0,-6 0,-4 0,-5 0,-5 0,1 0,-1 0,7 0,9 0,15 0,6 0,-2 0,-9 0,-14 0,-4 0,-1 0,-1 0,0 0,-1 0,-1 0,-1 0,-2 0,0 0,1 0,2 0,-1 0,-1 0,0 0,-1 0,1 0,2 0,1 0,1 0,-1 0,1 0,1 0,3-1,3-3,0 0,-2 0,-1 2,-5 2,-2 0,-2 0,-1 0,1 0,-1 0,-3 0,0 0,-1-1,0-1,1 0,2 0,-1 1,0-2,0-1,0 1,2 0,1 1,2 0,-1 0,-2 2,-1 0,-2 0,-2 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3:49:36.6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1,'41'0,"0"0,-10 0,1 0,-1 0,-2 0,-2 0,-3 0,-2 0,-2 0,-1 0,-2 0,-2 0,2 0,-1 0,3 0,3 0,0 0,3 0,-2 0,0 0,0 0,-3 0,0 0,-2 0,-1 0,0 0,-2 0,-2 0,2 0,0 0,3 0,-1 0,-2 0,0 0,-2 0,0 0,2 0,1 1,-1 0,0 1,-2 0,0 0,-2-1,1 1,-1 0,-1-1,1 1,-1-1,0 1,1-2,0 0,3 0,1 1,1 1,-1 0,-2-1,-2-1,1 0,-3 1,2 1,1 0,-2-1,3-1,-5 0,4 0,0 0,-2 0,2 0,-3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968C4-AA7B-0449-80E1-DF048F1FE02A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12500-ED97-FF44-8466-2BFBDFA16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E2DD-0DE4-8954-39A1-B8FFCF4F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BD902-1CC5-25B7-6022-577939DF4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F76E6-661C-77C9-964A-2333C021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EF26-C8A1-214A-B9C8-732F2EC4321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F610-F414-C3D1-6797-7B128D3F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924A5-43A3-BBEA-1303-C22AEC40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90E8-A465-874F-A047-EF129286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0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2423-BB50-B07D-D118-F93936DA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B5E94-27B7-1AE7-DD67-FB877321E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CBD6-625F-2997-A1A3-F4766F2F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EF26-C8A1-214A-B9C8-732F2EC4321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81181-AAF5-F199-412D-DD9E3EDC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6DE6C-5EF5-30BD-7017-8726F02A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90E8-A465-874F-A047-EF129286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53FD7-5945-AC2D-6B56-8C992CD98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ED00C-4044-ED2D-3839-79DB37783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D683D-86DC-B6A7-B2E3-0BD20A2B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EF26-C8A1-214A-B9C8-732F2EC4321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37B2-6EBB-72F9-FE10-346ADA32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3D0A2-2D3A-A236-EDB9-7E38764D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90E8-A465-874F-A047-EF129286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9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A9E1-7A39-E0B4-A856-88E33F2C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9C19-3011-9CC9-D882-35FC14B7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2783E-B738-FE5E-374F-FA2C060E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EF26-C8A1-214A-B9C8-732F2EC4321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F377-8675-49E7-BF33-823F3089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8C42-289D-EC9D-C005-134771AF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90E8-A465-874F-A047-EF129286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4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F27F-D36A-1116-C45D-6774089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D984-C8D7-A8BE-EEEA-25F980DF5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C2675-F204-CD68-6DFA-F824C06B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EF26-C8A1-214A-B9C8-732F2EC4321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AF0E3-D127-2CF6-1654-D7849F22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9F55-7341-29D3-B39B-4E26A63E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90E8-A465-874F-A047-EF129286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9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8121-2522-25B8-C597-1E1B61B2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08A7-668E-B5CB-06AB-F9A9C22DA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9F3C0-007E-04EC-8A1F-77E8140E6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6E2F1-B2FA-2A18-82EE-6183A8B9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EF26-C8A1-214A-B9C8-732F2EC4321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7C82F-E61F-5FA6-4C5B-AC99BCE9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D7CEA-1B2B-541C-914E-106D3BD6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90E8-A465-874F-A047-EF129286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8679-5F79-9C88-4238-A14AA247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64B7F-6721-3E91-B22E-42F0AA47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00B88-38C7-ED5B-CF49-2C36C5EB3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7F8FD-16E8-03F0-020F-5F38361F3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EFFEE-41B4-03BB-5B92-E6E06AAC9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5DAA7-5E79-7825-7386-1674924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EF26-C8A1-214A-B9C8-732F2EC4321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FCA11-B532-9407-8E6B-D2B9AFA6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8382-E91C-7B75-1DC1-84BCF312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90E8-A465-874F-A047-EF129286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ED6C-B991-404B-3047-2DC46482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4E0F6-6164-9C60-4168-864DCE4A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EF26-C8A1-214A-B9C8-732F2EC4321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42000-5EEF-045F-66DB-D5C45757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3BC21-FE88-D7D3-12AB-120B9E64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90E8-A465-874F-A047-EF129286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242EA-1D71-9E46-7737-6DF6179E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EF26-C8A1-214A-B9C8-732F2EC4321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EF043-6219-3DC9-C89E-05B7B8C7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6EC7F-E44E-50E6-7AF6-3FA912EB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90E8-A465-874F-A047-EF129286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7A4D-3CD7-7E15-4AEA-C07AE206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569D-CDBB-0BBB-3FF5-FD5FFE7C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81D80-6E02-CC46-999C-B602985E6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1E36-9021-1D57-6856-4D76D93B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EF26-C8A1-214A-B9C8-732F2EC4321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4E9F4-2508-6FDE-CEC2-FA8509B6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38121-D180-7F06-0FB5-9D15675C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90E8-A465-874F-A047-EF129286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9A2A-C3E4-944E-D08D-6823F660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B9C45-8AAB-E45B-6F1D-7F5C82F48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20A03-2C87-0C46-2CA0-88F9A6067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FD32-916B-FD0D-8951-B119A427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EF26-C8A1-214A-B9C8-732F2EC4321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F1A8-85C9-42AA-7420-EE75D4EB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C2261-290A-2B87-C5F4-F6B3EEA5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90E8-A465-874F-A047-EF129286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6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3A5F8-96B6-CD68-17E8-01FA6316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87CF7-1A66-3786-A84F-6B24B951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28FC7-0FC7-B371-132C-E17C2854A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EF26-C8A1-214A-B9C8-732F2EC4321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C731F-7E35-5459-A7F9-22D3A50AE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C9053-961A-07FD-3F1A-5381486B7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90E8-A465-874F-A047-EF129286B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9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90DCC-24BA-A085-F8E3-CEA33838089F}"/>
              </a:ext>
            </a:extLst>
          </p:cNvPr>
          <p:cNvSpPr txBox="1"/>
          <p:nvPr/>
        </p:nvSpPr>
        <p:spPr>
          <a:xfrm>
            <a:off x="6367461" y="728664"/>
            <a:ext cx="4984813" cy="3157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Title: Simulation and LCA of amine scrubber for CO2 capture with heat pump and electrode boilers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CEA06-CE16-B072-036E-4CBED62F14BE}"/>
              </a:ext>
            </a:extLst>
          </p:cNvPr>
          <p:cNvSpPr txBox="1"/>
          <p:nvPr/>
        </p:nvSpPr>
        <p:spPr>
          <a:xfrm>
            <a:off x="5398643" y="4191966"/>
            <a:ext cx="6315579" cy="205728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36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3600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3600" dirty="0"/>
              <a:t>	Adithya Harisha			Supervisor: Ankur Gaikwad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3600" dirty="0"/>
          </a:p>
        </p:txBody>
      </p:sp>
      <p:pic>
        <p:nvPicPr>
          <p:cNvPr id="16" name="Picture 15" descr="A yellow and orange flower&#10;&#10;Description automatically generated">
            <a:extLst>
              <a:ext uri="{FF2B5EF4-FFF2-40B4-BE49-F238E27FC236}">
                <a16:creationId xmlns:a16="http://schemas.microsoft.com/office/drawing/2014/main" id="{FFE4A2CB-4099-515A-824B-82344C786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9" r="30874" b="-1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  <p:pic>
        <p:nvPicPr>
          <p:cNvPr id="9" name="Picture 2" descr="Fraunhofer-Institut für Umwelt-, Sicherheits- und Energietechnik UMSICHT:  EnAHRgie">
            <a:extLst>
              <a:ext uri="{FF2B5EF4-FFF2-40B4-BE49-F238E27FC236}">
                <a16:creationId xmlns:a16="http://schemas.microsoft.com/office/drawing/2014/main" id="{E4078441-6F6E-D14D-2F65-0F8CBB68A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719" y="250141"/>
            <a:ext cx="2635893" cy="7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85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progress bar&#10;&#10;Description automatically generated with medium confidence">
            <a:extLst>
              <a:ext uri="{FF2B5EF4-FFF2-40B4-BE49-F238E27FC236}">
                <a16:creationId xmlns:a16="http://schemas.microsoft.com/office/drawing/2014/main" id="{A416E852-1C38-9C96-8473-D80C128F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98153"/>
            <a:ext cx="10905066" cy="52616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7138DE-52A0-9DE7-D7EE-AC47E4E53407}"/>
              </a:ext>
            </a:extLst>
          </p:cNvPr>
          <p:cNvSpPr txBox="1"/>
          <p:nvPr/>
        </p:nvSpPr>
        <p:spPr>
          <a:xfrm>
            <a:off x="3780581" y="6214533"/>
            <a:ext cx="539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Comparison: kg CO2 equivalent footprint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161847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E15A1D-A83A-86B0-6BEE-5FCA999E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99487"/>
            <a:ext cx="10905066" cy="5459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17F25-93DA-2E14-FCC0-1D6B1DBC0CFC}"/>
              </a:ext>
            </a:extLst>
          </p:cNvPr>
          <p:cNvSpPr txBox="1"/>
          <p:nvPr/>
        </p:nvSpPr>
        <p:spPr>
          <a:xfrm>
            <a:off x="2319529" y="6158511"/>
            <a:ext cx="787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Comparison: Contribution analysis of climate change(Electrical and thermal share)</a:t>
            </a:r>
          </a:p>
        </p:txBody>
      </p:sp>
    </p:spTree>
    <p:extLst>
      <p:ext uri="{BB962C8B-B14F-4D97-AF65-F5344CB8AC3E}">
        <p14:creationId xmlns:p14="http://schemas.microsoft.com/office/powerpoint/2010/main" val="345438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D99B06D-EB5A-8305-2403-EADD2DE62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10105"/>
            <a:ext cx="10905066" cy="50377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340B31-F7EE-CCE7-A910-D7A90A81A3FD}"/>
              </a:ext>
            </a:extLst>
          </p:cNvPr>
          <p:cNvSpPr txBox="1"/>
          <p:nvPr/>
        </p:nvSpPr>
        <p:spPr>
          <a:xfrm>
            <a:off x="2319529" y="6158511"/>
            <a:ext cx="770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Comparison: Contribution analysis of Resource use (Electrical and thermal share)</a:t>
            </a:r>
          </a:p>
        </p:txBody>
      </p:sp>
    </p:spTree>
    <p:extLst>
      <p:ext uri="{BB962C8B-B14F-4D97-AF65-F5344CB8AC3E}">
        <p14:creationId xmlns:p14="http://schemas.microsoft.com/office/powerpoint/2010/main" val="287573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progress bar&#10;&#10;Description automatically generated with medium confidence">
            <a:extLst>
              <a:ext uri="{FF2B5EF4-FFF2-40B4-BE49-F238E27FC236}">
                <a16:creationId xmlns:a16="http://schemas.microsoft.com/office/drawing/2014/main" id="{A5F85C05-F471-73B0-D654-F5EA3E71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1783"/>
            <a:ext cx="10905066" cy="52344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D7777D-5EA1-7F24-D122-0C94120E96A6}"/>
              </a:ext>
            </a:extLst>
          </p:cNvPr>
          <p:cNvSpPr txBox="1"/>
          <p:nvPr/>
        </p:nvSpPr>
        <p:spPr>
          <a:xfrm>
            <a:off x="3780581" y="6214533"/>
            <a:ext cx="266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Comparison: Resource use</a:t>
            </a:r>
          </a:p>
        </p:txBody>
      </p:sp>
    </p:spTree>
    <p:extLst>
      <p:ext uri="{BB962C8B-B14F-4D97-AF65-F5344CB8AC3E}">
        <p14:creationId xmlns:p14="http://schemas.microsoft.com/office/powerpoint/2010/main" val="370700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E7F7-75F6-6AC7-DACB-EE4B1E75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94" y="327454"/>
            <a:ext cx="6104236" cy="62030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Summary</a:t>
            </a:r>
            <a:endParaRPr lang="en-US" sz="2200" dirty="0"/>
          </a:p>
          <a:p>
            <a:r>
              <a:rPr lang="en-US" sz="2200" dirty="0"/>
              <a:t>Configuration 2 (heat pump) and Configuration 7(electrode reboilers), shows more emissions compared to all other configurations because of carbon intensity in gridmix and natural gas.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Configurations 3-6 have less emissions compared to Configuration 1 because of heat integration or high share of thermal energy.</a:t>
            </a:r>
          </a:p>
          <a:p>
            <a:endParaRPr lang="en-US" sz="2200" dirty="0"/>
          </a:p>
          <a:p>
            <a:r>
              <a:rPr lang="en-US" sz="2200" dirty="0"/>
              <a:t>Configuration 2 shows less emissions compared to all other configurations when source of energy is from renewables.</a:t>
            </a:r>
          </a:p>
          <a:p>
            <a:endParaRPr lang="en-US" sz="2200" dirty="0"/>
          </a:p>
          <a:p>
            <a:r>
              <a:rPr lang="en-US" sz="2200" dirty="0"/>
              <a:t>Contribution analysis of climate change and resource use are interlinked.</a:t>
            </a:r>
          </a:p>
        </p:txBody>
      </p:sp>
      <p:pic>
        <p:nvPicPr>
          <p:cNvPr id="5" name="Picture 4" descr="Wind turbines against blue sky">
            <a:extLst>
              <a:ext uri="{FF2B5EF4-FFF2-40B4-BE49-F238E27FC236}">
                <a16:creationId xmlns:a16="http://schemas.microsoft.com/office/drawing/2014/main" id="{827AB689-D589-1292-BD96-57372F5BF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3" r="14802" b="-1"/>
          <a:stretch/>
        </p:blipFill>
        <p:spPr>
          <a:xfrm>
            <a:off x="6573274" y="500812"/>
            <a:ext cx="4961794" cy="55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6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E7F7-75F6-6AC7-DACB-EE4B1E75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4" y="557189"/>
            <a:ext cx="4990971" cy="55718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Conclusion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2200" dirty="0"/>
              <a:t>Configuration 2 (heat pump) and Configuration 7 (electrode reboilers) are viable choices when the energy source comes from renewables.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Configuration 4, which includes a heat pump and heat integration, presents a feasible alternative that shows lower emissions when compared to other configurations.</a:t>
            </a:r>
          </a:p>
          <a:p>
            <a:endParaRPr lang="en-US" sz="2200" dirty="0"/>
          </a:p>
          <a:p>
            <a:r>
              <a:rPr lang="en-US" sz="2200" dirty="0"/>
              <a:t>Configuration 3 is also a wise choice when heat integration strategy is applied.</a:t>
            </a:r>
          </a:p>
        </p:txBody>
      </p:sp>
      <p:pic>
        <p:nvPicPr>
          <p:cNvPr id="13" name="Picture 12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E6AA5410-E6AA-9D48-77EB-82D8100A7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4" r="28982" b="2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3814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FC33F-D303-3DAC-4475-C7D7ADCE2E61}"/>
              </a:ext>
            </a:extLst>
          </p:cNvPr>
          <p:cNvSpPr txBox="1"/>
          <p:nvPr/>
        </p:nvSpPr>
        <p:spPr>
          <a:xfrm>
            <a:off x="841248" y="552289"/>
            <a:ext cx="3976496" cy="39003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4A29830F-76C8-48C2-2BA2-D64E33246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250" y="557189"/>
            <a:ext cx="5576808" cy="557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7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>
            <a:extLst>
              <a:ext uri="{FF2B5EF4-FFF2-40B4-BE49-F238E27FC236}">
                <a16:creationId xmlns:a16="http://schemas.microsoft.com/office/drawing/2014/main" id="{F0E03F12-3E16-6E33-18CE-7AE21FB5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6158" y="643466"/>
            <a:ext cx="757968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260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E5746FC1-D647-F70C-0A64-DD862A5D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15" y="684875"/>
            <a:ext cx="5837285" cy="2801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3F00F-474C-514F-6765-E8A64F002312}"/>
              </a:ext>
            </a:extLst>
          </p:cNvPr>
          <p:cNvSpPr txBox="1"/>
          <p:nvPr/>
        </p:nvSpPr>
        <p:spPr>
          <a:xfrm>
            <a:off x="613611" y="3992173"/>
            <a:ext cx="5482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electricity demand increase 3% every year.</a:t>
            </a:r>
          </a:p>
          <a:p>
            <a:endParaRPr lang="en-US" dirty="0"/>
          </a:p>
          <a:p>
            <a:r>
              <a:rPr lang="en-US" dirty="0"/>
              <a:t>CO2 utilization in combination with renewable </a:t>
            </a:r>
          </a:p>
          <a:p>
            <a:r>
              <a:rPr lang="en-US" dirty="0"/>
              <a:t>technologies, contributes directly to 9/17 UN SDG.</a:t>
            </a:r>
          </a:p>
          <a:p>
            <a:endParaRPr lang="en-US" dirty="0"/>
          </a:p>
          <a:p>
            <a:r>
              <a:rPr lang="en-US" dirty="0"/>
              <a:t>IPCC-138% more costly, on average to </a:t>
            </a:r>
          </a:p>
          <a:p>
            <a:r>
              <a:rPr lang="en-US" dirty="0"/>
              <a:t>achieve climate objectives.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E5646-C76F-DD31-0F20-9732C3940F1A}"/>
              </a:ext>
            </a:extLst>
          </p:cNvPr>
          <p:cNvSpPr txBox="1"/>
          <p:nvPr/>
        </p:nvSpPr>
        <p:spPr>
          <a:xfrm>
            <a:off x="2589376" y="5007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67E80-56CB-81BC-67ED-78208B241861}"/>
              </a:ext>
            </a:extLst>
          </p:cNvPr>
          <p:cNvSpPr txBox="1"/>
          <p:nvPr/>
        </p:nvSpPr>
        <p:spPr>
          <a:xfrm>
            <a:off x="385366" y="3521499"/>
            <a:ext cx="5482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effectLst/>
              </a:rPr>
              <a:t>Forecast of global electricity demand over 2000 - 2050</a:t>
            </a:r>
            <a:r>
              <a:rPr lang="en-IN" b="0" i="0" baseline="30000">
                <a:effectLst/>
              </a:rPr>
              <a:t>1</a:t>
            </a:r>
            <a:endParaRPr lang="en-US" dirty="0"/>
          </a:p>
        </p:txBody>
      </p:sp>
      <p:pic>
        <p:nvPicPr>
          <p:cNvPr id="8" name="Picture 7" descr="A graph showing different types of transport&#10;&#10;Description automatically generated">
            <a:extLst>
              <a:ext uri="{FF2B5EF4-FFF2-40B4-BE49-F238E27FC236}">
                <a16:creationId xmlns:a16="http://schemas.microsoft.com/office/drawing/2014/main" id="{B07BCF31-811F-246A-FB68-F57E0878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810" y="684875"/>
            <a:ext cx="5424475" cy="2535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80280B-4FE6-88AA-B042-857B188C305F}"/>
              </a:ext>
            </a:extLst>
          </p:cNvPr>
          <p:cNvSpPr txBox="1"/>
          <p:nvPr/>
        </p:nvSpPr>
        <p:spPr>
          <a:xfrm>
            <a:off x="6778395" y="4191514"/>
            <a:ext cx="503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 share—Energy supply</a:t>
            </a:r>
          </a:p>
          <a:p>
            <a:endParaRPr lang="en-US" dirty="0"/>
          </a:p>
          <a:p>
            <a:r>
              <a:rPr lang="en-US" dirty="0"/>
              <a:t>Follows domestic transport and industry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47C86-300F-7D73-6F6A-8698D753009D}"/>
              </a:ext>
            </a:extLst>
          </p:cNvPr>
          <p:cNvSpPr txBox="1"/>
          <p:nvPr/>
        </p:nvSpPr>
        <p:spPr>
          <a:xfrm>
            <a:off x="7405436" y="3484386"/>
            <a:ext cx="413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effectLst/>
                <a:latin typeface="Arial" panose="020B0604020202020204" pitchFamily="34" charset="0"/>
              </a:rPr>
              <a:t>Greenhouse gas emissions in the EU</a:t>
            </a:r>
            <a:r>
              <a:rPr lang="en-IN" b="0" i="0" baseline="30000">
                <a:effectLst/>
                <a:latin typeface="Arial" panose="020B0604020202020204" pitchFamily="34" charset="0"/>
              </a:rPr>
              <a:t>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31863-0D93-6E02-597D-B5F881D9ECCF}"/>
              </a:ext>
            </a:extLst>
          </p:cNvPr>
          <p:cNvSpPr txBox="1"/>
          <p:nvPr/>
        </p:nvSpPr>
        <p:spPr>
          <a:xfrm>
            <a:off x="572377" y="6185346"/>
            <a:ext cx="10590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aseline="30000"/>
              <a:t>1</a:t>
            </a:r>
            <a:r>
              <a:rPr lang="en-US" sz="1400"/>
              <a:t>https://eneroutlook.enerdata.net/total-electricity-generation-projections.html</a:t>
            </a:r>
          </a:p>
          <a:p>
            <a:r>
              <a:rPr lang="en-US" sz="1400" baseline="30000"/>
              <a:t>2</a:t>
            </a:r>
            <a:r>
              <a:rPr lang="en-US" sz="1400"/>
              <a:t>https://www.eea.europa.eu/signals-archived/signals-2022/infographics/what-are-the-sources-of/view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2264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6A36C4-5D09-4BD5-08C5-F57A09667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98153"/>
            <a:ext cx="10905066" cy="526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0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70789-A1A1-0AE0-32DE-C9F366938BFA}"/>
              </a:ext>
            </a:extLst>
          </p:cNvPr>
          <p:cNvSpPr txBox="1"/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58B62D-D35A-5CBB-2056-9523A789BE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2352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953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9A488C-C8B4-D0B6-FC62-F90808E0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7"/>
            <a:ext cx="10905066" cy="5179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9BA66-68B9-C9FB-0657-99DCE90D60BC}"/>
              </a:ext>
            </a:extLst>
          </p:cNvPr>
          <p:cNvSpPr txBox="1"/>
          <p:nvPr/>
        </p:nvSpPr>
        <p:spPr>
          <a:xfrm>
            <a:off x="3502285" y="6018952"/>
            <a:ext cx="477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Comparison: Global warming potential indicators</a:t>
            </a:r>
          </a:p>
        </p:txBody>
      </p:sp>
    </p:spTree>
    <p:extLst>
      <p:ext uri="{BB962C8B-B14F-4D97-AF65-F5344CB8AC3E}">
        <p14:creationId xmlns:p14="http://schemas.microsoft.com/office/powerpoint/2010/main" val="1247034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92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07930-1BE0-D0E6-56C2-7CDC44C39820}"/>
              </a:ext>
            </a:extLst>
          </p:cNvPr>
          <p:cNvSpPr txBox="1"/>
          <p:nvPr/>
        </p:nvSpPr>
        <p:spPr>
          <a:xfrm>
            <a:off x="838200" y="556337"/>
            <a:ext cx="6372069" cy="777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 dirty="0">
                <a:latin typeface="+mj-lt"/>
                <a:ea typeface="+mj-ea"/>
                <a:cs typeface="+mj-cs"/>
              </a:rPr>
              <a:t>Goal of the thesis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D2C5-0FBA-C2DD-42E2-9D99D15F2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125"/>
            <a:ext cx="8470692" cy="52015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/>
              <a:t>Simulate and evaluate  7 configurations for CO2 capture.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Conduct LCA, compare environmental impact with the goal of determining the most sustainable approach for amine-based CO2 capture.</a:t>
            </a:r>
          </a:p>
          <a:p>
            <a:pPr marL="0"/>
            <a:endParaRPr lang="en-US" sz="2400" dirty="0"/>
          </a:p>
          <a:p>
            <a:r>
              <a:rPr lang="en-US" sz="2400" dirty="0"/>
              <a:t>Technology: Post combustion capture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Software</a:t>
            </a:r>
          </a:p>
          <a:p>
            <a:r>
              <a:rPr lang="en-US" sz="2400" dirty="0"/>
              <a:t>Aspen Plus v12.1</a:t>
            </a:r>
          </a:p>
          <a:p>
            <a:r>
              <a:rPr lang="en-US" sz="2400" b="0" i="0" dirty="0">
                <a:effectLst/>
              </a:rPr>
              <a:t>GaBi (8.7), EDU-Database</a:t>
            </a:r>
            <a:r>
              <a:rPr lang="en-US" sz="2400" dirty="0"/>
              <a:t> </a:t>
            </a:r>
          </a:p>
          <a:p>
            <a:r>
              <a:rPr lang="en-US" sz="2400" dirty="0"/>
              <a:t>Excel</a:t>
            </a:r>
          </a:p>
        </p:txBody>
      </p:sp>
      <p:pic>
        <p:nvPicPr>
          <p:cNvPr id="2" name="Picture 2" descr="ACU-PLUS01 Aspen Plus User Certification Exam">
            <a:extLst>
              <a:ext uri="{FF2B5EF4-FFF2-40B4-BE49-F238E27FC236}">
                <a16:creationId xmlns:a16="http://schemas.microsoft.com/office/drawing/2014/main" id="{63DD23C5-F250-8894-F6CC-6069F0643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2458" y="2207741"/>
            <a:ext cx="1246908" cy="124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aBi LCA databases 2018 (SP36) | openLCA.org">
            <a:extLst>
              <a:ext uri="{FF2B5EF4-FFF2-40B4-BE49-F238E27FC236}">
                <a16:creationId xmlns:a16="http://schemas.microsoft.com/office/drawing/2014/main" id="{014872AF-1A02-636E-A2D8-ABE94AC2C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44535" y="4796851"/>
            <a:ext cx="2348643" cy="76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14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olution&#10;&#10;Description automatically generated">
            <a:extLst>
              <a:ext uri="{FF2B5EF4-FFF2-40B4-BE49-F238E27FC236}">
                <a16:creationId xmlns:a16="http://schemas.microsoft.com/office/drawing/2014/main" id="{020D5B9B-6CD7-F0A8-8DAA-DCD3A68B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0" y="1289127"/>
            <a:ext cx="6709912" cy="338850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82885-7C65-19BA-CEE6-24F2C37F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790" y="6123392"/>
            <a:ext cx="11623377" cy="598084"/>
          </a:xfrm>
        </p:spPr>
        <p:txBody>
          <a:bodyPr/>
          <a:lstStyle/>
          <a:p>
            <a:pPr algn="l"/>
            <a:r>
              <a:rPr lang="en-IN" sz="1400" b="0" i="0" baseline="30000" dirty="0">
                <a:solidFill>
                  <a:srgbClr val="222222"/>
                </a:solidFill>
                <a:effectLst/>
              </a:rPr>
              <a:t>1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Feron, Paul, ed. </a:t>
            </a:r>
            <a:r>
              <a:rPr lang="en-IN" sz="1400" b="0" i="1" dirty="0">
                <a:solidFill>
                  <a:srgbClr val="222222"/>
                </a:solidFill>
                <a:effectLst/>
              </a:rPr>
              <a:t>Absorption-based post-combustion capture of carbon dioxide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. Woodhead publishing, 2016.</a:t>
            </a:r>
          </a:p>
          <a:p>
            <a:pPr algn="l"/>
            <a:r>
              <a:rPr lang="en-IN" sz="1400" b="0" i="0" baseline="30000" dirty="0">
                <a:solidFill>
                  <a:srgbClr val="222222"/>
                </a:solidFill>
                <a:effectLst/>
              </a:rPr>
              <a:t>2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Li, Tianci, et al. "Studies on advanced configurations of post-combustion CO2 capture process applied to cement plant flue gases." </a:t>
            </a:r>
            <a:r>
              <a:rPr lang="en-IN" sz="1400" b="0" i="1" dirty="0">
                <a:solidFill>
                  <a:srgbClr val="222222"/>
                </a:solidFill>
                <a:effectLst/>
              </a:rPr>
              <a:t>Carbon Capture Science &amp; Technology</a:t>
            </a:r>
            <a:r>
              <a:rPr lang="en-IN" sz="1400" b="0" i="0" dirty="0">
                <a:solidFill>
                  <a:srgbClr val="222222"/>
                </a:solidFill>
                <a:effectLst/>
              </a:rPr>
              <a:t> 4 (2022): 100064.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6AB4C-3B52-820E-6D01-EECCB443417D}"/>
              </a:ext>
            </a:extLst>
          </p:cNvPr>
          <p:cNvSpPr txBox="1"/>
          <p:nvPr/>
        </p:nvSpPr>
        <p:spPr>
          <a:xfrm>
            <a:off x="558746" y="50340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</a:t>
            </a:r>
            <a:r>
              <a:rPr lang="en-IN" b="0" i="0" dirty="0">
                <a:effectLst/>
              </a:rPr>
              <a:t>mine-based Post combustion capture (PCC) plant</a:t>
            </a:r>
            <a:r>
              <a:rPr lang="en-IN" b="0" i="0" baseline="30000" dirty="0">
                <a:effectLst/>
              </a:rPr>
              <a:t>1</a:t>
            </a:r>
            <a:endParaRPr lang="en-US" dirty="0"/>
          </a:p>
        </p:txBody>
      </p:sp>
      <p:pic>
        <p:nvPicPr>
          <p:cNvPr id="9" name="Picture 8" descr="A table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30471B21-3673-95DA-4817-DC83C3F22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144" y="1289127"/>
            <a:ext cx="3547711" cy="35328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08BBCC-50C7-99F3-81F1-820E57BB12A5}"/>
              </a:ext>
            </a:extLst>
          </p:cNvPr>
          <p:cNvSpPr txBox="1"/>
          <p:nvPr/>
        </p:nvSpPr>
        <p:spPr>
          <a:xfrm>
            <a:off x="8815416" y="5031180"/>
            <a:ext cx="223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data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996AE8-EDE0-D803-A215-BCF0311AB069}"/>
              </a:ext>
            </a:extLst>
          </p:cNvPr>
          <p:cNvSpPr txBox="1"/>
          <p:nvPr/>
        </p:nvSpPr>
        <p:spPr>
          <a:xfrm>
            <a:off x="1524000" y="88900"/>
            <a:ext cx="53358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  <a:cs typeface="Calibri" panose="020F0502020204030204" pitchFamily="34" charset="0"/>
              </a:rPr>
              <a:t>Simulation and LCA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2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270E6B-9589-D0C0-FC7B-0B15419EC1E8}"/>
              </a:ext>
            </a:extLst>
          </p:cNvPr>
          <p:cNvSpPr txBox="1"/>
          <p:nvPr/>
        </p:nvSpPr>
        <p:spPr>
          <a:xfrm>
            <a:off x="4467017" y="5410302"/>
            <a:ext cx="303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1: Conventional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5AD65-8771-5C65-7ABA-9EF5D929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80" y="681891"/>
            <a:ext cx="10112701" cy="472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9B2052-AF64-CB42-48D0-C18DF69D8923}"/>
              </a:ext>
            </a:extLst>
          </p:cNvPr>
          <p:cNvSpPr txBox="1"/>
          <p:nvPr/>
        </p:nvSpPr>
        <p:spPr>
          <a:xfrm>
            <a:off x="134156" y="5929829"/>
            <a:ext cx="3601822" cy="80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0976">
              <a:spcAft>
                <a:spcPts val="600"/>
              </a:spcAft>
            </a:pPr>
            <a:r>
              <a:rPr lang="en-US" sz="2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IC—Innovative configuration</a:t>
            </a:r>
          </a:p>
          <a:p>
            <a:pPr defTabSz="950976">
              <a:spcAft>
                <a:spcPts val="600"/>
              </a:spcAft>
            </a:pPr>
            <a:r>
              <a:rPr lang="en-US" sz="2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NG-Natural gas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1C997-79E1-E14B-C5FC-75C32595B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25" y="446544"/>
            <a:ext cx="10760149" cy="52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2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as pipeline&#10;&#10;Description automatically generated with medium confidence">
            <a:extLst>
              <a:ext uri="{FF2B5EF4-FFF2-40B4-BE49-F238E27FC236}">
                <a16:creationId xmlns:a16="http://schemas.microsoft.com/office/drawing/2014/main" id="{42E08327-4811-F5F1-DE57-B9BFA13F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643063"/>
            <a:ext cx="5787247" cy="3428942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AE3DF35-A80C-527D-7E7E-5C35C5DE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773" y="1062376"/>
            <a:ext cx="5091594" cy="40096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CFF025-8C4F-84F5-11D0-8198DF8A5F1B}"/>
              </a:ext>
            </a:extLst>
          </p:cNvPr>
          <p:cNvSpPr txBox="1"/>
          <p:nvPr/>
        </p:nvSpPr>
        <p:spPr>
          <a:xfrm>
            <a:off x="7658100" y="5257800"/>
            <a:ext cx="215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Flue gas composition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37F2E7-5F03-DD23-61D6-7E40B9E10364}"/>
              </a:ext>
            </a:extLst>
          </p:cNvPr>
          <p:cNvSpPr txBox="1"/>
          <p:nvPr/>
        </p:nvSpPr>
        <p:spPr>
          <a:xfrm>
            <a:off x="2124075" y="525780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GaBi Plan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06192F3-7B70-0929-EB7A-0F91F22C9ACF}"/>
                  </a:ext>
                </a:extLst>
              </p14:cNvPr>
              <p14:cNvContentPartPr/>
              <p14:nvPr/>
            </p14:nvContentPartPr>
            <p14:xfrm>
              <a:off x="6943541" y="4568760"/>
              <a:ext cx="2911680" cy="84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06192F3-7B70-0929-EB7A-0F91F22C9A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7541" y="4496760"/>
                <a:ext cx="2983320" cy="2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7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C41F241-0D13-964B-B030-5BFA7A59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69357"/>
            <a:ext cx="10905066" cy="231732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58499B-BAF2-AA7C-3083-604547B8C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34" y="3486650"/>
            <a:ext cx="3757731" cy="25458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DB18BFD-AFD3-6824-7817-217F32701566}"/>
                  </a:ext>
                </a:extLst>
              </p14:cNvPr>
              <p14:cNvContentPartPr/>
              <p14:nvPr/>
            </p14:nvContentPartPr>
            <p14:xfrm>
              <a:off x="2075699" y="2558452"/>
              <a:ext cx="3628440" cy="47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DB18BFD-AFD3-6824-7817-217F327015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9699" y="2486452"/>
                <a:ext cx="37000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A13CDF-7F34-2C2F-46A2-B5D1419C8DE1}"/>
                  </a:ext>
                </a:extLst>
              </p14:cNvPr>
              <p14:cNvContentPartPr/>
              <p14:nvPr/>
            </p14:nvContentPartPr>
            <p14:xfrm>
              <a:off x="6867238" y="2675866"/>
              <a:ext cx="1875960" cy="33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A13CDF-7F34-2C2F-46A2-B5D1419C8D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31598" y="2603866"/>
                <a:ext cx="19476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ACA5910-0AE7-56CC-87CA-8DB3B69E36F7}"/>
                  </a:ext>
                </a:extLst>
              </p14:cNvPr>
              <p14:cNvContentPartPr/>
              <p14:nvPr/>
            </p14:nvContentPartPr>
            <p14:xfrm>
              <a:off x="10251598" y="2680186"/>
              <a:ext cx="741960" cy="3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ACA5910-0AE7-56CC-87CA-8DB3B69E36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15598" y="2608186"/>
                <a:ext cx="8136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10AB915-97AA-C4D9-B951-C04E98917072}"/>
                  </a:ext>
                </a:extLst>
              </p14:cNvPr>
              <p14:cNvContentPartPr/>
              <p14:nvPr/>
            </p14:nvContentPartPr>
            <p14:xfrm>
              <a:off x="9842638" y="2685226"/>
              <a:ext cx="427320" cy="11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10AB915-97AA-C4D9-B951-C04E989170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06638" y="2613586"/>
                <a:ext cx="498960" cy="1551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3B3F244-5203-2C1D-2513-6576F01215AE}"/>
              </a:ext>
            </a:extLst>
          </p:cNvPr>
          <p:cNvSpPr txBox="1"/>
          <p:nvPr/>
        </p:nvSpPr>
        <p:spPr>
          <a:xfrm>
            <a:off x="5981700" y="3301984"/>
            <a:ext cx="143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GaBi : Scaling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3623B-8FD7-F8A6-46C8-C4C8F99B65D0}"/>
              </a:ext>
            </a:extLst>
          </p:cNvPr>
          <p:cNvSpPr txBox="1"/>
          <p:nvPr/>
        </p:nvSpPr>
        <p:spPr>
          <a:xfrm>
            <a:off x="1766539" y="6147812"/>
            <a:ext cx="332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GaBi : Process inputs and outputs</a:t>
            </a:r>
          </a:p>
        </p:txBody>
      </p:sp>
    </p:spTree>
    <p:extLst>
      <p:ext uri="{BB962C8B-B14F-4D97-AF65-F5344CB8AC3E}">
        <p14:creationId xmlns:p14="http://schemas.microsoft.com/office/powerpoint/2010/main" val="201904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2B081-26D3-5691-57FF-A02133C58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857579"/>
            <a:ext cx="10108876" cy="5356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4DAC40-827E-21F4-1457-DF8D51A75054}"/>
              </a:ext>
            </a:extLst>
          </p:cNvPr>
          <p:cNvSpPr txBox="1"/>
          <p:nvPr/>
        </p:nvSpPr>
        <p:spPr>
          <a:xfrm>
            <a:off x="3780581" y="6214533"/>
            <a:ext cx="414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Comparison: Net CO2 equivalent footprint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3FC7B7-1C8D-8511-20B7-7CFA83D5B7BC}"/>
              </a:ext>
            </a:extLst>
          </p:cNvPr>
          <p:cNvSpPr txBox="1"/>
          <p:nvPr/>
        </p:nvSpPr>
        <p:spPr>
          <a:xfrm>
            <a:off x="1499616" y="289524"/>
            <a:ext cx="1668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545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465</Words>
  <Application>Microsoft Macintosh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0237886021108545</dc:creator>
  <cp:lastModifiedBy>TU-Pseudonym 0237886021108545</cp:lastModifiedBy>
  <cp:revision>12</cp:revision>
  <dcterms:created xsi:type="dcterms:W3CDTF">2024-02-20T16:15:45Z</dcterms:created>
  <dcterms:modified xsi:type="dcterms:W3CDTF">2024-03-19T16:04:24Z</dcterms:modified>
</cp:coreProperties>
</file>