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9" r:id="rId4"/>
    <p:sldId id="260" r:id="rId5"/>
    <p:sldId id="262" r:id="rId6"/>
    <p:sldId id="268" r:id="rId7"/>
    <p:sldId id="265" r:id="rId8"/>
    <p:sldId id="274" r:id="rId9"/>
    <p:sldId id="273" r:id="rId10"/>
    <p:sldId id="272"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48" y="67"/>
      </p:cViewPr>
      <p:guideLst/>
    </p:cSldViewPr>
  </p:slideViewPr>
  <p:notesTextViewPr>
    <p:cViewPr>
      <p:scale>
        <a:sx n="1" d="1"/>
        <a:sy n="1" d="1"/>
      </p:scale>
      <p:origin x="0" y="0"/>
    </p:cViewPr>
  </p:notesTextViewPr>
  <p:sorterViewPr>
    <p:cViewPr>
      <p:scale>
        <a:sx n="100" d="100"/>
        <a:sy n="100" d="100"/>
      </p:scale>
      <p:origin x="0" y="-59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36668-094E-42F9-B07C-C529145859F1}" type="datetimeFigureOut">
              <a:rPr lang="en-IN" smtClean="0"/>
              <a:t>16-09-2023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3F7AC-549E-4CDB-A87D-0C4132F0FDC2}" type="slidenum">
              <a:rPr lang="en-IN" smtClean="0"/>
              <a:t>‹#›</a:t>
            </a:fld>
            <a:endParaRPr lang="en-IN"/>
          </a:p>
        </p:txBody>
      </p:sp>
    </p:spTree>
    <p:extLst>
      <p:ext uri="{BB962C8B-B14F-4D97-AF65-F5344CB8AC3E}">
        <p14:creationId xmlns:p14="http://schemas.microsoft.com/office/powerpoint/2010/main" val="219038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DEB3-4874-464B-A02D-E1AF0397F6D0}"/>
              </a:ext>
            </a:extLst>
          </p:cNvPr>
          <p:cNvSpPr>
            <a:spLocks noGrp="1"/>
          </p:cNvSpPr>
          <p:nvPr>
            <p:ph type="ctrTitle"/>
          </p:nvPr>
        </p:nvSpPr>
        <p:spPr>
          <a:xfrm>
            <a:off x="1638300" y="2648743"/>
            <a:ext cx="8915399" cy="1362226"/>
          </a:xfrm>
        </p:spPr>
        <p:txBody>
          <a:bodyPr>
            <a:normAutofit/>
          </a:bodyPr>
          <a:lstStyle/>
          <a:p>
            <a:pPr algn="ctr"/>
            <a:r>
              <a:rPr lang="en-US" sz="3600" b="1" u="sng" dirty="0">
                <a:solidFill>
                  <a:schemeClr val="tx1"/>
                </a:solidFill>
                <a:latin typeface="Calibri" panose="020F0502020204030204" pitchFamily="34" charset="0"/>
                <a:cs typeface="Calibri" panose="020F0502020204030204" pitchFamily="34" charset="0"/>
              </a:rPr>
              <a:t>Breast Cancer Prediction Using</a:t>
            </a:r>
            <a:br>
              <a:rPr lang="en-US" sz="3600" b="1" u="sng" dirty="0">
                <a:solidFill>
                  <a:schemeClr val="tx1"/>
                </a:solidFill>
                <a:latin typeface="Calibri" panose="020F0502020204030204" pitchFamily="34" charset="0"/>
                <a:cs typeface="Calibri" panose="020F0502020204030204" pitchFamily="34" charset="0"/>
              </a:rPr>
            </a:br>
            <a:r>
              <a:rPr lang="en-US" sz="3600" b="1" u="sng" dirty="0">
                <a:solidFill>
                  <a:schemeClr val="tx1"/>
                </a:solidFill>
                <a:latin typeface="Calibri" panose="020F0502020204030204" pitchFamily="34" charset="0"/>
                <a:cs typeface="Calibri" panose="020F0502020204030204" pitchFamily="34" charset="0"/>
              </a:rPr>
              <a:t> Machine Learning</a:t>
            </a:r>
            <a:endParaRPr lang="en-IN" sz="3600" b="1" u="sng" dirty="0">
              <a:solidFill>
                <a:schemeClr val="tx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DD379DB-3EFF-4C0F-89AC-D62F9BA0E92F}"/>
              </a:ext>
            </a:extLst>
          </p:cNvPr>
          <p:cNvSpPr txBox="1"/>
          <p:nvPr/>
        </p:nvSpPr>
        <p:spPr>
          <a:xfrm>
            <a:off x="3491143" y="458070"/>
            <a:ext cx="6094520" cy="830997"/>
          </a:xfrm>
          <a:prstGeom prst="rect">
            <a:avLst/>
          </a:prstGeom>
          <a:noFill/>
        </p:spPr>
        <p:txBody>
          <a:bodyPr wrap="square">
            <a:spAutoFit/>
          </a:bodyPr>
          <a:lstStyle/>
          <a:p>
            <a:pPr algn="just"/>
            <a:r>
              <a:rPr lang="en-US" sz="2400" b="1" dirty="0">
                <a:latin typeface="+mj-lt"/>
              </a:rPr>
              <a:t>FOUNDATION FOR EXCELLENCE </a:t>
            </a:r>
          </a:p>
          <a:p>
            <a:r>
              <a:rPr lang="en-US" sz="2400" dirty="0"/>
              <a:t> </a:t>
            </a:r>
            <a:endParaRPr lang="en-IN" sz="2400" dirty="0"/>
          </a:p>
        </p:txBody>
      </p:sp>
      <p:sp>
        <p:nvSpPr>
          <p:cNvPr id="7" name="TextBox 6">
            <a:extLst>
              <a:ext uri="{FF2B5EF4-FFF2-40B4-BE49-F238E27FC236}">
                <a16:creationId xmlns:a16="http://schemas.microsoft.com/office/drawing/2014/main" id="{54428584-DE6C-4226-9CA9-385F7E02BCB6}"/>
              </a:ext>
            </a:extLst>
          </p:cNvPr>
          <p:cNvSpPr txBox="1"/>
          <p:nvPr/>
        </p:nvSpPr>
        <p:spPr>
          <a:xfrm>
            <a:off x="7418033" y="4770480"/>
            <a:ext cx="4773967" cy="923330"/>
          </a:xfrm>
          <a:prstGeom prst="rect">
            <a:avLst/>
          </a:prstGeom>
          <a:noFill/>
        </p:spPr>
        <p:txBody>
          <a:bodyPr wrap="square">
            <a:spAutoFit/>
          </a:bodyPr>
          <a:lstStyle/>
          <a:p>
            <a:r>
              <a:rPr lang="en-US" sz="1800" b="1" dirty="0"/>
              <a:t>UNDER THE GUIDENCE OF:                                                                    </a:t>
            </a:r>
          </a:p>
          <a:p>
            <a:r>
              <a:rPr lang="en-US" sz="1800" b="1" dirty="0"/>
              <a:t>  </a:t>
            </a:r>
            <a:r>
              <a:rPr lang="en-US" b="1" dirty="0"/>
              <a:t>Arpita</a:t>
            </a:r>
            <a:r>
              <a:rPr lang="en-US" sz="1050" dirty="0"/>
              <a:t>                                                                                          </a:t>
            </a:r>
            <a:endParaRPr lang="en-US" sz="1800" dirty="0"/>
          </a:p>
          <a:p>
            <a:endParaRPr lang="en-US" sz="1800" dirty="0"/>
          </a:p>
        </p:txBody>
      </p:sp>
      <p:pic>
        <p:nvPicPr>
          <p:cNvPr id="6" name="Picture 5">
            <a:extLst>
              <a:ext uri="{FF2B5EF4-FFF2-40B4-BE49-F238E27FC236}">
                <a16:creationId xmlns:a16="http://schemas.microsoft.com/office/drawing/2014/main" id="{AAABCB42-A239-4758-8DEA-E0309DBD5A46}"/>
              </a:ext>
            </a:extLst>
          </p:cNvPr>
          <p:cNvPicPr>
            <a:picLocks noChangeAspect="1"/>
          </p:cNvPicPr>
          <p:nvPr/>
        </p:nvPicPr>
        <p:blipFill>
          <a:blip r:embed="rId2"/>
          <a:stretch>
            <a:fillRect/>
          </a:stretch>
        </p:blipFill>
        <p:spPr>
          <a:xfrm>
            <a:off x="1407103" y="153263"/>
            <a:ext cx="1834860" cy="1362986"/>
          </a:xfrm>
          <a:prstGeom prst="rect">
            <a:avLst/>
          </a:prstGeom>
        </p:spPr>
      </p:pic>
    </p:spTree>
    <p:extLst>
      <p:ext uri="{BB962C8B-B14F-4D97-AF65-F5344CB8AC3E}">
        <p14:creationId xmlns:p14="http://schemas.microsoft.com/office/powerpoint/2010/main" val="3738082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8918-24B7-4B25-9254-71C5F757832E}"/>
              </a:ext>
            </a:extLst>
          </p:cNvPr>
          <p:cNvSpPr>
            <a:spLocks noGrp="1"/>
          </p:cNvSpPr>
          <p:nvPr>
            <p:ph type="title"/>
          </p:nvPr>
        </p:nvSpPr>
        <p:spPr>
          <a:xfrm>
            <a:off x="2592925" y="946778"/>
            <a:ext cx="8911687" cy="1280890"/>
          </a:xfrm>
        </p:spPr>
        <p:txBody>
          <a:bodyPr/>
          <a:lstStyle/>
          <a:p>
            <a:r>
              <a:rPr lang="en-IN" u="sng" dirty="0">
                <a:latin typeface="Calibri" panose="020F0502020204030204" pitchFamily="34" charset="0"/>
                <a:cs typeface="Calibri" panose="020F0502020204030204" pitchFamily="34" charset="0"/>
              </a:rPr>
              <a:t>FUTURE ENHANCEMENT:</a:t>
            </a:r>
          </a:p>
        </p:txBody>
      </p:sp>
      <p:sp>
        <p:nvSpPr>
          <p:cNvPr id="3" name="Content Placeholder 2">
            <a:extLst>
              <a:ext uri="{FF2B5EF4-FFF2-40B4-BE49-F238E27FC236}">
                <a16:creationId xmlns:a16="http://schemas.microsoft.com/office/drawing/2014/main" id="{A17434CC-93DB-42A0-B8CA-7E83D25B1623}"/>
              </a:ext>
            </a:extLst>
          </p:cNvPr>
          <p:cNvSpPr>
            <a:spLocks noGrp="1"/>
          </p:cNvSpPr>
          <p:nvPr>
            <p:ph idx="1"/>
          </p:nvPr>
        </p:nvSpPr>
        <p:spPr>
          <a:xfrm>
            <a:off x="2589212" y="2244021"/>
            <a:ext cx="8915400" cy="3777622"/>
          </a:xfrm>
        </p:spPr>
        <p:txBody>
          <a:bodyPr>
            <a:normAutofit lnSpcReduction="10000"/>
          </a:bodyPr>
          <a:lstStyle/>
          <a:p>
            <a:pPr marL="0" indent="0" algn="just">
              <a:buNone/>
            </a:pPr>
            <a:r>
              <a:rPr lang="en-IN" dirty="0">
                <a:latin typeface="Times New Roman" panose="02020603050405020304" pitchFamily="18" charset="0"/>
                <a:ea typeface="Verdana" panose="020B0604030504040204" pitchFamily="34" charset="0"/>
                <a:cs typeface="Times New Roman" panose="02020603050405020304" pitchFamily="18" charset="0"/>
              </a:rPr>
              <a:t>Although this model is good when dealing with the lives of others we want this model to be better and get it’s accuracy as close to 100% as possible or at least as good as if not better then doctors. So a little more tuning of each models is necessary.</a:t>
            </a:r>
          </a:p>
          <a:p>
            <a:pPr marL="0" indent="0" algn="just">
              <a:buNone/>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0" indent="0" algn="just">
              <a:buNone/>
            </a:pPr>
            <a:r>
              <a:rPr lang="en-IN" sz="3600" u="sng" dirty="0">
                <a:solidFill>
                  <a:schemeClr val="bg2">
                    <a:lumMod val="50000"/>
                  </a:schemeClr>
                </a:solidFill>
                <a:latin typeface="Times New Roman" panose="02020603050405020304" pitchFamily="18" charset="0"/>
                <a:ea typeface="Verdana" panose="020B0604030504040204" pitchFamily="34" charset="0"/>
                <a:cs typeface="Times New Roman" panose="02020603050405020304" pitchFamily="18" charset="0"/>
              </a:rPr>
              <a:t>References:</a:t>
            </a:r>
          </a:p>
          <a:p>
            <a:pPr marL="0" indent="0" algn="just">
              <a:buNone/>
            </a:pPr>
            <a:r>
              <a:rPr lang="en-IN" dirty="0">
                <a:solidFill>
                  <a:schemeClr val="bg2">
                    <a:lumMod val="50000"/>
                  </a:schemeClr>
                </a:solidFill>
                <a:latin typeface="Times New Roman" panose="02020603050405020304" pitchFamily="18" charset="0"/>
                <a:ea typeface="Verdana" panose="020B0604030504040204" pitchFamily="34" charset="0"/>
                <a:cs typeface="Times New Roman" panose="02020603050405020304" pitchFamily="18" charset="0"/>
              </a:rPr>
              <a:t>1. https://www.infoworld.com/article/3394399/machine-learning-algorithms-explained.html</a:t>
            </a:r>
          </a:p>
          <a:p>
            <a:pPr marL="0" indent="0" algn="just">
              <a:buNone/>
            </a:pPr>
            <a:r>
              <a:rPr lang="en-IN" dirty="0">
                <a:solidFill>
                  <a:schemeClr val="bg2">
                    <a:lumMod val="50000"/>
                  </a:schemeClr>
                </a:solidFill>
                <a:latin typeface="Times New Roman" panose="02020603050405020304" pitchFamily="18" charset="0"/>
                <a:ea typeface="Verdana" panose="020B0604030504040204" pitchFamily="34" charset="0"/>
                <a:cs typeface="Times New Roman" panose="02020603050405020304" pitchFamily="18" charset="0"/>
              </a:rPr>
              <a:t>2.https://www.cdc.gov/cancer/breast/basic_info/index.htm#:~:text=Each%20year%20in%20the%20United,each%20year%20from%20breast%20cancer</a:t>
            </a:r>
          </a:p>
          <a:p>
            <a:pPr marL="0" indent="0" algn="just">
              <a:buNone/>
            </a:pPr>
            <a:r>
              <a:rPr lang="en-IN" dirty="0">
                <a:solidFill>
                  <a:schemeClr val="bg2">
                    <a:lumMod val="50000"/>
                  </a:schemeClr>
                </a:solidFill>
                <a:latin typeface="Times New Roman" panose="02020603050405020304" pitchFamily="18" charset="0"/>
                <a:ea typeface="Verdana" panose="020B0604030504040204" pitchFamily="34" charset="0"/>
                <a:cs typeface="Times New Roman" panose="02020603050405020304" pitchFamily="18" charset="0"/>
              </a:rPr>
              <a:t>3. https://www.sciencedirect.com/science/article/pii/S1877050916302575</a:t>
            </a:r>
          </a:p>
          <a:p>
            <a:pPr marL="0" indent="0" algn="just">
              <a:buNone/>
            </a:pPr>
            <a:r>
              <a:rPr lang="en-IN" dirty="0">
                <a:solidFill>
                  <a:schemeClr val="bg2">
                    <a:lumMod val="50000"/>
                  </a:schemeClr>
                </a:solidFill>
                <a:latin typeface="Times New Roman" panose="02020603050405020304" pitchFamily="18" charset="0"/>
                <a:ea typeface="Verdana" panose="020B0604030504040204" pitchFamily="34" charset="0"/>
                <a:cs typeface="Times New Roman" panose="02020603050405020304" pitchFamily="18" charset="0"/>
              </a:rPr>
              <a:t>4. https://www.sciencedirect.com/science/article/pii/S0933365710000679</a:t>
            </a:r>
          </a:p>
        </p:txBody>
      </p:sp>
      <p:sp>
        <p:nvSpPr>
          <p:cNvPr id="4" name="Rectangle 3">
            <a:extLst>
              <a:ext uri="{FF2B5EF4-FFF2-40B4-BE49-F238E27FC236}">
                <a16:creationId xmlns:a16="http://schemas.microsoft.com/office/drawing/2014/main" id="{D4CE7FD3-B6A6-4A18-B6A1-60BD6624760C}"/>
              </a:ext>
            </a:extLst>
          </p:cNvPr>
          <p:cNvSpPr>
            <a:spLocks noChangeArrowheads="1"/>
          </p:cNvSpPr>
          <p:nvPr/>
        </p:nvSpPr>
        <p:spPr bwMode="auto">
          <a:xfrm>
            <a:off x="7247890" y="10386060"/>
            <a:ext cx="12065" cy="12065"/>
          </a:xfrm>
          <a:prstGeom prst="rect">
            <a:avLst/>
          </a:prstGeom>
          <a:solidFill>
            <a:srgbClr val="000000"/>
          </a:solidFill>
          <a:ln w="9525">
            <a:solidFill>
              <a:srgbClr val="FFFFFF"/>
            </a:solidFill>
            <a:miter lim="800000"/>
            <a:headEnd/>
            <a:tailEnd/>
          </a:ln>
        </p:spPr>
        <p:txBody>
          <a:bodyPr rot="0" vert="horz" wrap="square" lIns="91440" tIns="45720" rIns="91440" bIns="45720" anchor="t" anchorCtr="0" upright="1">
            <a:noAutofit/>
          </a:bodyPr>
          <a:lstStyle/>
          <a:p>
            <a:endParaRPr lang="en-IN"/>
          </a:p>
        </p:txBody>
      </p:sp>
      <p:cxnSp>
        <p:nvCxnSpPr>
          <p:cNvPr id="5" name="Line 118">
            <a:extLst>
              <a:ext uri="{FF2B5EF4-FFF2-40B4-BE49-F238E27FC236}">
                <a16:creationId xmlns:a16="http://schemas.microsoft.com/office/drawing/2014/main" id="{0A9EDC36-7526-409D-B3F3-B57883EFA87D}"/>
              </a:ext>
            </a:extLst>
          </p:cNvPr>
          <p:cNvCxnSpPr>
            <a:cxnSpLocks noChangeShapeType="1"/>
          </p:cNvCxnSpPr>
          <p:nvPr/>
        </p:nvCxnSpPr>
        <p:spPr bwMode="auto">
          <a:xfrm>
            <a:off x="317500" y="10394950"/>
            <a:ext cx="6939280" cy="0"/>
          </a:xfrm>
          <a:prstGeom prst="line">
            <a:avLst/>
          </a:prstGeom>
          <a:noFill/>
          <a:ln w="6095">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6" name="Line 119">
            <a:extLst>
              <a:ext uri="{FF2B5EF4-FFF2-40B4-BE49-F238E27FC236}">
                <a16:creationId xmlns:a16="http://schemas.microsoft.com/office/drawing/2014/main" id="{BC4DF78F-8C86-496A-A1B5-A1D81A345AEA}"/>
              </a:ext>
            </a:extLst>
          </p:cNvPr>
          <p:cNvCxnSpPr>
            <a:cxnSpLocks noChangeShapeType="1"/>
          </p:cNvCxnSpPr>
          <p:nvPr/>
        </p:nvCxnSpPr>
        <p:spPr bwMode="auto">
          <a:xfrm>
            <a:off x="311150" y="10389235"/>
            <a:ext cx="6945630" cy="0"/>
          </a:xfrm>
          <a:prstGeom prst="line">
            <a:avLst/>
          </a:prstGeom>
          <a:noFill/>
          <a:ln w="6095">
            <a:solidFill>
              <a:srgbClr val="000000"/>
            </a:solidFill>
            <a:prstDash val="solid"/>
            <a:round/>
            <a:headEnd/>
            <a:tailEnd/>
          </a:ln>
          <a:extLst>
            <a:ext uri="{909E8E84-426E-40DD-AFC4-6F175D3DCCD1}">
              <a14:hiddenFill xmlns:a14="http://schemas.microsoft.com/office/drawing/2010/main">
                <a:noFill/>
              </a14:hiddenFill>
            </a:ext>
          </a:extLst>
        </p:spPr>
      </p:cxnSp>
      <p:sp>
        <p:nvSpPr>
          <p:cNvPr id="8" name="Rectangle 5">
            <a:extLst>
              <a:ext uri="{FF2B5EF4-FFF2-40B4-BE49-F238E27FC236}">
                <a16:creationId xmlns:a16="http://schemas.microsoft.com/office/drawing/2014/main" id="{9E631053-0B67-465C-B4F6-4C60ABABABED}"/>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8">
            <a:extLst>
              <a:ext uri="{FF2B5EF4-FFF2-40B4-BE49-F238E27FC236}">
                <a16:creationId xmlns:a16="http://schemas.microsoft.com/office/drawing/2014/main" id="{3E294403-F6AC-4274-983E-6A647E024154}"/>
              </a:ext>
            </a:extLst>
          </p:cNvPr>
          <p:cNvSpPr>
            <a:spLocks noChangeArrowheads="1"/>
          </p:cNvSpPr>
          <p:nvPr/>
        </p:nvSpPr>
        <p:spPr bwMode="auto">
          <a:xfrm>
            <a:off x="7400290" y="10538460"/>
            <a:ext cx="12065" cy="12065"/>
          </a:xfrm>
          <a:prstGeom prst="rect">
            <a:avLst/>
          </a:prstGeom>
          <a:solidFill>
            <a:srgbClr val="000000"/>
          </a:solidFill>
          <a:ln w="9525">
            <a:solidFill>
              <a:srgbClr val="FFFFFF"/>
            </a:solidFill>
            <a:miter lim="800000"/>
            <a:headEnd/>
            <a:tailEnd/>
          </a:ln>
        </p:spPr>
        <p:txBody>
          <a:bodyPr rot="0" vert="horz" wrap="square" lIns="91440" tIns="45720" rIns="91440" bIns="45720" anchor="t" anchorCtr="0" upright="1">
            <a:noAutofit/>
          </a:bodyPr>
          <a:lstStyle/>
          <a:p>
            <a:endParaRPr lang="en-IN"/>
          </a:p>
        </p:txBody>
      </p:sp>
      <p:cxnSp>
        <p:nvCxnSpPr>
          <p:cNvPr id="10" name="Line 118">
            <a:extLst>
              <a:ext uri="{FF2B5EF4-FFF2-40B4-BE49-F238E27FC236}">
                <a16:creationId xmlns:a16="http://schemas.microsoft.com/office/drawing/2014/main" id="{C75AC3B4-AFFF-4199-949E-DFE2D914F78C}"/>
              </a:ext>
            </a:extLst>
          </p:cNvPr>
          <p:cNvCxnSpPr>
            <a:cxnSpLocks noChangeShapeType="1"/>
          </p:cNvCxnSpPr>
          <p:nvPr/>
        </p:nvCxnSpPr>
        <p:spPr bwMode="auto">
          <a:xfrm>
            <a:off x="469900" y="10547350"/>
            <a:ext cx="6939280" cy="0"/>
          </a:xfrm>
          <a:prstGeom prst="line">
            <a:avLst/>
          </a:prstGeom>
          <a:noFill/>
          <a:ln w="6095">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11" name="Line 119">
            <a:extLst>
              <a:ext uri="{FF2B5EF4-FFF2-40B4-BE49-F238E27FC236}">
                <a16:creationId xmlns:a16="http://schemas.microsoft.com/office/drawing/2014/main" id="{26DE9CA6-92DF-44FB-86C9-84D3FDC81399}"/>
              </a:ext>
            </a:extLst>
          </p:cNvPr>
          <p:cNvCxnSpPr>
            <a:cxnSpLocks noChangeShapeType="1"/>
          </p:cNvCxnSpPr>
          <p:nvPr/>
        </p:nvCxnSpPr>
        <p:spPr bwMode="auto">
          <a:xfrm>
            <a:off x="463550" y="10541635"/>
            <a:ext cx="6945630" cy="0"/>
          </a:xfrm>
          <a:prstGeom prst="line">
            <a:avLst/>
          </a:prstGeom>
          <a:noFill/>
          <a:ln w="6095">
            <a:solidFill>
              <a:srgbClr val="000000"/>
            </a:solidFill>
            <a:prstDash val="solid"/>
            <a:round/>
            <a:headEnd/>
            <a:tailEnd/>
          </a:ln>
          <a:extLst>
            <a:ext uri="{909E8E84-426E-40DD-AFC4-6F175D3DCCD1}">
              <a14:hiddenFill xmlns:a14="http://schemas.microsoft.com/office/drawing/2010/main">
                <a:noFill/>
              </a14:hiddenFill>
            </a:ext>
          </a:extLst>
        </p:spPr>
      </p:cxnSp>
      <p:sp>
        <p:nvSpPr>
          <p:cNvPr id="13" name="Rectangle 10">
            <a:extLst>
              <a:ext uri="{FF2B5EF4-FFF2-40B4-BE49-F238E27FC236}">
                <a16:creationId xmlns:a16="http://schemas.microsoft.com/office/drawing/2014/main" id="{EBB3F4A4-1292-42CD-BECE-1FB22D39CCB2}"/>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2413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8918-24B7-4B25-9254-71C5F757832E}"/>
              </a:ext>
            </a:extLst>
          </p:cNvPr>
          <p:cNvSpPr>
            <a:spLocks noGrp="1"/>
          </p:cNvSpPr>
          <p:nvPr>
            <p:ph type="title"/>
          </p:nvPr>
        </p:nvSpPr>
        <p:spPr>
          <a:xfrm>
            <a:off x="2592925" y="946778"/>
            <a:ext cx="8911687" cy="711693"/>
          </a:xfrm>
        </p:spPr>
        <p:txBody>
          <a:bodyPr/>
          <a:lstStyle/>
          <a:p>
            <a:r>
              <a:rPr lang="en-IN" u="sng" dirty="0">
                <a:latin typeface="Calibri" panose="020F0502020204030204" pitchFamily="34" charset="0"/>
                <a:cs typeface="Calibri" panose="020F0502020204030204" pitchFamily="34" charset="0"/>
              </a:rPr>
              <a:t>CREDITS:</a:t>
            </a:r>
          </a:p>
        </p:txBody>
      </p:sp>
      <p:graphicFrame>
        <p:nvGraphicFramePr>
          <p:cNvPr id="7" name="Table 11">
            <a:extLst>
              <a:ext uri="{FF2B5EF4-FFF2-40B4-BE49-F238E27FC236}">
                <a16:creationId xmlns:a16="http://schemas.microsoft.com/office/drawing/2014/main" id="{EB0D4FF5-0B5F-40AA-B5B7-61869272607B}"/>
              </a:ext>
            </a:extLst>
          </p:cNvPr>
          <p:cNvGraphicFramePr>
            <a:graphicFrameLocks noGrp="1"/>
          </p:cNvGraphicFramePr>
          <p:nvPr>
            <p:ph idx="1"/>
            <p:extLst>
              <p:ext uri="{D42A27DB-BD31-4B8C-83A1-F6EECF244321}">
                <p14:modId xmlns:p14="http://schemas.microsoft.com/office/powerpoint/2010/main" val="3313825850"/>
              </p:ext>
            </p:extLst>
          </p:nvPr>
        </p:nvGraphicFramePr>
        <p:xfrm>
          <a:off x="2589213" y="2133599"/>
          <a:ext cx="8915400" cy="1362635"/>
        </p:xfrm>
        <a:graphic>
          <a:graphicData uri="http://schemas.openxmlformats.org/drawingml/2006/table">
            <a:tbl>
              <a:tblPr firstRow="1" bandRow="1">
                <a:tableStyleId>{00A15C55-8517-42AA-B614-E9B94910E393}</a:tableStyleId>
              </a:tblPr>
              <a:tblGrid>
                <a:gridCol w="2971800">
                  <a:extLst>
                    <a:ext uri="{9D8B030D-6E8A-4147-A177-3AD203B41FA5}">
                      <a16:colId xmlns:a16="http://schemas.microsoft.com/office/drawing/2014/main" val="1783982960"/>
                    </a:ext>
                  </a:extLst>
                </a:gridCol>
                <a:gridCol w="2971800">
                  <a:extLst>
                    <a:ext uri="{9D8B030D-6E8A-4147-A177-3AD203B41FA5}">
                      <a16:colId xmlns:a16="http://schemas.microsoft.com/office/drawing/2014/main" val="4127473568"/>
                    </a:ext>
                  </a:extLst>
                </a:gridCol>
                <a:gridCol w="2971800">
                  <a:extLst>
                    <a:ext uri="{9D8B030D-6E8A-4147-A177-3AD203B41FA5}">
                      <a16:colId xmlns:a16="http://schemas.microsoft.com/office/drawing/2014/main" val="2356828145"/>
                    </a:ext>
                  </a:extLst>
                </a:gridCol>
              </a:tblGrid>
              <a:tr h="862774">
                <a:tc>
                  <a:txBody>
                    <a:bodyPr/>
                    <a:lstStyle/>
                    <a:p>
                      <a:r>
                        <a:rPr lang="en-IN" dirty="0"/>
                        <a:t>Stakeholders</a:t>
                      </a:r>
                    </a:p>
                  </a:txBody>
                  <a:tcPr/>
                </a:tc>
                <a:tc>
                  <a:txBody>
                    <a:bodyPr/>
                    <a:lstStyle/>
                    <a:p>
                      <a:r>
                        <a:rPr lang="en-IN" dirty="0"/>
                        <a:t>Subject Matter Experts(SMEs)</a:t>
                      </a:r>
                    </a:p>
                  </a:txBody>
                  <a:tcPr/>
                </a:tc>
                <a:tc>
                  <a:txBody>
                    <a:bodyPr/>
                    <a:lstStyle/>
                    <a:p>
                      <a:r>
                        <a:rPr lang="en-IN" dirty="0"/>
                        <a:t>Coaches</a:t>
                      </a:r>
                    </a:p>
                  </a:txBody>
                  <a:tcPr/>
                </a:tc>
                <a:extLst>
                  <a:ext uri="{0D108BD9-81ED-4DB2-BD59-A6C34878D82A}">
                    <a16:rowId xmlns:a16="http://schemas.microsoft.com/office/drawing/2014/main" val="2726942334"/>
                  </a:ext>
                </a:extLst>
              </a:tr>
              <a:tr h="499861">
                <a:tc>
                  <a:txBody>
                    <a:bodyPr/>
                    <a:lstStyle/>
                    <a:p>
                      <a:r>
                        <a:rPr lang="en-IN" dirty="0"/>
                        <a:t>FFE and IBM</a:t>
                      </a:r>
                    </a:p>
                  </a:txBody>
                  <a:tcPr/>
                </a:tc>
                <a:tc>
                  <a:txBody>
                    <a:bodyPr/>
                    <a:lstStyle/>
                    <a:p>
                      <a:r>
                        <a:rPr lang="en-IN" dirty="0" err="1"/>
                        <a:t>Khyati</a:t>
                      </a:r>
                      <a:r>
                        <a:rPr lang="en-IN" dirty="0"/>
                        <a:t> Nagpal</a:t>
                      </a:r>
                    </a:p>
                  </a:txBody>
                  <a:tcPr/>
                </a:tc>
                <a:tc>
                  <a:txBody>
                    <a:bodyPr/>
                    <a:lstStyle/>
                    <a:p>
                      <a:r>
                        <a:rPr lang="en-IN" dirty="0"/>
                        <a:t>Arpita </a:t>
                      </a:r>
                    </a:p>
                  </a:txBody>
                  <a:tcPr/>
                </a:tc>
                <a:extLst>
                  <a:ext uri="{0D108BD9-81ED-4DB2-BD59-A6C34878D82A}">
                    <a16:rowId xmlns:a16="http://schemas.microsoft.com/office/drawing/2014/main" val="402336508"/>
                  </a:ext>
                </a:extLst>
              </a:tr>
            </a:tbl>
          </a:graphicData>
        </a:graphic>
      </p:graphicFrame>
      <p:sp>
        <p:nvSpPr>
          <p:cNvPr id="4" name="Rectangle 3">
            <a:extLst>
              <a:ext uri="{FF2B5EF4-FFF2-40B4-BE49-F238E27FC236}">
                <a16:creationId xmlns:a16="http://schemas.microsoft.com/office/drawing/2014/main" id="{D4CE7FD3-B6A6-4A18-B6A1-60BD6624760C}"/>
              </a:ext>
            </a:extLst>
          </p:cNvPr>
          <p:cNvSpPr>
            <a:spLocks noChangeArrowheads="1"/>
          </p:cNvSpPr>
          <p:nvPr/>
        </p:nvSpPr>
        <p:spPr bwMode="auto">
          <a:xfrm>
            <a:off x="7247890" y="10386060"/>
            <a:ext cx="12065" cy="12065"/>
          </a:xfrm>
          <a:prstGeom prst="rect">
            <a:avLst/>
          </a:prstGeom>
          <a:solidFill>
            <a:srgbClr val="000000"/>
          </a:solidFill>
          <a:ln w="9525">
            <a:solidFill>
              <a:srgbClr val="FFFFFF"/>
            </a:solidFill>
            <a:miter lim="800000"/>
            <a:headEnd/>
            <a:tailEnd/>
          </a:ln>
        </p:spPr>
        <p:txBody>
          <a:bodyPr rot="0" vert="horz" wrap="square" lIns="91440" tIns="45720" rIns="91440" bIns="45720" anchor="t" anchorCtr="0" upright="1">
            <a:noAutofit/>
          </a:bodyPr>
          <a:lstStyle/>
          <a:p>
            <a:endParaRPr lang="en-IN"/>
          </a:p>
        </p:txBody>
      </p:sp>
      <p:cxnSp>
        <p:nvCxnSpPr>
          <p:cNvPr id="5" name="Line 118">
            <a:extLst>
              <a:ext uri="{FF2B5EF4-FFF2-40B4-BE49-F238E27FC236}">
                <a16:creationId xmlns:a16="http://schemas.microsoft.com/office/drawing/2014/main" id="{0A9EDC36-7526-409D-B3F3-B57883EFA87D}"/>
              </a:ext>
            </a:extLst>
          </p:cNvPr>
          <p:cNvCxnSpPr>
            <a:cxnSpLocks noChangeShapeType="1"/>
          </p:cNvCxnSpPr>
          <p:nvPr/>
        </p:nvCxnSpPr>
        <p:spPr bwMode="auto">
          <a:xfrm>
            <a:off x="317500" y="10394950"/>
            <a:ext cx="6939280" cy="0"/>
          </a:xfrm>
          <a:prstGeom prst="line">
            <a:avLst/>
          </a:prstGeom>
          <a:noFill/>
          <a:ln w="6095">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6" name="Line 119">
            <a:extLst>
              <a:ext uri="{FF2B5EF4-FFF2-40B4-BE49-F238E27FC236}">
                <a16:creationId xmlns:a16="http://schemas.microsoft.com/office/drawing/2014/main" id="{BC4DF78F-8C86-496A-A1B5-A1D81A345AEA}"/>
              </a:ext>
            </a:extLst>
          </p:cNvPr>
          <p:cNvCxnSpPr>
            <a:cxnSpLocks noChangeShapeType="1"/>
          </p:cNvCxnSpPr>
          <p:nvPr/>
        </p:nvCxnSpPr>
        <p:spPr bwMode="auto">
          <a:xfrm>
            <a:off x="311150" y="10389235"/>
            <a:ext cx="6945630" cy="0"/>
          </a:xfrm>
          <a:prstGeom prst="line">
            <a:avLst/>
          </a:prstGeom>
          <a:noFill/>
          <a:ln w="6095">
            <a:solidFill>
              <a:srgbClr val="000000"/>
            </a:solidFill>
            <a:prstDash val="solid"/>
            <a:round/>
            <a:headEnd/>
            <a:tailEnd/>
          </a:ln>
          <a:extLst>
            <a:ext uri="{909E8E84-426E-40DD-AFC4-6F175D3DCCD1}">
              <a14:hiddenFill xmlns:a14="http://schemas.microsoft.com/office/drawing/2010/main">
                <a:noFill/>
              </a14:hiddenFill>
            </a:ext>
          </a:extLst>
        </p:spPr>
      </p:cxnSp>
      <p:sp>
        <p:nvSpPr>
          <p:cNvPr id="8" name="Rectangle 5">
            <a:extLst>
              <a:ext uri="{FF2B5EF4-FFF2-40B4-BE49-F238E27FC236}">
                <a16:creationId xmlns:a16="http://schemas.microsoft.com/office/drawing/2014/main" id="{9E631053-0B67-465C-B4F6-4C60ABABABED}"/>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8">
            <a:extLst>
              <a:ext uri="{FF2B5EF4-FFF2-40B4-BE49-F238E27FC236}">
                <a16:creationId xmlns:a16="http://schemas.microsoft.com/office/drawing/2014/main" id="{3E294403-F6AC-4274-983E-6A647E024154}"/>
              </a:ext>
            </a:extLst>
          </p:cNvPr>
          <p:cNvSpPr>
            <a:spLocks noChangeArrowheads="1"/>
          </p:cNvSpPr>
          <p:nvPr/>
        </p:nvSpPr>
        <p:spPr bwMode="auto">
          <a:xfrm>
            <a:off x="7400290" y="10538460"/>
            <a:ext cx="12065" cy="12065"/>
          </a:xfrm>
          <a:prstGeom prst="rect">
            <a:avLst/>
          </a:prstGeom>
          <a:solidFill>
            <a:srgbClr val="000000"/>
          </a:solidFill>
          <a:ln w="9525">
            <a:solidFill>
              <a:srgbClr val="FFFFFF"/>
            </a:solidFill>
            <a:miter lim="800000"/>
            <a:headEnd/>
            <a:tailEnd/>
          </a:ln>
        </p:spPr>
        <p:txBody>
          <a:bodyPr rot="0" vert="horz" wrap="square" lIns="91440" tIns="45720" rIns="91440" bIns="45720" anchor="t" anchorCtr="0" upright="1">
            <a:noAutofit/>
          </a:bodyPr>
          <a:lstStyle/>
          <a:p>
            <a:endParaRPr lang="en-IN"/>
          </a:p>
        </p:txBody>
      </p:sp>
      <p:cxnSp>
        <p:nvCxnSpPr>
          <p:cNvPr id="10" name="Line 118">
            <a:extLst>
              <a:ext uri="{FF2B5EF4-FFF2-40B4-BE49-F238E27FC236}">
                <a16:creationId xmlns:a16="http://schemas.microsoft.com/office/drawing/2014/main" id="{C75AC3B4-AFFF-4199-949E-DFE2D914F78C}"/>
              </a:ext>
            </a:extLst>
          </p:cNvPr>
          <p:cNvCxnSpPr>
            <a:cxnSpLocks noChangeShapeType="1"/>
          </p:cNvCxnSpPr>
          <p:nvPr/>
        </p:nvCxnSpPr>
        <p:spPr bwMode="auto">
          <a:xfrm>
            <a:off x="469900" y="10547350"/>
            <a:ext cx="6939280" cy="0"/>
          </a:xfrm>
          <a:prstGeom prst="line">
            <a:avLst/>
          </a:prstGeom>
          <a:noFill/>
          <a:ln w="6095">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11" name="Line 119">
            <a:extLst>
              <a:ext uri="{FF2B5EF4-FFF2-40B4-BE49-F238E27FC236}">
                <a16:creationId xmlns:a16="http://schemas.microsoft.com/office/drawing/2014/main" id="{26DE9CA6-92DF-44FB-86C9-84D3FDC81399}"/>
              </a:ext>
            </a:extLst>
          </p:cNvPr>
          <p:cNvCxnSpPr>
            <a:cxnSpLocks noChangeShapeType="1"/>
          </p:cNvCxnSpPr>
          <p:nvPr/>
        </p:nvCxnSpPr>
        <p:spPr bwMode="auto">
          <a:xfrm>
            <a:off x="463550" y="10541635"/>
            <a:ext cx="6945630" cy="0"/>
          </a:xfrm>
          <a:prstGeom prst="line">
            <a:avLst/>
          </a:prstGeom>
          <a:noFill/>
          <a:ln w="6095">
            <a:solidFill>
              <a:srgbClr val="000000"/>
            </a:solidFill>
            <a:prstDash val="solid"/>
            <a:round/>
            <a:headEnd/>
            <a:tailEnd/>
          </a:ln>
          <a:extLst>
            <a:ext uri="{909E8E84-426E-40DD-AFC4-6F175D3DCCD1}">
              <a14:hiddenFill xmlns:a14="http://schemas.microsoft.com/office/drawing/2010/main">
                <a:noFill/>
              </a14:hiddenFill>
            </a:ext>
          </a:extLst>
        </p:spPr>
      </p:cxnSp>
      <p:sp>
        <p:nvSpPr>
          <p:cNvPr id="13" name="Rectangle 10">
            <a:extLst>
              <a:ext uri="{FF2B5EF4-FFF2-40B4-BE49-F238E27FC236}">
                <a16:creationId xmlns:a16="http://schemas.microsoft.com/office/drawing/2014/main" id="{EBB3F4A4-1292-42CD-BECE-1FB22D39CCB2}"/>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6593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47CD-36B4-4CEB-B80B-2EDCB6549C3A}"/>
              </a:ext>
            </a:extLst>
          </p:cNvPr>
          <p:cNvSpPr>
            <a:spLocks noGrp="1"/>
          </p:cNvSpPr>
          <p:nvPr>
            <p:ph type="title"/>
          </p:nvPr>
        </p:nvSpPr>
        <p:spPr>
          <a:xfrm>
            <a:off x="2533851" y="803429"/>
            <a:ext cx="9134636" cy="961053"/>
          </a:xfrm>
        </p:spPr>
        <p:txBody>
          <a:bodyPr/>
          <a:lstStyle/>
          <a:p>
            <a:r>
              <a:rPr lang="en-IN" u="sng" dirty="0">
                <a:latin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4B5C5060-375E-4FD5-9200-F98532F3646A}"/>
              </a:ext>
            </a:extLst>
          </p:cNvPr>
          <p:cNvSpPr>
            <a:spLocks noGrp="1"/>
          </p:cNvSpPr>
          <p:nvPr>
            <p:ph idx="1"/>
          </p:nvPr>
        </p:nvSpPr>
        <p:spPr>
          <a:xfrm>
            <a:off x="2453952" y="2086253"/>
            <a:ext cx="9134636" cy="3968318"/>
          </a:xfrm>
        </p:spPr>
        <p:txBody>
          <a:bodyPr/>
          <a:lstStyle/>
          <a:p>
            <a:pPr algn="just">
              <a:buFont typeface="Wingdings" panose="05000000000000000000" pitchFamily="2" charset="2"/>
              <a:buChar char="Ø"/>
            </a:pPr>
            <a:r>
              <a:rPr lang="en-US" dirty="0">
                <a:latin typeface="Times New Roman" panose="02020603050405020304" pitchFamily="18" charset="0"/>
                <a:ea typeface="Verdana" panose="020B0604030504040204" pitchFamily="34" charset="0"/>
                <a:cs typeface="Times New Roman" panose="02020603050405020304" pitchFamily="18" charset="0"/>
              </a:rPr>
              <a:t>One of the most dreadful disease is breast cancer and it has a potential cause for death in women. Every year, death rate increases drastically due to breast cancer. A Breast cancer is the leading cause of death among women.</a:t>
            </a:r>
          </a:p>
          <a:p>
            <a:pPr algn="just">
              <a:buFont typeface="Wingdings" panose="05000000000000000000" pitchFamily="2" charset="2"/>
              <a:buChar char="Ø"/>
            </a:pPr>
            <a:r>
              <a:rPr lang="en-US" dirty="0">
                <a:latin typeface="Times New Roman" panose="02020603050405020304" pitchFamily="18" charset="0"/>
                <a:ea typeface="Verdana" panose="020B0604030504040204" pitchFamily="34" charset="0"/>
                <a:cs typeface="Times New Roman" panose="02020603050405020304" pitchFamily="18" charset="0"/>
              </a:rPr>
              <a:t>Several types of research have been done on early detection of breast cancer to start treatment and increase the chance of survival.</a:t>
            </a:r>
          </a:p>
          <a:p>
            <a:pPr algn="just">
              <a:buFont typeface="Wingdings" panose="05000000000000000000" pitchFamily="2" charset="2"/>
              <a:buChar char="Ø"/>
            </a:pPr>
            <a:r>
              <a:rPr lang="en-US" dirty="0">
                <a:latin typeface="Times New Roman" panose="02020603050405020304" pitchFamily="18" charset="0"/>
                <a:ea typeface="Verdana" panose="020B0604030504040204" pitchFamily="34" charset="0"/>
                <a:cs typeface="Times New Roman" panose="02020603050405020304" pitchFamily="18" charset="0"/>
              </a:rPr>
              <a:t>Most of the studies concentrated on mammogram images. However, mammogram images sometimes have a risk of false detection that may endanger the patient’s health.</a:t>
            </a:r>
          </a:p>
          <a:p>
            <a:pPr algn="just">
              <a:buFont typeface="Wingdings" panose="05000000000000000000" pitchFamily="2" charset="2"/>
              <a:buChar char="Ø"/>
            </a:pPr>
            <a:r>
              <a:rPr lang="en-US" dirty="0">
                <a:latin typeface="Times New Roman" panose="02020603050405020304" pitchFamily="18" charset="0"/>
                <a:ea typeface="Verdana" panose="020B0604030504040204" pitchFamily="34" charset="0"/>
                <a:cs typeface="Times New Roman" panose="02020603050405020304" pitchFamily="18" charset="0"/>
              </a:rPr>
              <a:t>It is vital to find alternative methods which are easier to implement and work with different data sets, cheaper and safer, that can produce a more reliable prediction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24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F2AD7-8A97-4B5F-9C9D-5021F51D4B50}"/>
              </a:ext>
            </a:extLst>
          </p:cNvPr>
          <p:cNvSpPr>
            <a:spLocks noGrp="1"/>
          </p:cNvSpPr>
          <p:nvPr>
            <p:ph idx="1"/>
          </p:nvPr>
        </p:nvSpPr>
        <p:spPr>
          <a:xfrm>
            <a:off x="2592925" y="2210540"/>
            <a:ext cx="8915400" cy="3799643"/>
          </a:xfrm>
        </p:spPr>
        <p:txBody>
          <a:bodyPr>
            <a:normAutofit/>
          </a:bodyPr>
          <a:lstStyle/>
          <a:p>
            <a:pPr marL="0" indent="0">
              <a:buNone/>
            </a:pPr>
            <a:r>
              <a:rPr lang="en-IN" sz="2400" dirty="0">
                <a:latin typeface="Verdana" panose="020B0604030504040204" pitchFamily="34" charset="0"/>
                <a:ea typeface="Verdana" panose="020B0604030504040204" pitchFamily="34" charset="0"/>
              </a:rPr>
              <a:t>Objectives:</a:t>
            </a:r>
          </a:p>
          <a:p>
            <a:pPr algn="just">
              <a:buFont typeface="Wingdings" panose="05000000000000000000" pitchFamily="2" charset="2"/>
              <a:buChar char="Ø"/>
            </a:pPr>
            <a:r>
              <a:rPr lang="en-US" dirty="0">
                <a:latin typeface="Times New Roman" panose="02020603050405020304" pitchFamily="18" charset="0"/>
                <a:ea typeface="Verdana" panose="020B0604030504040204" pitchFamily="34" charset="0"/>
                <a:cs typeface="Times New Roman" panose="02020603050405020304" pitchFamily="18" charset="0"/>
              </a:rPr>
              <a:t>Now a days various techniques of machine learning and data mining are used for medical diagnosis.</a:t>
            </a:r>
          </a:p>
          <a:p>
            <a:pPr algn="just">
              <a:buFont typeface="Wingdings" panose="05000000000000000000" pitchFamily="2" charset="2"/>
              <a:buChar char="Ø"/>
            </a:pPr>
            <a:r>
              <a:rPr lang="en-US" dirty="0">
                <a:latin typeface="Times New Roman" panose="02020603050405020304" pitchFamily="18" charset="0"/>
                <a:ea typeface="Verdana" panose="020B0604030504040204" pitchFamily="34" charset="0"/>
                <a:cs typeface="Times New Roman" panose="02020603050405020304" pitchFamily="18" charset="0"/>
              </a:rPr>
              <a:t>These techniques has proven there metal by which prediction can be done for the chronic diseases like cancer which can save the life’s of the patients suffering from such type of disease.</a:t>
            </a:r>
          </a:p>
          <a:p>
            <a:pPr algn="just">
              <a:buFont typeface="Wingdings" panose="05000000000000000000" pitchFamily="2" charset="2"/>
              <a:buChar char="Ø"/>
            </a:pPr>
            <a:r>
              <a:rPr lang="en-US" dirty="0">
                <a:latin typeface="Times New Roman" panose="02020603050405020304" pitchFamily="18" charset="0"/>
                <a:ea typeface="Verdana" panose="020B0604030504040204" pitchFamily="34" charset="0"/>
                <a:cs typeface="Times New Roman" panose="02020603050405020304" pitchFamily="18" charset="0"/>
              </a:rPr>
              <a:t>The main objective of this study is to assess the prediction accuracy of the classification algorithms in terms of efficiency and effectiveness</a:t>
            </a:r>
            <a:r>
              <a:rPr lang="en-US" dirty="0">
                <a:latin typeface="Times New Roman" panose="02020603050405020304" pitchFamily="18" charset="0"/>
                <a:cs typeface="Times New Roman" panose="02020603050405020304" pitchFamily="18" charset="0"/>
              </a:rPr>
              <a:t>.</a:t>
            </a:r>
          </a:p>
          <a:p>
            <a:pPr marL="0" indent="0" algn="just">
              <a:buNone/>
            </a:pPr>
            <a:endParaRPr lang="en-US" sz="2400" dirty="0"/>
          </a:p>
          <a:p>
            <a:pPr marL="0" indent="0" algn="just">
              <a:buNone/>
            </a:pPr>
            <a:r>
              <a:rPr lang="en-US" sz="2400" dirty="0"/>
              <a:t> </a:t>
            </a:r>
            <a:endParaRPr lang="en-IN" sz="2400" dirty="0"/>
          </a:p>
        </p:txBody>
      </p:sp>
    </p:spTree>
    <p:extLst>
      <p:ext uri="{BB962C8B-B14F-4D97-AF65-F5344CB8AC3E}">
        <p14:creationId xmlns:p14="http://schemas.microsoft.com/office/powerpoint/2010/main" val="390555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D7FF-72FA-4734-8720-AD49EA447471}"/>
              </a:ext>
            </a:extLst>
          </p:cNvPr>
          <p:cNvSpPr>
            <a:spLocks noGrp="1"/>
          </p:cNvSpPr>
          <p:nvPr>
            <p:ph type="title"/>
          </p:nvPr>
        </p:nvSpPr>
        <p:spPr>
          <a:xfrm>
            <a:off x="2530781" y="624110"/>
            <a:ext cx="8911687" cy="1053770"/>
          </a:xfrm>
        </p:spPr>
        <p:txBody>
          <a:bodyPr/>
          <a:lstStyle/>
          <a:p>
            <a:r>
              <a:rPr lang="en-IN" u="sng" dirty="0">
                <a:latin typeface="Calibri" panose="020F0502020204030204" pitchFamily="34" charset="0"/>
                <a:cs typeface="Calibri" panose="020F0502020204030204" pitchFamily="34" charset="0"/>
              </a:rPr>
              <a:t>SOFTWARE REQUIREMENTS</a:t>
            </a:r>
            <a:r>
              <a:rPr lang="en-IN" dirty="0"/>
              <a:t>:</a:t>
            </a:r>
          </a:p>
        </p:txBody>
      </p:sp>
      <p:sp>
        <p:nvSpPr>
          <p:cNvPr id="3" name="Content Placeholder 2">
            <a:extLst>
              <a:ext uri="{FF2B5EF4-FFF2-40B4-BE49-F238E27FC236}">
                <a16:creationId xmlns:a16="http://schemas.microsoft.com/office/drawing/2014/main" id="{91CD7C6C-FB82-400D-B8A5-7E399F0518E1}"/>
              </a:ext>
            </a:extLst>
          </p:cNvPr>
          <p:cNvSpPr>
            <a:spLocks noGrp="1"/>
          </p:cNvSpPr>
          <p:nvPr>
            <p:ph idx="1"/>
          </p:nvPr>
        </p:nvSpPr>
        <p:spPr>
          <a:xfrm>
            <a:off x="2456047" y="1905000"/>
            <a:ext cx="8915400" cy="4207291"/>
          </a:xfrm>
        </p:spPr>
        <p:txBody>
          <a:bodyPr/>
          <a:lstStyle/>
          <a:p>
            <a:pPr marL="0" indent="0">
              <a:buNone/>
            </a:pPr>
            <a:endParaRPr lang="en-IN" dirty="0"/>
          </a:p>
          <a:p>
            <a:pPr algn="just">
              <a:buFont typeface="Wingdings" panose="05000000000000000000" pitchFamily="2" charset="2"/>
              <a:buChar char="Ø"/>
            </a:pPr>
            <a:r>
              <a:rPr lang="en-US" dirty="0">
                <a:latin typeface="Times New Roman" panose="02020603050405020304" pitchFamily="18" charset="0"/>
                <a:ea typeface="Verdana" panose="020B0604030504040204" pitchFamily="34" charset="0"/>
                <a:cs typeface="Times New Roman" panose="02020603050405020304" pitchFamily="18" charset="0"/>
              </a:rPr>
              <a:t>NumPy: NumPy is very useful for handling linear algebra, Fourier transforms, and random numbers.</a:t>
            </a:r>
          </a:p>
          <a:p>
            <a:pPr algn="just">
              <a:buFont typeface="Wingdings" panose="05000000000000000000" pitchFamily="2" charset="2"/>
              <a:buChar char="Ø"/>
            </a:pPr>
            <a:r>
              <a:rPr lang="en-US" dirty="0">
                <a:latin typeface="Times New Roman" panose="02020603050405020304" pitchFamily="18" charset="0"/>
                <a:ea typeface="Verdana" panose="020B0604030504040204" pitchFamily="34" charset="0"/>
                <a:cs typeface="Times New Roman" panose="02020603050405020304" pitchFamily="18" charset="0"/>
              </a:rPr>
              <a:t>Pandas:  It is used for data analysis.</a:t>
            </a:r>
          </a:p>
          <a:p>
            <a:pPr algn="just">
              <a:buFont typeface="Wingdings" panose="05000000000000000000" pitchFamily="2" charset="2"/>
              <a:buChar char="Ø"/>
            </a:pPr>
            <a:r>
              <a:rPr lang="en-US" dirty="0">
                <a:latin typeface="Times New Roman" panose="02020603050405020304" pitchFamily="18" charset="0"/>
                <a:ea typeface="Verdana" panose="020B0604030504040204" pitchFamily="34" charset="0"/>
                <a:cs typeface="Times New Roman" panose="02020603050405020304" pitchFamily="18" charset="0"/>
              </a:rPr>
              <a:t>Sci-kit Learn:  Scikit-learn library can handle are classification, regression, clustering, dimensionality reduction, model selection, and pre-processing. </a:t>
            </a:r>
          </a:p>
          <a:p>
            <a:pPr algn="just">
              <a:buFont typeface="Wingdings" panose="05000000000000000000" pitchFamily="2" charset="2"/>
              <a:buChar char="Ø"/>
            </a:pPr>
            <a:r>
              <a:rPr lang="en-US" dirty="0">
                <a:latin typeface="Times New Roman" panose="02020603050405020304" pitchFamily="18" charset="0"/>
                <a:ea typeface="Verdana" panose="020B0604030504040204" pitchFamily="34" charset="0"/>
                <a:cs typeface="Times New Roman" panose="02020603050405020304" pitchFamily="18" charset="0"/>
              </a:rPr>
              <a:t>Matplotlib:  Matplotlib is a data visualization library that is used for 2D plotting</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4694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DC466-05EC-438A-A2C9-D82FBEB8DF76}"/>
              </a:ext>
            </a:extLst>
          </p:cNvPr>
          <p:cNvSpPr>
            <a:spLocks noGrp="1"/>
          </p:cNvSpPr>
          <p:nvPr>
            <p:ph idx="1"/>
          </p:nvPr>
        </p:nvSpPr>
        <p:spPr>
          <a:xfrm>
            <a:off x="2261916" y="953897"/>
            <a:ext cx="9130038" cy="5331493"/>
          </a:xfrm>
        </p:spPr>
        <p:txBody>
          <a:bodyPr>
            <a:normAutofit/>
          </a:bodyPr>
          <a:lstStyle/>
          <a:p>
            <a:pPr marL="0" indent="0">
              <a:buNone/>
            </a:pPr>
            <a:r>
              <a:rPr lang="en-IN" sz="2400" dirty="0">
                <a:latin typeface="Verdana" panose="020B0604030504040204" pitchFamily="34" charset="0"/>
                <a:ea typeface="Verdana" panose="020B0604030504040204" pitchFamily="34" charset="0"/>
              </a:rPr>
              <a:t>3. Algorithms used:</a:t>
            </a:r>
          </a:p>
          <a:p>
            <a:pPr algn="just">
              <a:buFont typeface="Wingdings" panose="05000000000000000000" pitchFamily="2" charset="2"/>
              <a:buChar char="Ø"/>
            </a:pPr>
            <a:r>
              <a:rPr lang="en-IN" dirty="0">
                <a:latin typeface="Times New Roman" panose="02020603050405020304" pitchFamily="18" charset="0"/>
                <a:ea typeface="Verdana" panose="020B0604030504040204" pitchFamily="34" charset="0"/>
                <a:cs typeface="Times New Roman" panose="02020603050405020304" pitchFamily="18" charset="0"/>
              </a:rPr>
              <a:t>Decision Tree</a:t>
            </a:r>
          </a:p>
          <a:p>
            <a:pPr algn="just">
              <a:buFont typeface="Wingdings" panose="05000000000000000000" pitchFamily="2" charset="2"/>
              <a:buChar char="Ø"/>
            </a:pPr>
            <a:r>
              <a:rPr lang="en-IN" dirty="0">
                <a:latin typeface="Times New Roman" panose="02020603050405020304" pitchFamily="18" charset="0"/>
                <a:ea typeface="Verdana" panose="020B0604030504040204" pitchFamily="34" charset="0"/>
                <a:cs typeface="Times New Roman" panose="02020603050405020304" pitchFamily="18" charset="0"/>
              </a:rPr>
              <a:t>Random Forest</a:t>
            </a:r>
          </a:p>
          <a:p>
            <a:pPr algn="just">
              <a:buFont typeface="Wingdings" panose="05000000000000000000" pitchFamily="2" charset="2"/>
              <a:buChar char="Ø"/>
            </a:pPr>
            <a:r>
              <a:rPr lang="en-IN" dirty="0">
                <a:latin typeface="Times New Roman" panose="02020603050405020304" pitchFamily="18" charset="0"/>
                <a:ea typeface="Verdana" panose="020B0604030504040204" pitchFamily="34" charset="0"/>
                <a:cs typeface="Times New Roman" panose="02020603050405020304" pitchFamily="18" charset="0"/>
              </a:rPr>
              <a:t>Support Vector Machine</a:t>
            </a:r>
          </a:p>
          <a:p>
            <a:pPr algn="just">
              <a:buFont typeface="Wingdings" panose="05000000000000000000" pitchFamily="2" charset="2"/>
              <a:buChar char="Ø"/>
            </a:pPr>
            <a:r>
              <a:rPr lang="en-IN" dirty="0">
                <a:latin typeface="Times New Roman" panose="02020603050405020304" pitchFamily="18" charset="0"/>
                <a:ea typeface="Verdana" panose="020B0604030504040204" pitchFamily="34" charset="0"/>
                <a:cs typeface="Times New Roman" panose="02020603050405020304" pitchFamily="18" charset="0"/>
              </a:rPr>
              <a:t>Naïve Bayes</a:t>
            </a:r>
          </a:p>
          <a:p>
            <a:pPr algn="just">
              <a:buFont typeface="Wingdings" panose="05000000000000000000" pitchFamily="2" charset="2"/>
              <a:buChar char="Ø"/>
            </a:pPr>
            <a:r>
              <a:rPr lang="en-IN" dirty="0">
                <a:latin typeface="Times New Roman" panose="02020603050405020304" pitchFamily="18" charset="0"/>
                <a:ea typeface="Verdana" panose="020B0604030504040204" pitchFamily="34" charset="0"/>
                <a:cs typeface="Times New Roman" panose="02020603050405020304" pitchFamily="18" charset="0"/>
              </a:rPr>
              <a:t>Logistic Regression:</a:t>
            </a:r>
          </a:p>
          <a:p>
            <a:pPr algn="just">
              <a:buFont typeface="Wingdings" panose="05000000000000000000" pitchFamily="2" charset="2"/>
              <a:buChar char="Ø"/>
            </a:pPr>
            <a:endParaRPr lang="en-IN" sz="2000" dirty="0">
              <a:latin typeface="Times New Roman" panose="02020603050405020304" pitchFamily="18" charset="0"/>
              <a:ea typeface="Verdana" panose="020B0604030504040204" pitchFamily="34"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ea typeface="Verdana" panose="020B0604030504040204" pitchFamily="34"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ea typeface="Verdana" panose="020B0604030504040204" pitchFamily="34"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ea typeface="Verdana" panose="020B0604030504040204" pitchFamily="34" charset="0"/>
              <a:cs typeface="Times New Roman" panose="02020603050405020304" pitchFamily="18" charset="0"/>
            </a:endParaRPr>
          </a:p>
          <a:p>
            <a:pPr marL="0" indent="0" algn="just">
              <a:buNone/>
            </a:pPr>
            <a:endParaRPr lang="en-IN" sz="1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5802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28CFC-E49A-4270-A82D-F41838E88F22}"/>
              </a:ext>
            </a:extLst>
          </p:cNvPr>
          <p:cNvSpPr>
            <a:spLocks noGrp="1"/>
          </p:cNvSpPr>
          <p:nvPr>
            <p:ph idx="1"/>
          </p:nvPr>
        </p:nvSpPr>
        <p:spPr>
          <a:xfrm>
            <a:off x="2052735" y="401498"/>
            <a:ext cx="9451877" cy="6008914"/>
          </a:xfrm>
        </p:spPr>
        <p:txBody>
          <a:bodyPr/>
          <a:lstStyle/>
          <a:p>
            <a:pPr>
              <a:buFont typeface="Wingdings" panose="05000000000000000000" pitchFamily="2" charset="2"/>
              <a:buChar char="Ø"/>
            </a:pPr>
            <a:r>
              <a:rPr lang="en-IN" dirty="0">
                <a:latin typeface="Verdana" panose="020B0604030504040204" pitchFamily="34" charset="0"/>
                <a:ea typeface="Verdana" panose="020B0604030504040204" pitchFamily="34" charset="0"/>
              </a:rPr>
              <a:t>Data flow diagram</a:t>
            </a:r>
            <a:r>
              <a:rPr lang="en-IN" dirty="0"/>
              <a:t>:</a:t>
            </a:r>
          </a:p>
        </p:txBody>
      </p:sp>
      <p:sp>
        <p:nvSpPr>
          <p:cNvPr id="5" name="TextBox 4">
            <a:extLst>
              <a:ext uri="{FF2B5EF4-FFF2-40B4-BE49-F238E27FC236}">
                <a16:creationId xmlns:a16="http://schemas.microsoft.com/office/drawing/2014/main" id="{B442AF4C-26FE-4C1C-A669-47DA942B6CDE}"/>
              </a:ext>
            </a:extLst>
          </p:cNvPr>
          <p:cNvSpPr txBox="1"/>
          <p:nvPr/>
        </p:nvSpPr>
        <p:spPr>
          <a:xfrm>
            <a:off x="4100945" y="851648"/>
            <a:ext cx="7302161" cy="595887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I</a:t>
            </a:r>
            <a:r>
              <a:rPr lang="en-IN" sz="1800" dirty="0">
                <a:effectLst/>
                <a:latin typeface="Calibri" panose="020F0502020204030204" pitchFamily="34" charset="0"/>
                <a:ea typeface="Calibri" panose="020F0502020204030204" pitchFamily="34" charset="0"/>
                <a:cs typeface="Times New Roman" panose="02020603050405020304" pitchFamily="18" charset="0"/>
              </a:rPr>
              <a:t>nput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Processing of Data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Choose optimal features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Splitting of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Training Data                                                        Testing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Classification Algorithm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Performance Evaluation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Result</a:t>
            </a:r>
            <a:endParaRPr lang="en-IN" dirty="0"/>
          </a:p>
        </p:txBody>
      </p:sp>
      <p:sp>
        <p:nvSpPr>
          <p:cNvPr id="4" name="Arrow: Down 3">
            <a:extLst>
              <a:ext uri="{FF2B5EF4-FFF2-40B4-BE49-F238E27FC236}">
                <a16:creationId xmlns:a16="http://schemas.microsoft.com/office/drawing/2014/main" id="{E6D64602-A7B8-413F-9BA7-B8600AD32471}"/>
              </a:ext>
            </a:extLst>
          </p:cNvPr>
          <p:cNvSpPr/>
          <p:nvPr/>
        </p:nvSpPr>
        <p:spPr>
          <a:xfrm>
            <a:off x="6517341" y="1308847"/>
            <a:ext cx="143435" cy="322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B050229E-E667-4A9E-9231-61D223884990}"/>
              </a:ext>
            </a:extLst>
          </p:cNvPr>
          <p:cNvSpPr/>
          <p:nvPr/>
        </p:nvSpPr>
        <p:spPr>
          <a:xfrm>
            <a:off x="6589058" y="2013527"/>
            <a:ext cx="143435" cy="443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91B080A1-5EE5-4039-B98F-CFFB63D56200}"/>
              </a:ext>
            </a:extLst>
          </p:cNvPr>
          <p:cNvSpPr/>
          <p:nvPr/>
        </p:nvSpPr>
        <p:spPr>
          <a:xfrm>
            <a:off x="6589058" y="2844800"/>
            <a:ext cx="143435" cy="443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Brace 11">
            <a:extLst>
              <a:ext uri="{FF2B5EF4-FFF2-40B4-BE49-F238E27FC236}">
                <a16:creationId xmlns:a16="http://schemas.microsoft.com/office/drawing/2014/main" id="{8DD5A805-DEE7-4EAD-BFF9-541CFD03D59D}"/>
              </a:ext>
            </a:extLst>
          </p:cNvPr>
          <p:cNvSpPr/>
          <p:nvPr/>
        </p:nvSpPr>
        <p:spPr>
          <a:xfrm rot="16200000">
            <a:off x="6433807" y="1831819"/>
            <a:ext cx="443346" cy="3963754"/>
          </a:xfrm>
          <a:prstGeom prst="rightBrace">
            <a:avLst>
              <a:gd name="adj1" fmla="val 772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Arrow: Down 12">
            <a:extLst>
              <a:ext uri="{FF2B5EF4-FFF2-40B4-BE49-F238E27FC236}">
                <a16:creationId xmlns:a16="http://schemas.microsoft.com/office/drawing/2014/main" id="{45F76CE4-3D18-4117-A4C5-6599B4FAE5DF}"/>
              </a:ext>
            </a:extLst>
          </p:cNvPr>
          <p:cNvSpPr/>
          <p:nvPr/>
        </p:nvSpPr>
        <p:spPr>
          <a:xfrm>
            <a:off x="4756727" y="4424218"/>
            <a:ext cx="83128" cy="443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Minus Sign 18">
            <a:extLst>
              <a:ext uri="{FF2B5EF4-FFF2-40B4-BE49-F238E27FC236}">
                <a16:creationId xmlns:a16="http://schemas.microsoft.com/office/drawing/2014/main" id="{89827FE7-0BEE-46DE-9A96-46968425840D}"/>
              </a:ext>
            </a:extLst>
          </p:cNvPr>
          <p:cNvSpPr/>
          <p:nvPr/>
        </p:nvSpPr>
        <p:spPr>
          <a:xfrm>
            <a:off x="6096000" y="4921138"/>
            <a:ext cx="3251198" cy="218847"/>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Up 19">
            <a:extLst>
              <a:ext uri="{FF2B5EF4-FFF2-40B4-BE49-F238E27FC236}">
                <a16:creationId xmlns:a16="http://schemas.microsoft.com/office/drawing/2014/main" id="{E211C274-9803-4D32-A4A9-0AFE8FB6B304}"/>
              </a:ext>
            </a:extLst>
          </p:cNvPr>
          <p:cNvSpPr/>
          <p:nvPr/>
        </p:nvSpPr>
        <p:spPr>
          <a:xfrm>
            <a:off x="8875220" y="4424218"/>
            <a:ext cx="83128" cy="6401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424ED013-44A5-41C9-90A8-81714060F572}"/>
              </a:ext>
            </a:extLst>
          </p:cNvPr>
          <p:cNvSpPr/>
          <p:nvPr/>
        </p:nvSpPr>
        <p:spPr>
          <a:xfrm>
            <a:off x="9264070" y="4424218"/>
            <a:ext cx="83128" cy="1126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2892A425-13B3-4411-B900-8323C850CCE8}"/>
              </a:ext>
            </a:extLst>
          </p:cNvPr>
          <p:cNvSpPr/>
          <p:nvPr/>
        </p:nvSpPr>
        <p:spPr>
          <a:xfrm>
            <a:off x="8875220" y="5985164"/>
            <a:ext cx="45719" cy="471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1950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4E5B-798A-4866-B74F-FDF547A3E174}"/>
              </a:ext>
            </a:extLst>
          </p:cNvPr>
          <p:cNvSpPr>
            <a:spLocks noGrp="1"/>
          </p:cNvSpPr>
          <p:nvPr>
            <p:ph type="title"/>
          </p:nvPr>
        </p:nvSpPr>
        <p:spPr>
          <a:xfrm>
            <a:off x="5091952" y="2501152"/>
            <a:ext cx="2124636" cy="927847"/>
          </a:xfrm>
        </p:spPr>
        <p:txBody>
          <a:bodyPr>
            <a:noAutofit/>
          </a:bodyPr>
          <a:lstStyle/>
          <a:p>
            <a:r>
              <a:rPr lang="en-IN" sz="4000" u="sng" dirty="0">
                <a:latin typeface="Calibri" panose="020F0502020204030204" pitchFamily="34" charset="0"/>
                <a:cs typeface="Calibri" panose="020F0502020204030204" pitchFamily="34" charset="0"/>
              </a:rPr>
              <a:t>DEMO</a:t>
            </a:r>
          </a:p>
        </p:txBody>
      </p:sp>
    </p:spTree>
    <p:extLst>
      <p:ext uri="{BB962C8B-B14F-4D97-AF65-F5344CB8AC3E}">
        <p14:creationId xmlns:p14="http://schemas.microsoft.com/office/powerpoint/2010/main" val="20893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340C-3614-4398-BD29-0B039D28980D}"/>
              </a:ext>
            </a:extLst>
          </p:cNvPr>
          <p:cNvSpPr>
            <a:spLocks noGrp="1"/>
          </p:cNvSpPr>
          <p:nvPr>
            <p:ph type="title"/>
          </p:nvPr>
        </p:nvSpPr>
        <p:spPr>
          <a:xfrm>
            <a:off x="2679765" y="847817"/>
            <a:ext cx="8911687" cy="1046070"/>
          </a:xfrm>
        </p:spPr>
        <p:txBody>
          <a:bodyPr>
            <a:normAutofit fontScale="90000"/>
          </a:bodyPr>
          <a:lstStyle/>
          <a:p>
            <a:r>
              <a:rPr lang="en-IN" u="sng" dirty="0">
                <a:latin typeface="Calibri" panose="020F0502020204030204" pitchFamily="34" charset="0"/>
                <a:cs typeface="Calibri" panose="020F0502020204030204" pitchFamily="34" charset="0"/>
              </a:rPr>
              <a:t>End Users:</a:t>
            </a:r>
            <a:br>
              <a:rPr lang="en-IN" u="sng" dirty="0">
                <a:latin typeface="Calibri" panose="020F0502020204030204" pitchFamily="34" charset="0"/>
                <a:cs typeface="Calibri" panose="020F0502020204030204" pitchFamily="34" charset="0"/>
              </a:rPr>
            </a:br>
            <a:endParaRPr lang="en-IN"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A4F2AD7-8A97-4B5F-9C9D-5021F51D4B50}"/>
              </a:ext>
            </a:extLst>
          </p:cNvPr>
          <p:cNvSpPr>
            <a:spLocks noGrp="1"/>
          </p:cNvSpPr>
          <p:nvPr>
            <p:ph idx="1"/>
          </p:nvPr>
        </p:nvSpPr>
        <p:spPr>
          <a:xfrm>
            <a:off x="2592925" y="2210540"/>
            <a:ext cx="8915400" cy="3799643"/>
          </a:xfrm>
        </p:spPr>
        <p:txBody>
          <a:bodyPr>
            <a:normAutofit/>
          </a:bodyPr>
          <a:lstStyle/>
          <a:p>
            <a:pPr marL="0" indent="0">
              <a:buNone/>
            </a:pPr>
            <a:r>
              <a:rPr lang="en-US" sz="2400" dirty="0"/>
              <a:t> 1.Doctors</a:t>
            </a:r>
          </a:p>
          <a:p>
            <a:pPr marL="0" indent="0">
              <a:buNone/>
            </a:pPr>
            <a:r>
              <a:rPr lang="en-US" sz="2400" dirty="0"/>
              <a:t> 2.Patients</a:t>
            </a:r>
          </a:p>
          <a:p>
            <a:pPr marL="0" indent="0">
              <a:buNone/>
            </a:pPr>
            <a:r>
              <a:rPr lang="en-US" sz="2400" dirty="0"/>
              <a:t> 3.Hospitals</a:t>
            </a:r>
            <a:endParaRPr lang="en-IN" sz="2400" dirty="0"/>
          </a:p>
        </p:txBody>
      </p:sp>
    </p:spTree>
    <p:extLst>
      <p:ext uri="{BB962C8B-B14F-4D97-AF65-F5344CB8AC3E}">
        <p14:creationId xmlns:p14="http://schemas.microsoft.com/office/powerpoint/2010/main" val="404176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0FE9972-96F5-4264-AD9C-EB70BE958A2D}"/>
              </a:ext>
            </a:extLst>
          </p:cNvPr>
          <p:cNvGraphicFramePr>
            <a:graphicFrameLocks noGrp="1"/>
          </p:cNvGraphicFramePr>
          <p:nvPr>
            <p:extLst>
              <p:ext uri="{D42A27DB-BD31-4B8C-83A1-F6EECF244321}">
                <p14:modId xmlns:p14="http://schemas.microsoft.com/office/powerpoint/2010/main" val="966124479"/>
              </p:ext>
            </p:extLst>
          </p:nvPr>
        </p:nvGraphicFramePr>
        <p:xfrm>
          <a:off x="2136559" y="3534559"/>
          <a:ext cx="8345007" cy="2866914"/>
        </p:xfrm>
        <a:graphic>
          <a:graphicData uri="http://schemas.openxmlformats.org/drawingml/2006/table">
            <a:tbl>
              <a:tblPr firstRow="1" bandRow="1">
                <a:tableStyleId>{5C22544A-7EE6-4342-B048-85BDC9FD1C3A}</a:tableStyleId>
              </a:tblPr>
              <a:tblGrid>
                <a:gridCol w="807867">
                  <a:extLst>
                    <a:ext uri="{9D8B030D-6E8A-4147-A177-3AD203B41FA5}">
                      <a16:colId xmlns:a16="http://schemas.microsoft.com/office/drawing/2014/main" val="831270536"/>
                    </a:ext>
                  </a:extLst>
                </a:gridCol>
                <a:gridCol w="5320684">
                  <a:extLst>
                    <a:ext uri="{9D8B030D-6E8A-4147-A177-3AD203B41FA5}">
                      <a16:colId xmlns:a16="http://schemas.microsoft.com/office/drawing/2014/main" val="1297764719"/>
                    </a:ext>
                  </a:extLst>
                </a:gridCol>
                <a:gridCol w="2216456">
                  <a:extLst>
                    <a:ext uri="{9D8B030D-6E8A-4147-A177-3AD203B41FA5}">
                      <a16:colId xmlns:a16="http://schemas.microsoft.com/office/drawing/2014/main" val="2740709039"/>
                    </a:ext>
                  </a:extLst>
                </a:gridCol>
              </a:tblGrid>
              <a:tr h="477819">
                <a:tc>
                  <a:txBody>
                    <a:bodyPr/>
                    <a:lstStyle/>
                    <a:p>
                      <a:pPr algn="ctr"/>
                      <a:r>
                        <a:rPr lang="en-IN" dirty="0"/>
                        <a:t>Sr.no</a:t>
                      </a:r>
                    </a:p>
                  </a:txBody>
                  <a:tcPr/>
                </a:tc>
                <a:tc>
                  <a:txBody>
                    <a:bodyPr/>
                    <a:lstStyle/>
                    <a:p>
                      <a:pPr algn="ctr"/>
                      <a:r>
                        <a:rPr lang="en-IN" dirty="0"/>
                        <a:t>Algorithms</a:t>
                      </a:r>
                    </a:p>
                  </a:txBody>
                  <a:tcPr/>
                </a:tc>
                <a:tc>
                  <a:txBody>
                    <a:bodyPr/>
                    <a:lstStyle/>
                    <a:p>
                      <a:pPr algn="ctr"/>
                      <a:r>
                        <a:rPr lang="en-IN" dirty="0"/>
                        <a:t>Accuracy(%)</a:t>
                      </a:r>
                    </a:p>
                  </a:txBody>
                  <a:tcPr/>
                </a:tc>
                <a:extLst>
                  <a:ext uri="{0D108BD9-81ED-4DB2-BD59-A6C34878D82A}">
                    <a16:rowId xmlns:a16="http://schemas.microsoft.com/office/drawing/2014/main" val="686814541"/>
                  </a:ext>
                </a:extLst>
              </a:tr>
              <a:tr h="477819">
                <a:tc>
                  <a:txBody>
                    <a:bodyPr/>
                    <a:lstStyle/>
                    <a:p>
                      <a:pPr algn="l"/>
                      <a:r>
                        <a:rPr lang="en-IN" dirty="0"/>
                        <a:t>1</a:t>
                      </a:r>
                    </a:p>
                  </a:txBody>
                  <a:tcPr/>
                </a:tc>
                <a:tc>
                  <a:txBody>
                    <a:bodyPr/>
                    <a:lstStyle/>
                    <a:p>
                      <a:pPr algn="l"/>
                      <a:r>
                        <a:rPr lang="en-IN" dirty="0"/>
                        <a:t>Logistic Regression</a:t>
                      </a:r>
                    </a:p>
                  </a:txBody>
                  <a:tcPr/>
                </a:tc>
                <a:tc>
                  <a:txBody>
                    <a:bodyPr/>
                    <a:lstStyle/>
                    <a:p>
                      <a:r>
                        <a:rPr lang="en-IN" dirty="0"/>
                        <a:t>96.04</a:t>
                      </a:r>
                    </a:p>
                  </a:txBody>
                  <a:tcPr/>
                </a:tc>
                <a:extLst>
                  <a:ext uri="{0D108BD9-81ED-4DB2-BD59-A6C34878D82A}">
                    <a16:rowId xmlns:a16="http://schemas.microsoft.com/office/drawing/2014/main" val="1763127806"/>
                  </a:ext>
                </a:extLst>
              </a:tr>
              <a:tr h="477819">
                <a:tc>
                  <a:txBody>
                    <a:bodyPr/>
                    <a:lstStyle/>
                    <a:p>
                      <a:pPr algn="l"/>
                      <a:r>
                        <a:rPr lang="en-IN" dirty="0"/>
                        <a:t>2</a:t>
                      </a:r>
                    </a:p>
                  </a:txBody>
                  <a:tcPr/>
                </a:tc>
                <a:tc>
                  <a:txBody>
                    <a:bodyPr/>
                    <a:lstStyle/>
                    <a:p>
                      <a:pPr algn="l"/>
                      <a:r>
                        <a:rPr lang="en-IN" dirty="0"/>
                        <a:t>Decision Tree</a:t>
                      </a:r>
                    </a:p>
                  </a:txBody>
                  <a:tcPr/>
                </a:tc>
                <a:tc>
                  <a:txBody>
                    <a:bodyPr/>
                    <a:lstStyle/>
                    <a:p>
                      <a:r>
                        <a:rPr lang="en-IN" dirty="0"/>
                        <a:t>95.10</a:t>
                      </a:r>
                    </a:p>
                  </a:txBody>
                  <a:tcPr/>
                </a:tc>
                <a:extLst>
                  <a:ext uri="{0D108BD9-81ED-4DB2-BD59-A6C34878D82A}">
                    <a16:rowId xmlns:a16="http://schemas.microsoft.com/office/drawing/2014/main" val="622318011"/>
                  </a:ext>
                </a:extLst>
              </a:tr>
              <a:tr h="477819">
                <a:tc>
                  <a:txBody>
                    <a:bodyPr/>
                    <a:lstStyle/>
                    <a:p>
                      <a:pPr algn="l"/>
                      <a:r>
                        <a:rPr lang="en-IN" dirty="0"/>
                        <a:t>3</a:t>
                      </a:r>
                    </a:p>
                  </a:txBody>
                  <a:tcPr/>
                </a:tc>
                <a:tc>
                  <a:txBody>
                    <a:bodyPr/>
                    <a:lstStyle/>
                    <a:p>
                      <a:r>
                        <a:rPr lang="en-IN" dirty="0"/>
                        <a:t>Random Forest Classifier</a:t>
                      </a:r>
                    </a:p>
                  </a:txBody>
                  <a:tcPr/>
                </a:tc>
                <a:tc>
                  <a:txBody>
                    <a:bodyPr/>
                    <a:lstStyle/>
                    <a:p>
                      <a:r>
                        <a:rPr lang="en-IN" dirty="0"/>
                        <a:t>96.50</a:t>
                      </a:r>
                    </a:p>
                  </a:txBody>
                  <a:tcPr/>
                </a:tc>
                <a:extLst>
                  <a:ext uri="{0D108BD9-81ED-4DB2-BD59-A6C34878D82A}">
                    <a16:rowId xmlns:a16="http://schemas.microsoft.com/office/drawing/2014/main" val="1452893167"/>
                  </a:ext>
                </a:extLst>
              </a:tr>
              <a:tr h="477819">
                <a:tc>
                  <a:txBody>
                    <a:bodyPr/>
                    <a:lstStyle/>
                    <a:p>
                      <a:pPr algn="l"/>
                      <a:r>
                        <a:rPr lang="en-IN" dirty="0"/>
                        <a:t>4</a:t>
                      </a:r>
                    </a:p>
                  </a:txBody>
                  <a:tcPr/>
                </a:tc>
                <a:tc>
                  <a:txBody>
                    <a:bodyPr/>
                    <a:lstStyle/>
                    <a:p>
                      <a:r>
                        <a:rPr lang="en-IN" dirty="0"/>
                        <a:t>Support Vector Machine</a:t>
                      </a:r>
                    </a:p>
                  </a:txBody>
                  <a:tcPr/>
                </a:tc>
                <a:tc>
                  <a:txBody>
                    <a:bodyPr/>
                    <a:lstStyle/>
                    <a:p>
                      <a:r>
                        <a:rPr lang="en-IN" dirty="0"/>
                        <a:t>96.54</a:t>
                      </a:r>
                    </a:p>
                  </a:txBody>
                  <a:tcPr/>
                </a:tc>
                <a:extLst>
                  <a:ext uri="{0D108BD9-81ED-4DB2-BD59-A6C34878D82A}">
                    <a16:rowId xmlns:a16="http://schemas.microsoft.com/office/drawing/2014/main" val="1615737988"/>
                  </a:ext>
                </a:extLst>
              </a:tr>
              <a:tr h="477819">
                <a:tc>
                  <a:txBody>
                    <a:bodyPr/>
                    <a:lstStyle/>
                    <a:p>
                      <a:pPr algn="l"/>
                      <a:r>
                        <a:rPr lang="en-IN" dirty="0"/>
                        <a:t>5</a:t>
                      </a:r>
                    </a:p>
                  </a:txBody>
                  <a:tcPr/>
                </a:tc>
                <a:tc>
                  <a:txBody>
                    <a:bodyPr/>
                    <a:lstStyle/>
                    <a:p>
                      <a:r>
                        <a:rPr lang="en-IN" dirty="0"/>
                        <a:t>Naïve Bayes</a:t>
                      </a:r>
                    </a:p>
                  </a:txBody>
                  <a:tcPr/>
                </a:tc>
                <a:tc>
                  <a:txBody>
                    <a:bodyPr/>
                    <a:lstStyle/>
                    <a:p>
                      <a:r>
                        <a:rPr lang="en-IN" dirty="0"/>
                        <a:t>92.30</a:t>
                      </a:r>
                    </a:p>
                  </a:txBody>
                  <a:tcPr/>
                </a:tc>
                <a:extLst>
                  <a:ext uri="{0D108BD9-81ED-4DB2-BD59-A6C34878D82A}">
                    <a16:rowId xmlns:a16="http://schemas.microsoft.com/office/drawing/2014/main" val="1047039832"/>
                  </a:ext>
                </a:extLst>
              </a:tr>
            </a:tbl>
          </a:graphicData>
        </a:graphic>
      </p:graphicFrame>
      <p:sp>
        <p:nvSpPr>
          <p:cNvPr id="4" name="TextBox 3">
            <a:extLst>
              <a:ext uri="{FF2B5EF4-FFF2-40B4-BE49-F238E27FC236}">
                <a16:creationId xmlns:a16="http://schemas.microsoft.com/office/drawing/2014/main" id="{21BA2B5A-37F4-4230-8657-981505F1DC43}"/>
              </a:ext>
            </a:extLst>
          </p:cNvPr>
          <p:cNvSpPr txBox="1"/>
          <p:nvPr/>
        </p:nvSpPr>
        <p:spPr>
          <a:xfrm>
            <a:off x="2026327" y="445648"/>
            <a:ext cx="8455239" cy="646331"/>
          </a:xfrm>
          <a:prstGeom prst="rect">
            <a:avLst/>
          </a:prstGeom>
          <a:noFill/>
        </p:spPr>
        <p:txBody>
          <a:bodyPr wrap="square">
            <a:spAutoFit/>
          </a:bodyPr>
          <a:lstStyle/>
          <a:p>
            <a:r>
              <a:rPr lang="en-IN" sz="3600" u="sng" dirty="0">
                <a:solidFill>
                  <a:schemeClr val="accent2"/>
                </a:solidFill>
                <a:latin typeface="Calibri" panose="020F0502020204030204" pitchFamily="34" charset="0"/>
                <a:ea typeface="Verdana" panose="020B0604030504040204" pitchFamily="34" charset="0"/>
                <a:cs typeface="Calibri" panose="020F0502020204030204" pitchFamily="34" charset="0"/>
              </a:rPr>
              <a:t>CONCLUSION:</a:t>
            </a:r>
            <a:endParaRPr lang="en-IN" sz="3600" dirty="0">
              <a:solidFill>
                <a:schemeClr val="accent2"/>
              </a:solidFill>
            </a:endParaRPr>
          </a:p>
        </p:txBody>
      </p:sp>
      <p:sp>
        <p:nvSpPr>
          <p:cNvPr id="6" name="TextBox 5">
            <a:extLst>
              <a:ext uri="{FF2B5EF4-FFF2-40B4-BE49-F238E27FC236}">
                <a16:creationId xmlns:a16="http://schemas.microsoft.com/office/drawing/2014/main" id="{3044D43D-59B1-4D5A-BCBA-9C3C2CFE939F}"/>
              </a:ext>
            </a:extLst>
          </p:cNvPr>
          <p:cNvSpPr txBox="1"/>
          <p:nvPr/>
        </p:nvSpPr>
        <p:spPr>
          <a:xfrm>
            <a:off x="1482571" y="1447568"/>
            <a:ext cx="8894681" cy="1834733"/>
          </a:xfrm>
          <a:prstGeom prst="rect">
            <a:avLst/>
          </a:prstGeom>
          <a:noFill/>
        </p:spPr>
        <p:txBody>
          <a:bodyPr wrap="square">
            <a:spAutoFit/>
          </a:bodyPr>
          <a:lstStyle/>
          <a:p>
            <a:pPr marL="628650" marR="12700" indent="-285750" algn="just">
              <a:lnSpc>
                <a:spcPct val="106000"/>
              </a:lnSpc>
              <a:buFont typeface="Wingdings" panose="05000000000000000000" pitchFamily="2" charset="2"/>
              <a:buChar char="Ø"/>
            </a:pPr>
            <a:r>
              <a:rPr lang="en-IN" sz="1800" dirty="0">
                <a:solidFill>
                  <a:srgbClr val="292929"/>
                </a:solidFill>
                <a:effectLst/>
                <a:latin typeface="Times New Roman" panose="02020603050405020304" pitchFamily="18" charset="0"/>
                <a:ea typeface="Times New Roman" panose="02020603050405020304" pitchFamily="18" charset="0"/>
                <a:cs typeface="Arial" panose="020B0604020202020204" pitchFamily="34" charset="0"/>
              </a:rPr>
              <a:t>From the accuracy and confusion metrics, the model that performed the best on the test data was the Random Forest Classifier.</a:t>
            </a:r>
          </a:p>
          <a:p>
            <a:pPr marL="628650" marR="12700" indent="-285750" algn="just">
              <a:lnSpc>
                <a:spcPct val="106000"/>
              </a:lnSpc>
              <a:buFont typeface="Wingdings" panose="05000000000000000000" pitchFamily="2" charset="2"/>
              <a:buChar char="Ø"/>
            </a:pPr>
            <a:r>
              <a:rPr lang="en-IN" sz="1800" dirty="0">
                <a:solidFill>
                  <a:srgbClr val="292929"/>
                </a:solidFill>
                <a:effectLst/>
                <a:latin typeface="Times New Roman" panose="02020603050405020304" pitchFamily="18" charset="0"/>
                <a:ea typeface="Times New Roman" panose="02020603050405020304" pitchFamily="18" charset="0"/>
                <a:cs typeface="Arial" panose="020B0604020202020204" pitchFamily="34" charset="0"/>
              </a:rPr>
              <a:t> We noticed the model, misdiagnosed a few patients as having cancer when they didn’t and it misdiagnosed patients that did have cancer as not having cancer. Random Forest Classifier gave an accuracy score of about 96.54%. So we will choose Random Forest Classifier model to detect cancer cells in patients.</a:t>
            </a:r>
          </a:p>
        </p:txBody>
      </p:sp>
    </p:spTree>
    <p:extLst>
      <p:ext uri="{BB962C8B-B14F-4D97-AF65-F5344CB8AC3E}">
        <p14:creationId xmlns:p14="http://schemas.microsoft.com/office/powerpoint/2010/main" val="24739281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653</TotalTime>
  <Words>636</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Times New Roman</vt:lpstr>
      <vt:lpstr>Verdana</vt:lpstr>
      <vt:lpstr>Wingdings</vt:lpstr>
      <vt:lpstr>Wingdings 3</vt:lpstr>
      <vt:lpstr>Wisp</vt:lpstr>
      <vt:lpstr>Breast Cancer Prediction Using  Machine Learning</vt:lpstr>
      <vt:lpstr>ABSTRACT:</vt:lpstr>
      <vt:lpstr>PowerPoint Presentation</vt:lpstr>
      <vt:lpstr>SOFTWARE REQUIREMENTS:</vt:lpstr>
      <vt:lpstr>PowerPoint Presentation</vt:lpstr>
      <vt:lpstr>PowerPoint Presentation</vt:lpstr>
      <vt:lpstr>DEMO</vt:lpstr>
      <vt:lpstr>End Users: </vt:lpstr>
      <vt:lpstr>PowerPoint Presentation</vt:lpstr>
      <vt:lpstr>FUTURE ENHANCEMENT:</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Using  Machine Learning</dc:title>
  <dc:creator>Nihara S K</dc:creator>
  <cp:lastModifiedBy>Adithya s k</cp:lastModifiedBy>
  <cp:revision>39</cp:revision>
  <dcterms:created xsi:type="dcterms:W3CDTF">2020-08-11T03:28:13Z</dcterms:created>
  <dcterms:modified xsi:type="dcterms:W3CDTF">2023-09-16T12:44:18Z</dcterms:modified>
</cp:coreProperties>
</file>