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0" i="0">
                <a:solidFill>
                  <a:srgbClr val="F4652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4EC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150851"/>
            <a:ext cx="4043266" cy="313614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629387" y="3133191"/>
            <a:ext cx="5029200" cy="4876800"/>
          </a:xfrm>
          <a:custGeom>
            <a:avLst/>
            <a:gdLst/>
            <a:ahLst/>
            <a:cxnLst/>
            <a:rect l="l" t="t" r="r" b="b"/>
            <a:pathLst>
              <a:path w="5029200" h="4876800">
                <a:moveTo>
                  <a:pt x="5029200" y="0"/>
                </a:moveTo>
                <a:lnTo>
                  <a:pt x="0" y="0"/>
                </a:lnTo>
                <a:lnTo>
                  <a:pt x="0" y="4876800"/>
                </a:lnTo>
                <a:lnTo>
                  <a:pt x="5029200" y="4876800"/>
                </a:lnTo>
                <a:lnTo>
                  <a:pt x="5029200" y="0"/>
                </a:lnTo>
                <a:close/>
              </a:path>
            </a:pathLst>
          </a:custGeom>
          <a:solidFill>
            <a:srgbClr val="D4EC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0437" y="4167778"/>
            <a:ext cx="218409" cy="1945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230099" y="3133185"/>
            <a:ext cx="5029200" cy="4876800"/>
          </a:xfrm>
          <a:custGeom>
            <a:avLst/>
            <a:gdLst/>
            <a:ahLst/>
            <a:cxnLst/>
            <a:rect l="l" t="t" r="r" b="b"/>
            <a:pathLst>
              <a:path w="5029200" h="4876800">
                <a:moveTo>
                  <a:pt x="5029199" y="4876799"/>
                </a:moveTo>
                <a:lnTo>
                  <a:pt x="0" y="4876799"/>
                </a:lnTo>
                <a:lnTo>
                  <a:pt x="0" y="0"/>
                </a:lnTo>
                <a:lnTo>
                  <a:pt x="5029199" y="0"/>
                </a:lnTo>
                <a:lnTo>
                  <a:pt x="5029199" y="4876799"/>
                </a:lnTo>
                <a:close/>
              </a:path>
            </a:pathLst>
          </a:custGeom>
          <a:solidFill>
            <a:srgbClr val="D4EC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0" i="0">
                <a:solidFill>
                  <a:srgbClr val="F4652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556690" y="3248816"/>
            <a:ext cx="6485255" cy="5328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4652F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421323" y="3248213"/>
            <a:ext cx="6361430" cy="5812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F4652F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4EC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" y="0"/>
            <a:ext cx="6839167" cy="565523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335C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0" i="0">
                <a:solidFill>
                  <a:srgbClr val="F4652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4EC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0209" y="5954662"/>
            <a:ext cx="15117789" cy="43323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941" y="1933632"/>
            <a:ext cx="161925" cy="161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941" y="3324282"/>
            <a:ext cx="161925" cy="1619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941" y="4019607"/>
            <a:ext cx="161925" cy="1619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941" y="5410257"/>
            <a:ext cx="161925" cy="1619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941" y="6105582"/>
            <a:ext cx="161925" cy="16192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941" y="6800907"/>
            <a:ext cx="161925" cy="16192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6941" y="7496232"/>
            <a:ext cx="161925" cy="16192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56941" y="8191557"/>
            <a:ext cx="161925" cy="161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4EC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1929" y="1309939"/>
            <a:ext cx="9924140" cy="1353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00" b="0" i="0">
                <a:solidFill>
                  <a:srgbClr val="F4652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1009" y="2383155"/>
            <a:ext cx="14557375" cy="650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slide" Target="slide2.xml"/><Relationship Id="rId4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0182" y="0"/>
            <a:ext cx="3927816" cy="52962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1" y="5461457"/>
            <a:ext cx="3954828" cy="48255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20"/>
              <a:t>NAAN</a:t>
            </a:r>
            <a:r>
              <a:rPr dirty="0" spc="105"/>
              <a:t> </a:t>
            </a:r>
            <a:r>
              <a:rPr dirty="0" spc="-295"/>
              <a:t>MUDHALVAN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56537" y="3004870"/>
            <a:ext cx="8575040" cy="666495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61925">
              <a:lnSpc>
                <a:spcPct val="100000"/>
              </a:lnSpc>
              <a:spcBef>
                <a:spcPts val="105"/>
              </a:spcBef>
            </a:pPr>
            <a:r>
              <a:rPr dirty="0" sz="9800" spc="1995">
                <a:latin typeface="Courier New"/>
                <a:cs typeface="Courier New"/>
              </a:rPr>
              <a:t>𝐂</a:t>
            </a:r>
            <a:r>
              <a:rPr dirty="0" sz="9800" spc="-1635">
                <a:latin typeface="Courier New"/>
                <a:cs typeface="Courier New"/>
              </a:rPr>
              <a:t>𝐲</a:t>
            </a:r>
            <a:r>
              <a:rPr dirty="0" sz="9800" spc="-720">
                <a:latin typeface="Courier New"/>
                <a:cs typeface="Courier New"/>
              </a:rPr>
              <a:t>𝐛</a:t>
            </a:r>
            <a:r>
              <a:rPr dirty="0" sz="9800" spc="-2550">
                <a:latin typeface="Courier New"/>
                <a:cs typeface="Courier New"/>
              </a:rPr>
              <a:t>𝐞</a:t>
            </a:r>
            <a:r>
              <a:rPr dirty="0" sz="9800" spc="-2545">
                <a:latin typeface="Courier New"/>
                <a:cs typeface="Courier New"/>
              </a:rPr>
              <a:t>𝐫</a:t>
            </a:r>
            <a:r>
              <a:rPr dirty="0" sz="9800" spc="-3570">
                <a:latin typeface="Courier New"/>
                <a:cs typeface="Courier New"/>
              </a:rPr>
              <a:t> </a:t>
            </a:r>
            <a:r>
              <a:rPr dirty="0" sz="9800" spc="-720">
                <a:latin typeface="Courier New"/>
                <a:cs typeface="Courier New"/>
              </a:rPr>
              <a:t>𝐒</a:t>
            </a:r>
            <a:r>
              <a:rPr dirty="0" sz="9800" spc="-2550">
                <a:latin typeface="Courier New"/>
                <a:cs typeface="Courier New"/>
              </a:rPr>
              <a:t>𝐞𝐜</a:t>
            </a:r>
            <a:r>
              <a:rPr dirty="0" sz="9800" spc="-720">
                <a:latin typeface="Courier New"/>
                <a:cs typeface="Courier New"/>
              </a:rPr>
              <a:t>𝐮</a:t>
            </a:r>
            <a:r>
              <a:rPr dirty="0" sz="9800" spc="-2550">
                <a:latin typeface="Courier New"/>
                <a:cs typeface="Courier New"/>
              </a:rPr>
              <a:t>𝐫</a:t>
            </a:r>
            <a:r>
              <a:rPr dirty="0" sz="9800" spc="-5265">
                <a:latin typeface="Courier New"/>
                <a:cs typeface="Courier New"/>
              </a:rPr>
              <a:t>𝐢</a:t>
            </a:r>
            <a:r>
              <a:rPr dirty="0" sz="9800" spc="-4365">
                <a:latin typeface="Courier New"/>
                <a:cs typeface="Courier New"/>
              </a:rPr>
              <a:t>𝐭</a:t>
            </a:r>
            <a:r>
              <a:rPr dirty="0" sz="9800" spc="-1630">
                <a:latin typeface="Courier New"/>
                <a:cs typeface="Courier New"/>
              </a:rPr>
              <a:t>𝐲</a:t>
            </a:r>
            <a:endParaRPr sz="9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8184"/>
              </a:spcBef>
            </a:pPr>
            <a:r>
              <a:rPr dirty="0" sz="7100" spc="-10">
                <a:latin typeface="Georgia"/>
                <a:cs typeface="Georgia"/>
              </a:rPr>
              <a:t>Keylogger</a:t>
            </a:r>
            <a:r>
              <a:rPr dirty="0" sz="7100" spc="-30">
                <a:latin typeface="Georgia"/>
                <a:cs typeface="Georgia"/>
              </a:rPr>
              <a:t> </a:t>
            </a:r>
            <a:r>
              <a:rPr dirty="0" sz="7100" spc="-5">
                <a:latin typeface="Georgia"/>
                <a:cs typeface="Georgia"/>
              </a:rPr>
              <a:t>In</a:t>
            </a:r>
            <a:r>
              <a:rPr dirty="0" sz="7100" spc="-30">
                <a:latin typeface="Georgia"/>
                <a:cs typeface="Georgia"/>
              </a:rPr>
              <a:t> </a:t>
            </a:r>
            <a:r>
              <a:rPr dirty="0" sz="7100" spc="-5">
                <a:latin typeface="Georgia"/>
                <a:cs typeface="Georgia"/>
              </a:rPr>
              <a:t>Security</a:t>
            </a:r>
            <a:endParaRPr sz="7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1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dirty="0" sz="6000" spc="125">
                <a:latin typeface="Courier New"/>
                <a:cs typeface="Courier New"/>
              </a:rPr>
              <a:t>𝐏</a:t>
            </a:r>
            <a:r>
              <a:rPr dirty="0" sz="6000" spc="-1550">
                <a:latin typeface="Courier New"/>
                <a:cs typeface="Courier New"/>
              </a:rPr>
              <a:t>𝐫𝐞</a:t>
            </a:r>
            <a:r>
              <a:rPr dirty="0" sz="6000" spc="-2100">
                <a:latin typeface="Courier New"/>
                <a:cs typeface="Courier New"/>
              </a:rPr>
              <a:t>𝐬</a:t>
            </a:r>
            <a:r>
              <a:rPr dirty="0" sz="6000" spc="-425">
                <a:latin typeface="Courier New"/>
                <a:cs typeface="Courier New"/>
              </a:rPr>
              <a:t>𝐧</a:t>
            </a:r>
            <a:r>
              <a:rPr dirty="0" sz="6000" spc="-2665">
                <a:latin typeface="Courier New"/>
                <a:cs typeface="Courier New"/>
              </a:rPr>
              <a:t>𝐭</a:t>
            </a:r>
            <a:r>
              <a:rPr dirty="0" sz="6000" spc="-1550">
                <a:latin typeface="Courier New"/>
                <a:cs typeface="Courier New"/>
              </a:rPr>
              <a:t>𝐞</a:t>
            </a:r>
            <a:r>
              <a:rPr dirty="0" sz="6000" spc="-420">
                <a:latin typeface="Courier New"/>
                <a:cs typeface="Courier New"/>
              </a:rPr>
              <a:t>𝐝</a:t>
            </a:r>
            <a:r>
              <a:rPr dirty="0" sz="6000" spc="-2190">
                <a:latin typeface="Courier New"/>
                <a:cs typeface="Courier New"/>
              </a:rPr>
              <a:t> </a:t>
            </a:r>
            <a:r>
              <a:rPr dirty="0" sz="6000" spc="-425">
                <a:latin typeface="Courier New"/>
                <a:cs typeface="Courier New"/>
              </a:rPr>
              <a:t>𝐛</a:t>
            </a:r>
            <a:r>
              <a:rPr dirty="0" sz="6000" spc="-985">
                <a:latin typeface="Courier New"/>
                <a:cs typeface="Courier New"/>
              </a:rPr>
              <a:t>𝐲</a:t>
            </a:r>
            <a:endParaRPr sz="6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6000" spc="1240">
                <a:latin typeface="Courier New"/>
                <a:cs typeface="Courier New"/>
              </a:rPr>
              <a:t>𝐀</a:t>
            </a:r>
            <a:r>
              <a:rPr dirty="0" sz="6000" spc="-425">
                <a:latin typeface="Courier New"/>
                <a:cs typeface="Courier New"/>
              </a:rPr>
              <a:t>𝐝</a:t>
            </a:r>
            <a:r>
              <a:rPr dirty="0" sz="6000" spc="-3210">
                <a:latin typeface="Courier New"/>
                <a:cs typeface="Courier New"/>
              </a:rPr>
              <a:t>𝐢</a:t>
            </a:r>
            <a:r>
              <a:rPr dirty="0" sz="6000" spc="-2665">
                <a:latin typeface="Courier New"/>
                <a:cs typeface="Courier New"/>
              </a:rPr>
              <a:t>𝐭</a:t>
            </a:r>
            <a:r>
              <a:rPr dirty="0" sz="6000" spc="-425">
                <a:latin typeface="Courier New"/>
                <a:cs typeface="Courier New"/>
              </a:rPr>
              <a:t>𝐡</a:t>
            </a:r>
            <a:r>
              <a:rPr dirty="0" sz="6000" spc="-990">
                <a:latin typeface="Courier New"/>
                <a:cs typeface="Courier New"/>
              </a:rPr>
              <a:t>𝐲</a:t>
            </a:r>
            <a:r>
              <a:rPr dirty="0" sz="6000" spc="-985">
                <a:latin typeface="Courier New"/>
                <a:cs typeface="Courier New"/>
              </a:rPr>
              <a:t>𝐚</a:t>
            </a:r>
            <a:r>
              <a:rPr dirty="0" sz="6000" spc="-2190">
                <a:latin typeface="Courier New"/>
                <a:cs typeface="Courier New"/>
              </a:rPr>
              <a:t> </a:t>
            </a:r>
            <a:r>
              <a:rPr dirty="0" sz="6000" spc="3465">
                <a:latin typeface="Courier New"/>
                <a:cs typeface="Courier New"/>
              </a:rPr>
              <a:t>𝐌</a:t>
            </a:r>
            <a:r>
              <a:rPr dirty="0" sz="6000" spc="-2190">
                <a:latin typeface="Courier New"/>
                <a:cs typeface="Courier New"/>
              </a:rPr>
              <a:t> </a:t>
            </a:r>
            <a:r>
              <a:rPr dirty="0" sz="6000" spc="-530">
                <a:latin typeface="Verdana"/>
                <a:cs typeface="Verdana"/>
              </a:rPr>
              <a:t>,</a:t>
            </a:r>
            <a:r>
              <a:rPr dirty="0" sz="6000" spc="-2135">
                <a:latin typeface="Courier New"/>
                <a:cs typeface="Courier New"/>
              </a:rPr>
              <a:t>𝐈𝐈𝐈</a:t>
            </a:r>
            <a:r>
              <a:rPr dirty="0" sz="6000" spc="-459">
                <a:latin typeface="Verdana"/>
                <a:cs typeface="Verdana"/>
              </a:rPr>
              <a:t>-</a:t>
            </a:r>
            <a:r>
              <a:rPr dirty="0" sz="6000" spc="1240">
                <a:latin typeface="Courier New"/>
                <a:cs typeface="Courier New"/>
              </a:rPr>
              <a:t>𝐂</a:t>
            </a:r>
            <a:r>
              <a:rPr dirty="0" sz="6000" spc="-425">
                <a:latin typeface="Courier New"/>
                <a:cs typeface="Courier New"/>
              </a:rPr>
              <a:t>𝐒</a:t>
            </a:r>
            <a:r>
              <a:rPr dirty="0" sz="6000" spc="695">
                <a:latin typeface="Courier New"/>
                <a:cs typeface="Courier New"/>
              </a:rPr>
              <a:t>𝐄</a:t>
            </a:r>
            <a:endParaRPr sz="6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2418" y="59059"/>
            <a:ext cx="6045581" cy="6559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6044" y="994441"/>
            <a:ext cx="3654425" cy="1046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700" spc="1240">
                <a:solidFill>
                  <a:srgbClr val="000000"/>
                </a:solidFill>
                <a:latin typeface="Courier New"/>
                <a:cs typeface="Courier New"/>
              </a:rPr>
              <a:t>𝐑</a:t>
            </a:r>
            <a:r>
              <a:rPr dirty="0" sz="6700" spc="-1750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r>
              <a:rPr dirty="0" sz="6700" spc="-2985">
                <a:solidFill>
                  <a:srgbClr val="000000"/>
                </a:solidFill>
                <a:latin typeface="Courier New"/>
                <a:cs typeface="Courier New"/>
              </a:rPr>
              <a:t>𝐟</a:t>
            </a:r>
            <a:r>
              <a:rPr dirty="0" sz="6700" spc="-1750">
                <a:solidFill>
                  <a:srgbClr val="000000"/>
                </a:solidFill>
                <a:latin typeface="Courier New"/>
                <a:cs typeface="Courier New"/>
              </a:rPr>
              <a:t>𝐞𝐫𝐞</a:t>
            </a:r>
            <a:r>
              <a:rPr dirty="0" sz="6700" spc="-500">
                <a:solidFill>
                  <a:srgbClr val="000000"/>
                </a:solidFill>
                <a:latin typeface="Courier New"/>
                <a:cs typeface="Courier New"/>
              </a:rPr>
              <a:t>𝐧</a:t>
            </a:r>
            <a:r>
              <a:rPr dirty="0" sz="6700" spc="-1750">
                <a:solidFill>
                  <a:srgbClr val="000000"/>
                </a:solidFill>
                <a:latin typeface="Courier New"/>
                <a:cs typeface="Courier New"/>
              </a:rPr>
              <a:t>𝐜</a:t>
            </a:r>
            <a:r>
              <a:rPr dirty="0" sz="6700" spc="-1745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endParaRPr sz="6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55" y="2941387"/>
            <a:ext cx="16890365" cy="5365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599"/>
              </a:lnSpc>
              <a:spcBef>
                <a:spcPts val="95"/>
              </a:spcBef>
            </a:pPr>
            <a:r>
              <a:rPr dirty="0" sz="3700" spc="105">
                <a:latin typeface="Cambria"/>
                <a:cs typeface="Cambria"/>
              </a:rPr>
              <a:t>Blyth, </a:t>
            </a:r>
            <a:r>
              <a:rPr dirty="0" sz="3700" spc="210">
                <a:latin typeface="Cambria"/>
                <a:cs typeface="Cambria"/>
              </a:rPr>
              <a:t>A. </a:t>
            </a:r>
            <a:r>
              <a:rPr dirty="0" sz="3700" spc="225">
                <a:latin typeface="Cambria"/>
                <a:cs typeface="Cambria"/>
              </a:rPr>
              <a:t>J., </a:t>
            </a:r>
            <a:r>
              <a:rPr dirty="0" sz="3700" spc="105">
                <a:latin typeface="Cambria"/>
                <a:cs typeface="Cambria"/>
              </a:rPr>
              <a:t>&amp; </a:t>
            </a:r>
            <a:r>
              <a:rPr dirty="0" sz="3700" spc="110">
                <a:latin typeface="Cambria"/>
                <a:cs typeface="Cambria"/>
              </a:rPr>
              <a:t>Kovacich, </a:t>
            </a:r>
            <a:r>
              <a:rPr dirty="0" sz="3700" spc="409">
                <a:latin typeface="Cambria"/>
                <a:cs typeface="Cambria"/>
              </a:rPr>
              <a:t>G. </a:t>
            </a:r>
            <a:r>
              <a:rPr dirty="0" sz="3700" spc="295">
                <a:latin typeface="Cambria"/>
                <a:cs typeface="Cambria"/>
              </a:rPr>
              <a:t>L. </a:t>
            </a:r>
            <a:r>
              <a:rPr dirty="0" sz="3700" spc="-90">
                <a:latin typeface="Cambria"/>
                <a:cs typeface="Cambria"/>
              </a:rPr>
              <a:t>(2006). </a:t>
            </a:r>
            <a:r>
              <a:rPr dirty="0" sz="3700" spc="135">
                <a:latin typeface="Cambria"/>
                <a:cs typeface="Cambria"/>
              </a:rPr>
              <a:t>The Dark </a:t>
            </a:r>
            <a:r>
              <a:rPr dirty="0" sz="3700" spc="85">
                <a:latin typeface="Cambria"/>
                <a:cs typeface="Cambria"/>
              </a:rPr>
              <a:t>Side </a:t>
            </a:r>
            <a:r>
              <a:rPr dirty="0" sz="3700" spc="140">
                <a:latin typeface="Cambria"/>
                <a:cs typeface="Cambria"/>
              </a:rPr>
              <a:t>of </a:t>
            </a:r>
            <a:r>
              <a:rPr dirty="0" sz="3700" spc="95">
                <a:latin typeface="Cambria"/>
                <a:cs typeface="Cambria"/>
              </a:rPr>
              <a:t>Computing: </a:t>
            </a:r>
            <a:r>
              <a:rPr dirty="0" sz="3700" spc="180">
                <a:latin typeface="Cambria"/>
                <a:cs typeface="Cambria"/>
              </a:rPr>
              <a:t>A </a:t>
            </a:r>
            <a:r>
              <a:rPr dirty="0" sz="3700" spc="45">
                <a:latin typeface="Cambria"/>
                <a:cs typeface="Cambria"/>
              </a:rPr>
              <a:t>Forensic </a:t>
            </a:r>
            <a:r>
              <a:rPr dirty="0" sz="3700" spc="50">
                <a:latin typeface="Cambria"/>
                <a:cs typeface="Cambria"/>
              </a:rPr>
              <a:t> </a:t>
            </a:r>
            <a:r>
              <a:rPr dirty="0" sz="3700" spc="95">
                <a:latin typeface="Cambria"/>
                <a:cs typeface="Cambria"/>
              </a:rPr>
              <a:t>Computing</a:t>
            </a:r>
            <a:r>
              <a:rPr dirty="0" sz="3700" spc="100">
                <a:latin typeface="Cambria"/>
                <a:cs typeface="Cambria"/>
              </a:rPr>
              <a:t> </a:t>
            </a:r>
            <a:r>
              <a:rPr dirty="0" sz="3700" spc="140">
                <a:latin typeface="Cambria"/>
                <a:cs typeface="Cambria"/>
              </a:rPr>
              <a:t>Handbook.</a:t>
            </a:r>
            <a:r>
              <a:rPr dirty="0" sz="3700" spc="145">
                <a:latin typeface="Cambria"/>
                <a:cs typeface="Cambria"/>
              </a:rPr>
              <a:t> </a:t>
            </a:r>
            <a:r>
              <a:rPr dirty="0" sz="3700" spc="25">
                <a:latin typeface="Cambria"/>
                <a:cs typeface="Cambria"/>
              </a:rPr>
              <a:t>Pearson</a:t>
            </a:r>
            <a:r>
              <a:rPr dirty="0" sz="3700" spc="30">
                <a:latin typeface="Cambria"/>
                <a:cs typeface="Cambria"/>
              </a:rPr>
              <a:t> </a:t>
            </a:r>
            <a:r>
              <a:rPr dirty="0" sz="3700" spc="114">
                <a:latin typeface="Cambria"/>
                <a:cs typeface="Cambria"/>
              </a:rPr>
              <a:t>Education.This</a:t>
            </a:r>
            <a:r>
              <a:rPr dirty="0" sz="3700" spc="120">
                <a:latin typeface="Cambria"/>
                <a:cs typeface="Cambria"/>
              </a:rPr>
              <a:t> </a:t>
            </a:r>
            <a:r>
              <a:rPr dirty="0" sz="3700" spc="65">
                <a:latin typeface="Cambria"/>
                <a:cs typeface="Cambria"/>
              </a:rPr>
              <a:t>book</a:t>
            </a:r>
            <a:r>
              <a:rPr dirty="0" sz="3700" spc="70">
                <a:latin typeface="Cambria"/>
                <a:cs typeface="Cambria"/>
              </a:rPr>
              <a:t> </a:t>
            </a:r>
            <a:r>
              <a:rPr dirty="0" sz="3700" spc="-10">
                <a:latin typeface="Cambria"/>
                <a:cs typeface="Cambria"/>
              </a:rPr>
              <a:t>provides</a:t>
            </a:r>
            <a:r>
              <a:rPr dirty="0" sz="3700" spc="-5">
                <a:latin typeface="Cambria"/>
                <a:cs typeface="Cambria"/>
              </a:rPr>
              <a:t> </a:t>
            </a:r>
            <a:r>
              <a:rPr dirty="0" sz="3700" spc="25">
                <a:latin typeface="Cambria"/>
                <a:cs typeface="Cambria"/>
              </a:rPr>
              <a:t>insights</a:t>
            </a:r>
            <a:r>
              <a:rPr dirty="0" sz="3700" spc="30">
                <a:latin typeface="Cambria"/>
                <a:cs typeface="Cambria"/>
              </a:rPr>
              <a:t> </a:t>
            </a:r>
            <a:r>
              <a:rPr dirty="0" sz="3700" spc="40">
                <a:latin typeface="Cambria"/>
                <a:cs typeface="Cambria"/>
              </a:rPr>
              <a:t>into </a:t>
            </a:r>
            <a:r>
              <a:rPr dirty="0" sz="3700" spc="45">
                <a:latin typeface="Cambria"/>
                <a:cs typeface="Cambria"/>
              </a:rPr>
              <a:t> </a:t>
            </a:r>
            <a:r>
              <a:rPr dirty="0" sz="3700" spc="-5">
                <a:latin typeface="Cambria"/>
                <a:cs typeface="Cambria"/>
              </a:rPr>
              <a:t>various</a:t>
            </a:r>
            <a:r>
              <a:rPr dirty="0" sz="3700">
                <a:latin typeface="Cambria"/>
                <a:cs typeface="Cambria"/>
              </a:rPr>
              <a:t> </a:t>
            </a:r>
            <a:r>
              <a:rPr dirty="0" sz="3700" spc="-15">
                <a:latin typeface="Cambria"/>
                <a:cs typeface="Cambria"/>
              </a:rPr>
              <a:t>cyber</a:t>
            </a:r>
            <a:r>
              <a:rPr dirty="0" sz="3700" spc="-10">
                <a:latin typeface="Cambria"/>
                <a:cs typeface="Cambria"/>
              </a:rPr>
              <a:t> </a:t>
            </a:r>
            <a:r>
              <a:rPr dirty="0" sz="3700" spc="20">
                <a:latin typeface="Cambria"/>
                <a:cs typeface="Cambria"/>
              </a:rPr>
              <a:t>threats,</a:t>
            </a:r>
            <a:r>
              <a:rPr dirty="0" sz="3700" spc="25">
                <a:latin typeface="Cambria"/>
                <a:cs typeface="Cambria"/>
              </a:rPr>
              <a:t> </a:t>
            </a:r>
            <a:r>
              <a:rPr dirty="0" sz="3700" spc="75">
                <a:latin typeface="Cambria"/>
                <a:cs typeface="Cambria"/>
              </a:rPr>
              <a:t>including</a:t>
            </a:r>
            <a:r>
              <a:rPr dirty="0" sz="3700" spc="80">
                <a:latin typeface="Cambria"/>
                <a:cs typeface="Cambria"/>
              </a:rPr>
              <a:t> </a:t>
            </a:r>
            <a:r>
              <a:rPr dirty="0" sz="3700" spc="10">
                <a:latin typeface="Cambria"/>
                <a:cs typeface="Cambria"/>
              </a:rPr>
              <a:t>keyloggers,</a:t>
            </a:r>
            <a:r>
              <a:rPr dirty="0" sz="3700" spc="15">
                <a:latin typeface="Cambria"/>
                <a:cs typeface="Cambria"/>
              </a:rPr>
              <a:t> </a:t>
            </a:r>
            <a:r>
              <a:rPr dirty="0" sz="3700" spc="75">
                <a:latin typeface="Cambria"/>
                <a:cs typeface="Cambria"/>
              </a:rPr>
              <a:t>and</a:t>
            </a:r>
            <a:r>
              <a:rPr dirty="0" sz="3700" spc="80">
                <a:latin typeface="Cambria"/>
                <a:cs typeface="Cambria"/>
              </a:rPr>
              <a:t> </a:t>
            </a:r>
            <a:r>
              <a:rPr dirty="0" sz="3700" spc="50">
                <a:latin typeface="Cambria"/>
                <a:cs typeface="Cambria"/>
              </a:rPr>
              <a:t>offers</a:t>
            </a:r>
            <a:r>
              <a:rPr dirty="0" sz="3700" spc="55">
                <a:latin typeface="Cambria"/>
                <a:cs typeface="Cambria"/>
              </a:rPr>
              <a:t> </a:t>
            </a:r>
            <a:r>
              <a:rPr dirty="0" sz="3700" spc="50">
                <a:latin typeface="Cambria"/>
                <a:cs typeface="Cambria"/>
              </a:rPr>
              <a:t>guidance</a:t>
            </a:r>
            <a:r>
              <a:rPr dirty="0" sz="3700" spc="55">
                <a:latin typeface="Cambria"/>
                <a:cs typeface="Cambria"/>
              </a:rPr>
              <a:t> </a:t>
            </a:r>
            <a:r>
              <a:rPr dirty="0" sz="3700" spc="70">
                <a:latin typeface="Cambria"/>
                <a:cs typeface="Cambria"/>
              </a:rPr>
              <a:t>on</a:t>
            </a:r>
            <a:r>
              <a:rPr dirty="0" sz="3700" spc="75">
                <a:latin typeface="Cambria"/>
                <a:cs typeface="Cambria"/>
              </a:rPr>
              <a:t> </a:t>
            </a:r>
            <a:r>
              <a:rPr dirty="0" sz="3700" spc="40">
                <a:latin typeface="Cambria"/>
                <a:cs typeface="Cambria"/>
              </a:rPr>
              <a:t>forensic </a:t>
            </a:r>
            <a:r>
              <a:rPr dirty="0" sz="3700" spc="45">
                <a:latin typeface="Cambria"/>
                <a:cs typeface="Cambria"/>
              </a:rPr>
              <a:t> </a:t>
            </a:r>
            <a:r>
              <a:rPr dirty="0" sz="3700" spc="5">
                <a:latin typeface="Cambria"/>
                <a:cs typeface="Cambria"/>
              </a:rPr>
              <a:t>investigation</a:t>
            </a:r>
            <a:r>
              <a:rPr dirty="0" sz="3700" spc="50">
                <a:latin typeface="Cambria"/>
                <a:cs typeface="Cambria"/>
              </a:rPr>
              <a:t> techniques.</a:t>
            </a:r>
            <a:endParaRPr sz="3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>
              <a:latin typeface="Cambria"/>
              <a:cs typeface="Cambria"/>
            </a:endParaRPr>
          </a:p>
          <a:p>
            <a:pPr algn="just" marL="53975" marR="46355">
              <a:lnSpc>
                <a:spcPct val="115700"/>
              </a:lnSpc>
            </a:pPr>
            <a:r>
              <a:rPr dirty="0" sz="3350" spc="45">
                <a:latin typeface="Cambria"/>
                <a:cs typeface="Cambria"/>
              </a:rPr>
              <a:t>These</a:t>
            </a:r>
            <a:r>
              <a:rPr dirty="0" sz="3350" spc="50">
                <a:latin typeface="Cambria"/>
                <a:cs typeface="Cambria"/>
              </a:rPr>
              <a:t> </a:t>
            </a:r>
            <a:r>
              <a:rPr dirty="0" sz="3350" spc="-10">
                <a:latin typeface="Cambria"/>
                <a:cs typeface="Cambria"/>
              </a:rPr>
              <a:t>references</a:t>
            </a:r>
            <a:r>
              <a:rPr dirty="0" sz="3350" spc="-5">
                <a:latin typeface="Cambria"/>
                <a:cs typeface="Cambria"/>
              </a:rPr>
              <a:t> provide</a:t>
            </a:r>
            <a:r>
              <a:rPr dirty="0" sz="3350">
                <a:latin typeface="Cambria"/>
                <a:cs typeface="Cambria"/>
              </a:rPr>
              <a:t> </a:t>
            </a:r>
            <a:r>
              <a:rPr dirty="0" sz="3350" spc="10">
                <a:latin typeface="Cambria"/>
                <a:cs typeface="Cambria"/>
              </a:rPr>
              <a:t>valuable</a:t>
            </a:r>
            <a:r>
              <a:rPr dirty="0" sz="3350" spc="15">
                <a:latin typeface="Cambria"/>
                <a:cs typeface="Cambria"/>
              </a:rPr>
              <a:t> insights</a:t>
            </a:r>
            <a:r>
              <a:rPr dirty="0" sz="3350" spc="20">
                <a:latin typeface="Cambria"/>
                <a:cs typeface="Cambria"/>
              </a:rPr>
              <a:t> </a:t>
            </a:r>
            <a:r>
              <a:rPr dirty="0" sz="3350" spc="30">
                <a:latin typeface="Cambria"/>
                <a:cs typeface="Cambria"/>
              </a:rPr>
              <a:t>into</a:t>
            </a:r>
            <a:r>
              <a:rPr dirty="0" sz="3350" spc="35">
                <a:latin typeface="Cambria"/>
                <a:cs typeface="Cambria"/>
              </a:rPr>
              <a:t> </a:t>
            </a:r>
            <a:r>
              <a:rPr dirty="0" sz="3350" spc="5">
                <a:latin typeface="Cambria"/>
                <a:cs typeface="Cambria"/>
              </a:rPr>
              <a:t>keyloggers,</a:t>
            </a:r>
            <a:r>
              <a:rPr dirty="0" sz="3350" spc="10">
                <a:latin typeface="Cambria"/>
                <a:cs typeface="Cambria"/>
              </a:rPr>
              <a:t> </a:t>
            </a:r>
            <a:r>
              <a:rPr dirty="0" sz="3350" spc="-5">
                <a:latin typeface="Cambria"/>
                <a:cs typeface="Cambria"/>
              </a:rPr>
              <a:t>their</a:t>
            </a:r>
            <a:r>
              <a:rPr dirty="0" sz="3350">
                <a:latin typeface="Cambria"/>
                <a:cs typeface="Cambria"/>
              </a:rPr>
              <a:t> </a:t>
            </a:r>
            <a:r>
              <a:rPr dirty="0" sz="3350" spc="40">
                <a:latin typeface="Cambria"/>
                <a:cs typeface="Cambria"/>
              </a:rPr>
              <a:t>detection,</a:t>
            </a:r>
            <a:r>
              <a:rPr dirty="0" sz="3350" spc="45">
                <a:latin typeface="Cambria"/>
                <a:cs typeface="Cambria"/>
              </a:rPr>
              <a:t> </a:t>
            </a:r>
            <a:r>
              <a:rPr dirty="0" sz="3350" spc="65">
                <a:latin typeface="Cambria"/>
                <a:cs typeface="Cambria"/>
              </a:rPr>
              <a:t>and  </a:t>
            </a:r>
            <a:r>
              <a:rPr dirty="0" sz="3350" spc="-5">
                <a:latin typeface="Cambria"/>
                <a:cs typeface="Cambria"/>
              </a:rPr>
              <a:t>their </a:t>
            </a:r>
            <a:r>
              <a:rPr dirty="0" sz="3350">
                <a:latin typeface="Cambria"/>
                <a:cs typeface="Cambria"/>
              </a:rPr>
              <a:t> </a:t>
            </a:r>
            <a:r>
              <a:rPr dirty="0" sz="3350" spc="45">
                <a:latin typeface="Cambria"/>
                <a:cs typeface="Cambria"/>
              </a:rPr>
              <a:t>impact</a:t>
            </a:r>
            <a:r>
              <a:rPr dirty="0" sz="3350" spc="50">
                <a:latin typeface="Cambria"/>
                <a:cs typeface="Cambria"/>
              </a:rPr>
              <a:t> </a:t>
            </a:r>
            <a:r>
              <a:rPr dirty="0" sz="3350" spc="60">
                <a:latin typeface="Cambria"/>
                <a:cs typeface="Cambria"/>
              </a:rPr>
              <a:t>on</a:t>
            </a:r>
            <a:r>
              <a:rPr dirty="0" sz="3350" spc="65">
                <a:latin typeface="Cambria"/>
                <a:cs typeface="Cambria"/>
              </a:rPr>
              <a:t> </a:t>
            </a:r>
            <a:r>
              <a:rPr dirty="0" sz="3350" spc="5">
                <a:latin typeface="Cambria"/>
                <a:cs typeface="Cambria"/>
              </a:rPr>
              <a:t>cybersecurity,</a:t>
            </a:r>
            <a:r>
              <a:rPr dirty="0" sz="3350" spc="10">
                <a:latin typeface="Cambria"/>
                <a:cs typeface="Cambria"/>
              </a:rPr>
              <a:t> </a:t>
            </a:r>
            <a:r>
              <a:rPr dirty="0" sz="3350" spc="50">
                <a:latin typeface="Cambria"/>
                <a:cs typeface="Cambria"/>
              </a:rPr>
              <a:t>offering</a:t>
            </a:r>
            <a:r>
              <a:rPr dirty="0" sz="3350" spc="55">
                <a:latin typeface="Cambria"/>
                <a:cs typeface="Cambria"/>
              </a:rPr>
              <a:t> </a:t>
            </a:r>
            <a:r>
              <a:rPr dirty="0" sz="3350" spc="40">
                <a:latin typeface="Cambria"/>
                <a:cs typeface="Cambria"/>
              </a:rPr>
              <a:t>guidance</a:t>
            </a:r>
            <a:r>
              <a:rPr dirty="0" sz="3350" spc="45">
                <a:latin typeface="Cambria"/>
                <a:cs typeface="Cambria"/>
              </a:rPr>
              <a:t> </a:t>
            </a:r>
            <a:r>
              <a:rPr dirty="0" sz="3350" spc="50">
                <a:latin typeface="Cambria"/>
                <a:cs typeface="Cambria"/>
              </a:rPr>
              <a:t>for</a:t>
            </a:r>
            <a:r>
              <a:rPr dirty="0" sz="3350" spc="55">
                <a:latin typeface="Cambria"/>
                <a:cs typeface="Cambria"/>
              </a:rPr>
              <a:t> </a:t>
            </a:r>
            <a:r>
              <a:rPr dirty="0" sz="3350" spc="15">
                <a:latin typeface="Cambria"/>
                <a:cs typeface="Cambria"/>
              </a:rPr>
              <a:t>practitioners,</a:t>
            </a:r>
            <a:r>
              <a:rPr dirty="0" sz="3350" spc="20">
                <a:latin typeface="Cambria"/>
                <a:cs typeface="Cambria"/>
              </a:rPr>
              <a:t> </a:t>
            </a:r>
            <a:r>
              <a:rPr dirty="0" sz="3350" spc="-5">
                <a:latin typeface="Cambria"/>
                <a:cs typeface="Cambria"/>
              </a:rPr>
              <a:t>researchers,</a:t>
            </a:r>
            <a:r>
              <a:rPr dirty="0" sz="3350" spc="730">
                <a:latin typeface="Cambria"/>
                <a:cs typeface="Cambria"/>
              </a:rPr>
              <a:t> </a:t>
            </a:r>
            <a:r>
              <a:rPr dirty="0" sz="3350" spc="65">
                <a:latin typeface="Cambria"/>
                <a:cs typeface="Cambria"/>
              </a:rPr>
              <a:t>and </a:t>
            </a:r>
            <a:r>
              <a:rPr dirty="0" sz="3350" spc="70">
                <a:latin typeface="Cambria"/>
                <a:cs typeface="Cambria"/>
              </a:rPr>
              <a:t> </a:t>
            </a:r>
            <a:r>
              <a:rPr dirty="0" sz="3350" spc="-10">
                <a:latin typeface="Cambria"/>
                <a:cs typeface="Cambria"/>
              </a:rPr>
              <a:t>cybersecurity</a:t>
            </a:r>
            <a:r>
              <a:rPr dirty="0" sz="3350" spc="40">
                <a:latin typeface="Cambria"/>
                <a:cs typeface="Cambria"/>
              </a:rPr>
              <a:t> </a:t>
            </a:r>
            <a:r>
              <a:rPr dirty="0" sz="3350" spc="30">
                <a:latin typeface="Cambria"/>
                <a:cs typeface="Cambria"/>
              </a:rPr>
              <a:t>professionals.</a:t>
            </a:r>
            <a:endParaRPr sz="3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8686" y="4286642"/>
            <a:ext cx="11365230" cy="22542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600" spc="1645">
                <a:solidFill>
                  <a:srgbClr val="000000"/>
                </a:solidFill>
                <a:latin typeface="Courier New"/>
                <a:cs typeface="Courier New"/>
              </a:rPr>
              <a:t>𝐓</a:t>
            </a:r>
            <a:r>
              <a:rPr dirty="0" sz="14600" spc="4250">
                <a:solidFill>
                  <a:srgbClr val="000000"/>
                </a:solidFill>
                <a:latin typeface="Courier New"/>
                <a:cs typeface="Courier New"/>
              </a:rPr>
              <a:t>𝐇</a:t>
            </a:r>
            <a:r>
              <a:rPr dirty="0" sz="14600" spc="2985">
                <a:solidFill>
                  <a:srgbClr val="000000"/>
                </a:solidFill>
                <a:latin typeface="Courier New"/>
                <a:cs typeface="Courier New"/>
              </a:rPr>
              <a:t>𝐀𝐍</a:t>
            </a:r>
            <a:r>
              <a:rPr dirty="0" sz="14600" spc="4015">
                <a:solidFill>
                  <a:srgbClr val="000000"/>
                </a:solidFill>
                <a:latin typeface="Courier New"/>
                <a:cs typeface="Courier New"/>
              </a:rPr>
              <a:t>𝐊</a:t>
            </a:r>
            <a:r>
              <a:rPr dirty="0" sz="14600" spc="-5315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14600" spc="2985">
                <a:solidFill>
                  <a:srgbClr val="000000"/>
                </a:solidFill>
                <a:latin typeface="Courier New"/>
                <a:cs typeface="Courier New"/>
              </a:rPr>
              <a:t>𝐘</a:t>
            </a:r>
            <a:r>
              <a:rPr dirty="0" sz="14600" spc="4350">
                <a:solidFill>
                  <a:srgbClr val="000000"/>
                </a:solidFill>
                <a:latin typeface="Courier New"/>
                <a:cs typeface="Courier New"/>
              </a:rPr>
              <a:t>𝐎</a:t>
            </a:r>
            <a:r>
              <a:rPr dirty="0" sz="14600" spc="2990">
                <a:solidFill>
                  <a:srgbClr val="000000"/>
                </a:solidFill>
                <a:latin typeface="Courier New"/>
                <a:cs typeface="Courier New"/>
              </a:rPr>
              <a:t>𝐔</a:t>
            </a:r>
            <a:endParaRPr sz="14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6310" y="944695"/>
            <a:ext cx="4624705" cy="10401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50" spc="-2370">
                <a:solidFill>
                  <a:srgbClr val="000000"/>
                </a:solidFill>
                <a:latin typeface="Courier New"/>
                <a:cs typeface="Courier New"/>
              </a:rPr>
              <a:t>𝐈</a:t>
            </a:r>
            <a:r>
              <a:rPr dirty="0" sz="6650" spc="-484">
                <a:solidFill>
                  <a:srgbClr val="000000"/>
                </a:solidFill>
                <a:latin typeface="Courier New"/>
                <a:cs typeface="Courier New"/>
              </a:rPr>
              <a:t>𝐧</a:t>
            </a:r>
            <a:r>
              <a:rPr dirty="0" sz="6650" spc="-2960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r>
              <a:rPr dirty="0" sz="6650" spc="-1730">
                <a:solidFill>
                  <a:srgbClr val="000000"/>
                </a:solidFill>
                <a:latin typeface="Courier New"/>
                <a:cs typeface="Courier New"/>
              </a:rPr>
              <a:t>𝐫</a:t>
            </a:r>
            <a:r>
              <a:rPr dirty="0" sz="6650" spc="-1110">
                <a:solidFill>
                  <a:srgbClr val="000000"/>
                </a:solidFill>
                <a:latin typeface="Courier New"/>
                <a:cs typeface="Courier New"/>
              </a:rPr>
              <a:t>𝐨</a:t>
            </a:r>
            <a:r>
              <a:rPr dirty="0" sz="6650" spc="-484">
                <a:solidFill>
                  <a:srgbClr val="000000"/>
                </a:solidFill>
                <a:latin typeface="Courier New"/>
                <a:cs typeface="Courier New"/>
              </a:rPr>
              <a:t>𝐝𝐮</a:t>
            </a:r>
            <a:r>
              <a:rPr dirty="0" sz="6650" spc="-1730">
                <a:solidFill>
                  <a:srgbClr val="000000"/>
                </a:solidFill>
                <a:latin typeface="Courier New"/>
                <a:cs typeface="Courier New"/>
              </a:rPr>
              <a:t>𝐜</a:t>
            </a:r>
            <a:r>
              <a:rPr dirty="0" sz="6650" spc="-2960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r>
              <a:rPr dirty="0" sz="6650" spc="-3570">
                <a:solidFill>
                  <a:srgbClr val="000000"/>
                </a:solidFill>
                <a:latin typeface="Courier New"/>
                <a:cs typeface="Courier New"/>
              </a:rPr>
              <a:t>𝐢</a:t>
            </a:r>
            <a:r>
              <a:rPr dirty="0" sz="6650" spc="-1110">
                <a:solidFill>
                  <a:srgbClr val="000000"/>
                </a:solidFill>
                <a:latin typeface="Courier New"/>
                <a:cs typeface="Courier New"/>
              </a:rPr>
              <a:t>𝐨</a:t>
            </a:r>
            <a:r>
              <a:rPr dirty="0" sz="6650" spc="-484">
                <a:solidFill>
                  <a:srgbClr val="000000"/>
                </a:solidFill>
                <a:latin typeface="Courier New"/>
                <a:cs typeface="Courier New"/>
              </a:rPr>
              <a:t>𝐧</a:t>
            </a:r>
            <a:endParaRPr sz="66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2928147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5014122"/>
            <a:ext cx="161925" cy="161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65957" y="2567766"/>
            <a:ext cx="15289530" cy="6283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dirty="0" sz="3900" spc="215">
                <a:latin typeface="Cambria"/>
                <a:cs typeface="Cambria"/>
              </a:rPr>
              <a:t>A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5">
                <a:latin typeface="Cambria"/>
                <a:cs typeface="Cambria"/>
              </a:rPr>
              <a:t>keylogger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5">
                <a:latin typeface="Cambria"/>
                <a:cs typeface="Cambria"/>
              </a:rPr>
              <a:t>is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40">
                <a:latin typeface="Cambria"/>
                <a:cs typeface="Cambria"/>
              </a:rPr>
              <a:t>a</a:t>
            </a:r>
            <a:r>
              <a:rPr dirty="0" sz="3900" spc="70">
                <a:latin typeface="Cambria"/>
                <a:cs typeface="Cambria"/>
              </a:rPr>
              <a:t> </a:t>
            </a:r>
            <a:r>
              <a:rPr dirty="0" sz="3900" spc="-10">
                <a:latin typeface="Cambria"/>
                <a:cs typeface="Cambria"/>
              </a:rPr>
              <a:t>type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160">
                <a:latin typeface="Cambria"/>
                <a:cs typeface="Cambria"/>
              </a:rPr>
              <a:t>of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-15">
                <a:latin typeface="Cambria"/>
                <a:cs typeface="Cambria"/>
              </a:rPr>
              <a:t>software</a:t>
            </a:r>
            <a:r>
              <a:rPr dirty="0" sz="3900" spc="70">
                <a:latin typeface="Cambria"/>
                <a:cs typeface="Cambria"/>
              </a:rPr>
              <a:t> </a:t>
            </a:r>
            <a:r>
              <a:rPr dirty="0" sz="3900" spc="-10">
                <a:latin typeface="Cambria"/>
                <a:cs typeface="Cambria"/>
              </a:rPr>
              <a:t>or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-15">
                <a:latin typeface="Cambria"/>
                <a:cs typeface="Cambria"/>
              </a:rPr>
              <a:t>hardware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25">
                <a:latin typeface="Cambria"/>
                <a:cs typeface="Cambria"/>
              </a:rPr>
              <a:t>device</a:t>
            </a:r>
            <a:r>
              <a:rPr dirty="0" sz="3900" spc="70">
                <a:latin typeface="Cambria"/>
                <a:cs typeface="Cambria"/>
              </a:rPr>
              <a:t> </a:t>
            </a:r>
            <a:r>
              <a:rPr dirty="0" sz="3900" spc="50">
                <a:latin typeface="Cambria"/>
                <a:cs typeface="Cambria"/>
              </a:rPr>
              <a:t>that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10">
                <a:latin typeface="Cambria"/>
                <a:cs typeface="Cambria"/>
              </a:rPr>
              <a:t>records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-65">
                <a:latin typeface="Cambria"/>
                <a:cs typeface="Cambria"/>
              </a:rPr>
              <a:t>every </a:t>
            </a:r>
            <a:r>
              <a:rPr dirty="0" sz="3900" spc="-840">
                <a:latin typeface="Cambria"/>
                <a:cs typeface="Cambria"/>
              </a:rPr>
              <a:t> </a:t>
            </a:r>
            <a:r>
              <a:rPr dirty="0" sz="3900" spc="15">
                <a:latin typeface="Cambria"/>
                <a:cs typeface="Cambria"/>
              </a:rPr>
              <a:t>keystroke</a:t>
            </a:r>
            <a:r>
              <a:rPr dirty="0" sz="3900" spc="60">
                <a:latin typeface="Cambria"/>
                <a:cs typeface="Cambria"/>
              </a:rPr>
              <a:t> made </a:t>
            </a:r>
            <a:r>
              <a:rPr dirty="0" sz="3900" spc="-5">
                <a:latin typeface="Cambria"/>
                <a:cs typeface="Cambria"/>
              </a:rPr>
              <a:t>by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40">
                <a:latin typeface="Cambria"/>
                <a:cs typeface="Cambria"/>
              </a:rPr>
              <a:t>a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-15">
                <a:latin typeface="Cambria"/>
                <a:cs typeface="Cambria"/>
              </a:rPr>
              <a:t>user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95">
                <a:latin typeface="Cambria"/>
                <a:cs typeface="Cambria"/>
              </a:rPr>
              <a:t>on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40">
                <a:latin typeface="Cambria"/>
                <a:cs typeface="Cambria"/>
              </a:rPr>
              <a:t>a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50">
                <a:latin typeface="Cambria"/>
                <a:cs typeface="Cambria"/>
              </a:rPr>
              <a:t>computer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-10">
                <a:latin typeface="Cambria"/>
                <a:cs typeface="Cambria"/>
              </a:rPr>
              <a:t>or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50">
                <a:latin typeface="Cambria"/>
                <a:cs typeface="Cambria"/>
              </a:rPr>
              <a:t>mobile</a:t>
            </a:r>
            <a:r>
              <a:rPr dirty="0" sz="3900" spc="60">
                <a:latin typeface="Cambria"/>
                <a:cs typeface="Cambria"/>
              </a:rPr>
              <a:t> device.</a:t>
            </a:r>
            <a:endParaRPr sz="3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50">
              <a:latin typeface="Cambria"/>
              <a:cs typeface="Cambria"/>
            </a:endParaRPr>
          </a:p>
          <a:p>
            <a:pPr marL="12700" marR="302260" indent="116839">
              <a:lnSpc>
                <a:spcPct val="117000"/>
              </a:lnSpc>
              <a:tabLst>
                <a:tab pos="2440305" algn="l"/>
              </a:tabLst>
            </a:pPr>
            <a:r>
              <a:rPr dirty="0" sz="3900" spc="75">
                <a:latin typeface="Cambria"/>
                <a:cs typeface="Cambria"/>
              </a:rPr>
              <a:t>Its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10">
                <a:latin typeface="Cambria"/>
                <a:cs typeface="Cambria"/>
              </a:rPr>
              <a:t>primary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25">
                <a:latin typeface="Cambria"/>
                <a:cs typeface="Cambria"/>
              </a:rPr>
              <a:t>purpose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5">
                <a:latin typeface="Cambria"/>
                <a:cs typeface="Cambria"/>
              </a:rPr>
              <a:t>is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25">
                <a:latin typeface="Cambria"/>
                <a:cs typeface="Cambria"/>
              </a:rPr>
              <a:t>to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>
                <a:latin typeface="Cambria"/>
                <a:cs typeface="Cambria"/>
              </a:rPr>
              <a:t>covertly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45">
                <a:latin typeface="Cambria"/>
                <a:cs typeface="Cambria"/>
              </a:rPr>
              <a:t>monitor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100">
                <a:latin typeface="Cambria"/>
                <a:cs typeface="Cambria"/>
              </a:rPr>
              <a:t>and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35">
                <a:latin typeface="Cambria"/>
                <a:cs typeface="Cambria"/>
              </a:rPr>
              <a:t>capture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40">
                <a:latin typeface="Cambria"/>
                <a:cs typeface="Cambria"/>
              </a:rPr>
              <a:t>the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-50">
                <a:latin typeface="Cambria"/>
                <a:cs typeface="Cambria"/>
              </a:rPr>
              <a:t>user's </a:t>
            </a:r>
            <a:r>
              <a:rPr dirty="0" sz="3900" spc="-45">
                <a:latin typeface="Cambria"/>
                <a:cs typeface="Cambria"/>
              </a:rPr>
              <a:t> </a:t>
            </a:r>
            <a:r>
              <a:rPr dirty="0" sz="3900" spc="40">
                <a:latin typeface="Cambria"/>
                <a:cs typeface="Cambria"/>
              </a:rPr>
              <a:t>activities,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95">
                <a:latin typeface="Cambria"/>
                <a:cs typeface="Cambria"/>
              </a:rPr>
              <a:t>including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10">
                <a:latin typeface="Cambria"/>
                <a:cs typeface="Cambria"/>
              </a:rPr>
              <a:t>passwords,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20">
                <a:latin typeface="Cambria"/>
                <a:cs typeface="Cambria"/>
              </a:rPr>
              <a:t>messages,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65">
                <a:latin typeface="Cambria"/>
                <a:cs typeface="Cambria"/>
              </a:rPr>
              <a:t>emails,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100">
                <a:latin typeface="Cambria"/>
                <a:cs typeface="Cambria"/>
              </a:rPr>
              <a:t>and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20">
                <a:latin typeface="Cambria"/>
                <a:cs typeface="Cambria"/>
              </a:rPr>
              <a:t>other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-5">
                <a:latin typeface="Cambria"/>
                <a:cs typeface="Cambria"/>
              </a:rPr>
              <a:t>sensitive </a:t>
            </a:r>
            <a:r>
              <a:rPr dirty="0" sz="3900" spc="-844">
                <a:latin typeface="Cambria"/>
                <a:cs typeface="Cambria"/>
              </a:rPr>
              <a:t> </a:t>
            </a:r>
            <a:r>
              <a:rPr dirty="0" sz="3900" spc="70">
                <a:latin typeface="Cambria"/>
                <a:cs typeface="Cambria"/>
              </a:rPr>
              <a:t>informati	</a:t>
            </a:r>
            <a:r>
              <a:rPr dirty="0" sz="3900" spc="20">
                <a:latin typeface="Cambria"/>
                <a:cs typeface="Cambria"/>
              </a:rPr>
              <a:t>Keyloggers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105">
                <a:latin typeface="Cambria"/>
                <a:cs typeface="Cambria"/>
              </a:rPr>
              <a:t>can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-10">
                <a:latin typeface="Cambria"/>
                <a:cs typeface="Cambria"/>
              </a:rPr>
              <a:t>be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40">
                <a:latin typeface="Cambria"/>
                <a:cs typeface="Cambria"/>
              </a:rPr>
              <a:t>used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80">
                <a:latin typeface="Cambria"/>
                <a:cs typeface="Cambria"/>
              </a:rPr>
              <a:t>for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20">
                <a:latin typeface="Cambria"/>
                <a:cs typeface="Cambria"/>
              </a:rPr>
              <a:t>legitimate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45">
                <a:latin typeface="Cambria"/>
                <a:cs typeface="Cambria"/>
              </a:rPr>
              <a:t>purposes,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105">
                <a:latin typeface="Cambria"/>
                <a:cs typeface="Cambria"/>
              </a:rPr>
              <a:t>such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>
                <a:latin typeface="Cambria"/>
                <a:cs typeface="Cambria"/>
              </a:rPr>
              <a:t>as </a:t>
            </a:r>
            <a:r>
              <a:rPr dirty="0" sz="3900" spc="5">
                <a:latin typeface="Cambria"/>
                <a:cs typeface="Cambria"/>
              </a:rPr>
              <a:t> </a:t>
            </a:r>
            <a:r>
              <a:rPr dirty="0" sz="3900" spc="25">
                <a:latin typeface="Cambria"/>
                <a:cs typeface="Cambria"/>
              </a:rPr>
              <a:t>parental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55">
                <a:latin typeface="Cambria"/>
                <a:cs typeface="Cambria"/>
              </a:rPr>
              <a:t>control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-10">
                <a:latin typeface="Cambria"/>
                <a:cs typeface="Cambria"/>
              </a:rPr>
              <a:t>or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15">
                <a:latin typeface="Cambria"/>
                <a:cs typeface="Cambria"/>
              </a:rPr>
              <a:t>employee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70">
                <a:latin typeface="Cambria"/>
                <a:cs typeface="Cambria"/>
              </a:rPr>
              <a:t>monitoring,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55">
                <a:latin typeface="Cambria"/>
                <a:cs typeface="Cambria"/>
              </a:rPr>
              <a:t>but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15">
                <a:latin typeface="Cambria"/>
                <a:cs typeface="Cambria"/>
              </a:rPr>
              <a:t>they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105">
                <a:latin typeface="Cambria"/>
                <a:cs typeface="Cambria"/>
              </a:rPr>
              <a:t>can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35">
                <a:latin typeface="Cambria"/>
                <a:cs typeface="Cambria"/>
              </a:rPr>
              <a:t>also</a:t>
            </a:r>
            <a:r>
              <a:rPr dirty="0" sz="3900" spc="60">
                <a:latin typeface="Cambria"/>
                <a:cs typeface="Cambria"/>
              </a:rPr>
              <a:t> </a:t>
            </a:r>
            <a:r>
              <a:rPr dirty="0" sz="3900" spc="-10">
                <a:latin typeface="Cambria"/>
                <a:cs typeface="Cambria"/>
              </a:rPr>
              <a:t>be </a:t>
            </a:r>
            <a:r>
              <a:rPr dirty="0" sz="3900" spc="-5">
                <a:latin typeface="Cambria"/>
                <a:cs typeface="Cambria"/>
              </a:rPr>
              <a:t> </a:t>
            </a:r>
            <a:r>
              <a:rPr dirty="0" sz="3900" spc="40">
                <a:latin typeface="Cambria"/>
                <a:cs typeface="Cambria"/>
              </a:rPr>
              <a:t>employed</a:t>
            </a:r>
            <a:r>
              <a:rPr dirty="0" sz="3900" spc="60">
                <a:latin typeface="Cambria"/>
                <a:cs typeface="Cambria"/>
              </a:rPr>
              <a:t> maliciously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-5">
                <a:latin typeface="Cambria"/>
                <a:cs typeface="Cambria"/>
              </a:rPr>
              <a:t>by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55">
                <a:latin typeface="Cambria"/>
                <a:cs typeface="Cambria"/>
              </a:rPr>
              <a:t>hackers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25">
                <a:latin typeface="Cambria"/>
                <a:cs typeface="Cambria"/>
              </a:rPr>
              <a:t>to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>
                <a:latin typeface="Cambria"/>
                <a:cs typeface="Cambria"/>
              </a:rPr>
              <a:t>steal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25">
                <a:latin typeface="Cambria"/>
                <a:cs typeface="Cambria"/>
              </a:rPr>
              <a:t>personal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70">
                <a:latin typeface="Cambria"/>
                <a:cs typeface="Cambria"/>
              </a:rPr>
              <a:t>information</a:t>
            </a:r>
            <a:r>
              <a:rPr dirty="0" sz="3900" spc="65">
                <a:latin typeface="Cambria"/>
                <a:cs typeface="Cambria"/>
              </a:rPr>
              <a:t> </a:t>
            </a:r>
            <a:r>
              <a:rPr dirty="0" sz="3900" spc="-10">
                <a:latin typeface="Cambria"/>
                <a:cs typeface="Cambria"/>
              </a:rPr>
              <a:t>or </a:t>
            </a:r>
            <a:r>
              <a:rPr dirty="0" sz="3900" spc="-5">
                <a:latin typeface="Cambria"/>
                <a:cs typeface="Cambria"/>
              </a:rPr>
              <a:t> </a:t>
            </a:r>
            <a:r>
              <a:rPr dirty="0" sz="3900" spc="60">
                <a:latin typeface="Cambria"/>
                <a:cs typeface="Cambria"/>
              </a:rPr>
              <a:t>login</a:t>
            </a:r>
            <a:r>
              <a:rPr dirty="0" sz="3900" spc="55">
                <a:latin typeface="Cambria"/>
                <a:cs typeface="Cambria"/>
              </a:rPr>
              <a:t> </a:t>
            </a:r>
            <a:r>
              <a:rPr dirty="0" sz="3900" spc="50">
                <a:latin typeface="Cambria"/>
                <a:cs typeface="Cambria"/>
              </a:rPr>
              <a:t>credentials.</a:t>
            </a:r>
            <a:endParaRPr sz="3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998" y="1573251"/>
            <a:ext cx="8768715" cy="6978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82270">
              <a:lnSpc>
                <a:spcPct val="117000"/>
              </a:lnSpc>
              <a:spcBef>
                <a:spcPts val="90"/>
              </a:spcBef>
            </a:pPr>
            <a:r>
              <a:rPr dirty="0" sz="3900" spc="65">
                <a:latin typeface="Cambria"/>
                <a:cs typeface="Cambria"/>
              </a:rPr>
              <a:t>Problem </a:t>
            </a:r>
            <a:r>
              <a:rPr dirty="0" sz="3900" spc="15">
                <a:latin typeface="Cambria"/>
                <a:cs typeface="Cambria"/>
              </a:rPr>
              <a:t>staement </a:t>
            </a:r>
            <a:r>
              <a:rPr dirty="0" sz="3900" spc="50">
                <a:latin typeface="Cambria"/>
                <a:cs typeface="Cambria"/>
              </a:rPr>
              <a:t>(should </a:t>
            </a:r>
            <a:r>
              <a:rPr dirty="0" sz="3900" spc="60">
                <a:latin typeface="Cambria"/>
                <a:cs typeface="Cambria"/>
              </a:rPr>
              <a:t>not </a:t>
            </a:r>
            <a:r>
              <a:rPr dirty="0" sz="3900" spc="90">
                <a:latin typeface="Cambria"/>
                <a:cs typeface="Cambria"/>
              </a:rPr>
              <a:t>include </a:t>
            </a:r>
            <a:r>
              <a:rPr dirty="0" sz="3900" spc="-844">
                <a:latin typeface="Cambria"/>
                <a:cs typeface="Cambria"/>
              </a:rPr>
              <a:t> </a:t>
            </a:r>
            <a:r>
              <a:rPr dirty="0" sz="3900" spc="30">
                <a:latin typeface="Cambria"/>
                <a:cs typeface="Cambria"/>
              </a:rPr>
              <a:t>solution)</a:t>
            </a:r>
            <a:endParaRPr sz="3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900" spc="55">
                <a:latin typeface="Cambria"/>
                <a:cs typeface="Cambria"/>
              </a:rPr>
              <a:t>Proposed</a:t>
            </a:r>
            <a:r>
              <a:rPr dirty="0" sz="3900" spc="30">
                <a:latin typeface="Cambria"/>
                <a:cs typeface="Cambria"/>
              </a:rPr>
              <a:t> System/Solution</a:t>
            </a:r>
            <a:endParaRPr sz="3900">
              <a:latin typeface="Cambria"/>
              <a:cs typeface="Cambria"/>
            </a:endParaRPr>
          </a:p>
          <a:p>
            <a:pPr marL="12700" marR="5080">
              <a:lnSpc>
                <a:spcPct val="117000"/>
              </a:lnSpc>
            </a:pPr>
            <a:r>
              <a:rPr dirty="0" sz="3900" spc="45">
                <a:latin typeface="Cambria"/>
                <a:cs typeface="Cambria"/>
              </a:rPr>
              <a:t>System </a:t>
            </a:r>
            <a:r>
              <a:rPr dirty="0" sz="3900" spc="65">
                <a:latin typeface="Cambria"/>
                <a:cs typeface="Cambria"/>
              </a:rPr>
              <a:t>Developed </a:t>
            </a:r>
            <a:r>
              <a:rPr dirty="0" sz="3900" spc="90">
                <a:latin typeface="Cambria"/>
                <a:cs typeface="Cambria"/>
              </a:rPr>
              <a:t>Approach </a:t>
            </a:r>
            <a:r>
              <a:rPr dirty="0" sz="3900" spc="35">
                <a:latin typeface="Cambria"/>
                <a:cs typeface="Cambria"/>
              </a:rPr>
              <a:t>(technoloy </a:t>
            </a:r>
            <a:r>
              <a:rPr dirty="0" sz="3900" spc="-844">
                <a:latin typeface="Cambria"/>
                <a:cs typeface="Cambria"/>
              </a:rPr>
              <a:t> </a:t>
            </a:r>
            <a:r>
              <a:rPr dirty="0" sz="3900" spc="95">
                <a:latin typeface="Cambria"/>
                <a:cs typeface="Cambria"/>
              </a:rPr>
              <a:t>Used)</a:t>
            </a:r>
            <a:endParaRPr sz="3900">
              <a:latin typeface="Cambria"/>
              <a:cs typeface="Cambria"/>
            </a:endParaRPr>
          </a:p>
          <a:p>
            <a:pPr marL="12700" marR="3228340">
              <a:lnSpc>
                <a:spcPct val="117000"/>
              </a:lnSpc>
            </a:pPr>
            <a:r>
              <a:rPr dirty="0" sz="3900" spc="65">
                <a:latin typeface="Cambria"/>
                <a:cs typeface="Cambria"/>
              </a:rPr>
              <a:t>Algorithm</a:t>
            </a:r>
            <a:r>
              <a:rPr dirty="0" sz="3900" spc="30">
                <a:latin typeface="Cambria"/>
                <a:cs typeface="Cambria"/>
              </a:rPr>
              <a:t> </a:t>
            </a:r>
            <a:r>
              <a:rPr dirty="0" sz="3900" spc="140">
                <a:latin typeface="Cambria"/>
                <a:cs typeface="Cambria"/>
              </a:rPr>
              <a:t>&amp;</a:t>
            </a:r>
            <a:r>
              <a:rPr dirty="0" sz="3900" spc="30">
                <a:latin typeface="Cambria"/>
                <a:cs typeface="Cambria"/>
              </a:rPr>
              <a:t> </a:t>
            </a:r>
            <a:r>
              <a:rPr dirty="0" sz="3900" spc="80">
                <a:latin typeface="Cambria"/>
                <a:cs typeface="Cambria"/>
              </a:rPr>
              <a:t>Deployment </a:t>
            </a:r>
            <a:r>
              <a:rPr dirty="0" sz="3900" spc="-840">
                <a:latin typeface="Cambria"/>
                <a:cs typeface="Cambria"/>
              </a:rPr>
              <a:t> </a:t>
            </a:r>
            <a:r>
              <a:rPr dirty="0" sz="3900" spc="70">
                <a:latin typeface="Cambria"/>
                <a:cs typeface="Cambria"/>
              </a:rPr>
              <a:t>Result </a:t>
            </a:r>
            <a:r>
              <a:rPr dirty="0" sz="3900" spc="95">
                <a:latin typeface="Cambria"/>
                <a:cs typeface="Cambria"/>
              </a:rPr>
              <a:t>(Output </a:t>
            </a:r>
            <a:r>
              <a:rPr dirty="0" sz="3900" spc="35">
                <a:latin typeface="Cambria"/>
                <a:cs typeface="Cambria"/>
              </a:rPr>
              <a:t>Image) </a:t>
            </a:r>
            <a:r>
              <a:rPr dirty="0" sz="3900" spc="40">
                <a:latin typeface="Cambria"/>
                <a:cs typeface="Cambria"/>
              </a:rPr>
              <a:t> </a:t>
            </a:r>
            <a:r>
              <a:rPr dirty="0" sz="3900" spc="130">
                <a:latin typeface="Cambria"/>
                <a:cs typeface="Cambria"/>
              </a:rPr>
              <a:t>Conclusion</a:t>
            </a:r>
            <a:endParaRPr sz="3900">
              <a:latin typeface="Cambria"/>
              <a:cs typeface="Cambria"/>
            </a:endParaRPr>
          </a:p>
          <a:p>
            <a:pPr marL="12700" marR="5826760">
              <a:lnSpc>
                <a:spcPct val="117000"/>
              </a:lnSpc>
            </a:pPr>
            <a:r>
              <a:rPr dirty="0" sz="3900" spc="70">
                <a:latin typeface="Cambria"/>
                <a:cs typeface="Cambria"/>
              </a:rPr>
              <a:t>Future</a:t>
            </a:r>
            <a:r>
              <a:rPr dirty="0" sz="3900" spc="-5">
                <a:latin typeface="Cambria"/>
                <a:cs typeface="Cambria"/>
              </a:rPr>
              <a:t> </a:t>
            </a:r>
            <a:r>
              <a:rPr dirty="0" sz="3900" spc="110">
                <a:latin typeface="Cambria"/>
                <a:cs typeface="Cambria"/>
              </a:rPr>
              <a:t>Scope </a:t>
            </a:r>
            <a:r>
              <a:rPr dirty="0" sz="3900" spc="-844">
                <a:latin typeface="Cambria"/>
                <a:cs typeface="Cambria"/>
              </a:rPr>
              <a:t> </a:t>
            </a:r>
            <a:r>
              <a:rPr dirty="0" sz="3900" spc="60">
                <a:latin typeface="Cambria"/>
                <a:cs typeface="Cambria"/>
              </a:rPr>
              <a:t>Reference</a:t>
            </a:r>
            <a:endParaRPr sz="3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62900" cy="10287000"/>
            <a:chOff x="0" y="0"/>
            <a:chExt cx="79629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962900" cy="10287000"/>
            </a:xfrm>
            <a:custGeom>
              <a:avLst/>
              <a:gdLst/>
              <a:ahLst/>
              <a:cxnLst/>
              <a:rect l="l" t="t" r="r" b="b"/>
              <a:pathLst>
                <a:path w="7962900" h="10287000">
                  <a:moveTo>
                    <a:pt x="79628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962899" y="0"/>
                  </a:lnTo>
                  <a:lnTo>
                    <a:pt x="7962899" y="10286999"/>
                  </a:lnTo>
                  <a:close/>
                </a:path>
              </a:pathLst>
            </a:custGeom>
            <a:solidFill>
              <a:srgbClr val="FF9D7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713502"/>
              <a:ext cx="5972174" cy="4543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5145" y="1260750"/>
            <a:ext cx="3375025" cy="2178050"/>
          </a:xfrm>
          <a:prstGeom prst="rect"/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6050" spc="-450">
                <a:solidFill>
                  <a:srgbClr val="000000"/>
                </a:solidFill>
                <a:latin typeface="Courier New"/>
                <a:cs typeface="Courier New"/>
              </a:rPr>
              <a:t>𝐏𝐫𝐨𝐛𝐥𝐞𝐦</a:t>
            </a:r>
            <a:endParaRPr sz="6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6050" spc="-415">
                <a:solidFill>
                  <a:srgbClr val="000000"/>
                </a:solidFill>
                <a:latin typeface="Courier New"/>
                <a:cs typeface="Courier New"/>
              </a:rPr>
              <a:t>𝐒</a:t>
            </a:r>
            <a:r>
              <a:rPr dirty="0" sz="6050" spc="-2680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r>
              <a:rPr dirty="0" sz="6050" spc="-985">
                <a:solidFill>
                  <a:srgbClr val="000000"/>
                </a:solidFill>
                <a:latin typeface="Courier New"/>
                <a:cs typeface="Courier New"/>
              </a:rPr>
              <a:t>𝐚</a:t>
            </a:r>
            <a:r>
              <a:rPr dirty="0" sz="6050" spc="-2680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r>
              <a:rPr dirty="0" sz="6050" spc="-1555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r>
              <a:rPr dirty="0" sz="6050" spc="2395">
                <a:solidFill>
                  <a:srgbClr val="000000"/>
                </a:solidFill>
                <a:latin typeface="Courier New"/>
                <a:cs typeface="Courier New"/>
              </a:rPr>
              <a:t>𝐦</a:t>
            </a:r>
            <a:r>
              <a:rPr dirty="0" sz="6050" spc="-1555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r>
              <a:rPr dirty="0" sz="6050" spc="-415">
                <a:solidFill>
                  <a:srgbClr val="000000"/>
                </a:solidFill>
                <a:latin typeface="Courier New"/>
                <a:cs typeface="Courier New"/>
              </a:rPr>
              <a:t>𝐧</a:t>
            </a:r>
            <a:r>
              <a:rPr dirty="0" sz="6050" spc="-2675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endParaRPr sz="6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0753" y="2294474"/>
            <a:ext cx="9756775" cy="1154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0025">
              <a:lnSpc>
                <a:spcPct val="115700"/>
              </a:lnSpc>
              <a:spcBef>
                <a:spcPts val="95"/>
              </a:spcBef>
            </a:pPr>
            <a:r>
              <a:rPr dirty="0" sz="3200" spc="155">
                <a:latin typeface="Cambria"/>
                <a:cs typeface="Cambria"/>
              </a:rPr>
              <a:t>A</a:t>
            </a:r>
            <a:r>
              <a:rPr dirty="0" sz="3200" spc="8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keylogger</a:t>
            </a:r>
            <a:r>
              <a:rPr dirty="0" sz="3200" spc="85">
                <a:latin typeface="Cambria"/>
                <a:cs typeface="Cambria"/>
              </a:rPr>
              <a:t> </a:t>
            </a:r>
            <a:r>
              <a:rPr dirty="0" sz="3200" spc="20">
                <a:latin typeface="Cambria"/>
                <a:cs typeface="Cambria"/>
              </a:rPr>
              <a:t>problem</a:t>
            </a:r>
            <a:r>
              <a:rPr dirty="0" sz="3200" spc="8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statement</a:t>
            </a:r>
            <a:r>
              <a:rPr dirty="0" sz="3200" spc="80">
                <a:latin typeface="Cambria"/>
                <a:cs typeface="Cambria"/>
              </a:rPr>
              <a:t> </a:t>
            </a:r>
            <a:r>
              <a:rPr dirty="0" sz="3200" spc="45">
                <a:latin typeface="Cambria"/>
                <a:cs typeface="Cambria"/>
              </a:rPr>
              <a:t>might</a:t>
            </a:r>
            <a:r>
              <a:rPr dirty="0" sz="3200" spc="85">
                <a:latin typeface="Cambria"/>
                <a:cs typeface="Cambria"/>
              </a:rPr>
              <a:t> </a:t>
            </a:r>
            <a:r>
              <a:rPr dirty="0" sz="3200" spc="70">
                <a:latin typeface="Cambria"/>
                <a:cs typeface="Cambria"/>
              </a:rPr>
              <a:t>look</a:t>
            </a:r>
            <a:r>
              <a:rPr dirty="0" sz="3200" spc="85">
                <a:latin typeface="Cambria"/>
                <a:cs typeface="Cambria"/>
              </a:rPr>
              <a:t> </a:t>
            </a:r>
            <a:r>
              <a:rPr dirty="0" sz="3200" spc="30">
                <a:latin typeface="Cambria"/>
                <a:cs typeface="Cambria"/>
              </a:rPr>
              <a:t>something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45">
                <a:latin typeface="Cambria"/>
                <a:cs typeface="Cambria"/>
              </a:rPr>
              <a:t>like</a:t>
            </a:r>
            <a:r>
              <a:rPr dirty="0" sz="3200" spc="40">
                <a:latin typeface="Cambria"/>
                <a:cs typeface="Cambria"/>
              </a:rPr>
              <a:t> this: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0753" y="3987110"/>
            <a:ext cx="9756775" cy="4539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200" spc="-5">
                <a:latin typeface="Cambria"/>
                <a:cs typeface="Cambria"/>
              </a:rPr>
              <a:t>"Keyloggers</a:t>
            </a:r>
            <a:r>
              <a:rPr dirty="0" sz="3200">
                <a:latin typeface="Cambria"/>
                <a:cs typeface="Cambria"/>
              </a:rPr>
              <a:t> pose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20">
                <a:latin typeface="Cambria"/>
                <a:cs typeface="Cambria"/>
              </a:rPr>
              <a:t>a</a:t>
            </a:r>
            <a:r>
              <a:rPr dirty="0" sz="3200" spc="25">
                <a:latin typeface="Cambria"/>
                <a:cs typeface="Cambria"/>
              </a:rPr>
              <a:t> </a:t>
            </a:r>
            <a:r>
              <a:rPr dirty="0" sz="3200" spc="50">
                <a:latin typeface="Cambria"/>
                <a:cs typeface="Cambria"/>
              </a:rPr>
              <a:t>significant</a:t>
            </a:r>
            <a:r>
              <a:rPr dirty="0" sz="3200" spc="5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threat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10">
                <a:latin typeface="Cambria"/>
                <a:cs typeface="Cambria"/>
              </a:rPr>
              <a:t>to</a:t>
            </a:r>
            <a:r>
              <a:rPr dirty="0" sz="3200" spc="725">
                <a:latin typeface="Cambria"/>
                <a:cs typeface="Cambria"/>
              </a:rPr>
              <a:t> </a:t>
            </a:r>
            <a:r>
              <a:rPr dirty="0" sz="3200" spc="30">
                <a:latin typeface="Cambria"/>
                <a:cs typeface="Cambria"/>
              </a:rPr>
              <a:t>computer </a:t>
            </a:r>
            <a:r>
              <a:rPr dirty="0" sz="3200" spc="3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security </a:t>
            </a:r>
            <a:r>
              <a:rPr dirty="0" sz="3200" spc="-15">
                <a:latin typeface="Cambria"/>
                <a:cs typeface="Cambria"/>
              </a:rPr>
              <a:t>by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covertly </a:t>
            </a:r>
            <a:r>
              <a:rPr dirty="0" sz="3200" spc="20">
                <a:latin typeface="Cambria"/>
                <a:cs typeface="Cambria"/>
              </a:rPr>
              <a:t>recording keystrokes, potentially </a:t>
            </a:r>
            <a:r>
              <a:rPr dirty="0" sz="3200" spc="25">
                <a:latin typeface="Cambria"/>
                <a:cs typeface="Cambria"/>
              </a:rPr>
              <a:t> </a:t>
            </a:r>
            <a:r>
              <a:rPr dirty="0" sz="3200" spc="40">
                <a:latin typeface="Cambria"/>
                <a:cs typeface="Cambria"/>
              </a:rPr>
              <a:t>compromising</a:t>
            </a:r>
            <a:r>
              <a:rPr dirty="0" sz="3200" spc="4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sensitive</a:t>
            </a:r>
            <a:r>
              <a:rPr dirty="0" sz="3200" spc="675">
                <a:latin typeface="Cambria"/>
                <a:cs typeface="Cambria"/>
              </a:rPr>
              <a:t> </a:t>
            </a:r>
            <a:r>
              <a:rPr dirty="0" sz="3200" spc="50">
                <a:latin typeface="Cambria"/>
                <a:cs typeface="Cambria"/>
              </a:rPr>
              <a:t>information</a:t>
            </a:r>
            <a:r>
              <a:rPr dirty="0" sz="3200" spc="55">
                <a:latin typeface="Cambria"/>
                <a:cs typeface="Cambria"/>
              </a:rPr>
              <a:t> </a:t>
            </a:r>
            <a:r>
              <a:rPr dirty="0" sz="3200" spc="75">
                <a:latin typeface="Cambria"/>
                <a:cs typeface="Cambria"/>
              </a:rPr>
              <a:t>such</a:t>
            </a:r>
            <a:r>
              <a:rPr dirty="0" sz="3200" spc="8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as 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passwords,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20">
                <a:latin typeface="Cambria"/>
                <a:cs typeface="Cambria"/>
              </a:rPr>
              <a:t>credit</a:t>
            </a:r>
            <a:r>
              <a:rPr dirty="0" sz="3200" spc="25">
                <a:latin typeface="Cambria"/>
                <a:cs typeface="Cambria"/>
              </a:rPr>
              <a:t> </a:t>
            </a:r>
            <a:r>
              <a:rPr dirty="0" sz="3200" spc="40">
                <a:latin typeface="Cambria"/>
                <a:cs typeface="Cambria"/>
              </a:rPr>
              <a:t>card</a:t>
            </a:r>
            <a:r>
              <a:rPr dirty="0" sz="3200" spc="45">
                <a:latin typeface="Cambria"/>
                <a:cs typeface="Cambria"/>
              </a:rPr>
              <a:t> </a:t>
            </a:r>
            <a:r>
              <a:rPr dirty="0" sz="3200" spc="40">
                <a:latin typeface="Cambria"/>
                <a:cs typeface="Cambria"/>
              </a:rPr>
              <a:t>numbers,</a:t>
            </a:r>
            <a:r>
              <a:rPr dirty="0" sz="3200" spc="45">
                <a:latin typeface="Cambria"/>
                <a:cs typeface="Cambria"/>
              </a:rPr>
              <a:t> </a:t>
            </a:r>
            <a:r>
              <a:rPr dirty="0" sz="3200" spc="70">
                <a:latin typeface="Cambria"/>
                <a:cs typeface="Cambria"/>
              </a:rPr>
              <a:t>and</a:t>
            </a:r>
            <a:r>
              <a:rPr dirty="0" sz="3200" spc="75">
                <a:latin typeface="Cambria"/>
                <a:cs typeface="Cambria"/>
              </a:rPr>
              <a:t> </a:t>
            </a:r>
            <a:r>
              <a:rPr dirty="0" sz="3200" spc="10">
                <a:latin typeface="Cambria"/>
                <a:cs typeface="Cambria"/>
              </a:rPr>
              <a:t>personal 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5">
                <a:latin typeface="Cambria"/>
                <a:cs typeface="Cambria"/>
              </a:rPr>
              <a:t>messages.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55">
                <a:latin typeface="Cambria"/>
                <a:cs typeface="Cambria"/>
              </a:rPr>
              <a:t>Detecting</a:t>
            </a:r>
            <a:r>
              <a:rPr dirty="0" sz="3200" spc="60">
                <a:latin typeface="Cambria"/>
                <a:cs typeface="Cambria"/>
              </a:rPr>
              <a:t> </a:t>
            </a:r>
            <a:r>
              <a:rPr dirty="0" sz="3200" spc="70">
                <a:latin typeface="Cambria"/>
                <a:cs typeface="Cambria"/>
              </a:rPr>
              <a:t>and</a:t>
            </a:r>
            <a:r>
              <a:rPr dirty="0" sz="3200" spc="7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preventing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20">
                <a:latin typeface="Cambria"/>
                <a:cs typeface="Cambria"/>
              </a:rPr>
              <a:t>the</a:t>
            </a:r>
            <a:r>
              <a:rPr dirty="0" sz="3200" spc="25">
                <a:latin typeface="Cambria"/>
                <a:cs typeface="Cambria"/>
              </a:rPr>
              <a:t> </a:t>
            </a:r>
            <a:r>
              <a:rPr dirty="0" sz="3200" spc="30">
                <a:latin typeface="Cambria"/>
                <a:cs typeface="Cambria"/>
              </a:rPr>
              <a:t>installation </a:t>
            </a:r>
            <a:r>
              <a:rPr dirty="0" sz="3200" spc="35">
                <a:latin typeface="Cambria"/>
                <a:cs typeface="Cambria"/>
              </a:rPr>
              <a:t> </a:t>
            </a:r>
            <a:r>
              <a:rPr dirty="0" sz="3200" spc="70">
                <a:latin typeface="Cambria"/>
                <a:cs typeface="Cambria"/>
              </a:rPr>
              <a:t>and </a:t>
            </a:r>
            <a:r>
              <a:rPr dirty="0" sz="3200" spc="15">
                <a:latin typeface="Cambria"/>
                <a:cs typeface="Cambria"/>
              </a:rPr>
              <a:t>operation </a:t>
            </a:r>
            <a:r>
              <a:rPr dirty="0" sz="3200" spc="125">
                <a:latin typeface="Cambria"/>
                <a:cs typeface="Cambria"/>
              </a:rPr>
              <a:t>of </a:t>
            </a:r>
            <a:r>
              <a:rPr dirty="0" sz="3200" spc="-5">
                <a:latin typeface="Cambria"/>
                <a:cs typeface="Cambria"/>
              </a:rPr>
              <a:t>keyloggers </a:t>
            </a:r>
            <a:r>
              <a:rPr dirty="0" sz="3200">
                <a:latin typeface="Cambria"/>
                <a:cs typeface="Cambria"/>
              </a:rPr>
              <a:t>is </a:t>
            </a:r>
            <a:r>
              <a:rPr dirty="0" sz="3200" spc="40">
                <a:latin typeface="Cambria"/>
                <a:cs typeface="Cambria"/>
              </a:rPr>
              <a:t>critical </a:t>
            </a:r>
            <a:r>
              <a:rPr dirty="0" sz="3200" spc="10">
                <a:latin typeface="Cambria"/>
                <a:cs typeface="Cambria"/>
              </a:rPr>
              <a:t>to </a:t>
            </a:r>
            <a:r>
              <a:rPr dirty="0" sz="3200" spc="30">
                <a:latin typeface="Cambria"/>
                <a:cs typeface="Cambria"/>
              </a:rPr>
              <a:t>safeguarding </a:t>
            </a:r>
            <a:r>
              <a:rPr dirty="0" sz="3200" spc="35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user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5">
                <a:latin typeface="Cambria"/>
                <a:cs typeface="Cambria"/>
              </a:rPr>
              <a:t>privacy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70">
                <a:latin typeface="Cambria"/>
                <a:cs typeface="Cambria"/>
              </a:rPr>
              <a:t>and</a:t>
            </a:r>
            <a:r>
              <a:rPr dirty="0" sz="3200" spc="75">
                <a:latin typeface="Cambria"/>
                <a:cs typeface="Cambria"/>
              </a:rPr>
              <a:t> </a:t>
            </a:r>
            <a:r>
              <a:rPr dirty="0" sz="3200" spc="15">
                <a:latin typeface="Cambria"/>
                <a:cs typeface="Cambria"/>
              </a:rPr>
              <a:t>protecting</a:t>
            </a:r>
            <a:r>
              <a:rPr dirty="0" sz="3200" spc="20">
                <a:latin typeface="Cambria"/>
                <a:cs typeface="Cambria"/>
              </a:rPr>
              <a:t> </a:t>
            </a:r>
            <a:r>
              <a:rPr dirty="0" sz="3200" spc="15">
                <a:latin typeface="Cambria"/>
                <a:cs typeface="Cambria"/>
              </a:rPr>
              <a:t>against</a:t>
            </a:r>
            <a:r>
              <a:rPr dirty="0" sz="3200" spc="20">
                <a:latin typeface="Cambria"/>
                <a:cs typeface="Cambria"/>
              </a:rPr>
              <a:t> </a:t>
            </a:r>
            <a:r>
              <a:rPr dirty="0" sz="3200" spc="40">
                <a:latin typeface="Cambria"/>
                <a:cs typeface="Cambria"/>
              </a:rPr>
              <a:t>unauthorized </a:t>
            </a:r>
            <a:r>
              <a:rPr dirty="0" sz="3200" spc="45">
                <a:latin typeface="Cambria"/>
                <a:cs typeface="Cambria"/>
              </a:rPr>
              <a:t> </a:t>
            </a:r>
            <a:r>
              <a:rPr dirty="0" sz="3200" spc="20">
                <a:latin typeface="Cambria"/>
                <a:cs typeface="Cambria"/>
              </a:rPr>
              <a:t>access</a:t>
            </a:r>
            <a:r>
              <a:rPr dirty="0" sz="3200" spc="40">
                <a:latin typeface="Cambria"/>
                <a:cs typeface="Cambria"/>
              </a:rPr>
              <a:t> </a:t>
            </a:r>
            <a:r>
              <a:rPr dirty="0" sz="3200" spc="10">
                <a:latin typeface="Cambria"/>
                <a:cs typeface="Cambria"/>
              </a:rPr>
              <a:t>to</a:t>
            </a:r>
            <a:r>
              <a:rPr dirty="0" sz="3200" spc="45">
                <a:latin typeface="Cambria"/>
                <a:cs typeface="Cambria"/>
              </a:rPr>
              <a:t> </a:t>
            </a:r>
            <a:r>
              <a:rPr dirty="0" sz="3200" spc="40">
                <a:latin typeface="Cambria"/>
                <a:cs typeface="Cambria"/>
              </a:rPr>
              <a:t>data."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0221" y="0"/>
            <a:ext cx="6317778" cy="3949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0477" y="425115"/>
            <a:ext cx="6755130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114">
                <a:solidFill>
                  <a:srgbClr val="000000"/>
                </a:solidFill>
                <a:latin typeface="Courier New"/>
                <a:cs typeface="Courier New"/>
              </a:rPr>
              <a:t>𝐏</a:t>
            </a:r>
            <a:r>
              <a:rPr dirty="0" sz="6800" spc="-1775">
                <a:solidFill>
                  <a:srgbClr val="000000"/>
                </a:solidFill>
                <a:latin typeface="Courier New"/>
                <a:cs typeface="Courier New"/>
              </a:rPr>
              <a:t>𝐫</a:t>
            </a:r>
            <a:r>
              <a:rPr dirty="0" sz="6800" spc="-1140">
                <a:solidFill>
                  <a:srgbClr val="000000"/>
                </a:solidFill>
                <a:latin typeface="Courier New"/>
                <a:cs typeface="Courier New"/>
              </a:rPr>
              <a:t>𝐨</a:t>
            </a:r>
            <a:r>
              <a:rPr dirty="0" sz="6800" spc="-505">
                <a:solidFill>
                  <a:srgbClr val="000000"/>
                </a:solidFill>
                <a:latin typeface="Courier New"/>
                <a:cs typeface="Courier New"/>
              </a:rPr>
              <a:t>𝐩</a:t>
            </a:r>
            <a:r>
              <a:rPr dirty="0" sz="6800" spc="-1140">
                <a:solidFill>
                  <a:srgbClr val="000000"/>
                </a:solidFill>
                <a:latin typeface="Courier New"/>
                <a:cs typeface="Courier New"/>
              </a:rPr>
              <a:t>𝐨</a:t>
            </a:r>
            <a:r>
              <a:rPr dirty="0" sz="6800" spc="-2400">
                <a:solidFill>
                  <a:srgbClr val="000000"/>
                </a:solidFill>
                <a:latin typeface="Courier New"/>
                <a:cs typeface="Courier New"/>
              </a:rPr>
              <a:t>𝐬</a:t>
            </a:r>
            <a:r>
              <a:rPr dirty="0" sz="6800" spc="-1775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r>
              <a:rPr dirty="0" sz="6800" spc="-500">
                <a:solidFill>
                  <a:srgbClr val="000000"/>
                </a:solidFill>
                <a:latin typeface="Courier New"/>
                <a:cs typeface="Courier New"/>
              </a:rPr>
              <a:t>𝐝</a:t>
            </a:r>
            <a:r>
              <a:rPr dirty="0" sz="6800" spc="-248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6800" spc="-505">
                <a:solidFill>
                  <a:srgbClr val="000000"/>
                </a:solidFill>
                <a:latin typeface="Courier New"/>
                <a:cs typeface="Courier New"/>
              </a:rPr>
              <a:t>𝐒</a:t>
            </a:r>
            <a:r>
              <a:rPr dirty="0" sz="6800" spc="-1140">
                <a:solidFill>
                  <a:srgbClr val="000000"/>
                </a:solidFill>
                <a:latin typeface="Courier New"/>
                <a:cs typeface="Courier New"/>
              </a:rPr>
              <a:t>𝐨</a:t>
            </a:r>
            <a:r>
              <a:rPr dirty="0" sz="6800" spc="-3654">
                <a:solidFill>
                  <a:srgbClr val="000000"/>
                </a:solidFill>
                <a:latin typeface="Courier New"/>
                <a:cs typeface="Courier New"/>
              </a:rPr>
              <a:t>𝐥</a:t>
            </a:r>
            <a:r>
              <a:rPr dirty="0" sz="6800" spc="-505">
                <a:solidFill>
                  <a:srgbClr val="000000"/>
                </a:solidFill>
                <a:latin typeface="Courier New"/>
                <a:cs typeface="Courier New"/>
              </a:rPr>
              <a:t>𝐮</a:t>
            </a:r>
            <a:r>
              <a:rPr dirty="0" sz="6800" spc="-3035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r>
              <a:rPr dirty="0" sz="6800" spc="-3654">
                <a:solidFill>
                  <a:srgbClr val="000000"/>
                </a:solidFill>
                <a:latin typeface="Courier New"/>
                <a:cs typeface="Courier New"/>
              </a:rPr>
              <a:t>𝐢</a:t>
            </a:r>
            <a:r>
              <a:rPr dirty="0" sz="6800" spc="-1140">
                <a:solidFill>
                  <a:srgbClr val="000000"/>
                </a:solidFill>
                <a:latin typeface="Courier New"/>
                <a:cs typeface="Courier New"/>
              </a:rPr>
              <a:t>𝐨</a:t>
            </a:r>
            <a:r>
              <a:rPr dirty="0" sz="6800" spc="-500">
                <a:solidFill>
                  <a:srgbClr val="000000"/>
                </a:solidFill>
                <a:latin typeface="Courier New"/>
                <a:cs typeface="Courier New"/>
              </a:rPr>
              <a:t>𝐧</a:t>
            </a:r>
            <a:endParaRPr sz="6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2432" y="2680106"/>
            <a:ext cx="11783695" cy="549275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502284" indent="-41084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502920" algn="l"/>
              </a:tabLst>
            </a:pPr>
            <a:r>
              <a:rPr dirty="0" sz="4400" spc="70">
                <a:latin typeface="Cambria"/>
                <a:cs typeface="Cambria"/>
              </a:rPr>
              <a:t>Advanced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45">
                <a:latin typeface="Cambria"/>
                <a:cs typeface="Cambria"/>
              </a:rPr>
              <a:t>Anti-Keylogger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10">
                <a:latin typeface="Cambria"/>
                <a:cs typeface="Cambria"/>
              </a:rPr>
              <a:t>Software</a:t>
            </a:r>
            <a:endParaRPr sz="4400">
              <a:latin typeface="Cambria"/>
              <a:cs typeface="Cambria"/>
            </a:endParaRPr>
          </a:p>
          <a:p>
            <a:pPr marL="502284" indent="-45974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02920" algn="l"/>
              </a:tabLst>
            </a:pPr>
            <a:r>
              <a:rPr dirty="0" sz="4400" spc="80">
                <a:latin typeface="Cambria"/>
                <a:cs typeface="Cambria"/>
              </a:rPr>
              <a:t>Encryption</a:t>
            </a:r>
            <a:r>
              <a:rPr dirty="0" sz="4400" spc="45">
                <a:latin typeface="Cambria"/>
                <a:cs typeface="Cambria"/>
              </a:rPr>
              <a:t> </a:t>
            </a:r>
            <a:r>
              <a:rPr dirty="0" sz="4400" spc="90">
                <a:latin typeface="Cambria"/>
                <a:cs typeface="Cambria"/>
              </a:rPr>
              <a:t>and</a:t>
            </a:r>
            <a:r>
              <a:rPr dirty="0" sz="4400" spc="50">
                <a:latin typeface="Cambria"/>
                <a:cs typeface="Cambria"/>
              </a:rPr>
              <a:t> </a:t>
            </a:r>
            <a:r>
              <a:rPr dirty="0" sz="4400" spc="55">
                <a:latin typeface="Cambria"/>
                <a:cs typeface="Cambria"/>
              </a:rPr>
              <a:t>Secure</a:t>
            </a:r>
            <a:r>
              <a:rPr dirty="0" sz="4400" spc="50">
                <a:latin typeface="Cambria"/>
                <a:cs typeface="Cambria"/>
              </a:rPr>
              <a:t> </a:t>
            </a:r>
            <a:r>
              <a:rPr dirty="0" sz="4400" spc="114">
                <a:latin typeface="Cambria"/>
                <a:cs typeface="Cambria"/>
              </a:rPr>
              <a:t>Input</a:t>
            </a:r>
            <a:r>
              <a:rPr dirty="0" sz="4400" spc="50">
                <a:latin typeface="Cambria"/>
                <a:cs typeface="Cambria"/>
              </a:rPr>
              <a:t> </a:t>
            </a:r>
            <a:r>
              <a:rPr dirty="0" sz="4400" spc="150">
                <a:latin typeface="Cambria"/>
                <a:cs typeface="Cambria"/>
              </a:rPr>
              <a:t>Handing</a:t>
            </a:r>
            <a:endParaRPr sz="4400">
              <a:latin typeface="Cambria"/>
              <a:cs typeface="Cambria"/>
            </a:endParaRPr>
          </a:p>
          <a:p>
            <a:pPr marL="502284" indent="-46291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02920" algn="l"/>
              </a:tabLst>
            </a:pPr>
            <a:r>
              <a:rPr dirty="0" sz="4400" spc="30">
                <a:latin typeface="Cambria"/>
                <a:cs typeface="Cambria"/>
              </a:rPr>
              <a:t>System</a:t>
            </a:r>
            <a:r>
              <a:rPr dirty="0" sz="4400" spc="50">
                <a:latin typeface="Cambria"/>
                <a:cs typeface="Cambria"/>
              </a:rPr>
              <a:t> </a:t>
            </a:r>
            <a:r>
              <a:rPr dirty="0" sz="4400" spc="-65">
                <a:latin typeface="Cambria"/>
                <a:cs typeface="Cambria"/>
              </a:rPr>
              <a:t>wide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80">
                <a:latin typeface="Cambria"/>
                <a:cs typeface="Cambria"/>
              </a:rPr>
              <a:t>Monitoring</a:t>
            </a:r>
            <a:r>
              <a:rPr dirty="0" sz="4400" spc="50">
                <a:latin typeface="Cambria"/>
                <a:cs typeface="Cambria"/>
              </a:rPr>
              <a:t> </a:t>
            </a:r>
            <a:r>
              <a:rPr dirty="0" sz="4400" spc="90">
                <a:latin typeface="Cambria"/>
                <a:cs typeface="Cambria"/>
              </a:rPr>
              <a:t>and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25">
                <a:latin typeface="Cambria"/>
                <a:cs typeface="Cambria"/>
              </a:rPr>
              <a:t>Alerting</a:t>
            </a:r>
            <a:endParaRPr sz="4400">
              <a:latin typeface="Cambria"/>
              <a:cs typeface="Cambria"/>
            </a:endParaRPr>
          </a:p>
          <a:p>
            <a:pPr marL="502284" indent="-48133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02920" algn="l"/>
              </a:tabLst>
            </a:pPr>
            <a:r>
              <a:rPr dirty="0" sz="4400" spc="100">
                <a:latin typeface="Cambria"/>
                <a:cs typeface="Cambria"/>
              </a:rPr>
              <a:t>User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114">
                <a:latin typeface="Cambria"/>
                <a:cs typeface="Cambria"/>
              </a:rPr>
              <a:t>Education</a:t>
            </a:r>
            <a:r>
              <a:rPr dirty="0" sz="4400" spc="60">
                <a:latin typeface="Cambria"/>
                <a:cs typeface="Cambria"/>
              </a:rPr>
              <a:t> </a:t>
            </a:r>
            <a:r>
              <a:rPr dirty="0" sz="4400" spc="90">
                <a:latin typeface="Cambria"/>
                <a:cs typeface="Cambria"/>
              </a:rPr>
              <a:t>and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-40">
                <a:latin typeface="Cambria"/>
                <a:cs typeface="Cambria"/>
              </a:rPr>
              <a:t>Awarness</a:t>
            </a:r>
            <a:r>
              <a:rPr dirty="0" sz="4400" spc="60">
                <a:latin typeface="Cambria"/>
                <a:cs typeface="Cambria"/>
              </a:rPr>
              <a:t> </a:t>
            </a:r>
            <a:r>
              <a:rPr dirty="0" sz="4400" spc="75">
                <a:latin typeface="Cambria"/>
                <a:cs typeface="Cambria"/>
              </a:rPr>
              <a:t>Training</a:t>
            </a:r>
            <a:endParaRPr sz="4400">
              <a:latin typeface="Cambria"/>
              <a:cs typeface="Cambria"/>
            </a:endParaRPr>
          </a:p>
          <a:p>
            <a:pPr marL="502284" indent="-45021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02920" algn="l"/>
              </a:tabLst>
            </a:pPr>
            <a:r>
              <a:rPr dirty="0" sz="4400" spc="150">
                <a:latin typeface="Cambria"/>
                <a:cs typeface="Cambria"/>
              </a:rPr>
              <a:t>Multi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70">
                <a:latin typeface="Cambria"/>
                <a:cs typeface="Cambria"/>
              </a:rPr>
              <a:t>Factor</a:t>
            </a:r>
            <a:r>
              <a:rPr dirty="0" sz="4400" spc="50">
                <a:latin typeface="Cambria"/>
                <a:cs typeface="Cambria"/>
              </a:rPr>
              <a:t> </a:t>
            </a:r>
            <a:r>
              <a:rPr dirty="0" sz="4400" spc="65">
                <a:latin typeface="Cambria"/>
                <a:cs typeface="Cambria"/>
              </a:rPr>
              <a:t>Authentication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135">
                <a:latin typeface="Cambria"/>
                <a:cs typeface="Cambria"/>
              </a:rPr>
              <a:t>(MFA)</a:t>
            </a:r>
            <a:endParaRPr sz="4400">
              <a:latin typeface="Cambria"/>
              <a:cs typeface="Cambria"/>
            </a:endParaRPr>
          </a:p>
          <a:p>
            <a:pPr marL="502284" indent="-49022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02920" algn="l"/>
              </a:tabLst>
            </a:pPr>
            <a:r>
              <a:rPr dirty="0" sz="4400" spc="95">
                <a:latin typeface="Cambria"/>
                <a:cs typeface="Cambria"/>
              </a:rPr>
              <a:t>Continueous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100">
                <a:latin typeface="Cambria"/>
                <a:cs typeface="Cambria"/>
              </a:rPr>
              <a:t>Updates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90">
                <a:latin typeface="Cambria"/>
                <a:cs typeface="Cambria"/>
              </a:rPr>
              <a:t>and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125">
                <a:latin typeface="Cambria"/>
                <a:cs typeface="Cambria"/>
              </a:rPr>
              <a:t>Patch</a:t>
            </a:r>
            <a:r>
              <a:rPr dirty="0" sz="4400" spc="55">
                <a:latin typeface="Cambria"/>
                <a:cs typeface="Cambria"/>
              </a:rPr>
              <a:t> </a:t>
            </a:r>
            <a:r>
              <a:rPr dirty="0" sz="4400" spc="70">
                <a:latin typeface="Cambria"/>
                <a:cs typeface="Cambria"/>
              </a:rPr>
              <a:t>Management</a:t>
            </a:r>
            <a:endParaRPr sz="4400">
              <a:latin typeface="Cambria"/>
              <a:cs typeface="Cambria"/>
            </a:endParaRPr>
          </a:p>
          <a:p>
            <a:pPr marL="502284" indent="-441959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02920" algn="l"/>
              </a:tabLst>
            </a:pPr>
            <a:r>
              <a:rPr dirty="0" sz="4400" spc="50">
                <a:latin typeface="Cambria"/>
                <a:cs typeface="Cambria"/>
              </a:rPr>
              <a:t>Regular </a:t>
            </a:r>
            <a:r>
              <a:rPr dirty="0" sz="4400" spc="45">
                <a:latin typeface="Cambria"/>
                <a:cs typeface="Cambria"/>
              </a:rPr>
              <a:t>Security</a:t>
            </a:r>
            <a:r>
              <a:rPr dirty="0" sz="4400" spc="50">
                <a:latin typeface="Cambria"/>
                <a:cs typeface="Cambria"/>
              </a:rPr>
              <a:t> </a:t>
            </a:r>
            <a:r>
              <a:rPr dirty="0" sz="4400" spc="70">
                <a:latin typeface="Cambria"/>
                <a:cs typeface="Cambria"/>
              </a:rPr>
              <a:t>Audits</a:t>
            </a:r>
            <a:r>
              <a:rPr dirty="0" sz="4400" spc="50">
                <a:latin typeface="Cambria"/>
                <a:cs typeface="Cambria"/>
              </a:rPr>
              <a:t> </a:t>
            </a:r>
            <a:r>
              <a:rPr dirty="0" sz="4400" spc="30">
                <a:latin typeface="Cambria"/>
                <a:cs typeface="Cambria"/>
              </a:rPr>
              <a:t>Penetration</a:t>
            </a:r>
            <a:r>
              <a:rPr dirty="0" sz="4400" spc="50">
                <a:latin typeface="Cambria"/>
                <a:cs typeface="Cambria"/>
              </a:rPr>
              <a:t> Testing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469" y="1002753"/>
            <a:ext cx="9091930" cy="10375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650" spc="1330">
                <a:solidFill>
                  <a:srgbClr val="000000"/>
                </a:solidFill>
                <a:latin typeface="Courier New"/>
                <a:cs typeface="Courier New"/>
              </a:rPr>
              <a:t>𝐀</a:t>
            </a:r>
            <a:r>
              <a:rPr dirty="0" sz="6650" spc="-3579">
                <a:solidFill>
                  <a:srgbClr val="000000"/>
                </a:solidFill>
                <a:latin typeface="Courier New"/>
                <a:cs typeface="Courier New"/>
              </a:rPr>
              <a:t>𝐥</a:t>
            </a:r>
            <a:r>
              <a:rPr dirty="0" sz="6650" spc="-1125">
                <a:solidFill>
                  <a:srgbClr val="000000"/>
                </a:solidFill>
                <a:latin typeface="Courier New"/>
                <a:cs typeface="Courier New"/>
              </a:rPr>
              <a:t>𝐠𝐨</a:t>
            </a:r>
            <a:r>
              <a:rPr dirty="0" sz="6650" spc="-1745">
                <a:solidFill>
                  <a:srgbClr val="000000"/>
                </a:solidFill>
                <a:latin typeface="Courier New"/>
                <a:cs typeface="Courier New"/>
              </a:rPr>
              <a:t>𝐫</a:t>
            </a:r>
            <a:r>
              <a:rPr dirty="0" sz="6650" spc="-3579">
                <a:solidFill>
                  <a:srgbClr val="000000"/>
                </a:solidFill>
                <a:latin typeface="Courier New"/>
                <a:cs typeface="Courier New"/>
              </a:rPr>
              <a:t>𝐢</a:t>
            </a:r>
            <a:r>
              <a:rPr dirty="0" sz="6650" spc="-2975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r>
              <a:rPr dirty="0" sz="6650" spc="-505">
                <a:solidFill>
                  <a:srgbClr val="000000"/>
                </a:solidFill>
                <a:latin typeface="Courier New"/>
                <a:cs typeface="Courier New"/>
              </a:rPr>
              <a:t>𝐡</a:t>
            </a:r>
            <a:r>
              <a:rPr dirty="0" sz="6650" spc="2565">
                <a:solidFill>
                  <a:srgbClr val="000000"/>
                </a:solidFill>
                <a:latin typeface="Courier New"/>
                <a:cs typeface="Courier New"/>
              </a:rPr>
              <a:t>𝐦</a:t>
            </a:r>
            <a:r>
              <a:rPr dirty="0" sz="6650" spc="-2425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6650" spc="-1310" b="1">
                <a:solidFill>
                  <a:srgbClr val="000000"/>
                </a:solidFill>
                <a:latin typeface="Verdana"/>
                <a:cs typeface="Verdana"/>
              </a:rPr>
              <a:t>&amp;</a:t>
            </a:r>
            <a:r>
              <a:rPr dirty="0" sz="6650" spc="-71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6650" spc="1355">
                <a:solidFill>
                  <a:srgbClr val="000000"/>
                </a:solidFill>
                <a:latin typeface="Courier New"/>
                <a:cs typeface="Courier New"/>
              </a:rPr>
              <a:t>𝐃</a:t>
            </a:r>
            <a:r>
              <a:rPr dirty="0" sz="6650" spc="-1745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r>
              <a:rPr dirty="0" sz="6650" spc="-505">
                <a:solidFill>
                  <a:srgbClr val="000000"/>
                </a:solidFill>
                <a:latin typeface="Courier New"/>
                <a:cs typeface="Courier New"/>
              </a:rPr>
              <a:t>𝐩</a:t>
            </a:r>
            <a:r>
              <a:rPr dirty="0" sz="6650" spc="-3579">
                <a:solidFill>
                  <a:srgbClr val="000000"/>
                </a:solidFill>
                <a:latin typeface="Courier New"/>
                <a:cs typeface="Courier New"/>
              </a:rPr>
              <a:t>𝐥</a:t>
            </a:r>
            <a:r>
              <a:rPr dirty="0" sz="6650" spc="-1125">
                <a:solidFill>
                  <a:srgbClr val="000000"/>
                </a:solidFill>
                <a:latin typeface="Courier New"/>
                <a:cs typeface="Courier New"/>
              </a:rPr>
              <a:t>𝐨𝐲</a:t>
            </a:r>
            <a:r>
              <a:rPr dirty="0" sz="6650" spc="2560">
                <a:solidFill>
                  <a:srgbClr val="000000"/>
                </a:solidFill>
                <a:latin typeface="Courier New"/>
                <a:cs typeface="Courier New"/>
              </a:rPr>
              <a:t>𝐦</a:t>
            </a:r>
            <a:r>
              <a:rPr dirty="0" sz="6650" spc="-1745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r>
              <a:rPr dirty="0" sz="6650" spc="-505">
                <a:solidFill>
                  <a:srgbClr val="000000"/>
                </a:solidFill>
                <a:latin typeface="Courier New"/>
                <a:cs typeface="Courier New"/>
              </a:rPr>
              <a:t>𝐧</a:t>
            </a:r>
            <a:r>
              <a:rPr dirty="0" sz="6650" spc="-2970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endParaRPr sz="66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969" y="5346221"/>
            <a:ext cx="209549" cy="209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969" y="6270145"/>
            <a:ext cx="209549" cy="209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969" y="7194070"/>
            <a:ext cx="209549" cy="2095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969" y="8117995"/>
            <a:ext cx="209549" cy="2095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𝐀𝐥𝐠𝐨𝐫𝐢𝐭𝐡𝐦</a:t>
            </a:r>
            <a:r>
              <a:rPr dirty="0" spc="-585" b="1">
                <a:latin typeface="Verdana"/>
                <a:cs typeface="Verdana"/>
              </a:rPr>
              <a:t>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>
              <a:latin typeface="Verdana"/>
              <a:cs typeface="Verdana"/>
            </a:endParaRPr>
          </a:p>
          <a:p>
            <a:pPr marL="504190">
              <a:lnSpc>
                <a:spcPct val="100000"/>
              </a:lnSpc>
              <a:spcBef>
                <a:spcPts val="5"/>
              </a:spcBef>
            </a:pPr>
            <a:r>
              <a:rPr dirty="0" sz="5200" spc="-925">
                <a:solidFill>
                  <a:srgbClr val="000000"/>
                </a:solidFill>
                <a:latin typeface="Arial MT"/>
                <a:cs typeface="Arial MT"/>
              </a:rPr>
              <a:t>𝖪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r>
              <a:rPr dirty="0" sz="5200" spc="-1995">
                <a:solidFill>
                  <a:srgbClr val="000000"/>
                </a:solidFill>
                <a:latin typeface="Arial MT"/>
                <a:cs typeface="Arial MT"/>
              </a:rPr>
              <a:t>𝗒𝗌</a:t>
            </a:r>
            <a:r>
              <a:rPr dirty="0" sz="5200" spc="-3420">
                <a:solidFill>
                  <a:srgbClr val="000000"/>
                </a:solidFill>
                <a:latin typeface="Arial MT"/>
                <a:cs typeface="Arial MT"/>
              </a:rPr>
              <a:t>𝗍</a:t>
            </a:r>
            <a:r>
              <a:rPr dirty="0" sz="5200" spc="-3065">
                <a:solidFill>
                  <a:srgbClr val="000000"/>
                </a:solidFill>
                <a:latin typeface="Arial MT"/>
                <a:cs typeface="Arial MT"/>
              </a:rPr>
              <a:t>𝗋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𝗈</a:t>
            </a:r>
            <a:r>
              <a:rPr dirty="0" sz="5200" spc="-1995">
                <a:solidFill>
                  <a:srgbClr val="000000"/>
                </a:solidFill>
                <a:latin typeface="Arial MT"/>
                <a:cs typeface="Arial MT"/>
              </a:rPr>
              <a:t>𝗄</a:t>
            </a:r>
            <a:r>
              <a:rPr dirty="0" sz="5200" spc="-1630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r>
              <a:rPr dirty="0" sz="5200" spc="-229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5200" spc="-570">
                <a:solidFill>
                  <a:srgbClr val="000000"/>
                </a:solidFill>
                <a:latin typeface="Arial MT"/>
                <a:cs typeface="Arial MT"/>
              </a:rPr>
              <a:t>𝖢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𝖺𝗉</a:t>
            </a:r>
            <a:r>
              <a:rPr dirty="0" sz="5200" spc="-3420">
                <a:solidFill>
                  <a:srgbClr val="000000"/>
                </a:solidFill>
                <a:latin typeface="Arial MT"/>
                <a:cs typeface="Arial MT"/>
              </a:rPr>
              <a:t>𝗍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𝗎</a:t>
            </a:r>
            <a:r>
              <a:rPr dirty="0" sz="5200" spc="-3065">
                <a:solidFill>
                  <a:srgbClr val="000000"/>
                </a:solidFill>
                <a:latin typeface="Arial MT"/>
                <a:cs typeface="Arial MT"/>
              </a:rPr>
              <a:t>𝗋</a:t>
            </a:r>
            <a:r>
              <a:rPr dirty="0" sz="5200" spc="-1630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endParaRPr sz="5200">
              <a:latin typeface="Arial MT"/>
              <a:cs typeface="Arial MT"/>
            </a:endParaRPr>
          </a:p>
          <a:p>
            <a:pPr marL="504190">
              <a:lnSpc>
                <a:spcPct val="100000"/>
              </a:lnSpc>
              <a:spcBef>
                <a:spcPts val="1035"/>
              </a:spcBef>
            </a:pPr>
            <a:r>
              <a:rPr dirty="0" sz="5200" spc="-570">
                <a:solidFill>
                  <a:srgbClr val="000000"/>
                </a:solidFill>
                <a:latin typeface="Arial MT"/>
                <a:cs typeface="Arial MT"/>
              </a:rPr>
              <a:t>𝖣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𝖺</a:t>
            </a:r>
            <a:r>
              <a:rPr dirty="0" sz="5200" spc="-3420">
                <a:solidFill>
                  <a:srgbClr val="000000"/>
                </a:solidFill>
                <a:latin typeface="Arial MT"/>
                <a:cs typeface="Arial MT"/>
              </a:rPr>
              <a:t>𝗍</a:t>
            </a:r>
            <a:r>
              <a:rPr dirty="0" sz="5200" spc="-1630">
                <a:solidFill>
                  <a:srgbClr val="000000"/>
                </a:solidFill>
                <a:latin typeface="Arial MT"/>
                <a:cs typeface="Arial MT"/>
              </a:rPr>
              <a:t>𝖺</a:t>
            </a:r>
            <a:r>
              <a:rPr dirty="0" sz="5200" spc="-229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𝖫𝗈𝗀𝗀</a:t>
            </a:r>
            <a:r>
              <a:rPr dirty="0" sz="5200" spc="-3779">
                <a:solidFill>
                  <a:srgbClr val="000000"/>
                </a:solidFill>
                <a:latin typeface="Arial MT"/>
                <a:cs typeface="Arial MT"/>
              </a:rPr>
              <a:t>𝗂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𝗇</a:t>
            </a:r>
            <a:r>
              <a:rPr dirty="0" sz="5200" spc="-1630">
                <a:solidFill>
                  <a:srgbClr val="000000"/>
                </a:solidFill>
                <a:latin typeface="Arial MT"/>
                <a:cs typeface="Arial MT"/>
              </a:rPr>
              <a:t>𝗀</a:t>
            </a:r>
            <a:endParaRPr sz="5200">
              <a:latin typeface="Arial MT"/>
              <a:cs typeface="Arial MT"/>
            </a:endParaRPr>
          </a:p>
          <a:p>
            <a:pPr marL="504190">
              <a:lnSpc>
                <a:spcPct val="100000"/>
              </a:lnSpc>
              <a:spcBef>
                <a:spcPts val="1035"/>
              </a:spcBef>
            </a:pPr>
            <a:r>
              <a:rPr dirty="0" sz="5200" spc="-925">
                <a:solidFill>
                  <a:srgbClr val="000000"/>
                </a:solidFill>
                <a:latin typeface="Arial MT"/>
                <a:cs typeface="Arial MT"/>
              </a:rPr>
              <a:t>𝖲</a:t>
            </a:r>
            <a:r>
              <a:rPr dirty="0" sz="5200" spc="-3420">
                <a:solidFill>
                  <a:srgbClr val="000000"/>
                </a:solidFill>
                <a:latin typeface="Arial MT"/>
                <a:cs typeface="Arial MT"/>
              </a:rPr>
              <a:t>𝗍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𝖾𝖺</a:t>
            </a:r>
            <a:r>
              <a:rPr dirty="0" sz="5200" spc="-90">
                <a:solidFill>
                  <a:srgbClr val="000000"/>
                </a:solidFill>
                <a:latin typeface="Arial MT"/>
                <a:cs typeface="Arial MT"/>
              </a:rPr>
              <a:t>l</a:t>
            </a:r>
            <a:r>
              <a:rPr dirty="0" sz="5200" spc="-3420">
                <a:solidFill>
                  <a:srgbClr val="000000"/>
                </a:solidFill>
                <a:latin typeface="Arial MT"/>
                <a:cs typeface="Arial MT"/>
              </a:rPr>
              <a:t>𝗍</a:t>
            </a:r>
            <a:r>
              <a:rPr dirty="0" sz="5200" spc="-1630">
                <a:solidFill>
                  <a:srgbClr val="000000"/>
                </a:solidFill>
                <a:latin typeface="Arial MT"/>
                <a:cs typeface="Arial MT"/>
              </a:rPr>
              <a:t>𝗁</a:t>
            </a:r>
            <a:r>
              <a:rPr dirty="0" sz="5200" spc="-229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5200" spc="-325">
                <a:solidFill>
                  <a:srgbClr val="000000"/>
                </a:solidFill>
                <a:latin typeface="Arial MT"/>
                <a:cs typeface="Arial MT"/>
              </a:rPr>
              <a:t>M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𝗈𝖽</a:t>
            </a:r>
            <a:r>
              <a:rPr dirty="0" sz="5200" spc="-1630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endParaRPr sz="5200">
              <a:latin typeface="Arial MT"/>
              <a:cs typeface="Arial MT"/>
            </a:endParaRPr>
          </a:p>
          <a:p>
            <a:pPr marL="504190">
              <a:lnSpc>
                <a:spcPct val="100000"/>
              </a:lnSpc>
              <a:spcBef>
                <a:spcPts val="1035"/>
              </a:spcBef>
            </a:pPr>
            <a:r>
              <a:rPr dirty="0" sz="5200" spc="-925">
                <a:solidFill>
                  <a:srgbClr val="000000"/>
                </a:solidFill>
                <a:latin typeface="Arial MT"/>
                <a:cs typeface="Arial MT"/>
              </a:rPr>
              <a:t>𝖤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𝗇</a:t>
            </a:r>
            <a:r>
              <a:rPr dirty="0" sz="5200" spc="-1995">
                <a:solidFill>
                  <a:srgbClr val="000000"/>
                </a:solidFill>
                <a:latin typeface="Arial MT"/>
                <a:cs typeface="Arial MT"/>
              </a:rPr>
              <a:t>𝖼</a:t>
            </a:r>
            <a:r>
              <a:rPr dirty="0" sz="5200" spc="-3065">
                <a:solidFill>
                  <a:srgbClr val="000000"/>
                </a:solidFill>
                <a:latin typeface="Arial MT"/>
                <a:cs typeface="Arial MT"/>
              </a:rPr>
              <a:t>𝗋</a:t>
            </a:r>
            <a:r>
              <a:rPr dirty="0" sz="5200" spc="-1995">
                <a:solidFill>
                  <a:srgbClr val="000000"/>
                </a:solidFill>
                <a:latin typeface="Arial MT"/>
                <a:cs typeface="Arial MT"/>
              </a:rPr>
              <a:t>𝗒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𝗉</a:t>
            </a:r>
            <a:r>
              <a:rPr dirty="0" sz="5200" spc="-3420">
                <a:solidFill>
                  <a:srgbClr val="000000"/>
                </a:solidFill>
                <a:latin typeface="Arial MT"/>
                <a:cs typeface="Arial MT"/>
              </a:rPr>
              <a:t>𝗍</a:t>
            </a:r>
            <a:r>
              <a:rPr dirty="0" sz="5200" spc="-3779">
                <a:solidFill>
                  <a:srgbClr val="000000"/>
                </a:solidFill>
                <a:latin typeface="Arial MT"/>
                <a:cs typeface="Arial MT"/>
              </a:rPr>
              <a:t>𝗂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𝗈</a:t>
            </a:r>
            <a:r>
              <a:rPr dirty="0" sz="5200" spc="-1630">
                <a:solidFill>
                  <a:srgbClr val="000000"/>
                </a:solidFill>
                <a:latin typeface="Arial MT"/>
                <a:cs typeface="Arial MT"/>
              </a:rPr>
              <a:t>𝗇</a:t>
            </a:r>
            <a:r>
              <a:rPr dirty="0" sz="5200" spc="-229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5200" spc="-62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dirty="0" sz="5200" spc="-210">
                <a:solidFill>
                  <a:srgbClr val="000000"/>
                </a:solidFill>
                <a:latin typeface="Arial MT"/>
                <a:cs typeface="Arial MT"/>
              </a:rPr>
              <a:t>𝖮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𝗉</a:t>
            </a:r>
            <a:r>
              <a:rPr dirty="0" sz="5200" spc="-3420">
                <a:solidFill>
                  <a:srgbClr val="000000"/>
                </a:solidFill>
                <a:latin typeface="Arial MT"/>
                <a:cs typeface="Arial MT"/>
              </a:rPr>
              <a:t>𝗍</a:t>
            </a:r>
            <a:r>
              <a:rPr dirty="0" sz="5200" spc="-1635">
                <a:solidFill>
                  <a:srgbClr val="000000"/>
                </a:solidFill>
                <a:latin typeface="Arial MT"/>
                <a:cs typeface="Arial MT"/>
              </a:rPr>
              <a:t>𝗎𝗈𝗇𝖺</a:t>
            </a:r>
            <a:r>
              <a:rPr dirty="0" sz="5200" spc="-90">
                <a:solidFill>
                  <a:srgbClr val="000000"/>
                </a:solidFill>
                <a:latin typeface="Arial MT"/>
                <a:cs typeface="Arial MT"/>
              </a:rPr>
              <a:t>l</a:t>
            </a:r>
            <a:r>
              <a:rPr dirty="0" sz="5200" spc="-62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5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6296" y="4822323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6296" y="5593848"/>
            <a:ext cx="171450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76296" y="6365373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76296" y="7136897"/>
            <a:ext cx="171450" cy="1714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76296" y="7908422"/>
            <a:ext cx="171450" cy="1714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76296" y="8679947"/>
            <a:ext cx="171450" cy="1714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9"/>
              <a:t>𝐃𝐞𝐩𝐥𝐨𝐲𝐦𝐞𝐧𝐭</a:t>
            </a:r>
            <a:r>
              <a:rPr dirty="0" spc="-459" b="1">
                <a:latin typeface="Verdana"/>
                <a:cs typeface="Verdana"/>
              </a:rPr>
              <a:t>:</a:t>
            </a:r>
          </a:p>
          <a:p>
            <a:pPr marL="659765">
              <a:lnSpc>
                <a:spcPct val="100000"/>
              </a:lnSpc>
              <a:spcBef>
                <a:spcPts val="3729"/>
              </a:spcBef>
            </a:pPr>
            <a:r>
              <a:rPr dirty="0" sz="4350" spc="-2225">
                <a:solidFill>
                  <a:srgbClr val="000000"/>
                </a:solidFill>
                <a:latin typeface="Arial MT"/>
                <a:cs typeface="Arial MT"/>
              </a:rPr>
              <a:t>𝖣𝗂𝗂𝖻𝗂</a:t>
            </a:r>
            <a:endParaRPr sz="4350">
              <a:latin typeface="Arial MT"/>
              <a:cs typeface="Arial MT"/>
            </a:endParaRPr>
          </a:p>
          <a:p>
            <a:pPr marL="659765">
              <a:lnSpc>
                <a:spcPct val="100000"/>
              </a:lnSpc>
              <a:spcBef>
                <a:spcPts val="855"/>
              </a:spcBef>
            </a:pPr>
            <a:r>
              <a:rPr dirty="0" sz="4350" spc="-1825">
                <a:solidFill>
                  <a:srgbClr val="000000"/>
                </a:solidFill>
                <a:latin typeface="Arial MT"/>
                <a:cs typeface="Arial MT"/>
              </a:rPr>
              <a:t>𝖨𝖺ll𝖺𝗂</a:t>
            </a:r>
            <a:endParaRPr sz="4350">
              <a:latin typeface="Arial MT"/>
              <a:cs typeface="Arial MT"/>
            </a:endParaRPr>
          </a:p>
          <a:p>
            <a:pPr marL="659765">
              <a:lnSpc>
                <a:spcPct val="100000"/>
              </a:lnSpc>
              <a:spcBef>
                <a:spcPts val="855"/>
              </a:spcBef>
            </a:pPr>
            <a:r>
              <a:rPr dirty="0" sz="4350" spc="-1850">
                <a:solidFill>
                  <a:srgbClr val="000000"/>
                </a:solidFill>
                <a:latin typeface="Arial MT"/>
                <a:cs typeface="Arial MT"/>
              </a:rPr>
              <a:t>𝖯𝖾𝗂𝖾𝖼𝖾</a:t>
            </a:r>
            <a:endParaRPr sz="4350">
              <a:latin typeface="Arial MT"/>
              <a:cs typeface="Arial MT"/>
            </a:endParaRPr>
          </a:p>
          <a:p>
            <a:pPr marL="659765">
              <a:lnSpc>
                <a:spcPct val="100000"/>
              </a:lnSpc>
              <a:spcBef>
                <a:spcPts val="855"/>
              </a:spcBef>
            </a:pPr>
            <a:r>
              <a:rPr dirty="0" sz="4350" spc="-480">
                <a:solidFill>
                  <a:srgbClr val="000000"/>
                </a:solidFill>
                <a:latin typeface="Arial MT"/>
                <a:cs typeface="Arial MT"/>
              </a:rPr>
              <a:t>𝖱</a:t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r>
              <a:rPr dirty="0" sz="4350" spc="-100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212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324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365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r>
              <a:rPr dirty="0" sz="4350" spc="-19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4350" spc="-775">
                <a:solidFill>
                  <a:srgbClr val="000000"/>
                </a:solidFill>
                <a:latin typeface="Arial MT"/>
                <a:cs typeface="Arial MT"/>
              </a:rPr>
              <a:t>𝖠</a:t>
            </a:r>
            <a:r>
              <a:rPr dirty="0" sz="4350" spc="-1675">
                <a:solidFill>
                  <a:srgbClr val="000000"/>
                </a:solidFill>
                <a:latin typeface="Arial MT"/>
                <a:cs typeface="Arial MT"/>
              </a:rPr>
              <a:t>𝖼𝖼</a:t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r>
              <a:rPr dirty="0" sz="4350" spc="-2345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2340">
                <a:solidFill>
                  <a:srgbClr val="000000"/>
                </a:solidFill>
                <a:latin typeface="Arial MT"/>
                <a:cs typeface="Arial MT"/>
              </a:rPr>
              <a:t/>
            </a:r>
            <a:endParaRPr sz="4350">
              <a:latin typeface="Arial MT"/>
              <a:cs typeface="Arial MT"/>
            </a:endParaRPr>
          </a:p>
          <a:p>
            <a:pPr marL="659765">
              <a:lnSpc>
                <a:spcPct val="100000"/>
              </a:lnSpc>
              <a:spcBef>
                <a:spcPts val="855"/>
              </a:spcBef>
            </a:pPr>
            <a:r>
              <a:rPr dirty="0" sz="4350" spc="-775">
                <a:solidFill>
                  <a:srgbClr val="000000"/>
                </a:solidFill>
                <a:latin typeface="Arial MT"/>
                <a:cs typeface="Arial MT"/>
              </a:rPr>
              <a:t>𝖤</a:t>
            </a:r>
            <a:r>
              <a:rPr dirty="0" sz="4350" spc="-2345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𝖺</a:t>
            </a:r>
            <a:r>
              <a:rPr dirty="0" sz="4350" spc="-2345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3170">
                <a:solidFill>
                  <a:srgbClr val="000000"/>
                </a:solidFill>
                <a:latin typeface="Arial MT"/>
                <a:cs typeface="Arial MT"/>
              </a:rPr>
              <a:t>𝗂</a:t>
            </a:r>
            <a:r>
              <a:rPr dirty="0" sz="4350" spc="-212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2115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9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4350" spc="-1075">
                <a:solidFill>
                  <a:srgbClr val="000000"/>
                </a:solidFill>
                <a:latin typeface="Arial MT"/>
                <a:cs typeface="Arial MT"/>
              </a:rPr>
              <a:t>𝖳</a:t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r>
              <a:rPr dirty="0" sz="4350" spc="-1675">
                <a:solidFill>
                  <a:srgbClr val="000000"/>
                </a:solidFill>
                <a:latin typeface="Arial MT"/>
                <a:cs typeface="Arial MT"/>
              </a:rPr>
              <a:t>𝖼</a:t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𝗁</a:t>
            </a:r>
            <a:r>
              <a:rPr dirty="0" sz="4350" spc="-212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3170">
                <a:solidFill>
                  <a:srgbClr val="000000"/>
                </a:solidFill>
                <a:latin typeface="Arial MT"/>
                <a:cs typeface="Arial MT"/>
              </a:rPr>
              <a:t>𝗂</a:t>
            </a:r>
            <a:r>
              <a:rPr dirty="0" sz="4350" spc="-212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r>
              <a:rPr dirty="0" sz="4350" spc="-2340">
                <a:solidFill>
                  <a:srgbClr val="000000"/>
                </a:solidFill>
                <a:latin typeface="Arial MT"/>
                <a:cs typeface="Arial MT"/>
              </a:rPr>
              <a:t/>
            </a:r>
            <a:endParaRPr sz="4350">
              <a:latin typeface="Arial MT"/>
              <a:cs typeface="Arial MT"/>
            </a:endParaRPr>
          </a:p>
          <a:p>
            <a:pPr marL="659765">
              <a:lnSpc>
                <a:spcPct val="100000"/>
              </a:lnSpc>
              <a:spcBef>
                <a:spcPts val="855"/>
              </a:spcBef>
            </a:pPr>
            <a:r>
              <a:rPr dirty="0" sz="4350" spc="-480">
                <a:solidFill>
                  <a:srgbClr val="000000"/>
                </a:solidFill>
                <a:latin typeface="Arial MT"/>
                <a:cs typeface="Arial MT"/>
              </a:rPr>
              <a:t>𝖴</a:t>
            </a:r>
            <a:r>
              <a:rPr dirty="0" sz="4350" spc="-212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𝖽𝖺</a:t>
            </a:r>
            <a:r>
              <a:rPr dirty="0" sz="4350" spc="-324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365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r>
              <a:rPr dirty="0" sz="4350" spc="-19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𝖺</a:t>
            </a:r>
            <a:r>
              <a:rPr dirty="0" sz="4350" spc="-212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365">
                <a:solidFill>
                  <a:srgbClr val="000000"/>
                </a:solidFill>
                <a:latin typeface="Arial MT"/>
                <a:cs typeface="Arial MT"/>
              </a:rPr>
              <a:t>𝖽</a:t>
            </a:r>
            <a:r>
              <a:rPr dirty="0" sz="4350" spc="-19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4350" spc="-275">
                <a:solidFill>
                  <a:srgbClr val="000000"/>
                </a:solidFill>
                <a:latin typeface="Arial MT"/>
                <a:cs typeface="Arial MT"/>
              </a:rPr>
              <a:t>M</a:t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𝖺</a:t>
            </a:r>
            <a:r>
              <a:rPr dirty="0" sz="4350" spc="-3170">
                <a:solidFill>
                  <a:srgbClr val="000000"/>
                </a:solidFill>
                <a:latin typeface="Arial MT"/>
                <a:cs typeface="Arial MT"/>
              </a:rPr>
              <a:t>𝗂</a:t>
            </a:r>
            <a:r>
              <a:rPr dirty="0" sz="4350" spc="-212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324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r>
              <a:rPr dirty="0" sz="4350" spc="-212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370">
                <a:solidFill>
                  <a:srgbClr val="000000"/>
                </a:solidFill>
                <a:latin typeface="Arial MT"/>
                <a:cs typeface="Arial MT"/>
              </a:rPr>
              <a:t>𝖺</a:t>
            </a:r>
            <a:r>
              <a:rPr dirty="0" sz="4350" spc="-2120">
                <a:solidFill>
                  <a:srgbClr val="000000"/>
                </a:solidFill>
                <a:latin typeface="Arial MT"/>
                <a:cs typeface="Arial MT"/>
              </a:rPr>
              <a:t/>
            </a:r>
            <a:r>
              <a:rPr dirty="0" sz="4350" spc="-1675">
                <a:solidFill>
                  <a:srgbClr val="000000"/>
                </a:solidFill>
                <a:latin typeface="Arial MT"/>
                <a:cs typeface="Arial MT"/>
              </a:rPr>
              <a:t>𝖼</a:t>
            </a:r>
            <a:r>
              <a:rPr dirty="0" sz="4350" spc="-1365">
                <a:solidFill>
                  <a:srgbClr val="000000"/>
                </a:solidFill>
                <a:latin typeface="Arial MT"/>
                <a:cs typeface="Arial MT"/>
              </a:rPr>
              <a:t>𝖾</a:t>
            </a:r>
            <a:endParaRPr sz="4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9915" y="0"/>
            <a:ext cx="3638083" cy="5740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733203" y="8859215"/>
            <a:ext cx="200850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6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Back</a:t>
            </a:r>
            <a:r>
              <a:rPr dirty="0" sz="170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to</a:t>
            </a:r>
            <a:r>
              <a:rPr dirty="0" sz="1700" spc="5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1700" spc="2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Agenda</a:t>
            </a:r>
            <a:r>
              <a:rPr dirty="0" sz="170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Page</a:t>
            </a:r>
            <a:endParaRPr sz="17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317294"/>
            <a:ext cx="7233020" cy="1968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5070" y="595524"/>
            <a:ext cx="229870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1230">
                <a:solidFill>
                  <a:srgbClr val="000000"/>
                </a:solidFill>
                <a:latin typeface="Courier New"/>
                <a:cs typeface="Courier New"/>
              </a:rPr>
              <a:t>𝐑</a:t>
            </a:r>
            <a:r>
              <a:rPr dirty="0" sz="6600" spc="-1720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r>
              <a:rPr dirty="0" sz="6600" spc="-2325">
                <a:solidFill>
                  <a:srgbClr val="000000"/>
                </a:solidFill>
                <a:latin typeface="Courier New"/>
                <a:cs typeface="Courier New"/>
              </a:rPr>
              <a:t>𝐬</a:t>
            </a:r>
            <a:r>
              <a:rPr dirty="0" sz="6600" spc="-484">
                <a:solidFill>
                  <a:srgbClr val="000000"/>
                </a:solidFill>
                <a:latin typeface="Courier New"/>
                <a:cs typeface="Courier New"/>
              </a:rPr>
              <a:t>𝐮</a:t>
            </a:r>
            <a:r>
              <a:rPr dirty="0" sz="6600" spc="-3545">
                <a:solidFill>
                  <a:srgbClr val="000000"/>
                </a:solidFill>
                <a:latin typeface="Courier New"/>
                <a:cs typeface="Courier New"/>
              </a:rPr>
              <a:t>𝐥</a:t>
            </a:r>
            <a:r>
              <a:rPr dirty="0" sz="6600" spc="-2940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pc="165"/>
              <a:t>The</a:t>
            </a:r>
            <a:r>
              <a:rPr dirty="0" spc="65"/>
              <a:t> </a:t>
            </a:r>
            <a:r>
              <a:rPr dirty="0" spc="-10"/>
              <a:t>presence</a:t>
            </a:r>
            <a:r>
              <a:rPr dirty="0" spc="65"/>
              <a:t> </a:t>
            </a:r>
            <a:r>
              <a:rPr dirty="0" spc="170"/>
              <a:t>of</a:t>
            </a:r>
            <a:r>
              <a:rPr dirty="0" spc="65"/>
              <a:t> </a:t>
            </a:r>
            <a:r>
              <a:rPr dirty="0" spc="25"/>
              <a:t>a</a:t>
            </a:r>
            <a:r>
              <a:rPr dirty="0" spc="65"/>
              <a:t> </a:t>
            </a:r>
            <a:r>
              <a:rPr dirty="0" spc="-10"/>
              <a:t>keylogger</a:t>
            </a:r>
            <a:r>
              <a:rPr dirty="0" spc="65"/>
              <a:t> </a:t>
            </a:r>
            <a:r>
              <a:rPr dirty="0" spc="85"/>
              <a:t>in</a:t>
            </a:r>
            <a:r>
              <a:rPr dirty="0" spc="65"/>
              <a:t> </a:t>
            </a:r>
            <a:r>
              <a:rPr dirty="0" spc="25"/>
              <a:t>a</a:t>
            </a:r>
            <a:r>
              <a:rPr dirty="0" spc="65"/>
              <a:t> </a:t>
            </a:r>
            <a:r>
              <a:rPr dirty="0" spc="-5"/>
              <a:t>security</a:t>
            </a:r>
            <a:r>
              <a:rPr dirty="0" spc="65"/>
              <a:t> context </a:t>
            </a:r>
            <a:r>
              <a:rPr dirty="0" spc="30"/>
              <a:t>typically </a:t>
            </a:r>
            <a:r>
              <a:rPr dirty="0" spc="-990"/>
              <a:t> </a:t>
            </a:r>
            <a:r>
              <a:rPr dirty="0" spc="-20"/>
              <a:t>results</a:t>
            </a:r>
            <a:r>
              <a:rPr dirty="0" spc="60"/>
              <a:t> </a:t>
            </a:r>
            <a:r>
              <a:rPr dirty="0" spc="85"/>
              <a:t>in</a:t>
            </a:r>
            <a:r>
              <a:rPr dirty="0" spc="60"/>
              <a:t> </a:t>
            </a:r>
            <a:r>
              <a:rPr dirty="0" spc="-90"/>
              <a:t>severe</a:t>
            </a:r>
            <a:r>
              <a:rPr dirty="0" spc="60"/>
              <a:t> </a:t>
            </a:r>
            <a:r>
              <a:rPr dirty="0" spc="30"/>
              <a:t>consequences</a:t>
            </a:r>
            <a:r>
              <a:rPr dirty="0" spc="60"/>
              <a:t> </a:t>
            </a:r>
            <a:r>
              <a:rPr dirty="0" spc="95"/>
              <a:t>and</a:t>
            </a:r>
            <a:r>
              <a:rPr dirty="0" spc="60"/>
              <a:t> </a:t>
            </a:r>
            <a:r>
              <a:rPr dirty="0" spc="25"/>
              <a:t>compromises</a:t>
            </a:r>
            <a:r>
              <a:rPr dirty="0" spc="60"/>
              <a:t> </a:t>
            </a:r>
            <a:r>
              <a:rPr dirty="0" spc="10"/>
              <a:t>to</a:t>
            </a:r>
            <a:r>
              <a:rPr dirty="0" spc="60"/>
              <a:t> </a:t>
            </a:r>
            <a:r>
              <a:rPr dirty="0" spc="25"/>
              <a:t>the </a:t>
            </a:r>
            <a:r>
              <a:rPr dirty="0" spc="30"/>
              <a:t> </a:t>
            </a:r>
            <a:r>
              <a:rPr dirty="0" spc="90"/>
              <a:t>affected</a:t>
            </a:r>
            <a:r>
              <a:rPr dirty="0" spc="60"/>
              <a:t> </a:t>
            </a:r>
            <a:r>
              <a:rPr dirty="0" spc="-35"/>
              <a:t>system</a:t>
            </a:r>
            <a:r>
              <a:rPr dirty="0" spc="60"/>
              <a:t> </a:t>
            </a:r>
            <a:r>
              <a:rPr dirty="0" spc="95"/>
              <a:t>and</a:t>
            </a:r>
            <a:r>
              <a:rPr dirty="0" spc="65"/>
              <a:t> </a:t>
            </a:r>
            <a:r>
              <a:rPr dirty="0" spc="-35"/>
              <a:t>user</a:t>
            </a:r>
            <a:r>
              <a:rPr dirty="0" spc="60"/>
              <a:t> </a:t>
            </a:r>
            <a:r>
              <a:rPr dirty="0" spc="40"/>
              <a:t>privacy.</a:t>
            </a:r>
            <a:r>
              <a:rPr dirty="0" spc="65"/>
              <a:t> </a:t>
            </a:r>
            <a:r>
              <a:rPr dirty="0" spc="95"/>
              <a:t>Here</a:t>
            </a:r>
            <a:r>
              <a:rPr dirty="0" spc="60"/>
              <a:t> </a:t>
            </a:r>
            <a:r>
              <a:rPr dirty="0" spc="-60"/>
              <a:t>are</a:t>
            </a:r>
            <a:r>
              <a:rPr dirty="0" spc="60"/>
              <a:t> </a:t>
            </a:r>
            <a:r>
              <a:rPr dirty="0"/>
              <a:t>some</a:t>
            </a:r>
            <a:r>
              <a:rPr dirty="0" spc="65"/>
              <a:t> </a:t>
            </a:r>
            <a:r>
              <a:rPr dirty="0" spc="25"/>
              <a:t>potential </a:t>
            </a:r>
            <a:r>
              <a:rPr dirty="0" spc="-990"/>
              <a:t> </a:t>
            </a:r>
            <a:r>
              <a:rPr dirty="0" spc="45"/>
              <a:t>outcomes: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350"/>
          </a:p>
          <a:p>
            <a:pPr marL="5094605" indent="-387350">
              <a:lnSpc>
                <a:spcPct val="100000"/>
              </a:lnSpc>
              <a:buFont typeface="Verdana"/>
              <a:buAutoNum type="arabicPeriod"/>
              <a:tabLst>
                <a:tab pos="5095240" algn="l"/>
              </a:tabLst>
            </a:pPr>
            <a:r>
              <a:rPr dirty="0" sz="3400" spc="10" b="1">
                <a:latin typeface="Tahoma"/>
                <a:cs typeface="Tahoma"/>
              </a:rPr>
              <a:t>D</a:t>
            </a:r>
            <a:r>
              <a:rPr dirty="0" sz="3400" spc="-110" b="1">
                <a:latin typeface="Tahoma"/>
                <a:cs typeface="Tahoma"/>
              </a:rPr>
              <a:t>a</a:t>
            </a:r>
            <a:r>
              <a:rPr dirty="0" sz="3400" spc="5" b="1">
                <a:latin typeface="Tahoma"/>
                <a:cs typeface="Tahoma"/>
              </a:rPr>
              <a:t>t</a:t>
            </a:r>
            <a:r>
              <a:rPr dirty="0" sz="3400" spc="-105" b="1">
                <a:latin typeface="Tahoma"/>
                <a:cs typeface="Tahoma"/>
              </a:rPr>
              <a:t>a</a:t>
            </a:r>
            <a:r>
              <a:rPr dirty="0" sz="3400" spc="-195" b="1">
                <a:latin typeface="Tahoma"/>
                <a:cs typeface="Tahoma"/>
              </a:rPr>
              <a:t> </a:t>
            </a:r>
            <a:r>
              <a:rPr dirty="0" sz="3400" spc="35" b="1">
                <a:latin typeface="Tahoma"/>
                <a:cs typeface="Tahoma"/>
              </a:rPr>
              <a:t>B</a:t>
            </a:r>
            <a:r>
              <a:rPr dirty="0" sz="3400" spc="-45" b="1">
                <a:latin typeface="Tahoma"/>
                <a:cs typeface="Tahoma"/>
              </a:rPr>
              <a:t>r</a:t>
            </a:r>
            <a:r>
              <a:rPr dirty="0" sz="3400" spc="-35" b="1">
                <a:latin typeface="Tahoma"/>
                <a:cs typeface="Tahoma"/>
              </a:rPr>
              <a:t>e</a:t>
            </a:r>
            <a:r>
              <a:rPr dirty="0" sz="3400" spc="-110" b="1">
                <a:latin typeface="Tahoma"/>
                <a:cs typeface="Tahoma"/>
              </a:rPr>
              <a:t>a</a:t>
            </a:r>
            <a:r>
              <a:rPr dirty="0" sz="3400" spc="85" b="1">
                <a:latin typeface="Tahoma"/>
                <a:cs typeface="Tahoma"/>
              </a:rPr>
              <a:t>c</a:t>
            </a:r>
            <a:r>
              <a:rPr dirty="0" sz="3400" spc="-35" b="1">
                <a:latin typeface="Tahoma"/>
                <a:cs typeface="Tahoma"/>
              </a:rPr>
              <a:t>h</a:t>
            </a:r>
            <a:endParaRPr sz="3400">
              <a:latin typeface="Tahoma"/>
              <a:cs typeface="Tahoma"/>
            </a:endParaRPr>
          </a:p>
          <a:p>
            <a:pPr marL="5094605" indent="-394335">
              <a:lnSpc>
                <a:spcPct val="100000"/>
              </a:lnSpc>
              <a:spcBef>
                <a:spcPts val="645"/>
              </a:spcBef>
              <a:buFont typeface="Verdana"/>
              <a:buAutoNum type="arabicPeriod"/>
              <a:tabLst>
                <a:tab pos="5095240" algn="l"/>
              </a:tabLst>
            </a:pPr>
            <a:r>
              <a:rPr dirty="0" sz="3400" spc="-20" b="1">
                <a:latin typeface="Tahoma"/>
                <a:cs typeface="Tahoma"/>
              </a:rPr>
              <a:t>Privacy</a:t>
            </a:r>
            <a:r>
              <a:rPr dirty="0" sz="3400" spc="-229" b="1">
                <a:latin typeface="Tahoma"/>
                <a:cs typeface="Tahoma"/>
              </a:rPr>
              <a:t> </a:t>
            </a:r>
            <a:r>
              <a:rPr dirty="0" sz="3400" spc="-15" b="1">
                <a:latin typeface="Tahoma"/>
                <a:cs typeface="Tahoma"/>
              </a:rPr>
              <a:t>Voilation</a:t>
            </a:r>
            <a:endParaRPr sz="3400">
              <a:latin typeface="Tahoma"/>
              <a:cs typeface="Tahoma"/>
            </a:endParaRPr>
          </a:p>
          <a:p>
            <a:pPr marL="5094605" indent="-407670">
              <a:lnSpc>
                <a:spcPct val="100000"/>
              </a:lnSpc>
              <a:spcBef>
                <a:spcPts val="645"/>
              </a:spcBef>
              <a:buFont typeface="Verdana"/>
              <a:buAutoNum type="arabicPeriod"/>
              <a:tabLst>
                <a:tab pos="5095240" algn="l"/>
              </a:tabLst>
            </a:pPr>
            <a:r>
              <a:rPr dirty="0" sz="3400" spc="-10" b="1">
                <a:latin typeface="Tahoma"/>
                <a:cs typeface="Tahoma"/>
              </a:rPr>
              <a:t>Compromised</a:t>
            </a:r>
            <a:r>
              <a:rPr dirty="0" sz="3400" spc="-225" b="1">
                <a:latin typeface="Tahoma"/>
                <a:cs typeface="Tahoma"/>
              </a:rPr>
              <a:t> </a:t>
            </a:r>
            <a:r>
              <a:rPr dirty="0" sz="3400" spc="-40" b="1">
                <a:latin typeface="Tahoma"/>
                <a:cs typeface="Tahoma"/>
              </a:rPr>
              <a:t>System</a:t>
            </a:r>
            <a:endParaRPr sz="3400">
              <a:latin typeface="Tahoma"/>
              <a:cs typeface="Tahoma"/>
            </a:endParaRPr>
          </a:p>
          <a:p>
            <a:pPr marL="5094605" indent="-419100">
              <a:lnSpc>
                <a:spcPct val="100000"/>
              </a:lnSpc>
              <a:spcBef>
                <a:spcPts val="645"/>
              </a:spcBef>
              <a:buFont typeface="Verdana"/>
              <a:buAutoNum type="arabicPeriod"/>
              <a:tabLst>
                <a:tab pos="5095240" algn="l"/>
              </a:tabLst>
            </a:pPr>
            <a:r>
              <a:rPr dirty="0" sz="3400" spc="15" b="1">
                <a:latin typeface="Tahoma"/>
                <a:cs typeface="Tahoma"/>
              </a:rPr>
              <a:t>Cost</a:t>
            </a:r>
            <a:r>
              <a:rPr dirty="0" sz="3400" spc="-220" b="1">
                <a:latin typeface="Tahoma"/>
                <a:cs typeface="Tahoma"/>
              </a:rPr>
              <a:t> </a:t>
            </a:r>
            <a:r>
              <a:rPr dirty="0" sz="3400" spc="20" b="1">
                <a:latin typeface="Tahoma"/>
                <a:cs typeface="Tahoma"/>
              </a:rPr>
              <a:t>of</a:t>
            </a:r>
            <a:r>
              <a:rPr dirty="0" sz="3400" spc="-215" b="1">
                <a:latin typeface="Tahoma"/>
                <a:cs typeface="Tahoma"/>
              </a:rPr>
              <a:t> </a:t>
            </a:r>
            <a:r>
              <a:rPr dirty="0" sz="3400" spc="-45" b="1">
                <a:latin typeface="Tahoma"/>
                <a:cs typeface="Tahoma"/>
              </a:rPr>
              <a:t>Remediation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74" y="5394090"/>
            <a:ext cx="15249400" cy="49054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185" y="925251"/>
            <a:ext cx="4473575" cy="11423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300" spc="-885">
                <a:solidFill>
                  <a:srgbClr val="000000"/>
                </a:solidFill>
                <a:latin typeface="Courier New"/>
                <a:cs typeface="Courier New"/>
              </a:rPr>
              <a:t>𝐂𝐨𝐧𝐜𝐥𝐮𝐬𝐢𝐨𝐧</a:t>
            </a:r>
            <a:endParaRPr sz="7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756" y="3146823"/>
            <a:ext cx="14887575" cy="543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dirty="0" sz="5100" spc="25">
                <a:latin typeface="Cambria"/>
                <a:cs typeface="Cambria"/>
              </a:rPr>
              <a:t>Prevention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100">
                <a:latin typeface="Cambria"/>
                <a:cs typeface="Cambria"/>
              </a:rPr>
              <a:t>and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30">
                <a:latin typeface="Cambria"/>
                <a:cs typeface="Cambria"/>
              </a:rPr>
              <a:t>vigilance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-65">
                <a:latin typeface="Cambria"/>
                <a:cs typeface="Cambria"/>
              </a:rPr>
              <a:t>are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80">
                <a:latin typeface="Cambria"/>
                <a:cs typeface="Cambria"/>
              </a:rPr>
              <a:t>crucial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95">
                <a:latin typeface="Cambria"/>
                <a:cs typeface="Cambria"/>
              </a:rPr>
              <a:t>in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40">
                <a:latin typeface="Cambria"/>
                <a:cs typeface="Cambria"/>
              </a:rPr>
              <a:t>safeguarding </a:t>
            </a:r>
            <a:r>
              <a:rPr dirty="0" sz="5100" spc="45">
                <a:latin typeface="Cambria"/>
                <a:cs typeface="Cambria"/>
              </a:rPr>
              <a:t> </a:t>
            </a:r>
            <a:r>
              <a:rPr dirty="0" sz="5100" spc="15">
                <a:latin typeface="Cambria"/>
                <a:cs typeface="Cambria"/>
              </a:rPr>
              <a:t>against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10">
                <a:latin typeface="Cambria"/>
                <a:cs typeface="Cambria"/>
              </a:rPr>
              <a:t>keyloggers.</a:t>
            </a:r>
            <a:r>
              <a:rPr dirty="0" sz="5100" spc="75">
                <a:latin typeface="Cambria"/>
                <a:cs typeface="Cambria"/>
              </a:rPr>
              <a:t> </a:t>
            </a:r>
            <a:r>
              <a:rPr dirty="0" sz="5100" spc="120">
                <a:latin typeface="Cambria"/>
                <a:cs typeface="Cambria"/>
              </a:rPr>
              <a:t>By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15">
                <a:latin typeface="Cambria"/>
                <a:cs typeface="Cambria"/>
              </a:rPr>
              <a:t>prioritizing</a:t>
            </a:r>
            <a:r>
              <a:rPr dirty="0" sz="5100" spc="75">
                <a:latin typeface="Cambria"/>
                <a:cs typeface="Cambria"/>
              </a:rPr>
              <a:t> </a:t>
            </a:r>
            <a:r>
              <a:rPr dirty="0" sz="5100" spc="-5">
                <a:latin typeface="Cambria"/>
                <a:cs typeface="Cambria"/>
              </a:rPr>
              <a:t>security</a:t>
            </a:r>
            <a:r>
              <a:rPr dirty="0" sz="5100" spc="75">
                <a:latin typeface="Cambria"/>
                <a:cs typeface="Cambria"/>
              </a:rPr>
              <a:t> </a:t>
            </a:r>
            <a:r>
              <a:rPr dirty="0" sz="5100" spc="-45">
                <a:latin typeface="Cambria"/>
                <a:cs typeface="Cambria"/>
              </a:rPr>
              <a:t>best </a:t>
            </a:r>
            <a:r>
              <a:rPr dirty="0" sz="5100" spc="-40">
                <a:latin typeface="Cambria"/>
                <a:cs typeface="Cambria"/>
              </a:rPr>
              <a:t> </a:t>
            </a:r>
            <a:r>
              <a:rPr dirty="0" sz="5100" spc="55">
                <a:latin typeface="Cambria"/>
                <a:cs typeface="Cambria"/>
              </a:rPr>
              <a:t>practices,</a:t>
            </a:r>
            <a:r>
              <a:rPr dirty="0" sz="5100" spc="75">
                <a:latin typeface="Cambria"/>
                <a:cs typeface="Cambria"/>
              </a:rPr>
              <a:t> </a:t>
            </a:r>
            <a:r>
              <a:rPr dirty="0" sz="5100" spc="20">
                <a:latin typeface="Cambria"/>
                <a:cs typeface="Cambria"/>
              </a:rPr>
              <a:t>organizations</a:t>
            </a:r>
            <a:r>
              <a:rPr dirty="0" sz="5100" spc="80">
                <a:latin typeface="Cambria"/>
                <a:cs typeface="Cambria"/>
              </a:rPr>
              <a:t> </a:t>
            </a:r>
            <a:r>
              <a:rPr dirty="0" sz="5100" spc="100">
                <a:latin typeface="Cambria"/>
                <a:cs typeface="Cambria"/>
              </a:rPr>
              <a:t>and</a:t>
            </a:r>
            <a:r>
              <a:rPr dirty="0" sz="5100" spc="75">
                <a:latin typeface="Cambria"/>
                <a:cs typeface="Cambria"/>
              </a:rPr>
              <a:t> </a:t>
            </a:r>
            <a:r>
              <a:rPr dirty="0" sz="5100" spc="60">
                <a:latin typeface="Cambria"/>
                <a:cs typeface="Cambria"/>
              </a:rPr>
              <a:t>individuals</a:t>
            </a:r>
            <a:r>
              <a:rPr dirty="0" sz="5100" spc="80">
                <a:latin typeface="Cambria"/>
                <a:cs typeface="Cambria"/>
              </a:rPr>
              <a:t> </a:t>
            </a:r>
            <a:r>
              <a:rPr dirty="0" sz="5100" spc="114">
                <a:latin typeface="Cambria"/>
                <a:cs typeface="Cambria"/>
              </a:rPr>
              <a:t>can</a:t>
            </a:r>
            <a:r>
              <a:rPr dirty="0" sz="5100" spc="80">
                <a:latin typeface="Cambria"/>
                <a:cs typeface="Cambria"/>
              </a:rPr>
              <a:t> </a:t>
            </a:r>
            <a:r>
              <a:rPr dirty="0" sz="5100" spc="10">
                <a:latin typeface="Cambria"/>
                <a:cs typeface="Cambria"/>
              </a:rPr>
              <a:t>mitigate </a:t>
            </a:r>
            <a:r>
              <a:rPr dirty="0" sz="5100" spc="-1110">
                <a:latin typeface="Cambria"/>
                <a:cs typeface="Cambria"/>
              </a:rPr>
              <a:t> </a:t>
            </a:r>
            <a:r>
              <a:rPr dirty="0" sz="5100" spc="30">
                <a:latin typeface="Cambria"/>
                <a:cs typeface="Cambria"/>
              </a:rPr>
              <a:t>the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>
                <a:latin typeface="Cambria"/>
                <a:cs typeface="Cambria"/>
              </a:rPr>
              <a:t>risks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20">
                <a:latin typeface="Cambria"/>
                <a:cs typeface="Cambria"/>
              </a:rPr>
              <a:t>posed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-30">
                <a:latin typeface="Cambria"/>
                <a:cs typeface="Cambria"/>
              </a:rPr>
              <a:t>by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-20">
                <a:latin typeface="Cambria"/>
                <a:cs typeface="Cambria"/>
              </a:rPr>
              <a:t>keyloggers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100">
                <a:latin typeface="Cambria"/>
                <a:cs typeface="Cambria"/>
              </a:rPr>
              <a:t>and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5">
                <a:latin typeface="Cambria"/>
                <a:cs typeface="Cambria"/>
              </a:rPr>
              <a:t>protect</a:t>
            </a:r>
            <a:r>
              <a:rPr dirty="0" sz="5100" spc="70">
                <a:latin typeface="Cambria"/>
                <a:cs typeface="Cambria"/>
              </a:rPr>
              <a:t> </a:t>
            </a:r>
            <a:r>
              <a:rPr dirty="0" sz="5100" spc="5">
                <a:latin typeface="Cambria"/>
                <a:cs typeface="Cambria"/>
              </a:rPr>
              <a:t>their </a:t>
            </a:r>
            <a:r>
              <a:rPr dirty="0" sz="5100" spc="10">
                <a:latin typeface="Cambria"/>
                <a:cs typeface="Cambria"/>
              </a:rPr>
              <a:t> </a:t>
            </a:r>
            <a:r>
              <a:rPr dirty="0" sz="5100" spc="-25">
                <a:latin typeface="Cambria"/>
                <a:cs typeface="Cambria"/>
              </a:rPr>
              <a:t>sensitive</a:t>
            </a:r>
            <a:r>
              <a:rPr dirty="0" sz="5100" spc="75">
                <a:latin typeface="Cambria"/>
                <a:cs typeface="Cambria"/>
              </a:rPr>
              <a:t> </a:t>
            </a:r>
            <a:r>
              <a:rPr dirty="0" sz="5100" spc="70">
                <a:latin typeface="Cambria"/>
                <a:cs typeface="Cambria"/>
              </a:rPr>
              <a:t>information</a:t>
            </a:r>
            <a:r>
              <a:rPr dirty="0" sz="5100" spc="75">
                <a:latin typeface="Cambria"/>
                <a:cs typeface="Cambria"/>
              </a:rPr>
              <a:t> </a:t>
            </a:r>
            <a:r>
              <a:rPr dirty="0" sz="5100" spc="90">
                <a:latin typeface="Cambria"/>
                <a:cs typeface="Cambria"/>
              </a:rPr>
              <a:t>from</a:t>
            </a:r>
            <a:r>
              <a:rPr dirty="0" sz="5100" spc="75">
                <a:latin typeface="Cambria"/>
                <a:cs typeface="Cambria"/>
              </a:rPr>
              <a:t> </a:t>
            </a:r>
            <a:r>
              <a:rPr dirty="0" sz="5100" spc="55">
                <a:latin typeface="Cambria"/>
                <a:cs typeface="Cambria"/>
              </a:rPr>
              <a:t>unauthorized</a:t>
            </a:r>
            <a:r>
              <a:rPr dirty="0" sz="5100" spc="80">
                <a:latin typeface="Cambria"/>
                <a:cs typeface="Cambria"/>
              </a:rPr>
              <a:t> </a:t>
            </a:r>
            <a:r>
              <a:rPr dirty="0" sz="5100" spc="25">
                <a:latin typeface="Cambria"/>
                <a:cs typeface="Cambria"/>
              </a:rPr>
              <a:t>access</a:t>
            </a:r>
            <a:r>
              <a:rPr dirty="0" sz="5100" spc="75">
                <a:latin typeface="Cambria"/>
                <a:cs typeface="Cambria"/>
              </a:rPr>
              <a:t> </a:t>
            </a:r>
            <a:r>
              <a:rPr dirty="0" sz="5100" spc="100">
                <a:latin typeface="Cambria"/>
                <a:cs typeface="Cambria"/>
              </a:rPr>
              <a:t>and </a:t>
            </a:r>
            <a:r>
              <a:rPr dirty="0" sz="5100" spc="105">
                <a:latin typeface="Cambria"/>
                <a:cs typeface="Cambria"/>
              </a:rPr>
              <a:t> </a:t>
            </a:r>
            <a:r>
              <a:rPr dirty="0" sz="5100" spc="80">
                <a:latin typeface="Cambria"/>
                <a:cs typeface="Cambria"/>
              </a:rPr>
              <a:t>exploitation.</a:t>
            </a:r>
            <a:endParaRPr sz="5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479" y="2375723"/>
            <a:ext cx="7496174" cy="6305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0484" y="481377"/>
            <a:ext cx="4986655" cy="10737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850" spc="145">
                <a:solidFill>
                  <a:srgbClr val="000000"/>
                </a:solidFill>
                <a:latin typeface="Courier New"/>
                <a:cs typeface="Courier New"/>
              </a:rPr>
              <a:t>𝐅</a:t>
            </a:r>
            <a:r>
              <a:rPr dirty="0" sz="6850" spc="-484">
                <a:solidFill>
                  <a:srgbClr val="000000"/>
                </a:solidFill>
                <a:latin typeface="Courier New"/>
                <a:cs typeface="Courier New"/>
              </a:rPr>
              <a:t>𝐮</a:t>
            </a:r>
            <a:r>
              <a:rPr dirty="0" sz="6850" spc="-3040">
                <a:solidFill>
                  <a:srgbClr val="000000"/>
                </a:solidFill>
                <a:latin typeface="Courier New"/>
                <a:cs typeface="Courier New"/>
              </a:rPr>
              <a:t>𝐭</a:t>
            </a:r>
            <a:r>
              <a:rPr dirty="0" sz="6850" spc="-484">
                <a:solidFill>
                  <a:srgbClr val="000000"/>
                </a:solidFill>
                <a:latin typeface="Courier New"/>
                <a:cs typeface="Courier New"/>
              </a:rPr>
              <a:t>𝐮</a:t>
            </a:r>
            <a:r>
              <a:rPr dirty="0" sz="6850" spc="-1770">
                <a:solidFill>
                  <a:srgbClr val="000000"/>
                </a:solidFill>
                <a:latin typeface="Courier New"/>
                <a:cs typeface="Courier New"/>
              </a:rPr>
              <a:t>𝐫</a:t>
            </a:r>
            <a:r>
              <a:rPr dirty="0" sz="6850" spc="-1764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r>
              <a:rPr dirty="0" sz="6850" spc="-249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6850" spc="-484">
                <a:solidFill>
                  <a:srgbClr val="000000"/>
                </a:solidFill>
                <a:latin typeface="Courier New"/>
                <a:cs typeface="Courier New"/>
              </a:rPr>
              <a:t>𝐒</a:t>
            </a:r>
            <a:r>
              <a:rPr dirty="0" sz="6850" spc="-1770">
                <a:solidFill>
                  <a:srgbClr val="000000"/>
                </a:solidFill>
                <a:latin typeface="Courier New"/>
                <a:cs typeface="Courier New"/>
              </a:rPr>
              <a:t>𝐜</a:t>
            </a:r>
            <a:r>
              <a:rPr dirty="0" sz="6850" spc="-1125">
                <a:solidFill>
                  <a:srgbClr val="000000"/>
                </a:solidFill>
                <a:latin typeface="Courier New"/>
                <a:cs typeface="Courier New"/>
              </a:rPr>
              <a:t>𝐨</a:t>
            </a:r>
            <a:r>
              <a:rPr dirty="0" sz="6850" spc="-484">
                <a:solidFill>
                  <a:srgbClr val="000000"/>
                </a:solidFill>
                <a:latin typeface="Courier New"/>
                <a:cs typeface="Courier New"/>
              </a:rPr>
              <a:t>𝐩</a:t>
            </a:r>
            <a:r>
              <a:rPr dirty="0" sz="6850" spc="-1764">
                <a:solidFill>
                  <a:srgbClr val="000000"/>
                </a:solidFill>
                <a:latin typeface="Courier New"/>
                <a:cs typeface="Courier New"/>
              </a:rPr>
              <a:t>𝐞</a:t>
            </a:r>
            <a:endParaRPr sz="6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1210" y="2636578"/>
            <a:ext cx="8550910" cy="568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10">
                <a:latin typeface="Lucida Sans Unicode"/>
                <a:cs typeface="Lucida Sans Unicode"/>
              </a:rPr>
              <a:t>In </a:t>
            </a:r>
            <a:r>
              <a:rPr dirty="0" sz="2900" spc="-25">
                <a:latin typeface="Lucida Sans Unicode"/>
                <a:cs typeface="Lucida Sans Unicode"/>
              </a:rPr>
              <a:t>summary, </a:t>
            </a:r>
            <a:r>
              <a:rPr dirty="0" sz="2900" spc="45">
                <a:latin typeface="Lucida Sans Unicode"/>
                <a:cs typeface="Lucida Sans Unicode"/>
              </a:rPr>
              <a:t>the </a:t>
            </a:r>
            <a:r>
              <a:rPr dirty="0" sz="2900" spc="20">
                <a:latin typeface="Lucida Sans Unicode"/>
                <a:cs typeface="Lucida Sans Unicode"/>
              </a:rPr>
              <a:t>future </a:t>
            </a:r>
            <a:r>
              <a:rPr dirty="0" sz="2900" spc="30">
                <a:latin typeface="Lucida Sans Unicode"/>
                <a:cs typeface="Lucida Sans Unicode"/>
              </a:rPr>
              <a:t>scope </a:t>
            </a:r>
            <a:r>
              <a:rPr dirty="0" sz="2900" spc="25">
                <a:latin typeface="Lucida Sans Unicode"/>
                <a:cs typeface="Lucida Sans Unicode"/>
              </a:rPr>
              <a:t>of </a:t>
            </a:r>
            <a:r>
              <a:rPr dirty="0" sz="2900" spc="-50">
                <a:latin typeface="Lucida Sans Unicode"/>
                <a:cs typeface="Lucida Sans Unicode"/>
              </a:rPr>
              <a:t>keyloggers </a:t>
            </a:r>
            <a:r>
              <a:rPr dirty="0" sz="2900" spc="-5">
                <a:latin typeface="Lucida Sans Unicode"/>
                <a:cs typeface="Lucida Sans Unicode"/>
              </a:rPr>
              <a:t>will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40">
                <a:latin typeface="Lucida Sans Unicode"/>
                <a:cs typeface="Lucida Sans Unicode"/>
              </a:rPr>
              <a:t>involve</a:t>
            </a:r>
            <a:r>
              <a:rPr dirty="0" sz="2900" spc="45">
                <a:latin typeface="Lucida Sans Unicode"/>
                <a:cs typeface="Lucida Sans Unicode"/>
              </a:rPr>
              <a:t> </a:t>
            </a:r>
            <a:r>
              <a:rPr dirty="0" sz="2900" spc="10">
                <a:latin typeface="Lucida Sans Unicode"/>
                <a:cs typeface="Lucida Sans Unicode"/>
              </a:rPr>
              <a:t>a</a:t>
            </a:r>
            <a:r>
              <a:rPr dirty="0" sz="2900" spc="15">
                <a:latin typeface="Lucida Sans Unicode"/>
                <a:cs typeface="Lucida Sans Unicode"/>
              </a:rPr>
              <a:t> </a:t>
            </a:r>
            <a:r>
              <a:rPr dirty="0" sz="2900" spc="5">
                <a:latin typeface="Lucida Sans Unicode"/>
                <a:cs typeface="Lucida Sans Unicode"/>
              </a:rPr>
              <a:t>continuous</a:t>
            </a:r>
            <a:r>
              <a:rPr dirty="0" sz="2900" spc="10">
                <a:latin typeface="Lucida Sans Unicode"/>
                <a:cs typeface="Lucida Sans Unicode"/>
              </a:rPr>
              <a:t> </a:t>
            </a:r>
            <a:r>
              <a:rPr dirty="0" sz="2900" spc="-20">
                <a:latin typeface="Lucida Sans Unicode"/>
                <a:cs typeface="Lucida Sans Unicode"/>
              </a:rPr>
              <a:t>arms</a:t>
            </a:r>
            <a:r>
              <a:rPr dirty="0" sz="2900" spc="-15">
                <a:latin typeface="Lucida Sans Unicode"/>
                <a:cs typeface="Lucida Sans Unicode"/>
              </a:rPr>
              <a:t> </a:t>
            </a:r>
            <a:r>
              <a:rPr dirty="0" sz="2900" spc="45">
                <a:latin typeface="Lucida Sans Unicode"/>
                <a:cs typeface="Lucida Sans Unicode"/>
              </a:rPr>
              <a:t>race</a:t>
            </a:r>
            <a:r>
              <a:rPr dirty="0" sz="2900" spc="50">
                <a:latin typeface="Lucida Sans Unicode"/>
                <a:cs typeface="Lucida Sans Unicode"/>
              </a:rPr>
              <a:t> </a:t>
            </a:r>
            <a:r>
              <a:rPr dirty="0" sz="2900" spc="40">
                <a:latin typeface="Lucida Sans Unicode"/>
                <a:cs typeface="Lucida Sans Unicode"/>
              </a:rPr>
              <a:t>between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10">
                <a:latin typeface="Lucida Sans Unicode"/>
                <a:cs typeface="Lucida Sans Unicode"/>
              </a:rPr>
              <a:t>attackers</a:t>
            </a:r>
            <a:r>
              <a:rPr dirty="0" sz="2900" spc="15">
                <a:latin typeface="Lucida Sans Unicode"/>
                <a:cs typeface="Lucida Sans Unicode"/>
              </a:rPr>
              <a:t> </a:t>
            </a:r>
            <a:r>
              <a:rPr dirty="0" sz="2900" spc="10">
                <a:latin typeface="Lucida Sans Unicode"/>
                <a:cs typeface="Lucida Sans Unicode"/>
              </a:rPr>
              <a:t>and</a:t>
            </a:r>
            <a:r>
              <a:rPr dirty="0" sz="2900" spc="15">
                <a:latin typeface="Lucida Sans Unicode"/>
                <a:cs typeface="Lucida Sans Unicode"/>
              </a:rPr>
              <a:t> </a:t>
            </a:r>
            <a:r>
              <a:rPr dirty="0" sz="2900" spc="5">
                <a:latin typeface="Lucida Sans Unicode"/>
                <a:cs typeface="Lucida Sans Unicode"/>
              </a:rPr>
              <a:t>defenders,</a:t>
            </a:r>
            <a:r>
              <a:rPr dirty="0" sz="2900" spc="10">
                <a:latin typeface="Lucida Sans Unicode"/>
                <a:cs typeface="Lucida Sans Unicode"/>
              </a:rPr>
              <a:t> </a:t>
            </a:r>
            <a:r>
              <a:rPr dirty="0" sz="2900" spc="15">
                <a:latin typeface="Lucida Sans Unicode"/>
                <a:cs typeface="Lucida Sans Unicode"/>
              </a:rPr>
              <a:t>with</a:t>
            </a:r>
            <a:r>
              <a:rPr dirty="0" sz="2900" spc="20">
                <a:latin typeface="Lucida Sans Unicode"/>
                <a:cs typeface="Lucida Sans Unicode"/>
              </a:rPr>
              <a:t> </a:t>
            </a:r>
            <a:r>
              <a:rPr dirty="0" sz="2900" spc="30">
                <a:latin typeface="Lucida Sans Unicode"/>
                <a:cs typeface="Lucida Sans Unicode"/>
              </a:rPr>
              <a:t>both</a:t>
            </a:r>
            <a:r>
              <a:rPr dirty="0" sz="2900" spc="35">
                <a:latin typeface="Lucida Sans Unicode"/>
                <a:cs typeface="Lucida Sans Unicode"/>
              </a:rPr>
              <a:t> </a:t>
            </a:r>
            <a:r>
              <a:rPr dirty="0" sz="2900" spc="-15">
                <a:latin typeface="Lucida Sans Unicode"/>
                <a:cs typeface="Lucida Sans Unicode"/>
              </a:rPr>
              <a:t>sides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-25">
                <a:latin typeface="Lucida Sans Unicode"/>
                <a:cs typeface="Lucida Sans Unicode"/>
              </a:rPr>
              <a:t>leveraging </a:t>
            </a:r>
            <a:r>
              <a:rPr dirty="0" sz="2900" spc="5">
                <a:latin typeface="Lucida Sans Unicode"/>
                <a:cs typeface="Lucida Sans Unicode"/>
              </a:rPr>
              <a:t>technological </a:t>
            </a:r>
            <a:r>
              <a:rPr dirty="0" sz="2900" spc="30">
                <a:latin typeface="Lucida Sans Unicode"/>
                <a:cs typeface="Lucida Sans Unicode"/>
              </a:rPr>
              <a:t>advancements </a:t>
            </a:r>
            <a:r>
              <a:rPr dirty="0" sz="2900" spc="55">
                <a:latin typeface="Lucida Sans Unicode"/>
                <a:cs typeface="Lucida Sans Unicode"/>
              </a:rPr>
              <a:t>to </a:t>
            </a:r>
            <a:r>
              <a:rPr dirty="0" sz="2900" spc="-70">
                <a:latin typeface="Lucida Sans Unicode"/>
                <a:cs typeface="Lucida Sans Unicode"/>
              </a:rPr>
              <a:t>gain </a:t>
            </a:r>
            <a:r>
              <a:rPr dirty="0" sz="2900" spc="-6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an</a:t>
            </a:r>
            <a:r>
              <a:rPr dirty="0" sz="2900" spc="5">
                <a:latin typeface="Lucida Sans Unicode"/>
                <a:cs typeface="Lucida Sans Unicode"/>
              </a:rPr>
              <a:t> </a:t>
            </a:r>
            <a:r>
              <a:rPr dirty="0" sz="2900" spc="-5">
                <a:latin typeface="Lucida Sans Unicode"/>
                <a:cs typeface="Lucida Sans Unicode"/>
              </a:rPr>
              <a:t>advantage.</a:t>
            </a:r>
            <a:r>
              <a:rPr dirty="0" sz="2900">
                <a:latin typeface="Lucida Sans Unicode"/>
                <a:cs typeface="Lucida Sans Unicode"/>
              </a:rPr>
              <a:t> </a:t>
            </a:r>
            <a:r>
              <a:rPr dirty="0" sz="2900" spc="225">
                <a:latin typeface="Lucida Sans Unicode"/>
                <a:cs typeface="Lucida Sans Unicode"/>
              </a:rPr>
              <a:t>By</a:t>
            </a:r>
            <a:r>
              <a:rPr dirty="0" sz="2900" spc="229">
                <a:latin typeface="Lucida Sans Unicode"/>
                <a:cs typeface="Lucida Sans Unicode"/>
              </a:rPr>
              <a:t> </a:t>
            </a:r>
            <a:r>
              <a:rPr dirty="0" sz="2900" spc="-15">
                <a:latin typeface="Lucida Sans Unicode"/>
                <a:cs typeface="Lucida Sans Unicode"/>
              </a:rPr>
              <a:t>staying</a:t>
            </a:r>
            <a:r>
              <a:rPr dirty="0" sz="2900" spc="-1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informed</a:t>
            </a:r>
            <a:r>
              <a:rPr dirty="0" sz="2900" spc="5">
                <a:latin typeface="Lucida Sans Unicode"/>
                <a:cs typeface="Lucida Sans Unicode"/>
              </a:rPr>
              <a:t> </a:t>
            </a:r>
            <a:r>
              <a:rPr dirty="0" sz="2900" spc="20">
                <a:latin typeface="Lucida Sans Unicode"/>
                <a:cs typeface="Lucida Sans Unicode"/>
              </a:rPr>
              <a:t>about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-60">
                <a:latin typeface="Lucida Sans Unicode"/>
                <a:cs typeface="Lucida Sans Unicode"/>
              </a:rPr>
              <a:t>emerging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 spc="5">
                <a:latin typeface="Lucida Sans Unicode"/>
                <a:cs typeface="Lucida Sans Unicode"/>
              </a:rPr>
              <a:t>threats,</a:t>
            </a:r>
            <a:r>
              <a:rPr dirty="0" sz="2900" spc="10">
                <a:latin typeface="Lucida Sans Unicode"/>
                <a:cs typeface="Lucida Sans Unicode"/>
              </a:rPr>
              <a:t> </a:t>
            </a:r>
            <a:r>
              <a:rPr dirty="0" sz="2900" spc="-15">
                <a:latin typeface="Lucida Sans Unicode"/>
                <a:cs typeface="Lucida Sans Unicode"/>
              </a:rPr>
              <a:t>investing</a:t>
            </a:r>
            <a:r>
              <a:rPr dirty="0" sz="2900" spc="-10">
                <a:latin typeface="Lucida Sans Unicode"/>
                <a:cs typeface="Lucida Sans Unicode"/>
              </a:rPr>
              <a:t> </a:t>
            </a:r>
            <a:r>
              <a:rPr dirty="0" sz="2900" spc="-40">
                <a:latin typeface="Lucida Sans Unicode"/>
                <a:cs typeface="Lucida Sans Unicode"/>
              </a:rPr>
              <a:t>in</a:t>
            </a:r>
            <a:r>
              <a:rPr dirty="0" sz="2900" spc="-35">
                <a:latin typeface="Lucida Sans Unicode"/>
                <a:cs typeface="Lucida Sans Unicode"/>
              </a:rPr>
              <a:t> </a:t>
            </a:r>
            <a:r>
              <a:rPr dirty="0" sz="2900" spc="50">
                <a:latin typeface="Lucida Sans Unicode"/>
                <a:cs typeface="Lucida Sans Unicode"/>
              </a:rPr>
              <a:t>advanced </a:t>
            </a:r>
            <a:r>
              <a:rPr dirty="0" sz="2900" spc="55">
                <a:latin typeface="Lucida Sans Unicode"/>
                <a:cs typeface="Lucida Sans Unicode"/>
              </a:rPr>
              <a:t> </a:t>
            </a:r>
            <a:r>
              <a:rPr dirty="0" sz="2900" spc="30">
                <a:latin typeface="Lucida Sans Unicode"/>
                <a:cs typeface="Lucida Sans Unicode"/>
              </a:rPr>
              <a:t>security </a:t>
            </a:r>
            <a:r>
              <a:rPr dirty="0" sz="2900" spc="-25">
                <a:latin typeface="Lucida Sans Unicode"/>
                <a:cs typeface="Lucida Sans Unicode"/>
              </a:rPr>
              <a:t>solutions, </a:t>
            </a:r>
            <a:r>
              <a:rPr dirty="0" sz="2900" spc="10">
                <a:latin typeface="Lucida Sans Unicode"/>
                <a:cs typeface="Lucida Sans Unicode"/>
              </a:rPr>
              <a:t>and </a:t>
            </a:r>
            <a:r>
              <a:rPr dirty="0" sz="2900" spc="-15">
                <a:latin typeface="Lucida Sans Unicode"/>
                <a:cs typeface="Lucida Sans Unicode"/>
              </a:rPr>
              <a:t>fostering </a:t>
            </a:r>
            <a:r>
              <a:rPr dirty="0" sz="2900" spc="15">
                <a:latin typeface="Lucida Sans Unicode"/>
                <a:cs typeface="Lucida Sans Unicode"/>
              </a:rPr>
              <a:t>collaboration </a:t>
            </a:r>
            <a:r>
              <a:rPr dirty="0" sz="2900" spc="20">
                <a:latin typeface="Lucida Sans Unicode"/>
                <a:cs typeface="Lucida Sans Unicode"/>
              </a:rPr>
              <a:t> </a:t>
            </a:r>
            <a:r>
              <a:rPr dirty="0" sz="2900" spc="-5">
                <a:latin typeface="Lucida Sans Unicode"/>
                <a:cs typeface="Lucida Sans Unicode"/>
              </a:rPr>
              <a:t>within</a:t>
            </a:r>
            <a:r>
              <a:rPr dirty="0" sz="2900">
                <a:latin typeface="Lucida Sans Unicode"/>
                <a:cs typeface="Lucida Sans Unicode"/>
              </a:rPr>
              <a:t> </a:t>
            </a:r>
            <a:r>
              <a:rPr dirty="0" sz="2900" spc="45">
                <a:latin typeface="Lucida Sans Unicode"/>
                <a:cs typeface="Lucida Sans Unicode"/>
              </a:rPr>
              <a:t>the</a:t>
            </a:r>
            <a:r>
              <a:rPr dirty="0" sz="2900" spc="50">
                <a:latin typeface="Lucida Sans Unicode"/>
                <a:cs typeface="Lucida Sans Unicode"/>
              </a:rPr>
              <a:t> </a:t>
            </a:r>
            <a:r>
              <a:rPr dirty="0" sz="2900" spc="45">
                <a:latin typeface="Lucida Sans Unicode"/>
                <a:cs typeface="Lucida Sans Unicode"/>
              </a:rPr>
              <a:t>cybersecurity</a:t>
            </a:r>
            <a:r>
              <a:rPr dirty="0" sz="2900" spc="50">
                <a:latin typeface="Lucida Sans Unicode"/>
                <a:cs typeface="Lucida Sans Unicode"/>
              </a:rPr>
              <a:t> </a:t>
            </a:r>
            <a:r>
              <a:rPr dirty="0" sz="2900" spc="-5">
                <a:latin typeface="Lucida Sans Unicode"/>
                <a:cs typeface="Lucida Sans Unicode"/>
              </a:rPr>
              <a:t>community, </a:t>
            </a:r>
            <a:r>
              <a:rPr dirty="0" sz="2900">
                <a:latin typeface="Lucida Sans Unicode"/>
                <a:cs typeface="Lucida Sans Unicode"/>
              </a:rPr>
              <a:t> </a:t>
            </a:r>
            <a:r>
              <a:rPr dirty="0" sz="2900" spc="-45">
                <a:latin typeface="Lucida Sans Unicode"/>
                <a:cs typeface="Lucida Sans Unicode"/>
              </a:rPr>
              <a:t>organizations </a:t>
            </a:r>
            <a:r>
              <a:rPr dirty="0" sz="2900" spc="40">
                <a:latin typeface="Lucida Sans Unicode"/>
                <a:cs typeface="Lucida Sans Unicode"/>
              </a:rPr>
              <a:t>can </a:t>
            </a:r>
            <a:r>
              <a:rPr dirty="0" sz="2900" spc="55">
                <a:latin typeface="Lucida Sans Unicode"/>
                <a:cs typeface="Lucida Sans Unicode"/>
              </a:rPr>
              <a:t>effectively </a:t>
            </a:r>
            <a:r>
              <a:rPr dirty="0" sz="2900" spc="-20">
                <a:latin typeface="Lucida Sans Unicode"/>
                <a:cs typeface="Lucida Sans Unicode"/>
              </a:rPr>
              <a:t>mitigate </a:t>
            </a:r>
            <a:r>
              <a:rPr dirty="0" sz="2900" spc="45">
                <a:latin typeface="Lucida Sans Unicode"/>
                <a:cs typeface="Lucida Sans Unicode"/>
              </a:rPr>
              <a:t>the </a:t>
            </a:r>
            <a:r>
              <a:rPr dirty="0" sz="2900" spc="-75">
                <a:latin typeface="Lucida Sans Unicode"/>
                <a:cs typeface="Lucida Sans Unicode"/>
              </a:rPr>
              <a:t>risks </a:t>
            </a:r>
            <a:r>
              <a:rPr dirty="0" sz="2900" spc="-70">
                <a:latin typeface="Lucida Sans Unicode"/>
                <a:cs typeface="Lucida Sans Unicode"/>
              </a:rPr>
              <a:t> </a:t>
            </a:r>
            <a:r>
              <a:rPr dirty="0" sz="2900" spc="15">
                <a:latin typeface="Lucida Sans Unicode"/>
                <a:cs typeface="Lucida Sans Unicode"/>
              </a:rPr>
              <a:t>posed </a:t>
            </a:r>
            <a:r>
              <a:rPr dirty="0" sz="2900" spc="80">
                <a:latin typeface="Lucida Sans Unicode"/>
                <a:cs typeface="Lucida Sans Unicode"/>
              </a:rPr>
              <a:t>by </a:t>
            </a:r>
            <a:r>
              <a:rPr dirty="0" sz="2900" spc="-50">
                <a:latin typeface="Lucida Sans Unicode"/>
                <a:cs typeface="Lucida Sans Unicode"/>
              </a:rPr>
              <a:t>keyloggers </a:t>
            </a:r>
            <a:r>
              <a:rPr dirty="0" sz="2900" spc="10">
                <a:latin typeface="Lucida Sans Unicode"/>
                <a:cs typeface="Lucida Sans Unicode"/>
              </a:rPr>
              <a:t>and </a:t>
            </a:r>
            <a:r>
              <a:rPr dirty="0" sz="2900" spc="-15">
                <a:latin typeface="Lucida Sans Unicode"/>
                <a:cs typeface="Lucida Sans Unicode"/>
              </a:rPr>
              <a:t>safeguard </a:t>
            </a:r>
            <a:r>
              <a:rPr dirty="0" sz="2900" spc="15">
                <a:latin typeface="Lucida Sans Unicode"/>
                <a:cs typeface="Lucida Sans Unicode"/>
              </a:rPr>
              <a:t>their </a:t>
            </a:r>
            <a:r>
              <a:rPr dirty="0" sz="2900" spc="-30">
                <a:latin typeface="Lucida Sans Unicode"/>
                <a:cs typeface="Lucida Sans Unicode"/>
              </a:rPr>
              <a:t>digital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-20">
                <a:latin typeface="Lucida Sans Unicode"/>
                <a:cs typeface="Lucida Sans Unicode"/>
              </a:rPr>
              <a:t>assets.</a:t>
            </a:r>
            <a:endParaRPr sz="2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Adithya M</dc:creator>
  <cp:keywords>DAGBcloV8ng,BAF942hrTTY</cp:keywords>
  <dc:title>Strategy Deck Business Presentation in Purple White Modular Abstract Style</dc:title>
  <dcterms:created xsi:type="dcterms:W3CDTF">2024-04-05T10:03:26Z</dcterms:created>
  <dcterms:modified xsi:type="dcterms:W3CDTF">2024-04-05T10:03:26Z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2024-04-05T00:00:00Z</vt:filetime>
  </property>
</Properties>
</file>