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0" d="100"/>
          <a:sy n="80" d="100"/>
        </p:scale>
        <p:origin x="7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40247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5902480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0526946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40811194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69086064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66340651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89982739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57304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4654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6829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16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5829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3871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215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858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2482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5711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426588126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0047" y="936714"/>
            <a:ext cx="11549534" cy="1936671"/>
          </a:xfrm>
        </p:spPr>
        <p:txBody>
          <a:bodyPr vert="horz" lIns="91440" tIns="45720" rIns="91440" bIns="45720" rtlCol="0" anchor="t">
            <a:noAutofit/>
          </a:bodyPr>
          <a:lstStyle/>
          <a:p>
            <a:r>
              <a:rPr lang="en-US" sz="5000" cap="none" dirty="0">
                <a:ln w="0"/>
                <a:effectLst>
                  <a:outerShdw blurRad="38100" dist="19050" dir="2700000" algn="tl" rotWithShape="0">
                    <a:schemeClr val="dk1">
                      <a:alpha val="40000"/>
                    </a:schemeClr>
                  </a:outerShdw>
                </a:effectLst>
                <a:ea typeface="+mj-lt"/>
                <a:cs typeface="+mj-lt"/>
              </a:rPr>
              <a:t>Keylogger &amp; Security Implementation using Python</a:t>
            </a:r>
          </a:p>
          <a:p>
            <a:endParaRPr lang="en-US" sz="5000" dirty="0"/>
          </a:p>
        </p:txBody>
      </p:sp>
      <p:sp>
        <p:nvSpPr>
          <p:cNvPr id="3" name="Subtitle 2"/>
          <p:cNvSpPr>
            <a:spLocks noGrp="1"/>
          </p:cNvSpPr>
          <p:nvPr>
            <p:ph type="subTitle" idx="1"/>
          </p:nvPr>
        </p:nvSpPr>
        <p:spPr>
          <a:xfrm>
            <a:off x="859174" y="5762847"/>
            <a:ext cx="10860407" cy="850604"/>
          </a:xfrm>
        </p:spPr>
        <p:txBody>
          <a:bodyPr vert="horz" lIns="91440" tIns="45720" rIns="91440" bIns="45720" rtlCol="0" anchor="ctr">
            <a:noAutofit/>
          </a:bodyPr>
          <a:lstStyle/>
          <a:p>
            <a:pPr algn="r"/>
            <a:r>
              <a:rPr lang="en-US" sz="1800" dirty="0">
                <a:solidFill>
                  <a:schemeClr val="tx1">
                    <a:lumMod val="95000"/>
                  </a:schemeClr>
                </a:solidFill>
                <a:latin typeface="Times New Roman" panose="02020603050405020304" pitchFamily="18" charset="0"/>
                <a:cs typeface="Times New Roman" panose="02020603050405020304" pitchFamily="18" charset="0"/>
              </a:rPr>
              <a:t>Presented by:</a:t>
            </a:r>
          </a:p>
          <a:p>
            <a:pPr algn="r"/>
            <a:r>
              <a:rPr lang="en-US" sz="1800" dirty="0" smtClean="0">
                <a:solidFill>
                  <a:schemeClr val="tx1">
                    <a:lumMod val="95000"/>
                  </a:schemeClr>
                </a:solidFill>
                <a:latin typeface="Times New Roman" panose="02020603050405020304" pitchFamily="18" charset="0"/>
                <a:cs typeface="Times New Roman" panose="02020603050405020304" pitchFamily="18" charset="0"/>
              </a:rPr>
              <a:t>T.ADITHYA - </a:t>
            </a:r>
            <a:r>
              <a:rPr lang="en-US" sz="1800" dirty="0" err="1" smtClean="0">
                <a:solidFill>
                  <a:schemeClr val="tx1">
                    <a:lumMod val="95000"/>
                  </a:schemeClr>
                </a:solidFill>
                <a:latin typeface="Times New Roman" panose="02020603050405020304" pitchFamily="18" charset="0"/>
                <a:cs typeface="Times New Roman" panose="02020603050405020304" pitchFamily="18" charset="0"/>
              </a:rPr>
              <a:t>Anjalai</a:t>
            </a:r>
            <a:r>
              <a:rPr lang="en-US" sz="1800" dirty="0" smtClean="0">
                <a:solidFill>
                  <a:schemeClr val="tx1">
                    <a:lumMod val="95000"/>
                  </a:schemeClr>
                </a:solidFill>
                <a:latin typeface="Times New Roman" panose="02020603050405020304" pitchFamily="18" charset="0"/>
                <a:cs typeface="Times New Roman" panose="02020603050405020304" pitchFamily="18" charset="0"/>
              </a:rPr>
              <a:t> </a:t>
            </a:r>
            <a:r>
              <a:rPr lang="en-US" sz="1800" dirty="0">
                <a:solidFill>
                  <a:schemeClr val="tx1">
                    <a:lumMod val="95000"/>
                  </a:schemeClr>
                </a:solidFill>
                <a:latin typeface="Times New Roman" panose="02020603050405020304" pitchFamily="18" charset="0"/>
                <a:cs typeface="Times New Roman" panose="02020603050405020304" pitchFamily="18" charset="0"/>
              </a:rPr>
              <a:t>Ammal Mahalingam Engineering College-</a:t>
            </a:r>
            <a:r>
              <a:rPr lang="en-US" sz="1800" dirty="0" err="1">
                <a:solidFill>
                  <a:schemeClr val="tx1">
                    <a:lumMod val="95000"/>
                  </a:schemeClr>
                </a:solidFill>
                <a:latin typeface="Times New Roman" panose="02020603050405020304" pitchFamily="18" charset="0"/>
                <a:cs typeface="Times New Roman" panose="02020603050405020304" pitchFamily="18" charset="0"/>
              </a:rPr>
              <a:t>B.Tech.Information</a:t>
            </a:r>
            <a:r>
              <a:rPr lang="en-US" sz="1800" dirty="0">
                <a:solidFill>
                  <a:schemeClr val="tx1">
                    <a:lumMod val="95000"/>
                  </a:schemeClr>
                </a:solidFill>
                <a:latin typeface="Times New Roman" panose="02020603050405020304" pitchFamily="18" charset="0"/>
                <a:cs typeface="Times New Roman" panose="02020603050405020304" pitchFamily="18" charset="0"/>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000" dirty="0">
                <a:latin typeface="Times New Roman" panose="02020603050405020304" pitchFamily="18" charset="0"/>
                <a:ea typeface="+mn-lt"/>
                <a:cs typeface="Times New Roman" panose="02020603050405020304" pitchFamily="18" charset="0"/>
              </a:rPr>
              <a:t>Problem Statement</a:t>
            </a:r>
          </a:p>
          <a:p>
            <a:r>
              <a:rPr lang="en-US" sz="2000" dirty="0">
                <a:latin typeface="Times New Roman" panose="02020603050405020304" pitchFamily="18" charset="0"/>
                <a:ea typeface="+mn-lt"/>
                <a:cs typeface="Times New Roman" panose="02020603050405020304" pitchFamily="18" charset="0"/>
              </a:rPr>
              <a:t>Project Overview</a:t>
            </a:r>
          </a:p>
          <a:p>
            <a:r>
              <a:rPr lang="en-US" sz="2000" dirty="0">
                <a:latin typeface="Times New Roman" panose="02020603050405020304" pitchFamily="18" charset="0"/>
                <a:ea typeface="+mn-lt"/>
                <a:cs typeface="Times New Roman" panose="02020603050405020304" pitchFamily="18" charset="0"/>
              </a:rPr>
              <a:t>End Users</a:t>
            </a:r>
          </a:p>
          <a:p>
            <a:r>
              <a:rPr lang="en-US" sz="2000" dirty="0">
                <a:latin typeface="Times New Roman" panose="02020603050405020304" pitchFamily="18" charset="0"/>
                <a:ea typeface="+mn-lt"/>
                <a:cs typeface="Times New Roman" panose="02020603050405020304" pitchFamily="18" charset="0"/>
              </a:rPr>
              <a:t>Solution and Its Value Proposition</a:t>
            </a:r>
          </a:p>
          <a:p>
            <a:r>
              <a:rPr lang="en-US" sz="2000" dirty="0">
                <a:latin typeface="Times New Roman" panose="02020603050405020304" pitchFamily="18" charset="0"/>
                <a:ea typeface="+mn-lt"/>
                <a:cs typeface="Times New Roman" panose="02020603050405020304" pitchFamily="18" charset="0"/>
              </a:rPr>
              <a:t>Unique Features of Our Solution</a:t>
            </a:r>
          </a:p>
          <a:p>
            <a:r>
              <a:rPr lang="en-US" sz="2000" dirty="0">
                <a:latin typeface="Times New Roman" panose="02020603050405020304" pitchFamily="18" charset="0"/>
                <a:ea typeface="+mn-lt"/>
                <a:cs typeface="Times New Roman" panose="02020603050405020304" pitchFamily="18" charset="0"/>
              </a:rPr>
              <a:t>Modelling</a:t>
            </a:r>
          </a:p>
          <a:p>
            <a:r>
              <a:rPr lang="en-US" sz="2000" dirty="0">
                <a:latin typeface="Times New Roman" panose="02020603050405020304" pitchFamily="18" charset="0"/>
                <a:ea typeface="+mn-lt"/>
                <a:cs typeface="Times New Roman" panose="02020603050405020304" pitchFamily="18" charset="0"/>
              </a:rPr>
              <a:t>Results</a:t>
            </a:r>
          </a:p>
          <a:p>
            <a:r>
              <a:rPr lang="en-US" sz="2000" dirty="0">
                <a:latin typeface="Times New Roman" panose="02020603050405020304" pitchFamily="18" charset="0"/>
                <a:ea typeface="+mn-lt"/>
                <a:cs typeface="Times New Roman" panose="02020603050405020304" pitchFamily="18" charset="0"/>
              </a:rPr>
              <a:t>Conclusion</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5467" y="335590"/>
            <a:ext cx="9525427" cy="648026"/>
          </a:xfrm>
        </p:spPr>
        <p:txBody>
          <a:bodyPr>
            <a:normAutofit/>
          </a:bodyPr>
          <a:lstStyle/>
          <a:p>
            <a:r>
              <a:rPr lang="en-US" sz="3200" dirty="0">
                <a:latin typeface="Times New Roman" panose="02020603050405020304" pitchFamily="18" charset="0"/>
                <a:ea typeface="+mj-lt"/>
                <a:cs typeface="Times New Roman" panose="02020603050405020304" pitchFamily="18" charset="0"/>
              </a:rPr>
              <a:t>Problem</a:t>
            </a:r>
            <a:r>
              <a:rPr lang="en-US" dirty="0">
                <a:latin typeface="Times New Roman" panose="02020603050405020304" pitchFamily="18" charset="0"/>
                <a:ea typeface="+mj-lt"/>
                <a:cs typeface="Times New Roman" panose="02020603050405020304" pitchFamily="18" charset="0"/>
              </a:rPr>
              <a:t> Statement</a:t>
            </a:r>
            <a:r>
              <a:rPr lang="en-US" dirty="0" smtClean="0">
                <a:latin typeface="Times New Roman" panose="02020603050405020304" pitchFamily="18" charset="0"/>
                <a:ea typeface="+mj-lt"/>
                <a:cs typeface="Times New Roman" panose="02020603050405020304" pitchFamily="18" charset="0"/>
              </a:rPr>
              <a:t>:</a:t>
            </a:r>
            <a:endParaRPr lang="en-US"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dirty="0" err="1">
                <a:latin typeface="Times New Roman" panose="02020603050405020304" pitchFamily="18" charset="0"/>
                <a:ea typeface="+mn-lt"/>
                <a:cs typeface="Times New Roman" panose="02020603050405020304" pitchFamily="18" charset="0"/>
              </a:rPr>
              <a:t>Keyloggers</a:t>
            </a:r>
            <a:r>
              <a:rPr lang="en-US" dirty="0">
                <a:latin typeface="Times New Roman" panose="02020603050405020304" pitchFamily="18" charset="0"/>
                <a:ea typeface="+mn-lt"/>
                <a:cs typeface="Times New Roman" panose="02020603050405020304" pitchFamily="18" charset="0"/>
              </a:rPr>
              <a:t> are harmful applications that secretly monitor keystrokes on a user's computer, giving third parties access to private data including credit card details, passwords, and private communications. serious consequences from these covert actions may include identity theft, economic losses, and data breaches</a:t>
            </a:r>
            <a:r>
              <a:rPr lang="en-US" dirty="0" smtClean="0">
                <a:latin typeface="Times New Roman" panose="02020603050405020304" pitchFamily="18" charset="0"/>
                <a:ea typeface="+mn-lt"/>
                <a:cs typeface="Times New Roman" panose="02020603050405020304" pitchFamily="18" charset="0"/>
              </a:rPr>
              <a:t>.</a:t>
            </a:r>
            <a:endParaRPr lang="en-US" dirty="0" smtClean="0">
              <a:latin typeface="Times New Roman" panose="02020603050405020304" pitchFamily="18" charset="0"/>
              <a:ea typeface="+mn-lt"/>
              <a:cs typeface="Times New Roman" panose="02020603050405020304" pitchFamily="18" charset="0"/>
            </a:endParaRPr>
          </a:p>
          <a:p>
            <a:r>
              <a:rPr lang="en-US" dirty="0" smtClean="0">
                <a:latin typeface="Times New Roman" panose="02020603050405020304" pitchFamily="18" charset="0"/>
                <a:ea typeface="+mn-lt"/>
                <a:cs typeface="Times New Roman" panose="02020603050405020304" pitchFamily="18" charset="0"/>
              </a:rPr>
              <a:t>Despite </a:t>
            </a:r>
            <a:r>
              <a:rPr lang="en-US" dirty="0">
                <a:latin typeface="Times New Roman" panose="02020603050405020304" pitchFamily="18" charset="0"/>
                <a:ea typeface="+mn-lt"/>
                <a:cs typeface="Times New Roman" panose="02020603050405020304" pitchFamily="18" charset="0"/>
              </a:rPr>
              <a:t>advancements in cybersecurity, </a:t>
            </a:r>
            <a:r>
              <a:rPr lang="en-US" dirty="0" err="1">
                <a:latin typeface="Times New Roman" panose="02020603050405020304" pitchFamily="18" charset="0"/>
                <a:ea typeface="+mn-lt"/>
                <a:cs typeface="Times New Roman" panose="02020603050405020304" pitchFamily="18" charset="0"/>
              </a:rPr>
              <a:t>Keyloggers</a:t>
            </a:r>
            <a:r>
              <a:rPr lang="en-US" dirty="0">
                <a:latin typeface="Times New Roman" panose="02020603050405020304" pitchFamily="18" charset="0"/>
                <a:ea typeface="+mn-lt"/>
                <a:cs typeface="Times New Roman" panose="02020603050405020304" pitchFamily="18" charset="0"/>
              </a:rPr>
              <a:t> persist in exploiting use of software system flaws, circumventing conventional detection techniques and jeopardizing data integrity, even in the face of breakthroughs in cybersecurity. Keylogging attacks are frequently not sufficiently prevented by current security measures, leaving users vulnerable to exploitation and privacy crimes</a:t>
            </a:r>
            <a:r>
              <a:rPr lang="en-US" dirty="0" smtClean="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Effective and preventive measures are desperately needed to combat the escalating threat posed by </a:t>
            </a:r>
            <a:r>
              <a:rPr lang="en-US" dirty="0" err="1">
                <a:latin typeface="Times New Roman" panose="02020603050405020304" pitchFamily="18" charset="0"/>
                <a:ea typeface="+mn-lt"/>
                <a:cs typeface="Times New Roman" panose="02020603050405020304" pitchFamily="18" charset="0"/>
              </a:rPr>
              <a:t>keyloggers</a:t>
            </a:r>
            <a:r>
              <a:rPr lang="en-US" dirty="0">
                <a:latin typeface="Times New Roman" panose="02020603050405020304" pitchFamily="18" charset="0"/>
                <a:ea typeface="+mn-lt"/>
                <a:cs typeface="Times New Roman" panose="02020603050405020304" pitchFamily="18" charset="0"/>
              </a:rPr>
              <a:t>. Innovative solutions that can identify, stop, and lessen the hazards related to keylogging operations are in high demand. These solutions also need to be easy to use, flexible enough to work in a variety of settings, and able to defend systems in real time without sacrificing efficiency</a:t>
            </a:r>
            <a:r>
              <a:rPr lang="en-US" dirty="0" smtClean="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ea typeface="+mn-lt"/>
              <a:cs typeface="Times New Roman" panose="02020603050405020304" pitchFamily="18" charset="0"/>
            </a:endParaRPr>
          </a:p>
          <a:p>
            <a:r>
              <a:rPr lang="en-US" dirty="0" smtClean="0">
                <a:latin typeface="Times New Roman" panose="02020603050405020304" pitchFamily="18" charset="0"/>
                <a:ea typeface="+mn-lt"/>
                <a:cs typeface="Times New Roman" panose="02020603050405020304" pitchFamily="18" charset="0"/>
              </a:rPr>
              <a:t>By </a:t>
            </a:r>
            <a:r>
              <a:rPr lang="en-US" dirty="0">
                <a:latin typeface="Times New Roman" panose="02020603050405020304" pitchFamily="18" charset="0"/>
                <a:ea typeface="+mn-lt"/>
                <a:cs typeface="Times New Roman" panose="02020603050405020304" pitchFamily="18" charset="0"/>
              </a:rPr>
              <a:t>addressing these challenges, </a:t>
            </a:r>
            <a:r>
              <a:rPr lang="en-US" dirty="0" smtClean="0">
                <a:latin typeface="Times New Roman" panose="02020603050405020304" pitchFamily="18" charset="0"/>
                <a:ea typeface="+mn-lt"/>
                <a:cs typeface="Times New Roman" panose="02020603050405020304" pitchFamily="18" charset="0"/>
              </a:rPr>
              <a:t>t</a:t>
            </a:r>
            <a:r>
              <a:rPr lang="en-US" dirty="0" smtClean="0">
                <a:latin typeface="Times New Roman" panose="02020603050405020304" pitchFamily="18" charset="0"/>
                <a:ea typeface="+mn-lt"/>
                <a:cs typeface="Times New Roman" panose="02020603050405020304" pitchFamily="18" charset="0"/>
              </a:rPr>
              <a:t>he </a:t>
            </a:r>
            <a:r>
              <a:rPr lang="en-US" dirty="0">
                <a:latin typeface="Times New Roman" panose="02020603050405020304" pitchFamily="18" charset="0"/>
                <a:ea typeface="+mn-lt"/>
                <a:cs typeface="Times New Roman" panose="02020603050405020304" pitchFamily="18" charset="0"/>
              </a:rPr>
              <a:t>project aims to improve cybersecurity posture and protect sensitive user data from unauthorized access and exploitation by tackling these issues and offering a complete and practical solution to reduce the dangers associated with </a:t>
            </a:r>
            <a:r>
              <a:rPr lang="en-US" dirty="0" err="1">
                <a:latin typeface="Times New Roman" panose="02020603050405020304" pitchFamily="18" charset="0"/>
                <a:ea typeface="+mn-lt"/>
                <a:cs typeface="Times New Roman" panose="02020603050405020304" pitchFamily="18" charset="0"/>
              </a:rPr>
              <a:t>keyloggers</a:t>
            </a:r>
            <a:r>
              <a:rPr lang="en-US" dirty="0">
                <a:latin typeface="Times New Roman" panose="02020603050405020304" pitchFamily="18" charset="0"/>
                <a:ea typeface="+mn-lt"/>
                <a:cs typeface="Times New Roman" panose="02020603050405020304" pitchFamily="18" charset="0"/>
              </a:rPr>
              <a:t>.</a:t>
            </a:r>
          </a:p>
          <a:p>
            <a:endParaRPr lang="en-US" dirty="0">
              <a:ea typeface="+mn-lt"/>
              <a:cs typeface="+mn-lt"/>
            </a:endParaRPr>
          </a:p>
          <a:p>
            <a:endParaRPr lang="en-US" dirty="0">
              <a:ea typeface="+mn-lt"/>
              <a:cs typeface="+mn-lt"/>
            </a:endParaRPr>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sz="2000" dirty="0">
                <a:latin typeface="Times New Roman" panose="02020603050405020304" pitchFamily="18" charset="0"/>
                <a:ea typeface="+mn-lt"/>
                <a:cs typeface="Times New Roman" panose="02020603050405020304" pitchFamily="18" charset="0"/>
              </a:rPr>
              <a:t>Development of a robust Python-based keylogger capable of discreetly capturing keystrokes on target systems.</a:t>
            </a:r>
          </a:p>
          <a:p>
            <a:r>
              <a:rPr lang="en-US" sz="2000" dirty="0">
                <a:latin typeface="Times New Roman" panose="02020603050405020304" pitchFamily="18" charset="0"/>
                <a:ea typeface="+mn-lt"/>
                <a:cs typeface="Times New Roman" panose="02020603050405020304" pitchFamily="18" charset="0"/>
              </a:rPr>
              <a:t>Implementation of advanced security measures to detect and prevent keylogging activities in real-time.</a:t>
            </a:r>
          </a:p>
          <a:p>
            <a:r>
              <a:rPr lang="en-US" sz="2000" dirty="0">
                <a:latin typeface="Times New Roman" panose="02020603050405020304" pitchFamily="18" charset="0"/>
                <a:ea typeface="+mn-lt"/>
                <a:cs typeface="Times New Roman" panose="02020603050405020304" pitchFamily="18" charset="0"/>
              </a:rPr>
              <a:t>Integration of encryption techniques to protect logged data from unauthorized access and interception.</a:t>
            </a:r>
          </a:p>
          <a:p>
            <a:r>
              <a:rPr lang="en-US" sz="2000" dirty="0">
                <a:latin typeface="Times New Roman" panose="02020603050405020304" pitchFamily="18" charset="0"/>
                <a:ea typeface="+mn-lt"/>
                <a:cs typeface="Times New Roman" panose="02020603050405020304" pitchFamily="18" charset="0"/>
              </a:rPr>
              <a:t>Creation of an intuitive user interface for easy deployment and management of the solution.</a:t>
            </a:r>
          </a:p>
          <a:p>
            <a:r>
              <a:rPr lang="en-US" sz="2000" dirty="0">
                <a:latin typeface="Times New Roman" panose="02020603050405020304" pitchFamily="18" charset="0"/>
                <a:ea typeface="+mn-lt"/>
                <a:cs typeface="Times New Roman" panose="02020603050405020304" pitchFamily="18" charset="0"/>
              </a:rPr>
              <a:t>Ensuring cross-platform compatibility to accommodate diverse user environments and </a:t>
            </a:r>
            <a:r>
              <a:rPr lang="en-US" sz="2000" dirty="0" smtClean="0">
                <a:latin typeface="Times New Roman" panose="02020603050405020304" pitchFamily="18" charset="0"/>
                <a:ea typeface="+mn-lt"/>
                <a:cs typeface="Times New Roman" panose="02020603050405020304" pitchFamily="18" charset="0"/>
              </a:rPr>
              <a:t>requirements.</a:t>
            </a:r>
            <a:endParaRPr lang="en-US" sz="2000" dirty="0">
              <a:latin typeface="Times New Roman" panose="02020603050405020304" pitchFamily="18" charset="0"/>
              <a:ea typeface="+mn-lt"/>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
        <p:nvSpPr>
          <p:cNvPr id="8" name="Rectangle 2"/>
          <p:cNvSpPr>
            <a:spLocks noGrp="1" noChangeArrowheads="1"/>
          </p:cNvSpPr>
          <p:nvPr>
            <p:ph type="title"/>
          </p:nvPr>
        </p:nvSpPr>
        <p:spPr bwMode="auto">
          <a:xfrm>
            <a:off x="685801" y="1357237"/>
            <a:ext cx="406290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PROJECT SYNOPSIS:</a:t>
            </a:r>
            <a:b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Autofit/>
          </a:bodyPr>
          <a:lstStyle/>
          <a:p>
            <a:r>
              <a:rPr lang="en-US" sz="1200" b="1" dirty="0">
                <a:latin typeface="Times New Roman" panose="02020603050405020304" pitchFamily="18" charset="0"/>
                <a:ea typeface="+mn-lt"/>
                <a:cs typeface="Times New Roman" panose="02020603050405020304" pitchFamily="18" charset="0"/>
              </a:rPr>
              <a:t>Individual Users</a:t>
            </a:r>
            <a:r>
              <a:rPr lang="en-US" sz="1200" dirty="0">
                <a:solidFill>
                  <a:srgbClr val="ECECEC"/>
                </a:solidFill>
                <a:latin typeface="Times New Roman" panose="02020603050405020304" pitchFamily="18" charset="0"/>
                <a:ea typeface="+mn-lt"/>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Everyday computer users who want to protect their personal information, such as passwords, credit card details, and private messages, from unauthorized access.</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Professionals who handle sensitive data on their computers, including journalists, lawyers, and healthcare professionals.</a:t>
            </a: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ea typeface="+mn-lt"/>
                <a:cs typeface="Times New Roman" panose="02020603050405020304" pitchFamily="18" charset="0"/>
              </a:rPr>
              <a:t>Businesses and Enterprises</a:t>
            </a:r>
            <a:r>
              <a:rPr lang="en-US" sz="1200" dirty="0">
                <a:solidFill>
                  <a:srgbClr val="ECECEC"/>
                </a:solidFill>
                <a:latin typeface="Times New Roman" panose="02020603050405020304" pitchFamily="18" charset="0"/>
                <a:ea typeface="+mn-lt"/>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Small and medium-sized businesses (SMBs) seeking to safeguard their sensitive business information, financial records, and customer data from cyber threats.</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Large enterprises and corporations aiming to enhance their cybersecurity measures to protect valuable intellectual property and confidential business data.</a:t>
            </a: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ea typeface="+mn-lt"/>
                <a:cs typeface="Times New Roman" panose="02020603050405020304" pitchFamily="18" charset="0"/>
              </a:rPr>
              <a:t>Government Agencies and Institutions</a:t>
            </a:r>
            <a:r>
              <a:rPr lang="en-US" sz="1200" dirty="0">
                <a:solidFill>
                  <a:srgbClr val="ECECEC"/>
                </a:solidFill>
                <a:latin typeface="Times New Roman" panose="02020603050405020304" pitchFamily="18" charset="0"/>
                <a:ea typeface="+mn-lt"/>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Government organizations at local, state, and federal levels tasked with protecting classified information, national security data, and citizen privacy.</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Educational institutions, such as universities and research facilities, safeguarding academic research, student records, and institutional data.</a:t>
            </a: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ea typeface="+mn-lt"/>
                <a:cs typeface="Times New Roman" panose="02020603050405020304" pitchFamily="18" charset="0"/>
              </a:rPr>
              <a:t>Cybersecurity Professionals</a:t>
            </a:r>
            <a:r>
              <a:rPr lang="en-US" sz="1200" dirty="0">
                <a:solidFill>
                  <a:srgbClr val="ECECEC"/>
                </a:solidFill>
                <a:latin typeface="Times New Roman" panose="02020603050405020304" pitchFamily="18" charset="0"/>
                <a:ea typeface="+mn-lt"/>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Security analysts, consultants, and professionals responsible for assessing and mitigating cyber threats within organizations.</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Ethical hackers and penetration testers seeking to evaluate and strengthen the security posture of systems and networks.</a:t>
            </a: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ea typeface="+mn-lt"/>
                <a:cs typeface="Times New Roman" panose="02020603050405020304" pitchFamily="18" charset="0"/>
              </a:rPr>
              <a:t>Software Developers and IT Professionals</a:t>
            </a:r>
            <a:r>
              <a:rPr lang="en-US" sz="1200" dirty="0">
                <a:solidFill>
                  <a:srgbClr val="ECECEC"/>
                </a:solidFill>
                <a:latin typeface="Times New Roman" panose="02020603050405020304" pitchFamily="18" charset="0"/>
                <a:ea typeface="+mn-lt"/>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200" dirty="0">
                <a:solidFill>
                  <a:srgbClr val="ECECEC"/>
                </a:solidFill>
                <a:latin typeface="Times New Roman" panose="02020603050405020304" pitchFamily="18" charset="0"/>
                <a:ea typeface="+mn-lt"/>
                <a:cs typeface="Times New Roman" panose="02020603050405020304" pitchFamily="18" charset="0"/>
              </a:rPr>
              <a:t>Developers and IT professionals involved in creating and managing software applications and systems, including those responsible for ensuring the security of software products and infrastructure.</a:t>
            </a:r>
            <a:endParaRPr lang="en-US" sz="1200" dirty="0">
              <a:latin typeface="Times New Roman" panose="02020603050405020304" pitchFamily="18" charset="0"/>
              <a:cs typeface="Times New Roman" panose="02020603050405020304" pitchFamily="18" charset="0"/>
            </a:endParaRPr>
          </a:p>
          <a:p>
            <a:pPr marL="0" indent="0">
              <a:buNone/>
            </a:pPr>
            <a:endParaRPr lang="en-US" sz="600" dirty="0">
              <a:solidFill>
                <a:srgbClr val="ECECEC"/>
              </a:solidFill>
            </a:endParaRP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
        <p:nvSpPr>
          <p:cNvPr id="7" name="Rectangle 1"/>
          <p:cNvSpPr>
            <a:spLocks noGrp="1" noChangeArrowheads="1"/>
          </p:cNvSpPr>
          <p:nvPr>
            <p:ph type="title"/>
          </p:nvPr>
        </p:nvSpPr>
        <p:spPr bwMode="auto">
          <a:xfrm>
            <a:off x="336550" y="587089"/>
            <a:ext cx="795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WHO ARE THE PROJECT'S FINAL USERS?</a:t>
            </a:r>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Autofit/>
          </a:bodyPr>
          <a:lstStyle/>
          <a:p>
            <a:r>
              <a:rPr lang="en-US" sz="1600" b="1" dirty="0">
                <a:latin typeface="Times New Roman" panose="02020603050405020304" pitchFamily="18" charset="0"/>
                <a:ea typeface="+mn-lt"/>
                <a:cs typeface="Times New Roman" panose="02020603050405020304" pitchFamily="18" charset="0"/>
              </a:rPr>
              <a:t>Our solution provides strong security measures and cutting-edge capabilities to protect sensitive data, offering a comprehensive strategy to solve the urgent concerns linked to keylogging threats.</a:t>
            </a:r>
          </a:p>
          <a:p>
            <a:r>
              <a:rPr lang="en-US" sz="2000" b="1" dirty="0">
                <a:latin typeface="Times New Roman" panose="02020603050405020304" pitchFamily="18" charset="0"/>
                <a:ea typeface="+mn-lt"/>
                <a:cs typeface="Times New Roman" panose="02020603050405020304" pitchFamily="18" charset="0"/>
              </a:rPr>
              <a:t>Value </a:t>
            </a:r>
            <a:r>
              <a:rPr lang="en-US" sz="2000" b="1" dirty="0" smtClean="0">
                <a:latin typeface="Times New Roman" panose="02020603050405020304" pitchFamily="18" charset="0"/>
                <a:ea typeface="+mn-lt"/>
                <a:cs typeface="Times New Roman" panose="02020603050405020304" pitchFamily="18" charset="0"/>
              </a:rPr>
              <a:t>Proposition: </a:t>
            </a:r>
            <a:r>
              <a:rPr lang="en-US" sz="1600" b="1" dirty="0" smtClean="0">
                <a:latin typeface="Times New Roman" panose="02020603050405020304" pitchFamily="18" charset="0"/>
                <a:ea typeface="+mn-lt"/>
                <a:cs typeface="Times New Roman" panose="02020603050405020304" pitchFamily="18" charset="0"/>
              </a:rPr>
              <a:t>Improved </a:t>
            </a:r>
            <a:r>
              <a:rPr lang="en-US" sz="1600" b="1" dirty="0">
                <a:latin typeface="Times New Roman" panose="02020603050405020304" pitchFamily="18" charset="0"/>
                <a:ea typeface="+mn-lt"/>
                <a:cs typeface="Times New Roman" panose="02020603050405020304" pitchFamily="18" charset="0"/>
              </a:rPr>
              <a:t>Information Security Strong security features are provided by our system to guard against keylogging attacks, improve data security, and prevent unwanted access and exploitation of critical information</a:t>
            </a:r>
            <a:r>
              <a:rPr lang="en-US" sz="1600" b="1" dirty="0" smtClean="0">
                <a:latin typeface="Times New Roman" panose="02020603050405020304" pitchFamily="18" charset="0"/>
                <a:ea typeface="+mn-lt"/>
                <a:cs typeface="Times New Roman" panose="02020603050405020304" pitchFamily="18" charset="0"/>
              </a:rPr>
              <a:t>.</a:t>
            </a:r>
            <a:endParaRPr lang="en-US" sz="1600" b="1" dirty="0">
              <a:latin typeface="Times New Roman" panose="02020603050405020304" pitchFamily="18" charset="0"/>
              <a:ea typeface="+mn-lt"/>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Real-Time Threat Detection</a:t>
            </a:r>
            <a:r>
              <a:rPr lang="en-US" sz="1600" b="1" dirty="0" smtClean="0">
                <a:latin typeface="Times New Roman" panose="02020603050405020304" pitchFamily="18" charset="0"/>
                <a:ea typeface="+mn-lt"/>
                <a:cs typeface="Times New Roman" panose="02020603050405020304" pitchFamily="18" charset="0"/>
              </a:rPr>
              <a:t>: </a:t>
            </a:r>
            <a:r>
              <a:rPr lang="en-US" sz="1600" b="1" dirty="0">
                <a:latin typeface="Times New Roman" panose="02020603050405020304" pitchFamily="18" charset="0"/>
                <a:ea typeface="+mn-lt"/>
                <a:cs typeface="Times New Roman" panose="02020603050405020304" pitchFamily="18" charset="0"/>
              </a:rPr>
              <a:t>Our solution reduces the risk of data breaches and cyberattacks by quickly identifying and mitigating keylogging actions. It does this by having real-time detection and prevention capabilities.</a:t>
            </a:r>
          </a:p>
          <a:p>
            <a:r>
              <a:rPr lang="en-US" sz="1600" b="1" dirty="0">
                <a:latin typeface="Times New Roman" panose="02020603050405020304" pitchFamily="18" charset="0"/>
                <a:ea typeface="+mn-lt"/>
                <a:cs typeface="Times New Roman" panose="02020603050405020304" pitchFamily="18" charset="0"/>
              </a:rPr>
              <a:t>User-Friendly Interface: We guarantee a seamless user experience by providing an intuitive user interface and easy deployment, enabling customers to conveniently administer and monitor the </a:t>
            </a:r>
            <a:r>
              <a:rPr lang="en-US" sz="1600" b="1" dirty="0" err="1">
                <a:latin typeface="Times New Roman" panose="02020603050405020304" pitchFamily="18" charset="0"/>
                <a:ea typeface="+mn-lt"/>
                <a:cs typeface="Times New Roman" panose="02020603050405020304" pitchFamily="18" charset="0"/>
              </a:rPr>
              <a:t>keylogger</a:t>
            </a:r>
            <a:r>
              <a:rPr lang="en-US" sz="1600" b="1" dirty="0">
                <a:latin typeface="Times New Roman" panose="02020603050405020304" pitchFamily="18" charset="0"/>
                <a:ea typeface="+mn-lt"/>
                <a:cs typeface="Times New Roman" panose="02020603050405020304" pitchFamily="18" charset="0"/>
              </a:rPr>
              <a:t> and security measures</a:t>
            </a:r>
            <a:r>
              <a:rPr lang="en-US" sz="1600" b="1" dirty="0" smtClean="0">
                <a:latin typeface="Times New Roman" panose="02020603050405020304" pitchFamily="18" charset="0"/>
                <a:ea typeface="+mn-lt"/>
                <a:cs typeface="Times New Roman" panose="02020603050405020304" pitchFamily="18" charset="0"/>
              </a:rPr>
              <a:t>.</a:t>
            </a:r>
            <a:endParaRPr lang="en-US" sz="1600" b="1" dirty="0">
              <a:latin typeface="Times New Roman" panose="02020603050405020304" pitchFamily="18" charset="0"/>
              <a:ea typeface="+mn-lt"/>
              <a:cs typeface="Times New Roman" panose="02020603050405020304" pitchFamily="18" charset="0"/>
            </a:endParaRPr>
          </a:p>
          <a:p>
            <a:r>
              <a:rPr lang="en-US" sz="1600" b="1" dirty="0" smtClean="0">
                <a:latin typeface="Times New Roman" panose="02020603050405020304" pitchFamily="18" charset="0"/>
                <a:ea typeface="+mn-lt"/>
                <a:cs typeface="Times New Roman" panose="02020603050405020304" pitchFamily="18" charset="0"/>
              </a:rPr>
              <a:t>Cross-Platform </a:t>
            </a:r>
            <a:r>
              <a:rPr lang="en-US" sz="1600" b="1" dirty="0">
                <a:latin typeface="Times New Roman" panose="02020603050405020304" pitchFamily="18" charset="0"/>
                <a:ea typeface="+mn-lt"/>
                <a:cs typeface="Times New Roman" panose="02020603050405020304" pitchFamily="18" charset="0"/>
              </a:rPr>
              <a:t>Compatibility</a:t>
            </a:r>
            <a:r>
              <a:rPr lang="en-US" sz="1600" dirty="0">
                <a:solidFill>
                  <a:srgbClr val="ECECEC"/>
                </a:solidFill>
                <a:latin typeface="Times New Roman" panose="02020603050405020304" pitchFamily="18" charset="0"/>
                <a:ea typeface="+mn-lt"/>
                <a:cs typeface="Times New Roman" panose="02020603050405020304" pitchFamily="18" charset="0"/>
              </a:rPr>
              <a:t>: Our solution's compatibility with multiple platforms ensures flexibility and accessibility, allowing users to deploy it across diverse environments and systems, maximizing its effectiveness and usability.</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Privacy and Confidentiality</a:t>
            </a:r>
            <a:r>
              <a:rPr lang="en-US" sz="1600" dirty="0">
                <a:solidFill>
                  <a:srgbClr val="ECECEC"/>
                </a:solidFill>
                <a:latin typeface="Times New Roman" panose="02020603050405020304" pitchFamily="18" charset="0"/>
                <a:ea typeface="+mn-lt"/>
                <a:cs typeface="Times New Roman" panose="02020603050405020304" pitchFamily="18" charset="0"/>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1600" dirty="0">
              <a:latin typeface="Times New Roman" panose="02020603050405020304" pitchFamily="18" charset="0"/>
              <a:cs typeface="Times New Roman" panose="02020603050405020304" pitchFamily="18" charset="0"/>
            </a:endParaRPr>
          </a:p>
          <a:p>
            <a:endParaRPr lang="en-US" sz="1600" dirty="0">
              <a:ea typeface="+mn-lt"/>
              <a:cs typeface="+mn-lt"/>
            </a:endParaRP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
        <p:nvSpPr>
          <p:cNvPr id="7" name="Rectangle 1"/>
          <p:cNvSpPr>
            <a:spLocks noGrp="1" noChangeArrowheads="1"/>
          </p:cNvSpPr>
          <p:nvPr>
            <p:ph type="title"/>
          </p:nvPr>
        </p:nvSpPr>
        <p:spPr bwMode="auto">
          <a:xfrm>
            <a:off x="444834" y="743875"/>
            <a:ext cx="8862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RESOLUTION AND ITS VALUE PROPOSITION :</a:t>
            </a:r>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400" dirty="0">
                <a:solidFill>
                  <a:srgbClr val="ECECEC"/>
                </a:solidFill>
                <a:latin typeface="Times New Roman" panose="02020603050405020304" pitchFamily="18" charset="0"/>
                <a:ea typeface="+mn-lt"/>
                <a:cs typeface="Times New Roman" panose="02020603050405020304" pitchFamily="18" charset="0"/>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Advanced Threat Detection and Prevention</a:t>
            </a:r>
            <a:r>
              <a:rPr lang="en-US" sz="1400" dirty="0">
                <a:solidFill>
                  <a:srgbClr val="ECECEC"/>
                </a:solidFill>
                <a:latin typeface="Times New Roman" panose="02020603050405020304" pitchFamily="18" charset="0"/>
                <a:ea typeface="+mn-lt"/>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400" dirty="0">
                <a:solidFill>
                  <a:srgbClr val="ECECEC"/>
                </a:solidFill>
                <a:latin typeface="Times New Roman" panose="02020603050405020304" pitchFamily="18" charset="0"/>
                <a:ea typeface="+mn-lt"/>
                <a:cs typeface="Times New Roman" panose="02020603050405020304" pitchFamily="18" charset="0"/>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Intelligent Behavioral Analysis</a:t>
            </a:r>
            <a:r>
              <a:rPr lang="en-US" sz="1400" dirty="0">
                <a:solidFill>
                  <a:srgbClr val="ECECEC"/>
                </a:solidFill>
                <a:latin typeface="Times New Roman" panose="02020603050405020304" pitchFamily="18" charset="0"/>
                <a:ea typeface="+mn-lt"/>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400" dirty="0">
                <a:solidFill>
                  <a:srgbClr val="ECECEC"/>
                </a:solidFill>
                <a:latin typeface="Times New Roman" panose="02020603050405020304" pitchFamily="18" charset="0"/>
                <a:ea typeface="+mn-lt"/>
                <a:cs typeface="Times New Roman" panose="02020603050405020304" pitchFamily="18" charset="0"/>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Adaptive Security Measures</a:t>
            </a:r>
            <a:r>
              <a:rPr lang="en-US" sz="1400" dirty="0">
                <a:solidFill>
                  <a:srgbClr val="ECECEC"/>
                </a:solidFill>
                <a:latin typeface="Times New Roman" panose="02020603050405020304" pitchFamily="18" charset="0"/>
                <a:ea typeface="+mn-lt"/>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400" dirty="0">
                <a:solidFill>
                  <a:srgbClr val="ECECEC"/>
                </a:solidFill>
                <a:latin typeface="Times New Roman" panose="02020603050405020304" pitchFamily="18" charset="0"/>
                <a:ea typeface="+mn-lt"/>
                <a:cs typeface="Times New Roman" panose="02020603050405020304" pitchFamily="18" charset="0"/>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Stealthy Operation and Evasion Techniques</a:t>
            </a:r>
            <a:r>
              <a:rPr lang="en-US" sz="1400" dirty="0">
                <a:solidFill>
                  <a:srgbClr val="ECECEC"/>
                </a:solidFill>
                <a:latin typeface="Times New Roman" panose="02020603050405020304" pitchFamily="18" charset="0"/>
                <a:ea typeface="+mn-lt"/>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1">
              <a:buFont typeface="Neue Haas Grotesk Text Pro" panose="020B0604020202020204" pitchFamily="34" charset="0"/>
              <a:buChar char="+"/>
            </a:pPr>
            <a:r>
              <a:rPr lang="en-US" sz="1400" dirty="0">
                <a:solidFill>
                  <a:srgbClr val="ECECEC"/>
                </a:solidFill>
                <a:latin typeface="Times New Roman" panose="02020603050405020304" pitchFamily="18" charset="0"/>
                <a:ea typeface="+mn-lt"/>
                <a:cs typeface="Times New Roman" panose="02020603050405020304" pitchFamily="18" charset="0"/>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400" dirty="0">
              <a:latin typeface="Times New Roman" panose="02020603050405020304" pitchFamily="18" charset="0"/>
              <a:cs typeface="Times New Roman" panose="02020603050405020304" pitchFamily="18" charset="0"/>
            </a:endParaRPr>
          </a:p>
          <a:p>
            <a:pPr marL="0" indent="0">
              <a:buNone/>
            </a:pPr>
            <a:endParaRPr lang="en-US" sz="1300" dirty="0">
              <a:solidFill>
                <a:srgbClr val="ECECEC"/>
              </a:solidFill>
            </a:endParaRPr>
          </a:p>
          <a:p>
            <a:endParaRPr lang="en-US" sz="1300" dirty="0"/>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
        <p:nvSpPr>
          <p:cNvPr id="5" name="Rectangle 1"/>
          <p:cNvSpPr>
            <a:spLocks noGrp="1" noChangeArrowheads="1"/>
          </p:cNvSpPr>
          <p:nvPr>
            <p:ph type="title"/>
          </p:nvPr>
        </p:nvSpPr>
        <p:spPr bwMode="auto">
          <a:xfrm>
            <a:off x="335467" y="626620"/>
            <a:ext cx="86680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ASTONISHING THING ABOUT THIS FIX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normAutofit/>
          </a:bodyPr>
          <a:lstStyle/>
          <a:p>
            <a:r>
              <a:rPr lang="en-US" sz="32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600" b="1" dirty="0">
                <a:latin typeface="Times New Roman" panose="02020603050405020304" pitchFamily="18" charset="0"/>
                <a:ea typeface="+mn-lt"/>
                <a:cs typeface="Times New Roman" panose="02020603050405020304" pitchFamily="18" charset="0"/>
              </a:rPr>
              <a:t>Detection Accuracy:</a:t>
            </a:r>
            <a:r>
              <a:rPr lang="en-US" sz="1600" dirty="0">
                <a:solidFill>
                  <a:srgbClr val="ECECEC"/>
                </a:solidFill>
                <a:latin typeface="Times New Roman" panose="02020603050405020304" pitchFamily="18" charset="0"/>
                <a:ea typeface="+mn-lt"/>
                <a:cs typeface="Times New Roman" panose="02020603050405020304" pitchFamily="18" charset="0"/>
              </a:rPr>
              <a:t> Measure the accuracy of the detection algorithms in identifying keylogging activities. This can be quantified by metrics such as true positive rate, false positive rate, precision, and recall.</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Prevention Efficacy:</a:t>
            </a:r>
            <a:r>
              <a:rPr lang="en-US" sz="1600" dirty="0">
                <a:solidFill>
                  <a:srgbClr val="ECECEC"/>
                </a:solidFill>
                <a:latin typeface="Times New Roman" panose="02020603050405020304" pitchFamily="18" charset="0"/>
                <a:ea typeface="+mn-lt"/>
                <a:cs typeface="Times New Roman" panose="02020603050405020304" pitchFamily="18" charset="0"/>
              </a:rPr>
              <a:t> Assess the effectiveness of the prevention and mitigation measures in stopping keylogging attacks before they escalate. This can be evaluated by tracking the number of successful prevention instances compared to attempted attacks.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System Performance:</a:t>
            </a:r>
            <a:r>
              <a:rPr lang="en-US" sz="1600" dirty="0">
                <a:solidFill>
                  <a:srgbClr val="ECECEC"/>
                </a:solidFill>
                <a:latin typeface="Times New Roman" panose="02020603050405020304" pitchFamily="18" charset="0"/>
                <a:ea typeface="+mn-lt"/>
                <a:cs typeface="Times New Roman" panose="02020603050405020304" pitchFamily="18" charset="0"/>
              </a:rPr>
              <a:t> Measure the impact of the solution on system performance, including CPU usage, memory consumption, and latency. Lower resource usage and minimal impact on system responsiveness are desirable outcomes.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Encryption Strength:</a:t>
            </a:r>
            <a:r>
              <a:rPr lang="en-US" sz="1600" dirty="0">
                <a:solidFill>
                  <a:srgbClr val="ECECEC"/>
                </a:solidFill>
                <a:latin typeface="Times New Roman" panose="02020603050405020304" pitchFamily="18" charset="0"/>
                <a:ea typeface="+mn-lt"/>
                <a:cs typeface="Times New Roman" panose="02020603050405020304" pitchFamily="18" charset="0"/>
              </a:rPr>
              <a:t> Evaluate the strength of the encryption techniques used to protect logged data. This can be assessed by conducting cryptographic analyses and assessing the resistance against known attacks.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ea typeface="+mn-lt"/>
                <a:cs typeface="Times New Roman" panose="02020603050405020304" pitchFamily="18" charset="0"/>
              </a:rPr>
              <a:t>User Satisfaction:</a:t>
            </a:r>
            <a:r>
              <a:rPr lang="en-US" sz="1600" dirty="0">
                <a:solidFill>
                  <a:srgbClr val="ECECEC"/>
                </a:solidFill>
                <a:latin typeface="Times New Roman" panose="02020603050405020304" pitchFamily="18" charset="0"/>
                <a:ea typeface="+mn-lt"/>
                <a:cs typeface="Times New Roman" panose="02020603050405020304" pitchFamily="18" charset="0"/>
              </a:rPr>
              <a:t> Gather feedback from end users regarding their satisfaction with the solution's usability, functionality, and effectiveness. Use surveys, interviews, or usability tests to quantify user satisfaction metrics.</a:t>
            </a: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latin typeface="Times New Roman" panose="02020603050405020304" pitchFamily="18" charset="0"/>
                <a:ea typeface="+mn-lt"/>
                <a:cs typeface="Times New Roman" panose="02020603050405020304" pitchFamily="18" charset="0"/>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61</TotalTime>
  <Words>1285</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Neue Haas Grotesk Text Pro</vt:lpstr>
      <vt:lpstr>Times New Roman</vt:lpstr>
      <vt:lpstr>Celestial</vt:lpstr>
      <vt:lpstr>Keylogger &amp; Security Implementation using Python </vt:lpstr>
      <vt:lpstr>Agenda:</vt:lpstr>
      <vt:lpstr>Problem Statement:</vt:lpstr>
      <vt:lpstr>PROJECT SYNOPSIS:  </vt:lpstr>
      <vt:lpstr>WHO ARE THE PROJECT'S FINAL USERS?</vt:lpstr>
      <vt:lpstr>RESOLUTION AND ITS VALUE PROPOSITION :</vt:lpstr>
      <vt:lpstr>THE ASTONISHING THING ABOUT THIS FIX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149</cp:revision>
  <dcterms:created xsi:type="dcterms:W3CDTF">2024-04-01T14:55:32Z</dcterms:created>
  <dcterms:modified xsi:type="dcterms:W3CDTF">2024-04-04T05:50:57Z</dcterms:modified>
</cp:coreProperties>
</file>