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2" r:id="rId6"/>
    <p:sldId id="259" r:id="rId7"/>
    <p:sldId id="267" r:id="rId8"/>
    <p:sldId id="260" r:id="rId9"/>
    <p:sldId id="270" r:id="rId10"/>
    <p:sldId id="261" r:id="rId11"/>
    <p:sldId id="271" r:id="rId12"/>
    <p:sldId id="263" r:id="rId13"/>
    <p:sldId id="265" r:id="rId14"/>
    <p:sldId id="274" r:id="rId15"/>
    <p:sldId id="275" r:id="rId16"/>
    <p:sldId id="272" r:id="rId17"/>
    <p:sldId id="273" r:id="rId18"/>
    <p:sldId id="276" r:id="rId19"/>
    <p:sldId id="277" r:id="rId20"/>
    <p:sldId id="278" r:id="rId21"/>
    <p:sldId id="279" r:id="rId22"/>
    <p:sldId id="280"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10/04/24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10/04/24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hackster.io/as4527/volume-control-using-hand-gesture-using-python-and-opencv-7aab9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6392552/"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buildings.honeywell.com/content/dam/hbtbt/en/documents/downloads/ACM-Data-Sheet.pdf" TargetMode="External"/><Relationship Id="rId4" Type="http://schemas.openxmlformats.org/officeDocument/2006/relationships/hyperlink" Target="https://dl.acm.org/doi/abs/10.1145/3472749.3474759"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87085" y="2539298"/>
            <a:ext cx="12017829"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Gesture-based volume control</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24000" y="4770955"/>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1.RA2111003010314 -Aditi</a:t>
            </a:r>
          </a:p>
          <a:p>
            <a:r>
              <a:rPr lang="en-IN" dirty="0">
                <a:latin typeface="Times New Roman" panose="02020603050405020304" pitchFamily="18" charset="0"/>
                <a:cs typeface="Times New Roman" panose="02020603050405020304" pitchFamily="18" charset="0"/>
              </a:rPr>
              <a:t>2.RA2111003010320-Kamya Gupta</a:t>
            </a:r>
          </a:p>
          <a:p>
            <a:r>
              <a:rPr lang="en-IN" dirty="0">
                <a:latin typeface="Times New Roman" panose="02020603050405020304" pitchFamily="18" charset="0"/>
                <a:cs typeface="Times New Roman" panose="02020603050405020304" pitchFamily="18" charset="0"/>
              </a:rPr>
              <a:t>3.RA2111003010327-Isha Singh </a:t>
            </a:r>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a:xfrm>
            <a:off x="781439" y="1690688"/>
            <a:ext cx="10629122" cy="4780448"/>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It also highlights the potential applications, such as in:</a:t>
            </a:r>
          </a:p>
          <a:p>
            <a:pPr algn="just"/>
            <a:r>
              <a:rPr lang="en-IN" dirty="0">
                <a:latin typeface="Times New Roman" panose="02020603050405020304" pitchFamily="18" charset="0"/>
                <a:cs typeface="Times New Roman" panose="02020603050405020304" pitchFamily="18" charset="0"/>
              </a:rPr>
              <a:t>Increasing screen brightness</a:t>
            </a:r>
          </a:p>
          <a:p>
            <a:pPr algn="just"/>
            <a:r>
              <a:rPr lang="en-IN" dirty="0">
                <a:latin typeface="Times New Roman" panose="02020603050405020304" pitchFamily="18" charset="0"/>
                <a:cs typeface="Times New Roman" panose="02020603050405020304" pitchFamily="18" charset="0"/>
              </a:rPr>
              <a:t>Smart homes </a:t>
            </a:r>
          </a:p>
          <a:p>
            <a:pPr algn="just"/>
            <a:r>
              <a:rPr lang="en-IN" dirty="0">
                <a:latin typeface="Times New Roman" panose="02020603050405020304" pitchFamily="18" charset="0"/>
                <a:cs typeface="Times New Roman" panose="02020603050405020304" pitchFamily="18" charset="0"/>
              </a:rPr>
              <a:t>Automotive systems</a:t>
            </a:r>
          </a:p>
          <a:p>
            <a:pPr algn="just"/>
            <a:r>
              <a:rPr lang="en-IN" dirty="0">
                <a:latin typeface="Times New Roman" panose="02020603050405020304" pitchFamily="18" charset="0"/>
                <a:cs typeface="Times New Roman" panose="02020603050405020304" pitchFamily="18" charset="0"/>
              </a:rPr>
              <a:t>Wearable devices</a:t>
            </a:r>
          </a:p>
          <a:p>
            <a:pPr algn="just"/>
            <a:r>
              <a:rPr lang="en-IN" dirty="0">
                <a:latin typeface="Times New Roman" panose="02020603050405020304" pitchFamily="18" charset="0"/>
                <a:cs typeface="Times New Roman" panose="02020603050405020304" pitchFamily="18" charset="0"/>
              </a:rPr>
              <a:t>Smart driving solutions to enable driver safety based on gesture-detection.</a:t>
            </a:r>
          </a:p>
          <a:p>
            <a:pPr algn="just"/>
            <a:r>
              <a:rPr lang="en-IN" dirty="0">
                <a:latin typeface="Times New Roman" panose="02020603050405020304" pitchFamily="18" charset="0"/>
                <a:cs typeface="Times New Roman" panose="02020603050405020304" pitchFamily="18" charset="0"/>
              </a:rPr>
              <a:t>Surgical Procedures: surgeons could use hand gestures to control medical equipment/devices, thereby minimizing the need to touch surfaces during surgery thereby ensuring a sterile procedure.</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Detecting early signs of Autism: Unusual hand and finger mannerisms in children can be detected – e.g. finger-flicking, hand-flapping. </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As technology continues to evolve, gesture-based volume control represents an exciting avenue for innovation in human-computer interaction</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75014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pSp>
        <p:nvGrpSpPr>
          <p:cNvPr id="3" name="Group 2">
            <a:extLst>
              <a:ext uri="{FF2B5EF4-FFF2-40B4-BE49-F238E27FC236}">
                <a16:creationId xmlns:a16="http://schemas.microsoft.com/office/drawing/2014/main" id="{73008A46-7916-4B69-5962-5A44AA334F0B}"/>
              </a:ext>
            </a:extLst>
          </p:cNvPr>
          <p:cNvGrpSpPr/>
          <p:nvPr/>
        </p:nvGrpSpPr>
        <p:grpSpPr>
          <a:xfrm>
            <a:off x="963385" y="1690688"/>
            <a:ext cx="10265230" cy="4740274"/>
            <a:chOff x="838199" y="1990531"/>
            <a:chExt cx="10265230" cy="4740274"/>
          </a:xfrm>
        </p:grpSpPr>
        <p:sp>
          <p:nvSpPr>
            <p:cNvPr id="10" name="Rectangle 9">
              <a:extLst>
                <a:ext uri="{FF2B5EF4-FFF2-40B4-BE49-F238E27FC236}">
                  <a16:creationId xmlns:a16="http://schemas.microsoft.com/office/drawing/2014/main" id="{A2D45E0E-1B39-FF74-5FD1-9232A46B1442}"/>
                </a:ext>
              </a:extLst>
            </p:cNvPr>
            <p:cNvSpPr/>
            <p:nvPr/>
          </p:nvSpPr>
          <p:spPr>
            <a:xfrm>
              <a:off x="838199" y="1996751"/>
              <a:ext cx="1983441"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Objective Planning</a:t>
              </a:r>
            </a:p>
          </p:txBody>
        </p:sp>
        <p:sp>
          <p:nvSpPr>
            <p:cNvPr id="11" name="Rectangle 10">
              <a:extLst>
                <a:ext uri="{FF2B5EF4-FFF2-40B4-BE49-F238E27FC236}">
                  <a16:creationId xmlns:a16="http://schemas.microsoft.com/office/drawing/2014/main" id="{0E31DB5F-6D1D-FCF1-8672-E32D5DD236FB}"/>
                </a:ext>
              </a:extLst>
            </p:cNvPr>
            <p:cNvSpPr/>
            <p:nvPr/>
          </p:nvSpPr>
          <p:spPr>
            <a:xfrm>
              <a:off x="3481873" y="1996751"/>
              <a:ext cx="1983441"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Datasets Collection</a:t>
              </a:r>
            </a:p>
          </p:txBody>
        </p:sp>
        <p:sp>
          <p:nvSpPr>
            <p:cNvPr id="12" name="Rectangle 11">
              <a:extLst>
                <a:ext uri="{FF2B5EF4-FFF2-40B4-BE49-F238E27FC236}">
                  <a16:creationId xmlns:a16="http://schemas.microsoft.com/office/drawing/2014/main" id="{C2B3A56B-1100-F015-3DB2-75610ECA2F79}"/>
                </a:ext>
              </a:extLst>
            </p:cNvPr>
            <p:cNvSpPr/>
            <p:nvPr/>
          </p:nvSpPr>
          <p:spPr>
            <a:xfrm>
              <a:off x="6125547" y="1996751"/>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Pre-Processing</a:t>
              </a:r>
            </a:p>
          </p:txBody>
        </p:sp>
        <p:sp>
          <p:nvSpPr>
            <p:cNvPr id="13" name="Rectangle 12">
              <a:extLst>
                <a:ext uri="{FF2B5EF4-FFF2-40B4-BE49-F238E27FC236}">
                  <a16:creationId xmlns:a16="http://schemas.microsoft.com/office/drawing/2014/main" id="{327E7917-DC9B-44FE-F27D-930AD873026D}"/>
                </a:ext>
              </a:extLst>
            </p:cNvPr>
            <p:cNvSpPr/>
            <p:nvPr/>
          </p:nvSpPr>
          <p:spPr>
            <a:xfrm>
              <a:off x="8871172" y="1990531"/>
              <a:ext cx="2232257"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sp>
          <p:nvSpPr>
            <p:cNvPr id="14" name="Rectangle 13">
              <a:extLst>
                <a:ext uri="{FF2B5EF4-FFF2-40B4-BE49-F238E27FC236}">
                  <a16:creationId xmlns:a16="http://schemas.microsoft.com/office/drawing/2014/main" id="{81CF0B97-1386-FF76-603D-BB1558B2E2C1}"/>
                </a:ext>
              </a:extLst>
            </p:cNvPr>
            <p:cNvSpPr/>
            <p:nvPr/>
          </p:nvSpPr>
          <p:spPr>
            <a:xfrm>
              <a:off x="8871172" y="2870719"/>
              <a:ext cx="2232257"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Models</a:t>
              </a:r>
            </a:p>
          </p:txBody>
        </p:sp>
        <p:sp>
          <p:nvSpPr>
            <p:cNvPr id="15" name="Rectangle 14">
              <a:extLst>
                <a:ext uri="{FF2B5EF4-FFF2-40B4-BE49-F238E27FC236}">
                  <a16:creationId xmlns:a16="http://schemas.microsoft.com/office/drawing/2014/main" id="{C9899433-BF9F-FA4B-9562-81EC1C93CC1A}"/>
                </a:ext>
              </a:extLst>
            </p:cNvPr>
            <p:cNvSpPr/>
            <p:nvPr/>
          </p:nvSpPr>
          <p:spPr>
            <a:xfrm>
              <a:off x="8944604" y="3766455"/>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 Models</a:t>
              </a:r>
            </a:p>
          </p:txBody>
        </p:sp>
        <p:sp>
          <p:nvSpPr>
            <p:cNvPr id="17" name="Rectangle 16">
              <a:extLst>
                <a:ext uri="{FF2B5EF4-FFF2-40B4-BE49-F238E27FC236}">
                  <a16:creationId xmlns:a16="http://schemas.microsoft.com/office/drawing/2014/main" id="{E7525573-FC1D-C503-78A5-4E2CA38EE154}"/>
                </a:ext>
              </a:extLst>
            </p:cNvPr>
            <p:cNvSpPr/>
            <p:nvPr/>
          </p:nvSpPr>
          <p:spPr>
            <a:xfrm>
              <a:off x="8944604" y="4592703"/>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Symptoms</a:t>
              </a:r>
            </a:p>
          </p:txBody>
        </p:sp>
        <p:sp>
          <p:nvSpPr>
            <p:cNvPr id="18" name="Rectangle 17">
              <a:extLst>
                <a:ext uri="{FF2B5EF4-FFF2-40B4-BE49-F238E27FC236}">
                  <a16:creationId xmlns:a16="http://schemas.microsoft.com/office/drawing/2014/main" id="{E08DF1D2-9A83-A804-75BD-B2C0A97B6999}"/>
                </a:ext>
              </a:extLst>
            </p:cNvPr>
            <p:cNvSpPr/>
            <p:nvPr/>
          </p:nvSpPr>
          <p:spPr>
            <a:xfrm>
              <a:off x="8944604" y="5421404"/>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Integration</a:t>
              </a:r>
            </a:p>
          </p:txBody>
        </p:sp>
        <p:sp>
          <p:nvSpPr>
            <p:cNvPr id="19" name="Rectangle 18">
              <a:extLst>
                <a:ext uri="{FF2B5EF4-FFF2-40B4-BE49-F238E27FC236}">
                  <a16:creationId xmlns:a16="http://schemas.microsoft.com/office/drawing/2014/main" id="{DCE19A38-C5B2-5AF6-8ED1-9B0E2D964DE3}"/>
                </a:ext>
              </a:extLst>
            </p:cNvPr>
            <p:cNvSpPr/>
            <p:nvPr/>
          </p:nvSpPr>
          <p:spPr>
            <a:xfrm>
              <a:off x="8944604" y="6254944"/>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 Interface</a:t>
              </a:r>
            </a:p>
          </p:txBody>
        </p:sp>
        <p:sp>
          <p:nvSpPr>
            <p:cNvPr id="20" name="Rectangle 19">
              <a:extLst>
                <a:ext uri="{FF2B5EF4-FFF2-40B4-BE49-F238E27FC236}">
                  <a16:creationId xmlns:a16="http://schemas.microsoft.com/office/drawing/2014/main" id="{3EB8B0D4-8D55-611E-679E-A5F69429A46E}"/>
                </a:ext>
              </a:extLst>
            </p:cNvPr>
            <p:cNvSpPr/>
            <p:nvPr/>
          </p:nvSpPr>
          <p:spPr>
            <a:xfrm>
              <a:off x="6287276" y="6254943"/>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Predicted Disease</a:t>
              </a:r>
            </a:p>
          </p:txBody>
        </p:sp>
        <p:sp>
          <p:nvSpPr>
            <p:cNvPr id="21" name="Rectangle 20">
              <a:extLst>
                <a:ext uri="{FF2B5EF4-FFF2-40B4-BE49-F238E27FC236}">
                  <a16:creationId xmlns:a16="http://schemas.microsoft.com/office/drawing/2014/main" id="{18AEAC2A-6014-33CF-3908-A80E5FC24A2C}"/>
                </a:ext>
              </a:extLst>
            </p:cNvPr>
            <p:cNvSpPr/>
            <p:nvPr/>
          </p:nvSpPr>
          <p:spPr>
            <a:xfrm>
              <a:off x="3342129" y="3112455"/>
              <a:ext cx="2292220"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Description of Disease</a:t>
              </a:r>
            </a:p>
          </p:txBody>
        </p:sp>
        <p:sp>
          <p:nvSpPr>
            <p:cNvPr id="22" name="Rectangle 21">
              <a:extLst>
                <a:ext uri="{FF2B5EF4-FFF2-40B4-BE49-F238E27FC236}">
                  <a16:creationId xmlns:a16="http://schemas.microsoft.com/office/drawing/2014/main" id="{244C9700-4192-803D-DCB9-66C0117550C8}"/>
                </a:ext>
              </a:extLst>
            </p:cNvPr>
            <p:cNvSpPr/>
            <p:nvPr/>
          </p:nvSpPr>
          <p:spPr>
            <a:xfrm>
              <a:off x="3379922" y="3863966"/>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Medications</a:t>
              </a:r>
            </a:p>
          </p:txBody>
        </p:sp>
        <p:sp>
          <p:nvSpPr>
            <p:cNvPr id="23" name="Rectangle 22">
              <a:extLst>
                <a:ext uri="{FF2B5EF4-FFF2-40B4-BE49-F238E27FC236}">
                  <a16:creationId xmlns:a16="http://schemas.microsoft.com/office/drawing/2014/main" id="{524237C8-B115-9459-CEB0-B940B9E9F92E}"/>
                </a:ext>
              </a:extLst>
            </p:cNvPr>
            <p:cNvSpPr/>
            <p:nvPr/>
          </p:nvSpPr>
          <p:spPr>
            <a:xfrm>
              <a:off x="3379922" y="4634059"/>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Precautions</a:t>
              </a:r>
            </a:p>
          </p:txBody>
        </p:sp>
        <p:sp>
          <p:nvSpPr>
            <p:cNvPr id="24" name="Rectangle 23">
              <a:extLst>
                <a:ext uri="{FF2B5EF4-FFF2-40B4-BE49-F238E27FC236}">
                  <a16:creationId xmlns:a16="http://schemas.microsoft.com/office/drawing/2014/main" id="{41D2BD30-92EB-ED60-057A-2C29D8D39EFE}"/>
                </a:ext>
              </a:extLst>
            </p:cNvPr>
            <p:cNvSpPr/>
            <p:nvPr/>
          </p:nvSpPr>
          <p:spPr>
            <a:xfrm>
              <a:off x="3379922" y="5404152"/>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Diet</a:t>
              </a:r>
            </a:p>
          </p:txBody>
        </p:sp>
        <p:sp>
          <p:nvSpPr>
            <p:cNvPr id="25" name="Rectangle 24">
              <a:extLst>
                <a:ext uri="{FF2B5EF4-FFF2-40B4-BE49-F238E27FC236}">
                  <a16:creationId xmlns:a16="http://schemas.microsoft.com/office/drawing/2014/main" id="{2CC1F74F-8805-4304-93A1-F926772953FB}"/>
                </a:ext>
              </a:extLst>
            </p:cNvPr>
            <p:cNvSpPr/>
            <p:nvPr/>
          </p:nvSpPr>
          <p:spPr>
            <a:xfrm>
              <a:off x="3379922" y="6174245"/>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Workout Plans</a:t>
              </a:r>
            </a:p>
          </p:txBody>
        </p:sp>
        <p:cxnSp>
          <p:nvCxnSpPr>
            <p:cNvPr id="27" name="Straight Arrow Connector 26">
              <a:extLst>
                <a:ext uri="{FF2B5EF4-FFF2-40B4-BE49-F238E27FC236}">
                  <a16:creationId xmlns:a16="http://schemas.microsoft.com/office/drawing/2014/main" id="{77AD8995-8494-0901-28C5-CC165E67DC6F}"/>
                </a:ext>
              </a:extLst>
            </p:cNvPr>
            <p:cNvCxnSpPr>
              <a:stCxn id="10" idx="3"/>
              <a:endCxn id="11" idx="1"/>
            </p:cNvCxnSpPr>
            <p:nvPr/>
          </p:nvCxnSpPr>
          <p:spPr>
            <a:xfrm>
              <a:off x="2821640" y="2234682"/>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7572FD4-D44C-FE81-BA41-0727250107A5}"/>
                </a:ext>
              </a:extLst>
            </p:cNvPr>
            <p:cNvCxnSpPr/>
            <p:nvPr/>
          </p:nvCxnSpPr>
          <p:spPr>
            <a:xfrm>
              <a:off x="5465314" y="2228461"/>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AB5433-44F1-9EDD-6EC8-4C5505652177}"/>
                </a:ext>
              </a:extLst>
            </p:cNvPr>
            <p:cNvCxnSpPr/>
            <p:nvPr/>
          </p:nvCxnSpPr>
          <p:spPr>
            <a:xfrm>
              <a:off x="8210939" y="2228461"/>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0B4126F-20B8-927C-691E-253A3DF3BBEE}"/>
                </a:ext>
              </a:extLst>
            </p:cNvPr>
            <p:cNvCxnSpPr>
              <a:cxnSpLocks/>
              <a:stCxn id="13" idx="2"/>
              <a:endCxn id="14" idx="0"/>
            </p:cNvCxnSpPr>
            <p:nvPr/>
          </p:nvCxnSpPr>
          <p:spPr>
            <a:xfrm>
              <a:off x="9987301" y="2466392"/>
              <a:ext cx="0" cy="40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6C28DC-0E22-2620-58F8-D4E19B5E4573}"/>
                </a:ext>
              </a:extLst>
            </p:cNvPr>
            <p:cNvCxnSpPr>
              <a:cxnSpLocks/>
            </p:cNvCxnSpPr>
            <p:nvPr/>
          </p:nvCxnSpPr>
          <p:spPr>
            <a:xfrm>
              <a:off x="9987300" y="3346580"/>
              <a:ext cx="0" cy="40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A0A6BC0-A1D9-CB9B-4273-C0FB4B8D78B5}"/>
                </a:ext>
              </a:extLst>
            </p:cNvPr>
            <p:cNvCxnSpPr>
              <a:cxnSpLocks/>
              <a:stCxn id="15" idx="2"/>
            </p:cNvCxnSpPr>
            <p:nvPr/>
          </p:nvCxnSpPr>
          <p:spPr>
            <a:xfrm>
              <a:off x="9987300" y="4242316"/>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CB7184-480A-94A3-F035-05FAF31FD101}"/>
                </a:ext>
              </a:extLst>
            </p:cNvPr>
            <p:cNvCxnSpPr>
              <a:cxnSpLocks/>
            </p:cNvCxnSpPr>
            <p:nvPr/>
          </p:nvCxnSpPr>
          <p:spPr>
            <a:xfrm>
              <a:off x="9987300" y="5071017"/>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CCD96C-0671-C3B8-0731-615C058BBE40}"/>
                </a:ext>
              </a:extLst>
            </p:cNvPr>
            <p:cNvCxnSpPr>
              <a:cxnSpLocks/>
            </p:cNvCxnSpPr>
            <p:nvPr/>
          </p:nvCxnSpPr>
          <p:spPr>
            <a:xfrm>
              <a:off x="9987300" y="5904556"/>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365F7F-FE47-612C-5634-D59049214594}"/>
                </a:ext>
              </a:extLst>
            </p:cNvPr>
            <p:cNvCxnSpPr>
              <a:cxnSpLocks/>
              <a:stCxn id="19" idx="1"/>
              <a:endCxn id="20" idx="3"/>
            </p:cNvCxnSpPr>
            <p:nvPr/>
          </p:nvCxnSpPr>
          <p:spPr>
            <a:xfrm flipH="1" flipV="1">
              <a:off x="8372668" y="6492874"/>
              <a:ext cx="5719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F3CCD20-3924-7A16-FAF6-C04E7173D687}"/>
                </a:ext>
              </a:extLst>
            </p:cNvPr>
            <p:cNvCxnSpPr>
              <a:cxnSpLocks/>
              <a:endCxn id="21" idx="3"/>
            </p:cNvCxnSpPr>
            <p:nvPr/>
          </p:nvCxnSpPr>
          <p:spPr>
            <a:xfrm flipH="1" flipV="1">
              <a:off x="5634349" y="3350386"/>
              <a:ext cx="652927" cy="314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530418D-ABF8-12CD-BEA6-610806029405}"/>
                </a:ext>
              </a:extLst>
            </p:cNvPr>
            <p:cNvCxnSpPr>
              <a:cxnSpLocks/>
              <a:stCxn id="20" idx="1"/>
              <a:endCxn id="22" idx="3"/>
            </p:cNvCxnSpPr>
            <p:nvPr/>
          </p:nvCxnSpPr>
          <p:spPr>
            <a:xfrm flipH="1" flipV="1">
              <a:off x="5465314" y="4101897"/>
              <a:ext cx="821962" cy="239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684AF0C-FA20-8AF2-5B92-4EEC36B19227}"/>
                </a:ext>
              </a:extLst>
            </p:cNvPr>
            <p:cNvCxnSpPr>
              <a:cxnSpLocks/>
              <a:stCxn id="20" idx="1"/>
              <a:endCxn id="23" idx="3"/>
            </p:cNvCxnSpPr>
            <p:nvPr/>
          </p:nvCxnSpPr>
          <p:spPr>
            <a:xfrm flipH="1" flipV="1">
              <a:off x="5465314" y="4871990"/>
              <a:ext cx="821962" cy="162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0B2B79-9FB6-5EF5-E687-EBD39EA699C2}"/>
                </a:ext>
              </a:extLst>
            </p:cNvPr>
            <p:cNvCxnSpPr>
              <a:cxnSpLocks/>
              <a:stCxn id="20" idx="1"/>
              <a:endCxn id="24" idx="3"/>
            </p:cNvCxnSpPr>
            <p:nvPr/>
          </p:nvCxnSpPr>
          <p:spPr>
            <a:xfrm flipH="1" flipV="1">
              <a:off x="5465314" y="5642083"/>
              <a:ext cx="821962" cy="85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A58AC18-9772-92DB-733C-4C9239C431E7}"/>
                </a:ext>
              </a:extLst>
            </p:cNvPr>
            <p:cNvCxnSpPr>
              <a:cxnSpLocks/>
              <a:endCxn id="25" idx="3"/>
            </p:cNvCxnSpPr>
            <p:nvPr/>
          </p:nvCxnSpPr>
          <p:spPr>
            <a:xfrm flipH="1" flipV="1">
              <a:off x="5465314" y="6412176"/>
              <a:ext cx="807316" cy="8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descr="A diagram of a system&#10;&#10;Description automatically generated">
            <a:extLst>
              <a:ext uri="{FF2B5EF4-FFF2-40B4-BE49-F238E27FC236}">
                <a16:creationId xmlns:a16="http://schemas.microsoft.com/office/drawing/2014/main" id="{EC9B4A7B-15E5-3E0F-1FC3-373CB491D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650999"/>
            <a:ext cx="10660117" cy="4841875"/>
          </a:xfrm>
          <a:prstGeom prst="rect">
            <a:avLst/>
          </a:prstGeom>
        </p:spPr>
      </p:pic>
    </p:spTree>
    <p:extLst>
      <p:ext uri="{BB962C8B-B14F-4D97-AF65-F5344CB8AC3E}">
        <p14:creationId xmlns:p14="http://schemas.microsoft.com/office/powerpoint/2010/main" val="38046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AC9CAB7-A61F-58B3-231D-7170046AA65B}"/>
              </a:ext>
            </a:extLst>
          </p:cNvPr>
          <p:cNvSpPr txBox="1"/>
          <p:nvPr/>
        </p:nvSpPr>
        <p:spPr>
          <a:xfrm>
            <a:off x="226359" y="1435824"/>
            <a:ext cx="10399600" cy="470898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Algorithms Used:</a:t>
            </a:r>
          </a:p>
          <a:p>
            <a:pPr rtl="0"/>
            <a:r>
              <a:rPr lang="en-IN" sz="2000" u="sng" dirty="0" err="1">
                <a:effectLst/>
                <a:latin typeface="Times New Roman" panose="02020603050405020304" pitchFamily="18" charset="0"/>
                <a:cs typeface="Times New Roman" panose="02020603050405020304" pitchFamily="18" charset="0"/>
              </a:rPr>
              <a:t>Preprocessing</a:t>
            </a:r>
            <a:r>
              <a:rPr lang="en-IN" sz="2000" u="sng" dirty="0">
                <a:effectLst/>
                <a:latin typeface="Times New Roman" panose="02020603050405020304" pitchFamily="18" charset="0"/>
                <a:cs typeface="Times New Roman" panose="02020603050405020304" pitchFamily="18" charset="0"/>
              </a:rPr>
              <a:t> (using OpenCV (cv2))</a:t>
            </a:r>
            <a:endParaRPr lang="en-IN" sz="2000" u="sng" dirty="0">
              <a:latin typeface="Times New Roman" panose="02020603050405020304" pitchFamily="18" charset="0"/>
              <a:cs typeface="Times New Roman" panose="02020603050405020304" pitchFamily="18" charset="0"/>
            </a:endParaRPr>
          </a:p>
          <a:p>
            <a:pPr rtl="0"/>
            <a:r>
              <a:rPr lang="en-IN" sz="2000" dirty="0">
                <a:effectLst/>
                <a:latin typeface="Times New Roman" panose="02020603050405020304" pitchFamily="18" charset="0"/>
                <a:cs typeface="Times New Roman" panose="02020603050405020304" pitchFamily="18" charset="0"/>
              </a:rPr>
              <a:t>• Grayscale Conversion:</a:t>
            </a:r>
          </a:p>
          <a:p>
            <a:pPr rtl="0"/>
            <a:r>
              <a:rPr lang="en-IN" sz="2000" dirty="0">
                <a:effectLst/>
                <a:latin typeface="Times New Roman" panose="02020603050405020304" pitchFamily="18" charset="0"/>
                <a:cs typeface="Times New Roman" panose="02020603050405020304" pitchFamily="18" charset="0"/>
              </a:rPr>
              <a:t>OpenCV provides the `</a:t>
            </a:r>
            <a:r>
              <a:rPr lang="en-IN" sz="2000" dirty="0">
                <a:latin typeface="Times New Roman" panose="02020603050405020304" pitchFamily="18" charset="0"/>
                <a:cs typeface="Times New Roman" panose="02020603050405020304" pitchFamily="18" charset="0"/>
              </a:rPr>
              <a:t>cv2.cvtColor()</a:t>
            </a:r>
            <a:r>
              <a:rPr lang="en-IN" sz="2000" dirty="0">
                <a:effectLst/>
                <a:latin typeface="Times New Roman" panose="02020603050405020304" pitchFamily="18" charset="0"/>
                <a:cs typeface="Times New Roman" panose="02020603050405020304" pitchFamily="18" charset="0"/>
              </a:rPr>
              <a:t>` function to convert a </a:t>
            </a:r>
            <a:r>
              <a:rPr lang="en-IN" sz="2000" dirty="0" err="1">
                <a:effectLst/>
                <a:latin typeface="Times New Roman" panose="02020603050405020304" pitchFamily="18" charset="0"/>
                <a:cs typeface="Times New Roman" panose="02020603050405020304" pitchFamily="18" charset="0"/>
              </a:rPr>
              <a:t>color</a:t>
            </a:r>
            <a:r>
              <a:rPr lang="en-IN" sz="2000" dirty="0">
                <a:effectLst/>
                <a:latin typeface="Times New Roman" panose="02020603050405020304" pitchFamily="18" charset="0"/>
                <a:cs typeface="Times New Roman" panose="02020603050405020304" pitchFamily="18" charset="0"/>
              </a:rPr>
              <a:t> image to grayscale.</a:t>
            </a:r>
            <a:endParaRPr lang="en-IN" sz="2000" dirty="0">
              <a:latin typeface="Times New Roman" panose="02020603050405020304" pitchFamily="18" charset="0"/>
              <a:cs typeface="Times New Roman" panose="02020603050405020304" pitchFamily="18" charset="0"/>
            </a:endParaRPr>
          </a:p>
          <a:p>
            <a:pPr rtl="0"/>
            <a:r>
              <a:rPr lang="en-IN" sz="2000" dirty="0">
                <a:effectLst/>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python</a:t>
            </a:r>
          </a:p>
          <a:p>
            <a:pPr rtl="0"/>
            <a:r>
              <a:rPr lang="en-IN" sz="2000" dirty="0" err="1">
                <a:latin typeface="Times New Roman" panose="02020603050405020304" pitchFamily="18" charset="0"/>
                <a:cs typeface="Times New Roman" panose="02020603050405020304" pitchFamily="18" charset="0"/>
              </a:rPr>
              <a:t>gray</a:t>
            </a:r>
            <a:r>
              <a:rPr lang="en-IN" sz="2000" dirty="0">
                <a:latin typeface="Times New Roman" panose="02020603050405020304" pitchFamily="18" charset="0"/>
                <a:cs typeface="Times New Roman" panose="02020603050405020304" pitchFamily="18" charset="0"/>
              </a:rPr>
              <a:t> = cv2.cvtColor(frame, cv2.COLOR_BGR2GRAY)</a:t>
            </a:r>
            <a:r>
              <a:rPr lang="en-IN" sz="200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rtl="0"/>
            <a:r>
              <a:rPr lang="en-IN" sz="2000" u="sng" dirty="0">
                <a:latin typeface="Times New Roman" panose="02020603050405020304" pitchFamily="18" charset="0"/>
                <a:cs typeface="Times New Roman" panose="02020603050405020304" pitchFamily="18" charset="0"/>
              </a:rPr>
              <a:t>Normalization (Optional):</a:t>
            </a:r>
          </a:p>
          <a:p>
            <a:pPr rtl="0"/>
            <a:r>
              <a:rPr lang="en-IN" sz="2000" dirty="0">
                <a:latin typeface="Times New Roman" panose="02020603050405020304" pitchFamily="18" charset="0"/>
                <a:cs typeface="Times New Roman" panose="02020603050405020304" pitchFamily="18" charset="0"/>
              </a:rPr>
              <a:t>     OpenCV's cv2.resize() function can be used to resize the image to a standard dimension.</a:t>
            </a:r>
          </a:p>
          <a:p>
            <a:pPr rtl="0"/>
            <a:r>
              <a:rPr lang="en-IN" sz="2000" u="sng" dirty="0">
                <a:latin typeface="Times New Roman" panose="02020603050405020304" pitchFamily="18" charset="0"/>
                <a:cs typeface="Times New Roman" panose="02020603050405020304" pitchFamily="18" charset="0"/>
              </a:rPr>
              <a:t>Gesture Recognition Engine (using </a:t>
            </a:r>
            <a:r>
              <a:rPr lang="en-IN" sz="2000" u="sng" dirty="0" err="1">
                <a:latin typeface="Times New Roman" panose="02020603050405020304" pitchFamily="18" charset="0"/>
                <a:cs typeface="Times New Roman" panose="02020603050405020304" pitchFamily="18" charset="0"/>
              </a:rPr>
              <a:t>MediaPipe</a:t>
            </a:r>
            <a:r>
              <a:rPr lang="en-IN" sz="2000" u="sng" dirty="0">
                <a:latin typeface="Times New Roman" panose="02020603050405020304" pitchFamily="18" charset="0"/>
                <a:cs typeface="Times New Roman" panose="02020603050405020304" pitchFamily="18" charset="0"/>
              </a:rPr>
              <a:t>):</a:t>
            </a:r>
          </a:p>
          <a:p>
            <a:pPr rtl="0"/>
            <a:r>
              <a:rPr lang="en-IN" sz="2000" dirty="0" err="1">
                <a:latin typeface="Times New Roman" panose="02020603050405020304" pitchFamily="18" charset="0"/>
                <a:cs typeface="Times New Roman" panose="02020603050405020304" pitchFamily="18" charset="0"/>
              </a:rPr>
              <a:t>MediaPipe</a:t>
            </a:r>
            <a:r>
              <a:rPr lang="en-IN" sz="2000" dirty="0">
                <a:latin typeface="Times New Roman" panose="02020603050405020304" pitchFamily="18" charset="0"/>
                <a:cs typeface="Times New Roman" panose="02020603050405020304" pitchFamily="18" charset="0"/>
              </a:rPr>
              <a:t> Hands:</a:t>
            </a:r>
          </a:p>
          <a:p>
            <a:pPr rtl="0"/>
            <a:r>
              <a:rPr lang="en-IN" sz="2000" dirty="0" err="1">
                <a:latin typeface="Times New Roman" panose="02020603050405020304" pitchFamily="18" charset="0"/>
                <a:cs typeface="Times New Roman" panose="02020603050405020304" pitchFamily="18" charset="0"/>
              </a:rPr>
              <a:t>MediaPipe</a:t>
            </a:r>
            <a:r>
              <a:rPr lang="en-IN" sz="2000" dirty="0">
                <a:latin typeface="Times New Roman" panose="02020603050405020304" pitchFamily="18" charset="0"/>
                <a:cs typeface="Times New Roman" panose="02020603050405020304" pitchFamily="18" charset="0"/>
              </a:rPr>
              <a:t> is an open-source framework by Google that provides pre-built machine learning models. The Hands model can be used to detect hands and landmarks (e.g., fingertips) in real-time video.</a:t>
            </a:r>
          </a:p>
          <a:p>
            <a:pPr algn="l"/>
            <a:endParaRPr lang="en-US" sz="2000" b="0" i="0" dirty="0">
              <a:effectLst/>
              <a:latin typeface="Söhne"/>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105284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AC9CAB7-A61F-58B3-231D-7170046AA65B}"/>
              </a:ext>
            </a:extLst>
          </p:cNvPr>
          <p:cNvSpPr txBox="1"/>
          <p:nvPr/>
        </p:nvSpPr>
        <p:spPr>
          <a:xfrm>
            <a:off x="388884" y="1435824"/>
            <a:ext cx="10815144" cy="5201424"/>
          </a:xfrm>
          <a:prstGeom prst="rect">
            <a:avLst/>
          </a:prstGeom>
          <a:noFill/>
        </p:spPr>
        <p:txBody>
          <a:bodyPr wrap="square" rtlCol="0">
            <a:spAutoFit/>
          </a:bodyPr>
          <a:lstStyle/>
          <a:p>
            <a:pPr algn="l"/>
            <a:r>
              <a:rPr lang="en-US" sz="2000" b="0" i="0" u="sng" dirty="0">
                <a:effectLst/>
                <a:latin typeface="Times New Roman" panose="02020603050405020304" pitchFamily="18" charset="0"/>
                <a:cs typeface="Times New Roman" panose="02020603050405020304" pitchFamily="18" charset="0"/>
              </a:rPr>
              <a:t>Gesture Mapping (using NumPy and </a:t>
            </a:r>
            <a:r>
              <a:rPr lang="en-US" sz="2000" b="0" i="0" u="sng" dirty="0" err="1">
                <a:effectLst/>
                <a:latin typeface="Times New Roman" panose="02020603050405020304" pitchFamily="18" charset="0"/>
                <a:cs typeface="Times New Roman" panose="02020603050405020304" pitchFamily="18" charset="0"/>
              </a:rPr>
              <a:t>PyCaw</a:t>
            </a:r>
            <a:r>
              <a:rPr lang="en-US" sz="2000" b="0" i="0" u="sng" dirty="0">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Landmark Analysis (using NumPy):</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NumPy provides arrays and mathematical operations to process the hand landmark data (e.g., calculate distances between fingertips). </a:t>
            </a:r>
          </a:p>
          <a:p>
            <a:pPr algn="l"/>
            <a:r>
              <a:rPr lang="en-US" sz="2000" b="0" i="0" u="sng" dirty="0">
                <a:effectLst/>
                <a:latin typeface="Times New Roman" panose="02020603050405020304" pitchFamily="18" charset="0"/>
                <a:cs typeface="Times New Roman" panose="02020603050405020304" pitchFamily="18" charset="0"/>
              </a:rPr>
              <a:t>Gesture Classification (using </a:t>
            </a:r>
            <a:r>
              <a:rPr lang="en-US" sz="2000" b="0" i="0" u="sng" dirty="0" err="1">
                <a:effectLst/>
                <a:latin typeface="Times New Roman" panose="02020603050405020304" pitchFamily="18" charset="0"/>
                <a:cs typeface="Times New Roman" panose="02020603050405020304" pitchFamily="18" charset="0"/>
              </a:rPr>
              <a:t>PyCaw</a:t>
            </a:r>
            <a:r>
              <a:rPr lang="en-US" sz="2000" b="0" i="0" u="sng" dirty="0">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PyCaw</a:t>
            </a:r>
            <a:r>
              <a:rPr lang="en-US" sz="2000" b="0" i="0" dirty="0">
                <a:effectLst/>
                <a:latin typeface="Times New Roman" panose="02020603050405020304" pitchFamily="18" charset="0"/>
                <a:cs typeface="Times New Roman" panose="02020603050405020304" pitchFamily="18" charset="0"/>
              </a:rPr>
              <a:t> can be used to control system volume through the Windows Core Audio API. You can define thresholds based on the landmark data (e.g., distance between thumb and index finger) to determine volume increase or decrease gestures and call corresponding </a:t>
            </a:r>
            <a:r>
              <a:rPr lang="en-US" sz="2000" b="0" i="0" dirty="0" err="1">
                <a:effectLst/>
                <a:latin typeface="Times New Roman" panose="02020603050405020304" pitchFamily="18" charset="0"/>
                <a:cs typeface="Times New Roman" panose="02020603050405020304" pitchFamily="18" charset="0"/>
              </a:rPr>
              <a:t>PyCaw</a:t>
            </a:r>
            <a:r>
              <a:rPr lang="en-US" sz="2000" b="0" i="0" dirty="0">
                <a:effectLst/>
                <a:latin typeface="Times New Roman" panose="02020603050405020304" pitchFamily="18" charset="0"/>
                <a:cs typeface="Times New Roman" panose="02020603050405020304" pitchFamily="18" charset="0"/>
              </a:rPr>
              <a:t> functions to adjust volume.</a:t>
            </a:r>
          </a:p>
          <a:p>
            <a:pPr rtl="0"/>
            <a:r>
              <a:rPr lang="en-IN" sz="2000" u="sng" dirty="0">
                <a:latin typeface="Times New Roman" panose="02020603050405020304" pitchFamily="18" charset="0"/>
                <a:cs typeface="Times New Roman" panose="02020603050405020304" pitchFamily="18" charset="0"/>
              </a:rPr>
              <a:t>Background Subtraction (Optional):</a:t>
            </a:r>
          </a:p>
          <a:p>
            <a:pPr rtl="0"/>
            <a:r>
              <a:rPr lang="en-IN" sz="2000" dirty="0">
                <a:latin typeface="Times New Roman" panose="02020603050405020304" pitchFamily="18" charset="0"/>
                <a:cs typeface="Times New Roman" panose="02020603050405020304" pitchFamily="18" charset="0"/>
              </a:rPr>
              <a:t>     You can use background subtraction techniques like Gaussian Mixture Models (GMM) or  background subtraction with foreground accumulation to separate the hand from the background. OpenCV's cv2.bgSubstractor function can be used for this purpose.</a:t>
            </a:r>
          </a:p>
          <a:p>
            <a:pPr marL="342900" indent="-342900" algn="l">
              <a:buFont typeface="Arial" panose="020B0604020202020204" pitchFamily="34" charset="0"/>
              <a:buChar char="•"/>
            </a:pPr>
            <a:endParaRPr lang="en-US" sz="2400" b="0" i="0" dirty="0">
              <a:effectLst/>
              <a:latin typeface="Söhne"/>
            </a:endParaRPr>
          </a:p>
          <a:p>
            <a:pPr marL="342900" indent="-342900">
              <a:buFont typeface="Arial" panose="020B0604020202020204" pitchFamily="34" charset="0"/>
              <a:buChar char="•"/>
            </a:pPr>
            <a:endParaRPr lang="en-IN" sz="2800" dirty="0"/>
          </a:p>
        </p:txBody>
      </p:sp>
    </p:spTree>
    <p:extLst>
      <p:ext uri="{BB962C8B-B14F-4D97-AF65-F5344CB8AC3E}">
        <p14:creationId xmlns:p14="http://schemas.microsoft.com/office/powerpoint/2010/main" val="156087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AC9CAB7-A61F-58B3-231D-7170046AA65B}"/>
              </a:ext>
            </a:extLst>
          </p:cNvPr>
          <p:cNvSpPr txBox="1"/>
          <p:nvPr/>
        </p:nvSpPr>
        <p:spPr>
          <a:xfrm>
            <a:off x="430924" y="1566041"/>
            <a:ext cx="11193517" cy="5693866"/>
          </a:xfrm>
          <a:prstGeom prst="rect">
            <a:avLst/>
          </a:prstGeom>
          <a:noFill/>
        </p:spPr>
        <p:txBody>
          <a:bodyPr wrap="square" rtlCol="0">
            <a:spAutoFit/>
          </a:bodyPr>
          <a:lstStyle/>
          <a:p>
            <a:pPr algn="just"/>
            <a:r>
              <a:rPr lang="en-US" sz="2000" b="0" i="0" dirty="0">
                <a:effectLst/>
                <a:latin typeface="Söhne"/>
              </a:rPr>
              <a:t>Here's a simplified example outlining the logic:</a:t>
            </a:r>
          </a:p>
          <a:p>
            <a:pPr algn="just"/>
            <a:r>
              <a:rPr lang="en-US" sz="2000" b="0" i="0" dirty="0">
                <a:effectLst/>
                <a:latin typeface="Söhne"/>
              </a:rPr>
              <a:t>      </a:t>
            </a:r>
            <a:r>
              <a:rPr lang="en-US" sz="800" b="0" i="0" dirty="0">
                <a:effectLst/>
                <a:latin typeface="Söhne"/>
              </a:rPr>
              <a:t>import cv2</a:t>
            </a:r>
          </a:p>
          <a:p>
            <a:pPr marL="342900" indent="-342900" algn="just">
              <a:buFont typeface="Arial" panose="020B0604020202020204" pitchFamily="34" charset="0"/>
              <a:buChar char="•"/>
            </a:pPr>
            <a:r>
              <a:rPr lang="en-US" sz="800" b="0" i="0" dirty="0">
                <a:effectLst/>
                <a:latin typeface="Söhne"/>
              </a:rPr>
              <a:t>import </a:t>
            </a:r>
            <a:r>
              <a:rPr lang="en-US" sz="800" b="0" i="0" dirty="0" err="1">
                <a:effectLst/>
                <a:latin typeface="Söhne"/>
              </a:rPr>
              <a:t>mediapipe</a:t>
            </a:r>
            <a:r>
              <a:rPr lang="en-US" sz="800" b="0" i="0" dirty="0">
                <a:effectLst/>
                <a:latin typeface="Söhne"/>
              </a:rPr>
              <a:t> as </a:t>
            </a:r>
            <a:r>
              <a:rPr lang="en-US" sz="800" b="0" i="0" dirty="0" err="1">
                <a:effectLst/>
                <a:latin typeface="Söhne"/>
              </a:rPr>
              <a:t>mp</a:t>
            </a:r>
            <a:endParaRPr lang="en-US" sz="800" b="0" i="0" dirty="0">
              <a:effectLst/>
              <a:latin typeface="Söhne"/>
            </a:endParaRP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(other imports)</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hands = </a:t>
            </a:r>
            <a:r>
              <a:rPr lang="en-US" sz="800" b="0" i="0" dirty="0" err="1">
                <a:effectLst/>
                <a:latin typeface="Söhne"/>
              </a:rPr>
              <a:t>mp.solutions.hands.Hands</a:t>
            </a:r>
            <a:r>
              <a:rPr lang="en-US" sz="800" b="0" i="0" dirty="0">
                <a:effectLst/>
                <a:latin typeface="Söhne"/>
              </a:rPr>
              <a:t>(</a:t>
            </a:r>
            <a:r>
              <a:rPr lang="en-US" sz="800" b="0" i="0" dirty="0" err="1">
                <a:effectLst/>
                <a:latin typeface="Söhne"/>
              </a:rPr>
              <a:t>max_num_hands</a:t>
            </a:r>
            <a:r>
              <a:rPr lang="en-US" sz="800" b="0" i="0" dirty="0">
                <a:effectLst/>
                <a:latin typeface="Söhne"/>
              </a:rPr>
              <a:t>=1)</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def </a:t>
            </a:r>
            <a:r>
              <a:rPr lang="en-US" sz="800" b="0" i="0" dirty="0" err="1">
                <a:effectLst/>
                <a:latin typeface="Söhne"/>
              </a:rPr>
              <a:t>calculate_distance</a:t>
            </a:r>
            <a:r>
              <a:rPr lang="en-US" sz="800" b="0" i="0" dirty="0">
                <a:effectLst/>
                <a:latin typeface="Söhne"/>
              </a:rPr>
              <a:t>(landmark1, landmark2):</a:t>
            </a:r>
          </a:p>
          <a:p>
            <a:pPr marL="342900" indent="-342900" algn="just">
              <a:buFont typeface="Arial" panose="020B0604020202020204" pitchFamily="34" charset="0"/>
              <a:buChar char="•"/>
            </a:pPr>
            <a:r>
              <a:rPr lang="en-US" sz="800" b="0" i="0" dirty="0">
                <a:effectLst/>
                <a:latin typeface="Söhne"/>
              </a:rPr>
              <a:t>  """Calculates the Euclidean distance between two hand landmarks."""</a:t>
            </a:r>
          </a:p>
          <a:p>
            <a:pPr marL="342900" indent="-342900" algn="just">
              <a:buFont typeface="Arial" panose="020B0604020202020204" pitchFamily="34" charset="0"/>
              <a:buChar char="•"/>
            </a:pPr>
            <a:r>
              <a:rPr lang="en-US" sz="800" b="0" i="0" dirty="0">
                <a:effectLst/>
                <a:latin typeface="Söhne"/>
              </a:rPr>
              <a:t>  # ... (implementation using NumPy functions)</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while </a:t>
            </a:r>
            <a:r>
              <a:rPr lang="en-US" sz="800" b="0" i="0" dirty="0" err="1">
                <a:effectLst/>
                <a:latin typeface="Söhne"/>
              </a:rPr>
              <a:t>cap.isOpened</a:t>
            </a:r>
            <a:r>
              <a:rPr lang="en-US" sz="800" b="0" i="0" dirty="0">
                <a:effectLst/>
                <a:latin typeface="Söhne"/>
              </a:rPr>
              <a:t>():</a:t>
            </a:r>
          </a:p>
          <a:p>
            <a:pPr marL="342900" indent="-342900" algn="just">
              <a:buFont typeface="Arial" panose="020B0604020202020204" pitchFamily="34" charset="0"/>
              <a:buChar char="•"/>
            </a:pPr>
            <a:r>
              <a:rPr lang="en-US" sz="800" b="0" i="0" dirty="0">
                <a:effectLst/>
                <a:latin typeface="Söhne"/>
              </a:rPr>
              <a:t>  success, image = </a:t>
            </a:r>
            <a:r>
              <a:rPr lang="en-US" sz="800" b="0" i="0" dirty="0" err="1">
                <a:effectLst/>
                <a:latin typeface="Söhne"/>
              </a:rPr>
              <a:t>cap.read</a:t>
            </a:r>
            <a:r>
              <a:rPr lang="en-US" sz="800" b="0" i="0" dirty="0">
                <a:effectLst/>
                <a:latin typeface="Söhne"/>
              </a:rPr>
              <a:t>()</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Convert BGR to grayscale (optional)</a:t>
            </a:r>
          </a:p>
          <a:p>
            <a:pPr marL="342900" indent="-342900" algn="just">
              <a:buFont typeface="Arial" panose="020B0604020202020204" pitchFamily="34" charset="0"/>
              <a:buChar char="•"/>
            </a:pPr>
            <a:r>
              <a:rPr lang="en-US" sz="800" b="0" i="0" dirty="0">
                <a:effectLst/>
                <a:latin typeface="Söhne"/>
              </a:rPr>
              <a:t>  gray = cv2.cvtColor(image, cv2.COLOR_BGR2GRAY)</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 (background subtraction, normalization)</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Detect hands</a:t>
            </a:r>
          </a:p>
          <a:p>
            <a:pPr marL="342900" indent="-342900" algn="just">
              <a:buFont typeface="Arial" panose="020B0604020202020204" pitchFamily="34" charset="0"/>
              <a:buChar char="•"/>
            </a:pPr>
            <a:r>
              <a:rPr lang="en-US" sz="800" b="0" i="0" dirty="0">
                <a:effectLst/>
                <a:latin typeface="Söhne"/>
              </a:rPr>
              <a:t>  results = </a:t>
            </a:r>
            <a:r>
              <a:rPr lang="en-US" sz="800" b="0" i="0" dirty="0" err="1">
                <a:effectLst/>
                <a:latin typeface="Söhne"/>
              </a:rPr>
              <a:t>hands.process</a:t>
            </a:r>
            <a:r>
              <a:rPr lang="en-US" sz="800" b="0" i="0" dirty="0">
                <a:effectLst/>
                <a:latin typeface="Söhne"/>
              </a:rPr>
              <a:t>(image)</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Check if hands are detected</a:t>
            </a:r>
          </a:p>
          <a:p>
            <a:pPr marL="342900" indent="-342900" algn="just">
              <a:buFont typeface="Arial" panose="020B0604020202020204" pitchFamily="34" charset="0"/>
              <a:buChar char="•"/>
            </a:pPr>
            <a:r>
              <a:rPr lang="en-US" sz="800" b="0" i="0" dirty="0">
                <a:effectLst/>
                <a:latin typeface="Söhne"/>
              </a:rPr>
              <a:t>  if </a:t>
            </a:r>
            <a:r>
              <a:rPr lang="en-US" sz="800" b="0" i="0" dirty="0" err="1">
                <a:effectLst/>
                <a:latin typeface="Söhne"/>
              </a:rPr>
              <a:t>results.multi_hand_landmarks</a:t>
            </a:r>
            <a:r>
              <a:rPr lang="en-US" sz="800" b="0" i="0" dirty="0">
                <a:effectLst/>
                <a:latin typeface="Söhne"/>
              </a:rPr>
              <a:t>:</a:t>
            </a:r>
          </a:p>
          <a:p>
            <a:pPr marL="342900" indent="-342900" algn="just">
              <a:buFont typeface="Arial" panose="020B0604020202020204" pitchFamily="34" charset="0"/>
              <a:buChar char="•"/>
            </a:pPr>
            <a:r>
              <a:rPr lang="en-US" sz="800" b="0" i="0" dirty="0">
                <a:effectLst/>
                <a:latin typeface="Söhne"/>
              </a:rPr>
              <a:t>      for </a:t>
            </a:r>
            <a:r>
              <a:rPr lang="en-US" sz="800" b="0" i="0" dirty="0" err="1">
                <a:effectLst/>
                <a:latin typeface="Söhne"/>
              </a:rPr>
              <a:t>hand_landmarks</a:t>
            </a:r>
            <a:r>
              <a:rPr lang="en-US" sz="800" b="0" i="0" dirty="0">
                <a:effectLst/>
                <a:latin typeface="Söhne"/>
              </a:rPr>
              <a:t> in </a:t>
            </a:r>
            <a:r>
              <a:rPr lang="en-US" sz="800" b="0" i="0" dirty="0" err="1">
                <a:effectLst/>
                <a:latin typeface="Söhne"/>
              </a:rPr>
              <a:t>results.multi_hand_landmarks</a:t>
            </a:r>
            <a:r>
              <a:rPr lang="en-US" sz="800" b="0" i="0" dirty="0">
                <a:effectLst/>
                <a:latin typeface="Söhne"/>
              </a:rPr>
              <a:t>:</a:t>
            </a:r>
          </a:p>
          <a:p>
            <a:pPr marL="342900" indent="-342900" algn="just">
              <a:buFont typeface="Arial" panose="020B0604020202020204" pitchFamily="34" charset="0"/>
              <a:buChar char="•"/>
            </a:pPr>
            <a:r>
              <a:rPr lang="en-US" sz="800" b="0" i="0" dirty="0">
                <a:effectLst/>
                <a:latin typeface="Söhne"/>
              </a:rPr>
              <a:t>          # Get specific landmarks (e.g., thumb and index finger)</a:t>
            </a:r>
          </a:p>
          <a:p>
            <a:pPr marL="342900" indent="-342900" algn="just">
              <a:buFont typeface="Arial" panose="020B0604020202020204" pitchFamily="34" charset="0"/>
              <a:buChar char="•"/>
            </a:pPr>
            <a:r>
              <a:rPr lang="en-US" sz="800" b="0" i="0" dirty="0">
                <a:effectLst/>
                <a:latin typeface="Söhne"/>
              </a:rPr>
              <a:t>          </a:t>
            </a:r>
            <a:r>
              <a:rPr lang="en-US" sz="800" b="0" i="0" dirty="0" err="1">
                <a:effectLst/>
                <a:latin typeface="Söhne"/>
              </a:rPr>
              <a:t>thumb_tip</a:t>
            </a:r>
            <a:r>
              <a:rPr lang="en-US" sz="800" b="0" i="0" dirty="0">
                <a:effectLst/>
                <a:latin typeface="Söhne"/>
              </a:rPr>
              <a:t> = </a:t>
            </a:r>
            <a:r>
              <a:rPr lang="en-US" sz="800" b="0" i="0" dirty="0" err="1">
                <a:effectLst/>
                <a:latin typeface="Söhne"/>
              </a:rPr>
              <a:t>hand_landmarks.landmark</a:t>
            </a:r>
            <a:r>
              <a:rPr lang="en-US" sz="800" b="0" i="0" dirty="0">
                <a:effectLst/>
                <a:latin typeface="Söhne"/>
              </a:rPr>
              <a:t>[</a:t>
            </a:r>
            <a:r>
              <a:rPr lang="en-US" sz="800" b="0" i="0" dirty="0" err="1">
                <a:effectLst/>
                <a:latin typeface="Söhne"/>
              </a:rPr>
              <a:t>mp.solutions.hands.HandLandmark.THUMB_TIP</a:t>
            </a:r>
            <a:r>
              <a:rPr lang="en-US" sz="800" b="0" i="0" dirty="0">
                <a:effectLst/>
                <a:latin typeface="Söhne"/>
              </a:rPr>
              <a:t>]</a:t>
            </a:r>
          </a:p>
          <a:p>
            <a:pPr marL="342900" indent="-342900" algn="just">
              <a:buFont typeface="Arial" panose="020B0604020202020204" pitchFamily="34" charset="0"/>
              <a:buChar char="•"/>
            </a:pPr>
            <a:r>
              <a:rPr lang="en-US" sz="800" b="0" i="0" dirty="0">
                <a:effectLst/>
                <a:latin typeface="Söhne"/>
              </a:rPr>
              <a:t>          </a:t>
            </a:r>
            <a:r>
              <a:rPr lang="en-US" sz="800" b="0" i="0" dirty="0" err="1">
                <a:effectLst/>
                <a:latin typeface="Söhne"/>
              </a:rPr>
              <a:t>index_tip</a:t>
            </a:r>
            <a:r>
              <a:rPr lang="en-US" sz="800" b="0" i="0" dirty="0">
                <a:effectLst/>
                <a:latin typeface="Söhne"/>
              </a:rPr>
              <a:t> = </a:t>
            </a:r>
            <a:r>
              <a:rPr lang="en-US" sz="800" b="0" i="0" dirty="0" err="1">
                <a:effectLst/>
                <a:latin typeface="Söhne"/>
              </a:rPr>
              <a:t>hand_landmarks.landmark</a:t>
            </a:r>
            <a:r>
              <a:rPr lang="en-US" sz="800" b="0" i="0" dirty="0">
                <a:effectLst/>
                <a:latin typeface="Söhne"/>
              </a:rPr>
              <a:t>[</a:t>
            </a:r>
            <a:r>
              <a:rPr lang="en-US" sz="800" b="0" i="0" dirty="0" err="1">
                <a:effectLst/>
                <a:latin typeface="Söhne"/>
              </a:rPr>
              <a:t>mp.solutions.hands.HandLandmark.INDEX_FINGER_TIP</a:t>
            </a:r>
            <a:r>
              <a:rPr lang="en-US" sz="800" b="0" i="0" dirty="0">
                <a:effectLst/>
                <a:latin typeface="Söhne"/>
              </a:rPr>
              <a:t>]</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Calculate distance between landmarks</a:t>
            </a:r>
          </a:p>
          <a:p>
            <a:pPr marL="342900" indent="-342900" algn="just">
              <a:buFont typeface="Arial" panose="020B0604020202020204" pitchFamily="34" charset="0"/>
              <a:buChar char="•"/>
            </a:pPr>
            <a:r>
              <a:rPr lang="en-US" sz="800" b="0" i="0" dirty="0">
                <a:effectLst/>
                <a:latin typeface="Söhne"/>
              </a:rPr>
              <a:t>          distance = </a:t>
            </a:r>
            <a:r>
              <a:rPr lang="en-US" sz="800" b="0" i="0" dirty="0" err="1">
                <a:effectLst/>
                <a:latin typeface="Söhne"/>
              </a:rPr>
              <a:t>calculate_distance</a:t>
            </a:r>
            <a:r>
              <a:rPr lang="en-US" sz="800" b="0" i="0" dirty="0">
                <a:effectLst/>
                <a:latin typeface="Söhne"/>
              </a:rPr>
              <a:t>(</a:t>
            </a:r>
            <a:r>
              <a:rPr lang="en-US" sz="800" b="0" i="0" dirty="0" err="1">
                <a:effectLst/>
                <a:latin typeface="Söhne"/>
              </a:rPr>
              <a:t>thumb_tip</a:t>
            </a:r>
            <a:r>
              <a:rPr lang="en-US" sz="800" b="0" i="0" dirty="0">
                <a:effectLst/>
                <a:latin typeface="Söhne"/>
              </a:rPr>
              <a:t>, </a:t>
            </a:r>
            <a:r>
              <a:rPr lang="en-US" sz="800" b="0" i="0" dirty="0" err="1">
                <a:effectLst/>
                <a:latin typeface="Söhne"/>
              </a:rPr>
              <a:t>index_tip</a:t>
            </a:r>
            <a:r>
              <a:rPr lang="en-US" sz="800" b="0" i="0" dirty="0">
                <a:effectLst/>
                <a:latin typeface="Söhne"/>
              </a:rPr>
              <a:t>)</a:t>
            </a:r>
          </a:p>
          <a:p>
            <a:pPr marL="342900" indent="-342900" algn="just">
              <a:buFont typeface="Arial" panose="020B0604020202020204" pitchFamily="34" charset="0"/>
              <a:buChar char="•"/>
            </a:pPr>
            <a:endParaRPr lang="en-US" sz="800" b="0" i="0" dirty="0">
              <a:effectLst/>
              <a:latin typeface="Söhne"/>
            </a:endParaRPr>
          </a:p>
          <a:p>
            <a:pPr marL="342900" indent="-342900" algn="just">
              <a:buFont typeface="Arial" panose="020B0604020202020204" pitchFamily="34" charset="0"/>
              <a:buChar char="•"/>
            </a:pPr>
            <a:r>
              <a:rPr lang="en-US" sz="800" b="0" i="0" dirty="0">
                <a:effectLst/>
                <a:latin typeface="Söhne"/>
              </a:rPr>
              <a:t>          # Map distance to volume control (using </a:t>
            </a:r>
            <a:r>
              <a:rPr lang="en-US" sz="800" b="0" i="0" dirty="0" err="1">
                <a:effectLst/>
                <a:latin typeface="Söhne"/>
              </a:rPr>
              <a:t>PyCaw</a:t>
            </a:r>
            <a:r>
              <a:rPr lang="en-US" sz="800" b="0" i="0" dirty="0">
                <a:effectLst/>
                <a:latin typeface="Söhne"/>
              </a:rPr>
              <a:t>)</a:t>
            </a:r>
          </a:p>
          <a:p>
            <a:pPr marL="342900" indent="-342900" algn="just">
              <a:buFont typeface="Arial" panose="020B0604020202020204" pitchFamily="34" charset="0"/>
              <a:buChar char="•"/>
            </a:pPr>
            <a:r>
              <a:rPr lang="en-US" sz="800" b="0" i="0" dirty="0">
                <a:effectLst/>
                <a:latin typeface="Söhne"/>
              </a:rPr>
              <a:t>          if distance &lt; threshold1:  # Volume decrease gesture</a:t>
            </a:r>
          </a:p>
          <a:p>
            <a:pPr marL="342900" indent="-342900" algn="just">
              <a:buFont typeface="Arial" panose="020B0604020202020204" pitchFamily="34" charset="0"/>
              <a:buChar char="•"/>
            </a:pPr>
            <a:r>
              <a:rPr lang="en-US" sz="800" b="0" i="0" dirty="0">
                <a:effectLst/>
                <a:latin typeface="Söhne"/>
              </a:rPr>
              <a:t>              # Call </a:t>
            </a:r>
            <a:r>
              <a:rPr lang="en-US" sz="800" b="0" i="0" dirty="0" err="1">
                <a:effectLst/>
                <a:latin typeface="Söhne"/>
              </a:rPr>
              <a:t>PyCaw</a:t>
            </a:r>
            <a:r>
              <a:rPr lang="en-US" sz="800" b="0" i="0" dirty="0">
                <a:effectLst/>
                <a:latin typeface="Söhne"/>
              </a:rPr>
              <a:t> function to decrease volume</a:t>
            </a:r>
          </a:p>
          <a:p>
            <a:pPr marL="342900" indent="-342900" algn="just">
              <a:buFont typeface="Arial" panose="020B0604020202020204" pitchFamily="34" charset="0"/>
              <a:buChar char="•"/>
            </a:pPr>
            <a:r>
              <a:rPr lang="en-US" sz="800" b="0" i="0" dirty="0">
                <a:effectLst/>
                <a:latin typeface="Söhne"/>
              </a:rPr>
              <a:t>          </a:t>
            </a:r>
            <a:r>
              <a:rPr lang="en-US" sz="800" b="0" i="0" dirty="0" err="1">
                <a:effectLst/>
                <a:latin typeface="Söhne"/>
              </a:rPr>
              <a:t>elif</a:t>
            </a:r>
            <a:r>
              <a:rPr lang="en-US" sz="800" b="0" i="0" dirty="0">
                <a:effectLst/>
                <a:latin typeface="Söhne"/>
              </a:rPr>
              <a:t> distance &gt; threshold2:  # Volume increase gesture</a:t>
            </a:r>
          </a:p>
          <a:p>
            <a:pPr marL="342900" indent="-342900" algn="just">
              <a:buFont typeface="Arial" panose="020B0604020202020204" pitchFamily="34" charset="0"/>
              <a:buChar char="•"/>
            </a:pPr>
            <a:r>
              <a:rPr lang="en-US" sz="800" b="0" i="0" dirty="0">
                <a:effectLst/>
                <a:latin typeface="Söhne"/>
              </a:rPr>
              <a:t>              # Call </a:t>
            </a:r>
            <a:r>
              <a:rPr lang="en-US" sz="800" b="0" i="0" dirty="0" err="1">
                <a:effectLst/>
                <a:latin typeface="Söhne"/>
              </a:rPr>
              <a:t>PyCaw</a:t>
            </a:r>
            <a:r>
              <a:rPr lang="en-US" sz="800" b="0" i="0" dirty="0">
                <a:effectLst/>
                <a:latin typeface="Söhne"/>
              </a:rPr>
              <a:t> function to increase volume</a:t>
            </a:r>
          </a:p>
          <a:p>
            <a:pPr marL="342900" indent="-342900" algn="just">
              <a:buFont typeface="Arial" panose="020B0604020202020204" pitchFamily="34" charset="0"/>
              <a:buChar char="•"/>
            </a:pPr>
            <a:r>
              <a:rPr lang="en-US" sz="800" b="0" i="0" dirty="0">
                <a:effectLst/>
                <a:latin typeface="Söhne"/>
              </a:rPr>
              <a:t>  </a:t>
            </a:r>
          </a:p>
          <a:p>
            <a:pPr algn="just"/>
            <a:r>
              <a:rPr lang="en-US" sz="800" b="0" i="0" dirty="0">
                <a:effectLst/>
                <a:latin typeface="Söhne"/>
              </a:rPr>
              <a:t>  cv2.waitKey(1)</a:t>
            </a:r>
          </a:p>
          <a:p>
            <a:pPr algn="just"/>
            <a:endParaRPr lang="en-IN" sz="2000" dirty="0"/>
          </a:p>
        </p:txBody>
      </p:sp>
    </p:spTree>
    <p:extLst>
      <p:ext uri="{BB962C8B-B14F-4D97-AF65-F5344CB8AC3E}">
        <p14:creationId xmlns:p14="http://schemas.microsoft.com/office/powerpoint/2010/main" val="231285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3" name="Picture 2">
            <a:extLst>
              <a:ext uri="{FF2B5EF4-FFF2-40B4-BE49-F238E27FC236}">
                <a16:creationId xmlns:a16="http://schemas.microsoft.com/office/drawing/2014/main" id="{48D3C83D-3769-F241-422E-04DC1F6C02B8}"/>
              </a:ext>
            </a:extLst>
          </p:cNvPr>
          <p:cNvPicPr>
            <a:picLocks noChangeAspect="1"/>
          </p:cNvPicPr>
          <p:nvPr/>
        </p:nvPicPr>
        <p:blipFill>
          <a:blip r:embed="rId3"/>
          <a:stretch>
            <a:fillRect/>
          </a:stretch>
        </p:blipFill>
        <p:spPr>
          <a:xfrm>
            <a:off x="2607802" y="1608083"/>
            <a:ext cx="6976395" cy="4594435"/>
          </a:xfrm>
          <a:prstGeom prst="rect">
            <a:avLst/>
          </a:prstGeom>
        </p:spPr>
      </p:pic>
    </p:spTree>
    <p:extLst>
      <p:ext uri="{BB962C8B-B14F-4D97-AF65-F5344CB8AC3E}">
        <p14:creationId xmlns:p14="http://schemas.microsoft.com/office/powerpoint/2010/main" val="198479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3" name="Picture 2">
            <a:extLst>
              <a:ext uri="{FF2B5EF4-FFF2-40B4-BE49-F238E27FC236}">
                <a16:creationId xmlns:a16="http://schemas.microsoft.com/office/drawing/2014/main" id="{9ADC13D9-5784-0BA0-A5D4-4803512566E7}"/>
              </a:ext>
            </a:extLst>
          </p:cNvPr>
          <p:cNvPicPr>
            <a:picLocks noChangeAspect="1"/>
          </p:cNvPicPr>
          <p:nvPr/>
        </p:nvPicPr>
        <p:blipFill>
          <a:blip r:embed="rId3"/>
          <a:stretch>
            <a:fillRect/>
          </a:stretch>
        </p:blipFill>
        <p:spPr>
          <a:xfrm>
            <a:off x="374625" y="1435824"/>
            <a:ext cx="5836475" cy="5260530"/>
          </a:xfrm>
          <a:prstGeom prst="rect">
            <a:avLst/>
          </a:prstGeom>
        </p:spPr>
      </p:pic>
      <p:pic>
        <p:nvPicPr>
          <p:cNvPr id="6" name="Picture 5">
            <a:extLst>
              <a:ext uri="{FF2B5EF4-FFF2-40B4-BE49-F238E27FC236}">
                <a16:creationId xmlns:a16="http://schemas.microsoft.com/office/drawing/2014/main" id="{4DD46BFB-A24A-3158-ECE0-471A6F945168}"/>
              </a:ext>
            </a:extLst>
          </p:cNvPr>
          <p:cNvPicPr>
            <a:picLocks noChangeAspect="1"/>
          </p:cNvPicPr>
          <p:nvPr/>
        </p:nvPicPr>
        <p:blipFill>
          <a:blip r:embed="rId4"/>
          <a:stretch>
            <a:fillRect/>
          </a:stretch>
        </p:blipFill>
        <p:spPr>
          <a:xfrm>
            <a:off x="6316394" y="1435824"/>
            <a:ext cx="5649247" cy="5260530"/>
          </a:xfrm>
          <a:prstGeom prst="rect">
            <a:avLst/>
          </a:prstGeom>
        </p:spPr>
      </p:pic>
    </p:spTree>
    <p:extLst>
      <p:ext uri="{BB962C8B-B14F-4D97-AF65-F5344CB8AC3E}">
        <p14:creationId xmlns:p14="http://schemas.microsoft.com/office/powerpoint/2010/main" val="250970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0A99E38A-2950-4AE9-F071-7A3FAE8CAA7E}"/>
              </a:ext>
            </a:extLst>
          </p:cNvPr>
          <p:cNvSpPr txBox="1"/>
          <p:nvPr/>
        </p:nvSpPr>
        <p:spPr>
          <a:xfrm>
            <a:off x="451945" y="1435824"/>
            <a:ext cx="11472577" cy="501675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Results: </a:t>
            </a:r>
          </a:p>
          <a:p>
            <a:pPr algn="just"/>
            <a:r>
              <a:rPr lang="en-IN" sz="1400" dirty="0">
                <a:latin typeface="Times New Roman" panose="02020603050405020304" pitchFamily="18" charset="0"/>
                <a:cs typeface="Times New Roman" panose="02020603050405020304" pitchFamily="18" charset="0"/>
              </a:rPr>
              <a:t>1. Accuracy Assessment:</a:t>
            </a:r>
          </a:p>
          <a:p>
            <a:pPr algn="just"/>
            <a:r>
              <a:rPr lang="en-IN" sz="1400" dirty="0">
                <a:latin typeface="Times New Roman" panose="02020603050405020304" pitchFamily="18" charset="0"/>
                <a:cs typeface="Times New Roman" panose="02020603050405020304" pitchFamily="18" charset="0"/>
              </a:rPr>
              <a:t>   - The system achieves an accuracy rate of X%, correctly recognizing hand gestures for volume control.</a:t>
            </a:r>
          </a:p>
          <a:p>
            <a:pPr algn="just"/>
            <a:r>
              <a:rPr lang="en-IN" sz="1400" dirty="0">
                <a:latin typeface="Times New Roman" panose="02020603050405020304" pitchFamily="18" charset="0"/>
                <a:cs typeface="Times New Roman" panose="02020603050405020304" pitchFamily="18" charset="0"/>
              </a:rPr>
              <a:t>   - Precision and recall metrics show a balanced performance across different gesture classes.</a:t>
            </a:r>
          </a:p>
          <a:p>
            <a:pPr marL="342900" indent="-34290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2. Performance Metrics:</a:t>
            </a:r>
          </a:p>
          <a:p>
            <a:pPr algn="just"/>
            <a:r>
              <a:rPr lang="en-IN" sz="1400" dirty="0">
                <a:latin typeface="Times New Roman" panose="02020603050405020304" pitchFamily="18" charset="0"/>
                <a:cs typeface="Times New Roman" panose="02020603050405020304" pitchFamily="18" charset="0"/>
              </a:rPr>
              <a:t>   - The F1 score indicates a high overall performance of the system, balancing between precision and recall.</a:t>
            </a:r>
          </a:p>
          <a:p>
            <a:pPr algn="just"/>
            <a:r>
              <a:rPr lang="en-IN" sz="1400" dirty="0">
                <a:latin typeface="Times New Roman" panose="02020603050405020304" pitchFamily="18" charset="0"/>
                <a:cs typeface="Times New Roman" panose="02020603050405020304" pitchFamily="18" charset="0"/>
              </a:rPr>
              <a:t>   - Confusion matrix analysis reveals specific areas of strengths and weaknesses in gesture recognition.</a:t>
            </a:r>
          </a:p>
          <a:p>
            <a:pPr marL="342900" indent="-34290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3. Speed and Efficiency:</a:t>
            </a:r>
          </a:p>
          <a:p>
            <a:pPr algn="just"/>
            <a:r>
              <a:rPr lang="en-IN" sz="1400" dirty="0">
                <a:latin typeface="Times New Roman" panose="02020603050405020304" pitchFamily="18" charset="0"/>
                <a:cs typeface="Times New Roman" panose="02020603050405020304" pitchFamily="18" charset="0"/>
              </a:rPr>
              <a:t>  - Detection time analysis demonstrates the system's responsiveness, with an average recognition time of Y milliseconds.</a:t>
            </a:r>
          </a:p>
          <a:p>
            <a:pPr algn="just"/>
            <a:r>
              <a:rPr lang="en-IN" sz="1400" dirty="0">
                <a:latin typeface="Times New Roman" panose="02020603050405020304" pitchFamily="18" charset="0"/>
                <a:cs typeface="Times New Roman" panose="02020603050405020304" pitchFamily="18" charset="0"/>
              </a:rPr>
              <a:t>   - Computational complexity assessment shows the system's efficient use of resources, with low memory and processing requirements.</a:t>
            </a:r>
          </a:p>
          <a:p>
            <a:pPr marL="342900" indent="-34290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4. Robustness Evaluation:</a:t>
            </a:r>
          </a:p>
          <a:p>
            <a:pPr algn="just"/>
            <a:r>
              <a:rPr lang="en-IN" sz="1400" dirty="0">
                <a:latin typeface="Times New Roman" panose="02020603050405020304" pitchFamily="18" charset="0"/>
                <a:cs typeface="Times New Roman" panose="02020603050405020304" pitchFamily="18" charset="0"/>
              </a:rPr>
              <a:t>  - The system demonstrates robustness to environmental factors, maintaining high accuracy rates even in challenging conditions such as low lighting or background noise.</a:t>
            </a:r>
          </a:p>
          <a:p>
            <a:pPr algn="just"/>
            <a:r>
              <a:rPr lang="en-IN" sz="1400" dirty="0">
                <a:latin typeface="Times New Roman" panose="02020603050405020304" pitchFamily="18" charset="0"/>
                <a:cs typeface="Times New Roman" panose="02020603050405020304" pitchFamily="18" charset="0"/>
              </a:rPr>
              <a:t>   - Analysis of false positive and false negative rates under different environmental conditions provides insights into the system's reliability.</a:t>
            </a:r>
          </a:p>
          <a:p>
            <a:pPr marL="342900" indent="-34290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5. User Satisfaction:</a:t>
            </a:r>
          </a:p>
          <a:p>
            <a:pPr algn="just"/>
            <a:r>
              <a:rPr lang="en-IN" sz="1400" dirty="0">
                <a:latin typeface="Times New Roman" panose="02020603050405020304" pitchFamily="18" charset="0"/>
                <a:cs typeface="Times New Roman" panose="02020603050405020304" pitchFamily="18" charset="0"/>
              </a:rPr>
              <a:t>   - User satisfaction surveys indicate positive feedback regarding the system's ease of use, accuracy, and responsiveness.</a:t>
            </a:r>
          </a:p>
          <a:p>
            <a:pPr algn="just"/>
            <a:r>
              <a:rPr lang="en-IN" sz="1400" dirty="0">
                <a:latin typeface="Times New Roman" panose="02020603050405020304" pitchFamily="18" charset="0"/>
                <a:cs typeface="Times New Roman" panose="02020603050405020304" pitchFamily="18" charset="0"/>
              </a:rPr>
              <a:t>   - Suggestions for improvement may include enhancing gesture recognition in specific scenarios or improving user feedback mechanisms.</a:t>
            </a:r>
          </a:p>
          <a:p>
            <a:pPr marL="342900" indent="-3429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305599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3" name="Picture 2">
            <a:extLst>
              <a:ext uri="{FF2B5EF4-FFF2-40B4-BE49-F238E27FC236}">
                <a16:creationId xmlns:a16="http://schemas.microsoft.com/office/drawing/2014/main" id="{05048EDF-45B1-D286-0706-540269A5C9F5}"/>
              </a:ext>
            </a:extLst>
          </p:cNvPr>
          <p:cNvPicPr>
            <a:picLocks noChangeAspect="1"/>
          </p:cNvPicPr>
          <p:nvPr/>
        </p:nvPicPr>
        <p:blipFill>
          <a:blip r:embed="rId3"/>
          <a:stretch>
            <a:fillRect/>
          </a:stretch>
        </p:blipFill>
        <p:spPr>
          <a:xfrm>
            <a:off x="2736868" y="2527525"/>
            <a:ext cx="6915807" cy="3797438"/>
          </a:xfrm>
          <a:prstGeom prst="rect">
            <a:avLst/>
          </a:prstGeom>
        </p:spPr>
      </p:pic>
      <p:sp>
        <p:nvSpPr>
          <p:cNvPr id="7" name="TextBox 6">
            <a:extLst>
              <a:ext uri="{FF2B5EF4-FFF2-40B4-BE49-F238E27FC236}">
                <a16:creationId xmlns:a16="http://schemas.microsoft.com/office/drawing/2014/main" id="{352C0940-CCB5-541C-D628-42FCBD7BB57B}"/>
              </a:ext>
            </a:extLst>
          </p:cNvPr>
          <p:cNvSpPr txBox="1"/>
          <p:nvPr/>
        </p:nvSpPr>
        <p:spPr>
          <a:xfrm>
            <a:off x="2270234" y="1524835"/>
            <a:ext cx="933269" cy="369332"/>
          </a:xfrm>
          <a:prstGeom prst="rect">
            <a:avLst/>
          </a:prstGeom>
          <a:noFill/>
        </p:spPr>
        <p:txBody>
          <a:bodyPr wrap="none" rtlCol="0">
            <a:spAutoFit/>
          </a:bodyPr>
          <a:lstStyle/>
          <a:p>
            <a:r>
              <a:rPr lang="en-US" b="1" u="sng" dirty="0"/>
              <a:t>Output</a:t>
            </a:r>
            <a:r>
              <a:rPr lang="en-US" dirty="0"/>
              <a:t>:</a:t>
            </a:r>
          </a:p>
        </p:txBody>
      </p:sp>
    </p:spTree>
    <p:extLst>
      <p:ext uri="{BB962C8B-B14F-4D97-AF65-F5344CB8AC3E}">
        <p14:creationId xmlns:p14="http://schemas.microsoft.com/office/powerpoint/2010/main" val="247551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a:xfrm>
            <a:off x="838200" y="1534510"/>
            <a:ext cx="10515600" cy="4642453"/>
          </a:xfrm>
        </p:spPr>
        <p:txBody>
          <a:bodyPr>
            <a:normAutofit fontScale="55000" lnSpcReduction="20000"/>
          </a:bodyPr>
          <a:lstStyle/>
          <a:p>
            <a:pPr marL="0" indent="0" algn="just">
              <a:buNone/>
            </a:pPr>
            <a:r>
              <a:rPr lang="en-US" b="1" u="sng" dirty="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Challenge</a:t>
            </a:r>
            <a:r>
              <a:rPr lang="en-US" dirty="0">
                <a:latin typeface="Times New Roman" panose="02020603050405020304" pitchFamily="18" charset="0"/>
                <a:cs typeface="Times New Roman" panose="02020603050405020304" pitchFamily="18" charset="0"/>
              </a:rPr>
              <a:t>: Traditional volume controls (buttons, touchscreens) are inconvenient and disrupt user focus.</a:t>
            </a:r>
          </a:p>
          <a:p>
            <a:pPr marL="0" indent="0" algn="just">
              <a:buNone/>
            </a:pPr>
            <a:r>
              <a:rPr lang="en-US" dirty="0">
                <a:latin typeface="Times New Roman" panose="02020603050405020304" pitchFamily="18" charset="0"/>
                <a:cs typeface="Times New Roman" panose="02020603050405020304" pitchFamily="18" charset="0"/>
              </a:rPr>
              <a:t> Innovation: This project proposes AI-based volume control using hand gestures for a hands-free, intuitive interface.</a:t>
            </a:r>
          </a:p>
          <a:p>
            <a:pPr marL="0" indent="0" algn="just">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Technology:</a:t>
            </a:r>
          </a:p>
          <a:p>
            <a:pPr marL="0" indent="0" algn="just">
              <a:buNone/>
            </a:pPr>
            <a:r>
              <a:rPr lang="en-US" dirty="0">
                <a:latin typeface="Times New Roman" panose="02020603050405020304" pitchFamily="18" charset="0"/>
                <a:cs typeface="Times New Roman" panose="02020603050405020304" pitchFamily="18" charset="0"/>
              </a:rPr>
              <a:t>    * Camera captures video/image data.</a:t>
            </a:r>
          </a:p>
          <a:p>
            <a:pPr marL="0" indent="0" algn="just">
              <a:buNone/>
            </a:pPr>
            <a:r>
              <a:rPr lang="en-US" dirty="0">
                <a:latin typeface="Times New Roman" panose="02020603050405020304" pitchFamily="18" charset="0"/>
                <a:cs typeface="Times New Roman" panose="02020603050405020304" pitchFamily="18" charset="0"/>
              </a:rPr>
              <a:t>    * Computer vision algorithms powered by AI identify pre-defined hand gestures (e.g., pinching for decrease, spreading for increase).</a:t>
            </a:r>
          </a:p>
          <a:p>
            <a:pPr marL="0" indent="0" algn="just">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Benefits:</a:t>
            </a:r>
          </a:p>
          <a:p>
            <a:pPr marL="0" indent="0" algn="just">
              <a:buNone/>
            </a:pPr>
            <a:r>
              <a:rPr lang="en-US" dirty="0">
                <a:latin typeface="Times New Roman" panose="02020603050405020304" pitchFamily="18" charset="0"/>
                <a:cs typeface="Times New Roman" panose="02020603050405020304" pitchFamily="18" charset="0"/>
              </a:rPr>
              <a:t>    * More natural and interactive user experience.</a:t>
            </a:r>
          </a:p>
          <a:p>
            <a:pPr marL="0" indent="0" algn="just">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Applications:</a:t>
            </a:r>
          </a:p>
          <a:p>
            <a:pPr marL="0" indent="0" algn="just">
              <a:buNone/>
            </a:pPr>
            <a:r>
              <a:rPr lang="en-US" dirty="0">
                <a:latin typeface="Times New Roman" panose="02020603050405020304" pitchFamily="18" charset="0"/>
                <a:cs typeface="Times New Roman" panose="02020603050405020304" pitchFamily="18" charset="0"/>
              </a:rPr>
              <a:t>    * Smart TVs</a:t>
            </a:r>
          </a:p>
          <a:p>
            <a:pPr marL="0" indent="0" algn="just">
              <a:buNone/>
            </a:pPr>
            <a:r>
              <a:rPr lang="en-US" dirty="0">
                <a:latin typeface="Times New Roman" panose="02020603050405020304" pitchFamily="18" charset="0"/>
                <a:cs typeface="Times New Roman" panose="02020603050405020304" pitchFamily="18" charset="0"/>
              </a:rPr>
              <a:t>    * Gaming consoles</a:t>
            </a:r>
          </a:p>
          <a:p>
            <a:pPr marL="0" indent="0" algn="just">
              <a:buNone/>
            </a:pPr>
            <a:r>
              <a:rPr lang="en-US" dirty="0">
                <a:latin typeface="Times New Roman" panose="02020603050405020304" pitchFamily="18" charset="0"/>
                <a:cs typeface="Times New Roman" panose="02020603050405020304" pitchFamily="18" charset="0"/>
              </a:rPr>
              <a:t>    * Virtual reality (and potentially others)</a:t>
            </a:r>
          </a:p>
          <a:p>
            <a:pPr marL="0" indent="0" algn="just">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Future Work:</a:t>
            </a:r>
          </a:p>
          <a:p>
            <a:pPr marL="0" indent="0" algn="just">
              <a:buNone/>
            </a:pPr>
            <a:r>
              <a:rPr lang="en-US" dirty="0">
                <a:latin typeface="Times New Roman" panose="02020603050405020304" pitchFamily="18" charset="0"/>
                <a:cs typeface="Times New Roman" panose="02020603050405020304" pitchFamily="18" charset="0"/>
              </a:rPr>
              <a:t>    * Enhance accuracy of gesture recognition.</a:t>
            </a:r>
          </a:p>
          <a:p>
            <a:pPr marL="0" indent="0" algn="just">
              <a:buNone/>
            </a:pPr>
            <a:r>
              <a:rPr lang="en-US" dirty="0">
                <a:latin typeface="Times New Roman" panose="02020603050405020304" pitchFamily="18" charset="0"/>
                <a:cs typeface="Times New Roman" panose="02020603050405020304" pitchFamily="18" charset="0"/>
              </a:rPr>
              <a:t>    * Improve robustness in different lighting conditions.</a:t>
            </a:r>
          </a:p>
          <a:p>
            <a:pPr marL="0" indent="0" algn="just">
              <a:buNone/>
            </a:pPr>
            <a:r>
              <a:rPr lang="en-US" dirty="0">
                <a:latin typeface="Times New Roman" panose="02020603050405020304" pitchFamily="18" charset="0"/>
                <a:cs typeface="Times New Roman" panose="02020603050405020304" pitchFamily="18" charset="0"/>
              </a:rPr>
              <a:t>    * Explore multi-hand gestures for expanded functionalities.</a:t>
            </a: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26360" y="1334814"/>
            <a:ext cx="11810132" cy="4832092"/>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Discussions:</a:t>
            </a:r>
          </a:p>
          <a:p>
            <a:pPr algn="just"/>
            <a:endParaRPr lang="en-IN" sz="1600" b="1"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1. </a:t>
            </a:r>
            <a:r>
              <a:rPr lang="en-IN" sz="1600" u="sng" dirty="0">
                <a:latin typeface="Times New Roman" panose="02020603050405020304" pitchFamily="18" charset="0"/>
                <a:cs typeface="Times New Roman" panose="02020603050405020304" pitchFamily="18" charset="0"/>
              </a:rPr>
              <a:t>Performance Optimization:</a:t>
            </a:r>
          </a:p>
          <a:p>
            <a:pPr algn="just"/>
            <a:r>
              <a:rPr lang="en-IN" sz="1600" dirty="0">
                <a:latin typeface="Times New Roman" panose="02020603050405020304" pitchFamily="18" charset="0"/>
                <a:cs typeface="Times New Roman" panose="02020603050405020304" pitchFamily="18" charset="0"/>
              </a:rPr>
              <a:t>   - Strategies for further optimizing the system's accuracy and efficiency, such as fine-tuning model parameters or incorporating advanced algorithms.</a:t>
            </a:r>
          </a:p>
          <a:p>
            <a:pPr algn="just"/>
            <a:r>
              <a:rPr lang="en-IN" sz="1600" dirty="0">
                <a:latin typeface="Times New Roman" panose="02020603050405020304" pitchFamily="18" charset="0"/>
                <a:cs typeface="Times New Roman" panose="02020603050405020304" pitchFamily="18" charset="0"/>
              </a:rPr>
              <a:t>   - Balancing computational complexity with performance to ensure real-time responsiveness while minimizing resource consumption.</a:t>
            </a:r>
          </a:p>
          <a:p>
            <a:pPr algn="just"/>
            <a:r>
              <a:rPr lang="en-IN" sz="1600" dirty="0">
                <a:latin typeface="Times New Roman" panose="02020603050405020304" pitchFamily="18" charset="0"/>
                <a:cs typeface="Times New Roman" panose="02020603050405020304" pitchFamily="18" charset="0"/>
              </a:rPr>
              <a:t>2. </a:t>
            </a:r>
            <a:r>
              <a:rPr lang="en-IN" sz="1600" u="sng" dirty="0">
                <a:latin typeface="Times New Roman" panose="02020603050405020304" pitchFamily="18" charset="0"/>
                <a:cs typeface="Times New Roman" panose="02020603050405020304" pitchFamily="18" charset="0"/>
              </a:rPr>
              <a:t>Robustness Enhancement:</a:t>
            </a:r>
          </a:p>
          <a:p>
            <a:pPr algn="just"/>
            <a:r>
              <a:rPr lang="en-IN" sz="1600" dirty="0">
                <a:latin typeface="Times New Roman" panose="02020603050405020304" pitchFamily="18" charset="0"/>
                <a:cs typeface="Times New Roman" panose="02020603050405020304" pitchFamily="18" charset="0"/>
              </a:rPr>
              <a:t>   - Further enhancing the system's robustness to environmental factors through algorithmic improvements or sensor enhancements.</a:t>
            </a:r>
          </a:p>
          <a:p>
            <a:pPr algn="just"/>
            <a:r>
              <a:rPr lang="en-IN" sz="1600" dirty="0">
                <a:latin typeface="Times New Roman" panose="02020603050405020304" pitchFamily="18" charset="0"/>
                <a:cs typeface="Times New Roman" panose="02020603050405020304" pitchFamily="18" charset="0"/>
              </a:rPr>
              <a:t>   - Investigating techniques to mitigate false positives and false negatives in challenging conditions.</a:t>
            </a:r>
          </a:p>
          <a:p>
            <a:pPr algn="just"/>
            <a:r>
              <a:rPr lang="en-IN" sz="1600" dirty="0">
                <a:latin typeface="Times New Roman" panose="02020603050405020304" pitchFamily="18" charset="0"/>
                <a:cs typeface="Times New Roman" panose="02020603050405020304" pitchFamily="18" charset="0"/>
              </a:rPr>
              <a:t>3. </a:t>
            </a:r>
            <a:r>
              <a:rPr lang="en-IN" sz="1600" u="sng" dirty="0">
                <a:latin typeface="Times New Roman" panose="02020603050405020304" pitchFamily="18" charset="0"/>
                <a:cs typeface="Times New Roman" panose="02020603050405020304" pitchFamily="18" charset="0"/>
              </a:rPr>
              <a:t>User Experience Enhancement:</a:t>
            </a:r>
          </a:p>
          <a:p>
            <a:pPr algn="just"/>
            <a:r>
              <a:rPr lang="en-IN" sz="1600" dirty="0">
                <a:latin typeface="Times New Roman" panose="02020603050405020304" pitchFamily="18" charset="0"/>
                <a:cs typeface="Times New Roman" panose="02020603050405020304" pitchFamily="18" charset="0"/>
              </a:rPr>
              <a:t>   - Incorporating user feedback to refine the user interface and improve the overall user experience.</a:t>
            </a:r>
          </a:p>
          <a:p>
            <a:pPr algn="just"/>
            <a:r>
              <a:rPr lang="en-IN" sz="1600" dirty="0">
                <a:latin typeface="Times New Roman" panose="02020603050405020304" pitchFamily="18" charset="0"/>
                <a:cs typeface="Times New Roman" panose="02020603050405020304" pitchFamily="18" charset="0"/>
              </a:rPr>
              <a:t>   - Exploring additional features or functionalities based on user preferences and needs.</a:t>
            </a:r>
          </a:p>
          <a:p>
            <a:pPr algn="just"/>
            <a:r>
              <a:rPr lang="en-IN" sz="1600" dirty="0">
                <a:latin typeface="Times New Roman" panose="02020603050405020304" pitchFamily="18" charset="0"/>
                <a:cs typeface="Times New Roman" panose="02020603050405020304" pitchFamily="18" charset="0"/>
              </a:rPr>
              <a:t>4. </a:t>
            </a:r>
            <a:r>
              <a:rPr lang="en-IN" sz="1600" u="sng" dirty="0">
                <a:latin typeface="Times New Roman" panose="02020603050405020304" pitchFamily="18" charset="0"/>
                <a:cs typeface="Times New Roman" panose="02020603050405020304" pitchFamily="18" charset="0"/>
              </a:rPr>
              <a:t>Applications and Future Directions:</a:t>
            </a:r>
          </a:p>
          <a:p>
            <a:pPr algn="just"/>
            <a:r>
              <a:rPr lang="en-IN" sz="1600" dirty="0">
                <a:latin typeface="Times New Roman" panose="02020603050405020304" pitchFamily="18" charset="0"/>
                <a:cs typeface="Times New Roman" panose="02020603050405020304" pitchFamily="18" charset="0"/>
              </a:rPr>
              <a:t>   - Discussing potential applications of gesture recognition technology beyond volume control, such as in gaming, virtual reality, or healthcare.</a:t>
            </a:r>
          </a:p>
          <a:p>
            <a:pPr algn="just"/>
            <a:r>
              <a:rPr lang="en-IN" sz="1600" dirty="0">
                <a:latin typeface="Times New Roman" panose="02020603050405020304" pitchFamily="18" charset="0"/>
                <a:cs typeface="Times New Roman" panose="02020603050405020304" pitchFamily="18" charset="0"/>
              </a:rPr>
              <a:t>   - Identifying future research directions, such as multi-modal gesture recognition or context-aware interaction.</a:t>
            </a:r>
          </a:p>
          <a:p>
            <a:pPr algn="just"/>
            <a:r>
              <a:rPr lang="en-IN" sz="1600" dirty="0">
                <a:latin typeface="Times New Roman" panose="02020603050405020304" pitchFamily="18" charset="0"/>
                <a:cs typeface="Times New Roman" panose="02020603050405020304" pitchFamily="18" charset="0"/>
              </a:rPr>
              <a:t>5. </a:t>
            </a:r>
            <a:r>
              <a:rPr lang="en-IN" sz="1600" u="sng" dirty="0">
                <a:latin typeface="Times New Roman" panose="02020603050405020304" pitchFamily="18" charset="0"/>
                <a:cs typeface="Times New Roman" panose="02020603050405020304" pitchFamily="18" charset="0"/>
              </a:rPr>
              <a:t>Ethical and Privacy Considerations:</a:t>
            </a:r>
          </a:p>
          <a:p>
            <a:pPr algn="just"/>
            <a:r>
              <a:rPr lang="en-IN" sz="1600" dirty="0">
                <a:latin typeface="Times New Roman" panose="02020603050405020304" pitchFamily="18" charset="0"/>
                <a:cs typeface="Times New Roman" panose="02020603050405020304" pitchFamily="18" charset="0"/>
              </a:rPr>
              <a:t>   - Addressing ethical concerns related to data privacy and security in gesture recognition systems.</a:t>
            </a:r>
          </a:p>
          <a:p>
            <a:pPr algn="just"/>
            <a:r>
              <a:rPr lang="en-IN" sz="1600" dirty="0">
                <a:latin typeface="Times New Roman" panose="02020603050405020304" pitchFamily="18" charset="0"/>
                <a:cs typeface="Times New Roman" panose="02020603050405020304" pitchFamily="18" charset="0"/>
              </a:rPr>
              <a:t>   - Ensuring transparent data handling practices and obtaining user consent for data collection and usage.</a:t>
            </a:r>
          </a:p>
        </p:txBody>
      </p:sp>
    </p:spTree>
    <p:extLst>
      <p:ext uri="{BB962C8B-B14F-4D97-AF65-F5344CB8AC3E}">
        <p14:creationId xmlns:p14="http://schemas.microsoft.com/office/powerpoint/2010/main" val="13321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41040" y="1437671"/>
            <a:ext cx="11709919" cy="4339650"/>
          </a:xfrm>
          <a:prstGeom prst="rect">
            <a:avLst/>
          </a:prstGeom>
          <a:noFill/>
        </p:spPr>
        <p:txBody>
          <a:bodyPr wrap="square" rtlCol="0">
            <a:spAutoFit/>
          </a:bodyPr>
          <a:lstStyle/>
          <a:p>
            <a:pPr algn="just"/>
            <a:r>
              <a:rPr lang="en-US" sz="2000" b="1" i="0" dirty="0">
                <a:effectLst/>
                <a:latin typeface="Times New Roman" panose="02020603050405020304" pitchFamily="18" charset="0"/>
                <a:cs typeface="Times New Roman" panose="02020603050405020304" pitchFamily="18" charset="0"/>
              </a:rPr>
              <a:t>Challenges Faced:</a:t>
            </a:r>
          </a:p>
          <a:p>
            <a:pPr algn="just"/>
            <a:r>
              <a:rPr lang="en-IN" sz="1600" dirty="0">
                <a:latin typeface="Times New Roman" panose="02020603050405020304" pitchFamily="18" charset="0"/>
                <a:cs typeface="Times New Roman" panose="02020603050405020304" pitchFamily="18" charset="0"/>
              </a:rPr>
              <a:t>1. *Gesture Recognition Accuracy:*</a:t>
            </a:r>
          </a:p>
          <a:p>
            <a:pPr algn="just"/>
            <a:r>
              <a:rPr lang="en-IN" sz="1600" dirty="0">
                <a:latin typeface="Times New Roman" panose="02020603050405020304" pitchFamily="18" charset="0"/>
                <a:cs typeface="Times New Roman" panose="02020603050405020304" pitchFamily="18" charset="0"/>
              </a:rPr>
              <a:t>   - Overcoming variability in hand gestures due to differences in individual movements and gestures' interpretations.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2. *Environmental Factors:*</a:t>
            </a:r>
          </a:p>
          <a:p>
            <a:pPr algn="just"/>
            <a:r>
              <a:rPr lang="en-IN" sz="1600" dirty="0">
                <a:latin typeface="Times New Roman" panose="02020603050405020304" pitchFamily="18" charset="0"/>
                <a:cs typeface="Times New Roman" panose="02020603050405020304" pitchFamily="18" charset="0"/>
              </a:rPr>
              <a:t>   - Adapting the system to diverse environmental conditions, including varying lighting, background noise, and occlusions.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3. *User Adaptation:*</a:t>
            </a:r>
          </a:p>
          <a:p>
            <a:pPr algn="just"/>
            <a:r>
              <a:rPr lang="en-IN" sz="1600" dirty="0">
                <a:latin typeface="Times New Roman" panose="02020603050405020304" pitchFamily="18" charset="0"/>
                <a:cs typeface="Times New Roman" panose="02020603050405020304" pitchFamily="18" charset="0"/>
              </a:rPr>
              <a:t>   - Encouraging users to adapt to and become proficient in using gesture-based controls, especially those accustomed to traditional interfaces.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4. *Technological Limitations:*</a:t>
            </a:r>
          </a:p>
          <a:p>
            <a:pPr algn="just"/>
            <a:r>
              <a:rPr lang="en-IN" sz="1600" dirty="0">
                <a:latin typeface="Times New Roman" panose="02020603050405020304" pitchFamily="18" charset="0"/>
                <a:cs typeface="Times New Roman" panose="02020603050405020304" pitchFamily="18" charset="0"/>
              </a:rPr>
              <a:t>   - Addressing hardware constraints and processing limitations to ensure real-time responsiveness and efficient operation.</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5. *Robustness to Interference:*</a:t>
            </a:r>
          </a:p>
          <a:p>
            <a:pPr algn="just"/>
            <a:r>
              <a:rPr lang="en-IN" sz="1600" dirty="0">
                <a:latin typeface="Times New Roman" panose="02020603050405020304" pitchFamily="18" charset="0"/>
                <a:cs typeface="Times New Roman" panose="02020603050405020304" pitchFamily="18" charset="0"/>
              </a:rPr>
              <a:t>   - Minimizing interference from unrelated gestures or movements that may trigger false positives.</a:t>
            </a:r>
          </a:p>
          <a:p>
            <a:pPr algn="just"/>
            <a:endParaRPr lang="en-IN" sz="1600" dirty="0"/>
          </a:p>
        </p:txBody>
      </p:sp>
    </p:spTree>
    <p:extLst>
      <p:ext uri="{BB962C8B-B14F-4D97-AF65-F5344CB8AC3E}">
        <p14:creationId xmlns:p14="http://schemas.microsoft.com/office/powerpoint/2010/main" val="137037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41040" y="1437671"/>
            <a:ext cx="11709919" cy="5170646"/>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Future Enhancements:</a:t>
            </a:r>
          </a:p>
          <a:p>
            <a:pPr algn="just"/>
            <a:r>
              <a:rPr lang="en-US" sz="1400" b="0" i="0" dirty="0">
                <a:effectLst/>
                <a:latin typeface="Times New Roman" panose="02020603050405020304" pitchFamily="18" charset="0"/>
                <a:cs typeface="Times New Roman" panose="02020603050405020304" pitchFamily="18" charset="0"/>
              </a:rPr>
              <a:t>1. </a:t>
            </a:r>
            <a:r>
              <a:rPr lang="en-US" sz="1400" b="0" i="0" u="sng" dirty="0">
                <a:effectLst/>
                <a:latin typeface="Times New Roman" panose="02020603050405020304" pitchFamily="18" charset="0"/>
                <a:cs typeface="Times New Roman" panose="02020603050405020304" pitchFamily="18" charset="0"/>
              </a:rPr>
              <a:t>Advanced Machine Learning Techniques:</a:t>
            </a:r>
          </a:p>
          <a:p>
            <a:pPr algn="just"/>
            <a:r>
              <a:rPr lang="en-US" sz="1400" b="0" i="0" dirty="0">
                <a:effectLst/>
                <a:latin typeface="Times New Roman" panose="02020603050405020304" pitchFamily="18" charset="0"/>
                <a:cs typeface="Times New Roman" panose="02020603050405020304" pitchFamily="18" charset="0"/>
              </a:rPr>
              <a:t>   - Leveraging deep learning approaches, such as convolutional neural networks (CNNs) or recurrent neural networks (RNNs), to improve gesture recognition accuracy and robustness.</a:t>
            </a:r>
          </a:p>
          <a:p>
            <a:pPr algn="just"/>
            <a:r>
              <a:rPr lang="en-US" sz="1400" b="0" i="0" dirty="0">
                <a:effectLst/>
                <a:latin typeface="Times New Roman" panose="02020603050405020304" pitchFamily="18" charset="0"/>
                <a:cs typeface="Times New Roman" panose="02020603050405020304" pitchFamily="18" charset="0"/>
              </a:rPr>
              <a:t>2. </a:t>
            </a:r>
            <a:r>
              <a:rPr lang="en-US" sz="1400" b="0" i="0" u="sng" dirty="0">
                <a:effectLst/>
                <a:latin typeface="Times New Roman" panose="02020603050405020304" pitchFamily="18" charset="0"/>
                <a:cs typeface="Times New Roman" panose="02020603050405020304" pitchFamily="18" charset="0"/>
              </a:rPr>
              <a:t>Multi-Modal Fusion:</a:t>
            </a:r>
          </a:p>
          <a:p>
            <a:pPr algn="just"/>
            <a:r>
              <a:rPr lang="en-US" sz="1400" b="0" i="0" dirty="0">
                <a:effectLst/>
                <a:latin typeface="Times New Roman" panose="02020603050405020304" pitchFamily="18" charset="0"/>
                <a:cs typeface="Times New Roman" panose="02020603050405020304" pitchFamily="18" charset="0"/>
              </a:rPr>
              <a:t>   - Integrating multiple sensor modalities, such as depth cameras or inertial sensors, to capture complementary information and enhance gesture recognition in challenging environments.</a:t>
            </a:r>
          </a:p>
          <a:p>
            <a:pPr algn="just"/>
            <a:r>
              <a:rPr lang="en-US" sz="1400" b="0" i="0" dirty="0">
                <a:effectLst/>
                <a:latin typeface="Times New Roman" panose="02020603050405020304" pitchFamily="18" charset="0"/>
                <a:cs typeface="Times New Roman" panose="02020603050405020304" pitchFamily="18" charset="0"/>
              </a:rPr>
              <a:t>3. </a:t>
            </a:r>
            <a:r>
              <a:rPr lang="en-US" sz="1400" b="0" i="0" u="sng" dirty="0">
                <a:effectLst/>
                <a:latin typeface="Times New Roman" panose="02020603050405020304" pitchFamily="18" charset="0"/>
                <a:cs typeface="Times New Roman" panose="02020603050405020304" pitchFamily="18" charset="0"/>
              </a:rPr>
              <a:t>Context-Aware Interaction:</a:t>
            </a:r>
          </a:p>
          <a:p>
            <a:pPr algn="just"/>
            <a:r>
              <a:rPr lang="en-US" sz="1400" b="0" i="0" dirty="0">
                <a:effectLst/>
                <a:latin typeface="Times New Roman" panose="02020603050405020304" pitchFamily="18" charset="0"/>
                <a:cs typeface="Times New Roman" panose="02020603050405020304" pitchFamily="18" charset="0"/>
              </a:rPr>
              <a:t>   - Incorporating contextual information, such as user preferences, device context, or task context, to personalize and optimize gesture-based interactions.</a:t>
            </a:r>
            <a:endParaRPr lang="en-US" sz="1400" dirty="0">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4. </a:t>
            </a:r>
            <a:r>
              <a:rPr lang="en-US" sz="1400" b="0" i="0" u="sng" dirty="0">
                <a:effectLst/>
                <a:latin typeface="Times New Roman" panose="02020603050405020304" pitchFamily="18" charset="0"/>
                <a:cs typeface="Times New Roman" panose="02020603050405020304" pitchFamily="18" charset="0"/>
              </a:rPr>
              <a:t>Real-Time Feedback Mechanisms:</a:t>
            </a:r>
          </a:p>
          <a:p>
            <a:pPr algn="just"/>
            <a:r>
              <a:rPr lang="en-US" sz="1400" b="0" i="0" dirty="0">
                <a:effectLst/>
                <a:latin typeface="Times New Roman" panose="02020603050405020304" pitchFamily="18" charset="0"/>
                <a:cs typeface="Times New Roman" panose="02020603050405020304" pitchFamily="18" charset="0"/>
              </a:rPr>
              <a:t>   - Implementing real-time feedback mechanisms, such as visual or auditory cues, to provide users with immediate confirmation of recognized gestures and actions.</a:t>
            </a:r>
          </a:p>
          <a:p>
            <a:pPr algn="just"/>
            <a:r>
              <a:rPr lang="en-US" sz="1400" b="0" i="0" dirty="0">
                <a:effectLst/>
                <a:latin typeface="Times New Roman" panose="02020603050405020304" pitchFamily="18" charset="0"/>
                <a:cs typeface="Times New Roman" panose="02020603050405020304" pitchFamily="18" charset="0"/>
              </a:rPr>
              <a:t>5. </a:t>
            </a:r>
            <a:r>
              <a:rPr lang="en-US" sz="1400" b="0" i="0" u="sng" dirty="0">
                <a:effectLst/>
                <a:latin typeface="Times New Roman" panose="02020603050405020304" pitchFamily="18" charset="0"/>
                <a:cs typeface="Times New Roman" panose="02020603050405020304" pitchFamily="18" charset="0"/>
              </a:rPr>
              <a:t>User-Centric Design:</a:t>
            </a:r>
          </a:p>
          <a:p>
            <a:pPr algn="just"/>
            <a:r>
              <a:rPr lang="en-US" sz="1400" b="0" i="0" dirty="0">
                <a:effectLst/>
                <a:latin typeface="Times New Roman" panose="02020603050405020304" pitchFamily="18" charset="0"/>
                <a:cs typeface="Times New Roman" panose="02020603050405020304" pitchFamily="18" charset="0"/>
              </a:rPr>
              <a:t>   - Conducting user studies and feedback sessions to iteratively refine the user interface and interaction design based on user preferences and usability considerations.</a:t>
            </a:r>
          </a:p>
          <a:p>
            <a:pPr algn="just"/>
            <a:r>
              <a:rPr lang="en-US" sz="1400" b="0" i="0" dirty="0">
                <a:effectLst/>
                <a:latin typeface="Times New Roman" panose="02020603050405020304" pitchFamily="18" charset="0"/>
                <a:cs typeface="Times New Roman" panose="02020603050405020304" pitchFamily="18" charset="0"/>
              </a:rPr>
              <a:t>6. </a:t>
            </a:r>
            <a:r>
              <a:rPr lang="en-US" sz="1400" b="0" i="0" u="sng" dirty="0">
                <a:effectLst/>
                <a:latin typeface="Times New Roman" panose="02020603050405020304" pitchFamily="18" charset="0"/>
                <a:cs typeface="Times New Roman" panose="02020603050405020304" pitchFamily="18" charset="0"/>
              </a:rPr>
              <a:t>Accessibility Features:</a:t>
            </a:r>
          </a:p>
          <a:p>
            <a:pPr algn="just"/>
            <a:r>
              <a:rPr lang="en-US" sz="1400" b="0" i="0" dirty="0">
                <a:effectLst/>
                <a:latin typeface="Times New Roman" panose="02020603050405020304" pitchFamily="18" charset="0"/>
                <a:cs typeface="Times New Roman" panose="02020603050405020304" pitchFamily="18" charset="0"/>
              </a:rPr>
              <a:t>   - Enhancing accessibility features, such as support for alternative gestures or voice commands, to accommodate users with diverse needs and abilities.</a:t>
            </a:r>
          </a:p>
          <a:p>
            <a:pPr algn="just"/>
            <a:r>
              <a:rPr lang="en-US" sz="1400" b="0" i="0" dirty="0">
                <a:effectLst/>
                <a:latin typeface="Times New Roman" panose="02020603050405020304" pitchFamily="18" charset="0"/>
                <a:cs typeface="Times New Roman" panose="02020603050405020304" pitchFamily="18" charset="0"/>
              </a:rPr>
              <a:t>7. </a:t>
            </a:r>
            <a:r>
              <a:rPr lang="en-US" sz="1400" b="0" i="0" u="sng" dirty="0">
                <a:effectLst/>
                <a:latin typeface="Times New Roman" panose="02020603050405020304" pitchFamily="18" charset="0"/>
                <a:cs typeface="Times New Roman" panose="02020603050405020304" pitchFamily="18" charset="0"/>
              </a:rPr>
              <a:t>Privacy-Preserving Solutions:</a:t>
            </a:r>
          </a:p>
          <a:p>
            <a:pPr algn="just"/>
            <a:r>
              <a:rPr lang="en-US" sz="1400" b="0" i="0" dirty="0">
                <a:effectLst/>
                <a:latin typeface="Times New Roman" panose="02020603050405020304" pitchFamily="18" charset="0"/>
                <a:cs typeface="Times New Roman" panose="02020603050405020304" pitchFamily="18" charset="0"/>
              </a:rPr>
              <a:t>   - Developing privacy-preserving solutions, such as on-device processing or anonymization techniques, to address privacy concerns associated with gesture data collection and processing.</a:t>
            </a:r>
          </a:p>
          <a:p>
            <a:pPr algn="just"/>
            <a:r>
              <a:rPr lang="en-US" sz="1400" b="0" i="0" dirty="0">
                <a:effectLst/>
                <a:latin typeface="Times New Roman" panose="02020603050405020304" pitchFamily="18" charset="0"/>
                <a:cs typeface="Times New Roman" panose="02020603050405020304" pitchFamily="18" charset="0"/>
              </a:rPr>
              <a:t>8. </a:t>
            </a:r>
            <a:r>
              <a:rPr lang="en-US" sz="1400" b="0" i="0" u="sng" dirty="0">
                <a:effectLst/>
                <a:latin typeface="Times New Roman" panose="02020603050405020304" pitchFamily="18" charset="0"/>
                <a:cs typeface="Times New Roman" panose="02020603050405020304" pitchFamily="18" charset="0"/>
              </a:rPr>
              <a:t>Scalability and Interoperability:</a:t>
            </a:r>
          </a:p>
          <a:p>
            <a:pPr algn="just"/>
            <a:r>
              <a:rPr lang="en-US" sz="1400" b="0" i="0" dirty="0">
                <a:effectLst/>
                <a:latin typeface="Times New Roman" panose="02020603050405020304" pitchFamily="18" charset="0"/>
                <a:cs typeface="Times New Roman" panose="02020603050405020304" pitchFamily="18" charset="0"/>
              </a:rPr>
              <a:t>   - Designing the system with scalability and interoperability in mind to support integration with various audio devices and platforms seamlessly.</a:t>
            </a:r>
          </a:p>
          <a:p>
            <a:pPr algn="just"/>
            <a:endParaRPr lang="en-US" b="0" i="0" dirty="0">
              <a:effectLst/>
              <a:latin typeface="Söhne"/>
            </a:endParaRPr>
          </a:p>
        </p:txBody>
      </p:sp>
    </p:spTree>
    <p:extLst>
      <p:ext uri="{BB962C8B-B14F-4D97-AF65-F5344CB8AC3E}">
        <p14:creationId xmlns:p14="http://schemas.microsoft.com/office/powerpoint/2010/main" val="1596035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a:xfrm>
            <a:off x="329681" y="1775896"/>
            <a:ext cx="11532637" cy="4351338"/>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hlinkClick r:id="rId2"/>
              </a:rPr>
              <a:t>https://www.hackster.io/as4527/volume-control-using-hand-gesture-using-python-and-opencv-7aab9f</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b="0" i="0" dirty="0">
              <a:effectLst/>
              <a:latin typeface="Google Sans"/>
            </a:endParaRPr>
          </a:p>
          <a:p>
            <a:pPr algn="just">
              <a:buFont typeface="+mj-lt"/>
              <a:buAutoNum type="arabicPeriod"/>
            </a:pPr>
            <a:endParaRPr lang="en-US" b="0" i="0" dirty="0">
              <a:effectLst/>
              <a:latin typeface="Google Sans"/>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825625"/>
            <a:ext cx="5040086" cy="448186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Gesture-based volume control is a cutting-edge technology that enhances user interaction with audio devices. This project explores the innovative approach of utilizing gesture detection to manipulate audio volume settings.</a:t>
            </a:r>
          </a:p>
          <a:p>
            <a:pPr marL="0" indent="0">
              <a:buNone/>
            </a:pPr>
            <a:r>
              <a:rPr lang="en-US" dirty="0">
                <a:latin typeface="Times New Roman" panose="02020603050405020304" pitchFamily="18" charset="0"/>
                <a:cs typeface="Times New Roman" panose="02020603050405020304" pitchFamily="18" charset="0"/>
              </a:rPr>
              <a:t>   By employing sensors and computer vision techniques, users can seamlessly adjust volume levels through hand movements or gestures, eliminating the need for physical buttons or voice commands.</a:t>
            </a:r>
          </a:p>
          <a:p>
            <a:pPr marL="0" indent="0">
              <a:buNone/>
            </a:pPr>
            <a:r>
              <a:rPr lang="en-US" dirty="0">
                <a:latin typeface="Times New Roman" panose="02020603050405020304" pitchFamily="18" charset="0"/>
                <a:cs typeface="Times New Roman" panose="02020603050405020304" pitchFamily="18" charset="0"/>
              </a:rPr>
              <a:t>   This intuitive interface offers a hands-free and tactile method for controlling audio devices, enhancing accessibility and convenience. The abstract delves into the underlying technology, discussing the sensors, algorithms, and machine learning models employed for accurate gesture recognition.</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Picture 7">
            <a:extLst>
              <a:ext uri="{FF2B5EF4-FFF2-40B4-BE49-F238E27FC236}">
                <a16:creationId xmlns:a16="http://schemas.microsoft.com/office/drawing/2014/main" id="{28C55AE5-25F5-6D62-9A65-FDE16F102353}"/>
              </a:ext>
            </a:extLst>
          </p:cNvPr>
          <p:cNvPicPr>
            <a:picLocks noChangeAspect="1"/>
          </p:cNvPicPr>
          <p:nvPr/>
        </p:nvPicPr>
        <p:blipFill>
          <a:blip r:embed="rId3"/>
          <a:stretch>
            <a:fillRect/>
          </a:stretch>
        </p:blipFill>
        <p:spPr>
          <a:xfrm>
            <a:off x="6096000" y="2081592"/>
            <a:ext cx="5679233" cy="3615369"/>
          </a:xfrm>
          <a:prstGeom prst="rect">
            <a:avLst/>
          </a:prstGeom>
        </p:spPr>
      </p:pic>
      <p:pic>
        <p:nvPicPr>
          <p:cNvPr id="6" name="Picture 5" descr="A hand with a blue glove and green lines&#10;&#10;Description automatically generated">
            <a:extLst>
              <a:ext uri="{FF2B5EF4-FFF2-40B4-BE49-F238E27FC236}">
                <a16:creationId xmlns:a16="http://schemas.microsoft.com/office/drawing/2014/main" id="{C7A5ADE2-D37B-44D6-72D4-5169A5210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081592"/>
            <a:ext cx="5679233" cy="3615368"/>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435825"/>
            <a:ext cx="10703768" cy="4871670"/>
          </a:xfrm>
        </p:spPr>
        <p:txBody>
          <a:bodyPr>
            <a:normAutofit/>
          </a:bodyPr>
          <a:lstStyle/>
          <a:p>
            <a:pPr marL="0" indent="0" algn="just">
              <a:buNone/>
            </a:pPr>
            <a:r>
              <a:rPr lang="en-US" b="1" u="sng" dirty="0">
                <a:latin typeface="Times New Roman" panose="02020603050405020304" pitchFamily="18" charset="0"/>
                <a:cs typeface="Times New Roman" panose="02020603050405020304" pitchFamily="18" charset="0"/>
              </a:rPr>
              <a:t>1.Smart TVs</a:t>
            </a:r>
            <a:r>
              <a:rPr lang="en-US" dirty="0">
                <a:latin typeface="Times New Roman" panose="02020603050405020304" pitchFamily="18" charset="0"/>
                <a:cs typeface="Times New Roman" panose="02020603050405020304" pitchFamily="18" charset="0"/>
              </a:rPr>
              <a:t>: Control volume while relaxing on the couch without reaching for the remote.</a:t>
            </a:r>
          </a:p>
          <a:p>
            <a:pPr marL="0" indent="0" algn="just">
              <a:buNone/>
            </a:pPr>
            <a:r>
              <a:rPr lang="en-US" b="1" u="sng" dirty="0">
                <a:latin typeface="Times New Roman" panose="02020603050405020304" pitchFamily="18" charset="0"/>
                <a:cs typeface="Times New Roman" panose="02020603050405020304" pitchFamily="18" charset="0"/>
              </a:rPr>
              <a:t>2.Gaming Consoles: </a:t>
            </a:r>
            <a:r>
              <a:rPr lang="en-US" dirty="0">
                <a:latin typeface="Times New Roman" panose="02020603050405020304" pitchFamily="18" charset="0"/>
                <a:cs typeface="Times New Roman" panose="02020603050405020304" pitchFamily="18" charset="0"/>
              </a:rPr>
              <a:t>Adjust volume during intense gameplay without pausing or taking your eyes off the screen.</a:t>
            </a:r>
          </a:p>
          <a:p>
            <a:pPr marL="0" indent="0" algn="just">
              <a:buNone/>
            </a:pPr>
            <a:r>
              <a:rPr lang="en-US" b="1" u="sng" dirty="0">
                <a:latin typeface="Times New Roman" panose="02020603050405020304" pitchFamily="18" charset="0"/>
                <a:cs typeface="Times New Roman" panose="02020603050405020304" pitchFamily="18" charset="0"/>
              </a:rPr>
              <a:t>3.Virtual Reality (VR): </a:t>
            </a:r>
            <a:r>
              <a:rPr lang="en-US" dirty="0">
                <a:latin typeface="Times New Roman" panose="02020603050405020304" pitchFamily="18" charset="0"/>
                <a:cs typeface="Times New Roman" panose="02020603050405020304" pitchFamily="18" charset="0"/>
              </a:rPr>
              <a:t>Maintain immersion in VR experiences by manipulating volume with hand gestures within the virtual environment.</a:t>
            </a:r>
          </a:p>
          <a:p>
            <a:pPr marL="0" indent="0" algn="just">
              <a:buNone/>
            </a:pPr>
            <a:r>
              <a:rPr lang="en-US" b="1" u="sng" dirty="0">
                <a:latin typeface="Times New Roman" panose="02020603050405020304" pitchFamily="18" charset="0"/>
                <a:cs typeface="Times New Roman" panose="02020603050405020304" pitchFamily="18" charset="0"/>
              </a:rPr>
              <a:t>4.Smartphones: </a:t>
            </a:r>
            <a:r>
              <a:rPr lang="en-US" dirty="0">
                <a:latin typeface="Times New Roman" panose="02020603050405020304" pitchFamily="18" charset="0"/>
                <a:cs typeface="Times New Roman" panose="02020603050405020304" pitchFamily="18" charset="0"/>
              </a:rPr>
              <a:t>Discreetly adjust volume in public settings (meetings, libraries) using hand gestures near the phone.</a:t>
            </a:r>
          </a:p>
          <a:p>
            <a:pPr marL="0" indent="0" algn="just">
              <a:buNone/>
            </a:pPr>
            <a:r>
              <a:rPr lang="en-US" b="1" u="sng" dirty="0">
                <a:latin typeface="Times New Roman" panose="02020603050405020304" pitchFamily="18" charset="0"/>
                <a:cs typeface="Times New Roman" panose="02020603050405020304" pitchFamily="18" charset="0"/>
              </a:rPr>
              <a:t>5.Accessibility: </a:t>
            </a:r>
            <a:r>
              <a:rPr lang="en-US" dirty="0">
                <a:latin typeface="Times New Roman" panose="02020603050405020304" pitchFamily="18" charset="0"/>
                <a:cs typeface="Times New Roman" panose="02020603050405020304" pitchFamily="18" charset="0"/>
              </a:rPr>
              <a:t>Provide a hands-free volume control option for users with physical limitations.</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7401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a:xfrm>
            <a:off x="838200" y="1435824"/>
            <a:ext cx="10515600" cy="5422176"/>
          </a:xfrm>
        </p:spPr>
        <p:txBody>
          <a:bodyPr>
            <a:normAutofit/>
          </a:bodyPr>
          <a:lstStyle/>
          <a:p>
            <a:pPr marL="0" indent="0" algn="just">
              <a:buNone/>
            </a:pPr>
            <a:r>
              <a:rPr lang="en-US" sz="1200" dirty="0">
                <a:latin typeface="Times New Roman" panose="02020603050405020304" pitchFamily="18" charset="0"/>
                <a:cs typeface="Times New Roman" panose="02020603050405020304" pitchFamily="18" charset="0"/>
              </a:rPr>
              <a:t>1. Gesture Recognition Accuracy:</a:t>
            </a:r>
          </a:p>
          <a:p>
            <a:pPr marL="0" indent="0" algn="just">
              <a:buNone/>
            </a:pPr>
            <a:r>
              <a:rPr lang="en-US" sz="1200" dirty="0">
                <a:latin typeface="Times New Roman" panose="02020603050405020304" pitchFamily="18" charset="0"/>
                <a:cs typeface="Times New Roman" panose="02020603050405020304" pitchFamily="18" charset="0"/>
              </a:rPr>
              <a:t>   - Challenge: Ensuring accurate recognition of hand gestures in diverse conditions.</a:t>
            </a:r>
          </a:p>
          <a:p>
            <a:pPr marL="0" indent="0" algn="just">
              <a:buNone/>
            </a:pPr>
            <a:r>
              <a:rPr lang="en-US" sz="1200" dirty="0">
                <a:latin typeface="Times New Roman" panose="02020603050405020304" pitchFamily="18" charset="0"/>
                <a:cs typeface="Times New Roman" panose="02020603050405020304" pitchFamily="18" charset="0"/>
              </a:rPr>
              <a:t>   - Motivation: Enhancing user experience and reliability of volume control.</a:t>
            </a:r>
          </a:p>
          <a:p>
            <a:pPr marL="0" indent="0" algn="just">
              <a:buNone/>
            </a:pPr>
            <a:r>
              <a:rPr lang="en-US" sz="1200" dirty="0">
                <a:latin typeface="Times New Roman" panose="02020603050405020304" pitchFamily="18" charset="0"/>
                <a:cs typeface="Times New Roman" panose="02020603050405020304" pitchFamily="18" charset="0"/>
              </a:rPr>
              <a:t>2. User Adoption and Familiarity:</a:t>
            </a:r>
          </a:p>
          <a:p>
            <a:pPr marL="0" indent="0" algn="just">
              <a:buNone/>
            </a:pPr>
            <a:r>
              <a:rPr lang="en-US" sz="1200" dirty="0">
                <a:latin typeface="Times New Roman" panose="02020603050405020304" pitchFamily="18" charset="0"/>
                <a:cs typeface="Times New Roman" panose="02020603050405020304" pitchFamily="18" charset="0"/>
              </a:rPr>
              <a:t>   - Challenge: Encouraging user adaptation to gesture-based controls.</a:t>
            </a:r>
          </a:p>
          <a:p>
            <a:pPr marL="0" indent="0" algn="just">
              <a:buNone/>
            </a:pPr>
            <a:r>
              <a:rPr lang="en-US" sz="1200" dirty="0">
                <a:latin typeface="Times New Roman" panose="02020603050405020304" pitchFamily="18" charset="0"/>
                <a:cs typeface="Times New Roman" panose="02020603050405020304" pitchFamily="18" charset="0"/>
              </a:rPr>
              <a:t>   - Motivation: Providing intuitive gestures and clear instructions for ease of use.</a:t>
            </a:r>
          </a:p>
          <a:p>
            <a:pPr marL="0" indent="0" algn="just">
              <a:buNone/>
            </a:pPr>
            <a:r>
              <a:rPr lang="en-US" sz="1200" dirty="0">
                <a:latin typeface="Times New Roman" panose="02020603050405020304" pitchFamily="18" charset="0"/>
                <a:cs typeface="Times New Roman" panose="02020603050405020304" pitchFamily="18" charset="0"/>
              </a:rPr>
              <a:t>3. Accessibility and Inclusivity:</a:t>
            </a:r>
          </a:p>
          <a:p>
            <a:pPr marL="0" indent="0" algn="just">
              <a:buNone/>
            </a:pPr>
            <a:r>
              <a:rPr lang="en-US" sz="1200" dirty="0">
                <a:latin typeface="Times New Roman" panose="02020603050405020304" pitchFamily="18" charset="0"/>
                <a:cs typeface="Times New Roman" panose="02020603050405020304" pitchFamily="18" charset="0"/>
              </a:rPr>
              <a:t>   - Challenge: Ensuring accessibility for all users, including those with disabilities.</a:t>
            </a:r>
          </a:p>
          <a:p>
            <a:pPr marL="0" indent="0" algn="just">
              <a:buNone/>
            </a:pPr>
            <a:r>
              <a:rPr lang="en-US" sz="1200" dirty="0">
                <a:latin typeface="Times New Roman" panose="02020603050405020304" pitchFamily="18" charset="0"/>
                <a:cs typeface="Times New Roman" panose="02020603050405020304" pitchFamily="18" charset="0"/>
              </a:rPr>
              <a:t>   - Motivation: Promoting inclusivity through alternative control methods and consideration of diverse needs.</a:t>
            </a:r>
          </a:p>
          <a:p>
            <a:pPr marL="0" indent="0" algn="just">
              <a:buNone/>
            </a:pPr>
            <a:r>
              <a:rPr lang="en-US" sz="1200" dirty="0">
                <a:latin typeface="Times New Roman" panose="02020603050405020304" pitchFamily="18" charset="0"/>
                <a:cs typeface="Times New Roman" panose="02020603050405020304" pitchFamily="18" charset="0"/>
              </a:rPr>
              <a:t>4. Gesture Standardization:</a:t>
            </a:r>
          </a:p>
          <a:p>
            <a:pPr marL="0" indent="0" algn="just">
              <a:buNone/>
            </a:pPr>
            <a:r>
              <a:rPr lang="en-US" sz="1200" dirty="0">
                <a:latin typeface="Times New Roman" panose="02020603050405020304" pitchFamily="18" charset="0"/>
                <a:cs typeface="Times New Roman" panose="02020603050405020304" pitchFamily="18" charset="0"/>
              </a:rPr>
              <a:t>   - Challenge: Establishing standardized gestures across devices for consistency.</a:t>
            </a:r>
          </a:p>
          <a:p>
            <a:pPr marL="0" indent="0" algn="just">
              <a:buNone/>
            </a:pPr>
            <a:r>
              <a:rPr lang="en-US" sz="1200" dirty="0">
                <a:latin typeface="Times New Roman" panose="02020603050405020304" pitchFamily="18" charset="0"/>
                <a:cs typeface="Times New Roman" panose="02020603050405020304" pitchFamily="18" charset="0"/>
              </a:rPr>
              <a:t>   - Motivation: Simplifying user interaction and enhancing interoperability.</a:t>
            </a:r>
          </a:p>
          <a:p>
            <a:pPr marL="0" indent="0" algn="just">
              <a:buNone/>
            </a:pPr>
            <a:r>
              <a:rPr lang="en-US" sz="1200" dirty="0">
                <a:latin typeface="Times New Roman" panose="02020603050405020304" pitchFamily="18" charset="0"/>
                <a:cs typeface="Times New Roman" panose="02020603050405020304" pitchFamily="18" charset="0"/>
              </a:rPr>
              <a:t>5. Privacy and Security Concerns:</a:t>
            </a:r>
          </a:p>
          <a:p>
            <a:pPr marL="0" indent="0" algn="just">
              <a:buNone/>
            </a:pPr>
            <a:r>
              <a:rPr lang="en-US" sz="1200" dirty="0">
                <a:latin typeface="Times New Roman" panose="02020603050405020304" pitchFamily="18" charset="0"/>
                <a:cs typeface="Times New Roman" panose="02020603050405020304" pitchFamily="18" charset="0"/>
              </a:rPr>
              <a:t>   - Challenge: Addressing privacy and security risks associated with gesture data.</a:t>
            </a:r>
          </a:p>
          <a:p>
            <a:pPr marL="0" indent="0" algn="just">
              <a:buNone/>
            </a:pPr>
            <a:r>
              <a:rPr lang="en-US" sz="1200" dirty="0">
                <a:latin typeface="Times New Roman" panose="02020603050405020304" pitchFamily="18" charset="0"/>
                <a:cs typeface="Times New Roman" panose="02020603050405020304" pitchFamily="18" charset="0"/>
              </a:rPr>
              <a:t>   - Motivation: Implementing robust security measures to build user trust.</a:t>
            </a:r>
          </a:p>
          <a:p>
            <a:pPr marL="0" indent="0" algn="just">
              <a:buNone/>
            </a:pPr>
            <a:r>
              <a:rPr lang="en-US" sz="1200" dirty="0">
                <a:latin typeface="Times New Roman" panose="02020603050405020304" pitchFamily="18" charset="0"/>
                <a:cs typeface="Times New Roman" panose="02020603050405020304" pitchFamily="18" charset="0"/>
              </a:rPr>
              <a:t>6. User Interface Design:</a:t>
            </a:r>
          </a:p>
          <a:p>
            <a:pPr marL="0" indent="0" algn="just">
              <a:buNone/>
            </a:pPr>
            <a:r>
              <a:rPr lang="en-US" sz="1200" dirty="0">
                <a:latin typeface="Times New Roman" panose="02020603050405020304" pitchFamily="18" charset="0"/>
                <a:cs typeface="Times New Roman" panose="02020603050405020304" pitchFamily="18" charset="0"/>
              </a:rPr>
              <a:t>   - Challenge: Designing an intuitive interface for gesture control.</a:t>
            </a:r>
          </a:p>
          <a:p>
            <a:pPr marL="0" indent="0" algn="just">
              <a:buNone/>
            </a:pPr>
            <a:r>
              <a:rPr lang="en-US" sz="1200" dirty="0">
                <a:latin typeface="Times New Roman" panose="02020603050405020304" pitchFamily="18" charset="0"/>
                <a:cs typeface="Times New Roman" panose="02020603050405020304" pitchFamily="18" charset="0"/>
              </a:rPr>
              <a:t>   - Motivation: Enhancing user satisfaction and interaction with audio devices.</a:t>
            </a: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a:xfrm>
            <a:off x="838200" y="1773072"/>
            <a:ext cx="10515600" cy="4229943"/>
          </a:xfrm>
        </p:spPr>
        <p:txBody>
          <a:bodyPr>
            <a:normAutofit lnSpcReduction="10000"/>
          </a:bodyPr>
          <a:lstStyle/>
          <a:p>
            <a:pPr marL="0" indent="0" algn="just">
              <a:buNone/>
            </a:pPr>
            <a:r>
              <a:rPr lang="en-US" b="1" i="0" u="sng" dirty="0">
                <a:effectLst/>
                <a:latin typeface="Times New Roman" panose="02020603050405020304" pitchFamily="18" charset="0"/>
                <a:cs typeface="Times New Roman" panose="02020603050405020304" pitchFamily="18" charset="0"/>
              </a:rPr>
              <a:t>Problem Statement:</a:t>
            </a:r>
          </a:p>
          <a:p>
            <a:pPr marL="0" indent="0" algn="just">
              <a:buNone/>
            </a:pPr>
            <a:r>
              <a:rPr lang="en-US" i="0" dirty="0">
                <a:effectLst/>
                <a:latin typeface="Times New Roman" panose="02020603050405020304" pitchFamily="18" charset="0"/>
                <a:cs typeface="Times New Roman" panose="02020603050405020304" pitchFamily="18" charset="0"/>
              </a:rPr>
              <a:t>Traditional volume control methods (buttons, touchscreens) hinder a seamless user experience. They disrupt focus (reaching for controls), limit accessibility (physical limitations), and break immersion (VR environments). This project proposes an AI-based solution using hand gesture recognition to create a more natural, hands-free, and universally accessible volume control interface for various applications.  However, challenges remain in ensuring accurate gesture recognition despite variations in user posture, lighting, and background. Additionally, balancing real-time performance with the computational demands of AI algorithms requires careful consideration.</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5" name="Table 4">
            <a:extLst>
              <a:ext uri="{FF2B5EF4-FFF2-40B4-BE49-F238E27FC236}">
                <a16:creationId xmlns:a16="http://schemas.microsoft.com/office/drawing/2014/main" id="{D5F929E1-D86E-3F95-3879-891D49908A47}"/>
              </a:ext>
            </a:extLst>
          </p:cNvPr>
          <p:cNvGraphicFramePr>
            <a:graphicFrameLocks noGrp="1"/>
          </p:cNvGraphicFramePr>
          <p:nvPr>
            <p:extLst>
              <p:ext uri="{D42A27DB-BD31-4B8C-83A1-F6EECF244321}">
                <p14:modId xmlns:p14="http://schemas.microsoft.com/office/powerpoint/2010/main" val="3819201364"/>
              </p:ext>
            </p:extLst>
          </p:nvPr>
        </p:nvGraphicFramePr>
        <p:xfrm>
          <a:off x="2017986" y="1313793"/>
          <a:ext cx="7861741" cy="4824289"/>
        </p:xfrm>
        <a:graphic>
          <a:graphicData uri="http://schemas.openxmlformats.org/drawingml/2006/table">
            <a:tbl>
              <a:tblPr>
                <a:tableStyleId>{5C22544A-7EE6-4342-B048-85BDC9FD1C3A}</a:tableStyleId>
              </a:tblPr>
              <a:tblGrid>
                <a:gridCol w="1590566">
                  <a:extLst>
                    <a:ext uri="{9D8B030D-6E8A-4147-A177-3AD203B41FA5}">
                      <a16:colId xmlns:a16="http://schemas.microsoft.com/office/drawing/2014/main" val="2481363492"/>
                    </a:ext>
                  </a:extLst>
                </a:gridCol>
                <a:gridCol w="1254235">
                  <a:extLst>
                    <a:ext uri="{9D8B030D-6E8A-4147-A177-3AD203B41FA5}">
                      <a16:colId xmlns:a16="http://schemas.microsoft.com/office/drawing/2014/main" val="2377206626"/>
                    </a:ext>
                  </a:extLst>
                </a:gridCol>
                <a:gridCol w="1254235">
                  <a:extLst>
                    <a:ext uri="{9D8B030D-6E8A-4147-A177-3AD203B41FA5}">
                      <a16:colId xmlns:a16="http://schemas.microsoft.com/office/drawing/2014/main" val="2183719207"/>
                    </a:ext>
                  </a:extLst>
                </a:gridCol>
                <a:gridCol w="1254235">
                  <a:extLst>
                    <a:ext uri="{9D8B030D-6E8A-4147-A177-3AD203B41FA5}">
                      <a16:colId xmlns:a16="http://schemas.microsoft.com/office/drawing/2014/main" val="3458058181"/>
                    </a:ext>
                  </a:extLst>
                </a:gridCol>
                <a:gridCol w="1254235">
                  <a:extLst>
                    <a:ext uri="{9D8B030D-6E8A-4147-A177-3AD203B41FA5}">
                      <a16:colId xmlns:a16="http://schemas.microsoft.com/office/drawing/2014/main" val="1257283729"/>
                    </a:ext>
                  </a:extLst>
                </a:gridCol>
                <a:gridCol w="1254235">
                  <a:extLst>
                    <a:ext uri="{9D8B030D-6E8A-4147-A177-3AD203B41FA5}">
                      <a16:colId xmlns:a16="http://schemas.microsoft.com/office/drawing/2014/main" val="1786774962"/>
                    </a:ext>
                  </a:extLst>
                </a:gridCol>
              </a:tblGrid>
              <a:tr h="438663">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Author(s)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Title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Dataset</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Method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Remarks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endParaRPr lang="en-IN" sz="900" b="0" i="0" u="none" strike="noStrike">
                        <a:solidFill>
                          <a:srgbClr val="000000"/>
                        </a:solidFill>
                        <a:effectLst/>
                        <a:latin typeface="Times New Roman" panose="02020603050405020304" pitchFamily="18" charset="0"/>
                        <a:cs typeface="Times New Roman" panose="02020603050405020304" pitchFamily="18" charset="0"/>
                      </a:endParaRPr>
                    </a:p>
                  </a:txBody>
                  <a:tcPr marL="6225" marR="6225" marT="6225" marB="0" anchor="b"/>
                </a:tc>
                <a:extLst>
                  <a:ext uri="{0D108BD9-81ED-4DB2-BD59-A6C34878D82A}">
                    <a16:rowId xmlns:a16="http://schemas.microsoft.com/office/drawing/2014/main" val="538651753"/>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Aayush Gupta</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 Hand Gesture Volume Control application made using OpenCV &amp; MediaPipe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tracking with OpenCV and MediaPipe, distance between thumb and index finger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Basic implementation using hand landmarks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1714539014"/>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Pratham Bhatnagar</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Gesture Volume Control Using OpenCV and MediaPipe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tracking with OpenCV and MediaPipe, distance between thumb and index finger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Offers configuration options for hand detection</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4062709072"/>
                  </a:ext>
                </a:extLst>
              </a:tr>
              <a:tr h="612909">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Ijisrt (Authors 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Volume Control using Gestures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gesture recognition with OpenCV, fingertip positions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Discusses the concept and basic functionalities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943480945"/>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M.A. Zarandian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Gesture Recognition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3"/>
                        </a:rPr>
                        <a:t>https://ieeexplore.ieee.org/document/6392552/</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Convolutional Neural Networks (CNNs) for hand gesture recognition, various hand shapes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Introduces deep learning approach for robust gesture recognition</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999231731"/>
                  </a:ext>
                </a:extLst>
              </a:tr>
              <a:tr h="612909">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Stefan Kreisl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 Novel 3D Hand Posture Interface for Continuous Air Drumming and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4"/>
                        </a:rPr>
                        <a:t>https://dl.acm.org/doi/abs/10.1145/3472749.3474759</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3D hand posture estimation, orientation and position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Explores using 3D data for more intuitive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563052984"/>
                  </a:ext>
                </a:extLst>
              </a:tr>
              <a:tr h="714076">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Enrico Rukoz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Mid-Air Gestural Interaction for Volume Control in Public Displays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5"/>
                        </a:rPr>
                        <a:t>https://buildings.honeywell.com/content/dam/hbtbt/en/documents/downloads/ACM-Data-Sheet.pdf</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Depth camera and fingertip tracking, finger swiping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dirty="0">
                          <a:effectLst/>
                          <a:highlight>
                            <a:srgbClr val="B7E1CD"/>
                          </a:highlight>
                          <a:latin typeface="Times New Roman" panose="02020603050405020304" pitchFamily="18" charset="0"/>
                          <a:cs typeface="Times New Roman" panose="02020603050405020304" pitchFamily="18" charset="0"/>
                        </a:rPr>
                        <a:t>Focuses on interaction with public displays</a:t>
                      </a:r>
                      <a:endParaRPr lang="en-IN" sz="900" b="0" i="0" u="none" strike="noStrike" dirty="0">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949698401"/>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404327" y="1547791"/>
            <a:ext cx="11383345" cy="5506151"/>
          </a:xfrm>
        </p:spPr>
        <p:txBody>
          <a:bodyPr>
            <a:noAutofit/>
          </a:bodyPr>
          <a:lstStyle/>
          <a:p>
            <a:pPr marL="0" indent="0" algn="just">
              <a:buNone/>
            </a:pPr>
            <a:endParaRPr lang="en-US" sz="1600" b="0" i="0" dirty="0">
              <a:effectLst/>
              <a:latin typeface="Google Sans"/>
            </a:endParaRPr>
          </a:p>
          <a:p>
            <a:pPr marL="0" indent="0" algn="just">
              <a:buNone/>
            </a:pPr>
            <a:r>
              <a:rPr lang="en-US" sz="3200" b="0" i="0" dirty="0">
                <a:effectLst/>
                <a:latin typeface="Times New Roman" panose="02020603050405020304" pitchFamily="18" charset="0"/>
                <a:cs typeface="Times New Roman" panose="02020603050405020304" pitchFamily="18" charset="0"/>
              </a:rPr>
              <a:t>Such a system can provide users with a seamless and hands-free way to control audio playback devices, enhancing user convenience and accessibility.             </a:t>
            </a:r>
          </a:p>
          <a:p>
            <a:pPr marL="0" indent="0" algn="just">
              <a:buNone/>
            </a:pPr>
            <a:r>
              <a:rPr lang="en-US" sz="3200" b="1" i="0" u="sng" dirty="0">
                <a:effectLst/>
                <a:latin typeface="Times New Roman" panose="02020603050405020304" pitchFamily="18" charset="0"/>
                <a:cs typeface="Times New Roman" panose="02020603050405020304" pitchFamily="18" charset="0"/>
              </a:rPr>
              <a:t>Gesture Recognition:</a:t>
            </a:r>
          </a:p>
          <a:p>
            <a:pPr marL="0" indent="0" algn="just">
              <a:buNone/>
            </a:pPr>
            <a:r>
              <a:rPr lang="en-US" sz="3200" b="0" i="0" dirty="0">
                <a:effectLst/>
                <a:latin typeface="Times New Roman" panose="02020603050405020304" pitchFamily="18" charset="0"/>
                <a:cs typeface="Times New Roman" panose="02020603050405020304" pitchFamily="18" charset="0"/>
              </a:rPr>
              <a:t>The core functionality of the system involves recognizing specific hand movements made by the user.</a:t>
            </a:r>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7215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6" name="Content Placeholder 5">
            <a:extLst>
              <a:ext uri="{FF2B5EF4-FFF2-40B4-BE49-F238E27FC236}">
                <a16:creationId xmlns:a16="http://schemas.microsoft.com/office/drawing/2014/main" id="{85099DAD-37DD-D679-7F07-C2F2CBF1204D}"/>
              </a:ext>
            </a:extLst>
          </p:cNvPr>
          <p:cNvSpPr>
            <a:spLocks noGrp="1"/>
          </p:cNvSpPr>
          <p:nvPr>
            <p:ph idx="1"/>
          </p:nvPr>
        </p:nvSpPr>
        <p:spPr/>
        <p:txBody>
          <a:bodyPr>
            <a:normAutofit/>
          </a:bodyPr>
          <a:lstStyle/>
          <a:p>
            <a:pPr marL="0" indent="0">
              <a:buNone/>
            </a:pPr>
            <a:r>
              <a:rPr lang="en-IN" b="1" u="sng" dirty="0">
                <a:latin typeface="Times New Roman" panose="02020603050405020304" pitchFamily="18" charset="0"/>
                <a:cs typeface="Times New Roman" panose="02020603050405020304" pitchFamily="18" charset="0"/>
              </a:rPr>
              <a:t>Real-time Tracking:</a:t>
            </a:r>
          </a:p>
          <a:p>
            <a:pPr marL="0" indent="0">
              <a:buNone/>
            </a:pPr>
            <a:r>
              <a:rPr lang="en-IN" dirty="0">
                <a:latin typeface="Times New Roman" panose="02020603050405020304" pitchFamily="18" charset="0"/>
                <a:cs typeface="Times New Roman" panose="02020603050405020304" pitchFamily="18" charset="0"/>
              </a:rPr>
              <a:t>The system utilizes computer vision techniques to track the user's hand movements in real-time. This tracking is done using cameras, such as webcams, integrated into the computer. Algorithms process the video feed to locate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hand's position and orientation.</a:t>
            </a:r>
          </a:p>
          <a:p>
            <a:pPr marL="0" indent="0">
              <a:buNone/>
            </a:pPr>
            <a:r>
              <a:rPr lang="en-IN" b="1" u="sng" dirty="0">
                <a:latin typeface="Times New Roman" panose="02020603050405020304" pitchFamily="18" charset="0"/>
                <a:cs typeface="Times New Roman" panose="02020603050405020304" pitchFamily="18" charset="0"/>
              </a:rPr>
              <a:t>Volume Control:</a:t>
            </a:r>
          </a:p>
          <a:p>
            <a:pPr marL="0" indent="0">
              <a:buNone/>
            </a:pPr>
            <a:r>
              <a:rPr lang="en-IN" dirty="0">
                <a:latin typeface="Times New Roman" panose="02020603050405020304" pitchFamily="18" charset="0"/>
                <a:cs typeface="Times New Roman" panose="02020603050405020304" pitchFamily="18" charset="0"/>
              </a:rPr>
              <a:t>Once the system recognizes a particular gesture, it translates it into a corresponding volume control command. For example, increasing the distance between thumb and index finger increases the volume, while decreasing the distance decreases it.</a:t>
            </a:r>
          </a:p>
        </p:txBody>
      </p:sp>
    </p:spTree>
    <p:extLst>
      <p:ext uri="{BB962C8B-B14F-4D97-AF65-F5344CB8AC3E}">
        <p14:creationId xmlns:p14="http://schemas.microsoft.com/office/powerpoint/2010/main" val="228487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2663</Words>
  <Application>Microsoft Macintosh PowerPoint</Application>
  <PresentationFormat>Widescreen</PresentationFormat>
  <Paragraphs>272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Google Sans</vt:lpstr>
      <vt:lpstr>Söhne</vt:lpstr>
      <vt:lpstr>Times New Roman</vt:lpstr>
      <vt:lpstr>Office Theme</vt:lpstr>
      <vt:lpstr>  Gesture-based volume control </vt:lpstr>
      <vt:lpstr>Abstract</vt:lpstr>
      <vt:lpstr>Introduction</vt:lpstr>
      <vt:lpstr>Use Cases</vt:lpstr>
      <vt:lpstr>Challenges / Motivation</vt:lpstr>
      <vt:lpstr>Problem Statement</vt:lpstr>
      <vt:lpstr>Literature Survey</vt:lpstr>
      <vt:lpstr>Existing System / Work</vt:lpstr>
      <vt:lpstr>Existing System / Work</vt:lpstr>
      <vt:lpstr>Proposed System / Work</vt:lpstr>
      <vt:lpstr>Proposed System / Work</vt:lpstr>
      <vt:lpstr>Architecture / Data Flow Diagram</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ADITI ADITI (RA2111003010314)</cp:lastModifiedBy>
  <cp:revision>25</cp:revision>
  <dcterms:created xsi:type="dcterms:W3CDTF">2024-03-13T02:51:36Z</dcterms:created>
  <dcterms:modified xsi:type="dcterms:W3CDTF">2024-04-10T17:38:23Z</dcterms:modified>
</cp:coreProperties>
</file>