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401" r:id="rId2"/>
    <p:sldId id="437" r:id="rId3"/>
    <p:sldId id="438" r:id="rId4"/>
    <p:sldId id="439" r:id="rId5"/>
    <p:sldId id="528" r:id="rId6"/>
    <p:sldId id="440" r:id="rId7"/>
    <p:sldId id="441" r:id="rId8"/>
    <p:sldId id="529" r:id="rId9"/>
    <p:sldId id="442" r:id="rId10"/>
    <p:sldId id="443" r:id="rId11"/>
    <p:sldId id="444" r:id="rId12"/>
    <p:sldId id="445" r:id="rId13"/>
    <p:sldId id="446" r:id="rId14"/>
    <p:sldId id="447" r:id="rId15"/>
    <p:sldId id="531" r:id="rId16"/>
    <p:sldId id="448" r:id="rId17"/>
    <p:sldId id="449" r:id="rId18"/>
    <p:sldId id="450" r:id="rId19"/>
    <p:sldId id="451" r:id="rId20"/>
    <p:sldId id="452" r:id="rId21"/>
    <p:sldId id="453" r:id="rId22"/>
    <p:sldId id="530" r:id="rId23"/>
    <p:sldId id="454" r:id="rId24"/>
    <p:sldId id="455" r:id="rId25"/>
    <p:sldId id="532" r:id="rId26"/>
    <p:sldId id="456" r:id="rId27"/>
    <p:sldId id="457" r:id="rId28"/>
    <p:sldId id="458" r:id="rId29"/>
    <p:sldId id="533" r:id="rId30"/>
    <p:sldId id="459" r:id="rId31"/>
    <p:sldId id="460" r:id="rId32"/>
    <p:sldId id="461" r:id="rId33"/>
    <p:sldId id="534" r:id="rId34"/>
    <p:sldId id="462" r:id="rId35"/>
    <p:sldId id="463" r:id="rId36"/>
    <p:sldId id="464" r:id="rId37"/>
    <p:sldId id="465" r:id="rId38"/>
    <p:sldId id="466" r:id="rId39"/>
    <p:sldId id="467" r:id="rId40"/>
    <p:sldId id="468" r:id="rId41"/>
    <p:sldId id="535" r:id="rId42"/>
    <p:sldId id="536" r:id="rId43"/>
    <p:sldId id="537" r:id="rId44"/>
    <p:sldId id="538" r:id="rId45"/>
    <p:sldId id="539" r:id="rId46"/>
    <p:sldId id="540" r:id="rId47"/>
    <p:sldId id="541" r:id="rId48"/>
    <p:sldId id="542" r:id="rId49"/>
    <p:sldId id="543" r:id="rId50"/>
    <p:sldId id="544" r:id="rId51"/>
    <p:sldId id="545" r:id="rId52"/>
    <p:sldId id="546" r:id="rId53"/>
    <p:sldId id="52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9EDC"/>
    <a:srgbClr val="20E3E8"/>
    <a:srgbClr val="A288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50" autoAdjust="0"/>
  </p:normalViewPr>
  <p:slideViewPr>
    <p:cSldViewPr snapToGrid="0">
      <p:cViewPr varScale="1">
        <p:scale>
          <a:sx n="100" d="100"/>
          <a:sy n="100" d="100"/>
        </p:scale>
        <p:origin x="9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04-02-2021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262886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17</a:t>
            </a:fld>
            <a:endParaRPr lang="en-IN"/>
          </a:p>
        </p:txBody>
      </p:sp>
    </p:spTree>
    <p:extLst>
      <p:ext uri="{BB962C8B-B14F-4D97-AF65-F5344CB8AC3E}">
        <p14:creationId xmlns:p14="http://schemas.microsoft.com/office/powerpoint/2010/main" val="349039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04-02-2021</a:t>
            </a:fld>
            <a:endParaRPr lang="en-IN"/>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04-02-2021</a:t>
            </a:fld>
            <a:endParaRPr lang="en-IN"/>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04-02-2021</a:t>
            </a:fld>
            <a:endParaRPr lang="en-IN"/>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04-02-2021</a:t>
            </a:fld>
            <a:endParaRPr lang="en-IN"/>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04-02-2021</a:t>
            </a:fld>
            <a:endParaRPr lang="en-IN"/>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04-02-2021</a:t>
            </a:fld>
            <a:endParaRPr lang="en-IN"/>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04-02-2021</a:t>
            </a:fld>
            <a:endParaRPr lang="en-IN"/>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04-02-2021</a:t>
            </a:fld>
            <a:endParaRPr lang="en-IN"/>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04-02-2021</a:t>
            </a:fld>
            <a:endParaRPr lang="en-IN"/>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04-02-2021</a:t>
            </a:fld>
            <a:endParaRPr lang="en-IN"/>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04-02-2021</a:t>
            </a:fld>
            <a:endParaRPr lang="en-IN"/>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04-02-2021</a:t>
            </a:fld>
            <a:endParaRPr lang="en-IN"/>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vilasvarghese/mysql-tutoria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Decoding Web - Agenda</a:t>
            </a: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66281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Fundamentals of Algorithm, DBMS, SQL</a:t>
            </a:r>
          </a:p>
          <a:p>
            <a:pPr marL="742950" lvl="1" indent="-285750" fontAlgn="t">
              <a:lnSpc>
                <a:spcPct val="150000"/>
              </a:lnSpc>
              <a:buFont typeface="Arial" panose="020B0604020202020204" pitchFamily="34" charset="0"/>
              <a:buChar char="•"/>
            </a:pPr>
            <a:r>
              <a:rPr lang="en-US" b="1" dirty="0">
                <a:solidFill>
                  <a:srgbClr val="FFFFFF"/>
                </a:solidFill>
                <a:latin typeface="DIN-Black"/>
              </a:rPr>
              <a:t>Understand space and time complexity</a:t>
            </a:r>
          </a:p>
          <a:p>
            <a:pPr marL="1200150" lvl="2" indent="-285750" fontAlgn="t">
              <a:lnSpc>
                <a:spcPct val="150000"/>
              </a:lnSpc>
              <a:buFont typeface="Arial" panose="020B0604020202020204" pitchFamily="34" charset="0"/>
              <a:buChar char="•"/>
            </a:pPr>
            <a:r>
              <a:rPr lang="en-US" b="1" dirty="0">
                <a:solidFill>
                  <a:srgbClr val="FFFFFF"/>
                </a:solidFill>
                <a:latin typeface="DIN-Black"/>
              </a:rPr>
              <a:t>Time complexity</a:t>
            </a:r>
          </a:p>
          <a:p>
            <a:pPr marL="1200150" lvl="2" indent="-285750" fontAlgn="t">
              <a:lnSpc>
                <a:spcPct val="150000"/>
              </a:lnSpc>
              <a:buFont typeface="Arial" panose="020B0604020202020204" pitchFamily="34" charset="0"/>
              <a:buChar char="•"/>
            </a:pPr>
            <a:r>
              <a:rPr lang="en-US" b="1" dirty="0">
                <a:solidFill>
                  <a:srgbClr val="FFFFFF"/>
                </a:solidFill>
                <a:latin typeface="DIN-Black"/>
              </a:rPr>
              <a:t>Space complexity</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Introduction to basic data structures</a:t>
            </a:r>
          </a:p>
          <a:p>
            <a:pPr marL="742950" lvl="1" indent="-285750" fontAlgn="t">
              <a:lnSpc>
                <a:spcPct val="150000"/>
              </a:lnSpc>
              <a:buFont typeface="Arial" panose="020B0604020202020204" pitchFamily="34" charset="0"/>
              <a:buChar char="•"/>
            </a:pPr>
            <a:r>
              <a:rPr lang="en-US" b="1" dirty="0">
                <a:solidFill>
                  <a:srgbClr val="FFFFFF"/>
                </a:solidFill>
                <a:latin typeface="DIN-Black"/>
              </a:rPr>
              <a:t>Basic sorting algorithms</a:t>
            </a:r>
          </a:p>
          <a:p>
            <a:pPr marL="742950" lvl="1" indent="-285750" fontAlgn="t">
              <a:lnSpc>
                <a:spcPct val="150000"/>
              </a:lnSpc>
              <a:buFont typeface="Arial" panose="020B0604020202020204" pitchFamily="34" charset="0"/>
              <a:buChar char="•"/>
            </a:pPr>
            <a:r>
              <a:rPr lang="en-US" b="1" dirty="0">
                <a:solidFill>
                  <a:srgbClr val="FFFFFF"/>
                </a:solidFill>
                <a:latin typeface="DIN-Black"/>
              </a:rPr>
              <a:t>Collection in java</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Introduction to databases and SQL</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Problem Solving</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IN" b="1" dirty="0">
              <a:solidFill>
                <a:srgbClr val="FFFFFF"/>
              </a:solidFill>
              <a:latin typeface="DIN-Black"/>
            </a:endParaRPr>
          </a:p>
        </p:txBody>
      </p:sp>
    </p:spTree>
    <p:extLst>
      <p:ext uri="{BB962C8B-B14F-4D97-AF65-F5344CB8AC3E}">
        <p14:creationId xmlns:p14="http://schemas.microsoft.com/office/powerpoint/2010/main" val="1375810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Design Goals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831818"/>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interface contains a method only if either:</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It is a truly fundamental operation: a basic operations in terms of which others could be reasonably defined,</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There is a compelling performance reason why an important implementation would want to override it.</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It was critical that all reasonable representations of collections interoperate well.</a:t>
            </a:r>
          </a:p>
          <a:p>
            <a:pPr marL="742950" lvl="1" indent="-285750" fontAlgn="t">
              <a:lnSpc>
                <a:spcPct val="150000"/>
              </a:lnSpc>
              <a:buFont typeface="Arial" panose="020B0604020202020204" pitchFamily="34" charset="0"/>
              <a:buChar char="•"/>
            </a:pPr>
            <a:endParaRPr lang="en-US" b="1" dirty="0">
              <a:solidFill>
                <a:srgbClr val="FFFFFF"/>
              </a:solidFill>
              <a:latin typeface="DIN-Black"/>
            </a:endParaRP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Refer “java learning.doc” for more details.</a:t>
            </a:r>
          </a:p>
          <a:p>
            <a:pPr marL="742950" lvl="1" indent="-285750" fontAlgn="t">
              <a:lnSpc>
                <a:spcPct val="150000"/>
              </a:lnSpc>
              <a:buFont typeface="Arial" panose="020B0604020202020204" pitchFamily="34" charset="0"/>
              <a:buChar char="•"/>
            </a:pP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148320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Collection in java</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247317"/>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Collection of the objects</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group of individual objects represented as a single unit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In Java, a separate framework named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“Collection Framework” has been defined in JDK 1.2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holds all the collection classes and interface in it.</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Two main interfaces</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Collection interface (</a:t>
            </a:r>
            <a:r>
              <a:rPr lang="en-US" b="1" i="0" u="none" strike="noStrike" kern="1200" dirty="0" err="1">
                <a:solidFill>
                  <a:srgbClr val="FFFFFF"/>
                </a:solidFill>
                <a:effectLst/>
                <a:latin typeface="DIN-Black"/>
              </a:rPr>
              <a:t>java.util.Collection</a:t>
            </a:r>
            <a:r>
              <a:rPr lang="en-US" b="1" i="0" u="none" strike="noStrike" kern="1200" dirty="0">
                <a:solidFill>
                  <a:srgbClr val="FFFFFF"/>
                </a:solidFill>
                <a:effectLst/>
                <a:latin typeface="DIN-Black"/>
              </a:rPr>
              <a:t>)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Map interface (</a:t>
            </a:r>
            <a:r>
              <a:rPr lang="en-US" b="1" i="0" u="none" strike="noStrike" kern="1200" dirty="0" err="1">
                <a:solidFill>
                  <a:srgbClr val="FFFFFF"/>
                </a:solidFill>
                <a:effectLst/>
                <a:latin typeface="DIN-Black"/>
              </a:rPr>
              <a:t>java.util.Map</a:t>
            </a:r>
            <a:r>
              <a:rPr lang="en-US" b="1" i="0" u="none" strike="noStrike" kern="1200" dirty="0">
                <a:solidFill>
                  <a:srgbClr val="FFFFFF"/>
                </a:solidFill>
                <a:effectLst/>
                <a:latin typeface="DIN-Black"/>
              </a:rPr>
              <a:t>)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What is a Framework?</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p:txBody>
      </p:sp>
    </p:spTree>
    <p:extLst>
      <p:ext uri="{BB962C8B-B14F-4D97-AF65-F5344CB8AC3E}">
        <p14:creationId xmlns:p14="http://schemas.microsoft.com/office/powerpoint/2010/main" val="1482459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Advantages of the Collection Framework	</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831818"/>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Consistent API: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The API has a basic set of interfaces like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Collection,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Set,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List, or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Map,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Classes implementing these interfaces have some common set of methods.</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So?</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p:txBody>
      </p:sp>
    </p:spTree>
    <p:extLst>
      <p:ext uri="{BB962C8B-B14F-4D97-AF65-F5344CB8AC3E}">
        <p14:creationId xmlns:p14="http://schemas.microsoft.com/office/powerpoint/2010/main" val="383502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Collection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831818"/>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Reduces programming effort: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 programmer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Doesn’t have to worry about the design of the Collection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Rather he can focus on its best use in his program.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Increases program speed and quality: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Increases performance by providing high-performance implementations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of useful data structures and algorithms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Use the best implementation to drastically boost the performance of his algorithm/program.</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p:txBody>
      </p:sp>
    </p:spTree>
    <p:extLst>
      <p:ext uri="{BB962C8B-B14F-4D97-AF65-F5344CB8AC3E}">
        <p14:creationId xmlns:p14="http://schemas.microsoft.com/office/powerpoint/2010/main" val="397413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List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66281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err="1">
                <a:solidFill>
                  <a:schemeClr val="bg1"/>
                </a:solidFill>
                <a:latin typeface="+mn-lt"/>
                <a:ea typeface="+mn-ea"/>
                <a:cs typeface="+mn-cs"/>
              </a:rPr>
              <a:t>ArrayList</a:t>
            </a:r>
            <a:r>
              <a:rPr lang="en-US" b="1" dirty="0">
                <a:solidFill>
                  <a:schemeClr val="bg1"/>
                </a:solidFill>
                <a:latin typeface="+mn-lt"/>
                <a:ea typeface="+mn-ea"/>
                <a:cs typeface="+mn-cs"/>
              </a:rPr>
              <a:t> or LinkedList</a:t>
            </a:r>
            <a:endParaRPr lang="en-US" sz="1800" b="1" i="0" u="none" strike="noStrike" kern="1200" dirty="0">
              <a:solidFill>
                <a:srgbClr val="FFFFFF"/>
              </a:solidFill>
              <a:effectLst/>
              <a:latin typeface="DIN-Black"/>
            </a:endParaRP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How do they work internally</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Maintain the ordered collection.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Index-based methods to </a:t>
            </a:r>
          </a:p>
          <a:p>
            <a:pPr marL="742950" lvl="1" indent="-285750" fontAlgn="t">
              <a:lnSpc>
                <a:spcPct val="150000"/>
              </a:lnSpc>
              <a:buFont typeface="Arial" panose="020B0604020202020204" pitchFamily="34" charset="0"/>
              <a:buChar char="•"/>
            </a:pPr>
            <a:r>
              <a:rPr lang="en-US" b="1" dirty="0">
                <a:solidFill>
                  <a:srgbClr val="FFFFFF"/>
                </a:solidFill>
                <a:latin typeface="DIN-Black"/>
              </a:rPr>
              <a:t>insert, </a:t>
            </a:r>
          </a:p>
          <a:p>
            <a:pPr marL="742950" lvl="1" indent="-285750" fontAlgn="t">
              <a:lnSpc>
                <a:spcPct val="150000"/>
              </a:lnSpc>
              <a:buFont typeface="Arial" panose="020B0604020202020204" pitchFamily="34" charset="0"/>
              <a:buChar char="•"/>
            </a:pPr>
            <a:r>
              <a:rPr lang="en-US" b="1" dirty="0">
                <a:solidFill>
                  <a:srgbClr val="FFFFFF"/>
                </a:solidFill>
                <a:latin typeface="DIN-Black"/>
              </a:rPr>
              <a:t>update, </a:t>
            </a:r>
          </a:p>
          <a:p>
            <a:pPr marL="742950" lvl="1" indent="-285750" fontAlgn="t">
              <a:lnSpc>
                <a:spcPct val="150000"/>
              </a:lnSpc>
              <a:buFont typeface="Arial" panose="020B0604020202020204" pitchFamily="34" charset="0"/>
              <a:buChar char="•"/>
            </a:pPr>
            <a:r>
              <a:rPr lang="en-US" b="1" dirty="0">
                <a:solidFill>
                  <a:srgbClr val="FFFFFF"/>
                </a:solidFill>
                <a:latin typeface="DIN-Black"/>
              </a:rPr>
              <a:t>delete and </a:t>
            </a:r>
          </a:p>
          <a:p>
            <a:pPr marL="742950" lvl="1" indent="-285750" fontAlgn="t">
              <a:lnSpc>
                <a:spcPct val="150000"/>
              </a:lnSpc>
              <a:buFont typeface="Arial" panose="020B0604020202020204" pitchFamily="34" charset="0"/>
              <a:buChar char="•"/>
            </a:pPr>
            <a:r>
              <a:rPr lang="en-US" b="1" dirty="0">
                <a:solidFill>
                  <a:srgbClr val="FFFFFF"/>
                </a:solidFill>
                <a:latin typeface="DIN-Black"/>
              </a:rPr>
              <a:t>search the elements.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Can have the duplicate elements.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We can also store the null elements in the list.</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225517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List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66281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Has </a:t>
            </a:r>
            <a:r>
              <a:rPr lang="en-US" b="1" dirty="0" err="1">
                <a:solidFill>
                  <a:srgbClr val="FFFFFF"/>
                </a:solidFill>
                <a:latin typeface="DIN-Black"/>
              </a:rPr>
              <a:t>ListIterator</a:t>
            </a:r>
            <a:r>
              <a:rPr lang="en-US" b="1" dirty="0">
                <a:solidFill>
                  <a:srgbClr val="FFFFFF"/>
                </a:solidFill>
                <a:latin typeface="DIN-Black"/>
              </a:rPr>
              <a:t> interface. </a:t>
            </a:r>
          </a:p>
          <a:p>
            <a:pPr marL="742950" lvl="1" indent="-285750" fontAlgn="t">
              <a:lnSpc>
                <a:spcPct val="150000"/>
              </a:lnSpc>
              <a:buFont typeface="Arial" panose="020B0604020202020204" pitchFamily="34" charset="0"/>
              <a:buChar char="•"/>
            </a:pPr>
            <a:r>
              <a:rPr lang="en-US" b="1" dirty="0">
                <a:solidFill>
                  <a:srgbClr val="FFFFFF"/>
                </a:solidFill>
                <a:latin typeface="DIN-Black"/>
              </a:rPr>
              <a:t>we can iterate the list in forward and backward directions.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The implementation classes of List interface are </a:t>
            </a:r>
          </a:p>
          <a:p>
            <a:pPr marL="742950" lvl="1" indent="-285750" fontAlgn="t">
              <a:lnSpc>
                <a:spcPct val="150000"/>
              </a:lnSpc>
              <a:buFont typeface="Arial" panose="020B0604020202020204" pitchFamily="34" charset="0"/>
              <a:buChar char="•"/>
            </a:pPr>
            <a:r>
              <a:rPr lang="en-US" b="1" dirty="0" err="1">
                <a:solidFill>
                  <a:srgbClr val="FFFFFF"/>
                </a:solidFill>
                <a:latin typeface="DIN-Black"/>
              </a:rPr>
              <a:t>ArrayList</a:t>
            </a:r>
            <a:r>
              <a:rPr lang="en-US" b="1" dirty="0">
                <a:solidFill>
                  <a:srgbClr val="FFFFFF"/>
                </a:solidFill>
                <a:latin typeface="DIN-Black"/>
              </a:rPr>
              <a:t>, </a:t>
            </a:r>
          </a:p>
          <a:p>
            <a:pPr marL="742950" lvl="1" indent="-285750" fontAlgn="t">
              <a:lnSpc>
                <a:spcPct val="150000"/>
              </a:lnSpc>
              <a:buFont typeface="Arial" panose="020B0604020202020204" pitchFamily="34" charset="0"/>
              <a:buChar char="•"/>
            </a:pPr>
            <a:r>
              <a:rPr lang="en-US" b="1" dirty="0">
                <a:solidFill>
                  <a:srgbClr val="FFFFFF"/>
                </a:solidFill>
                <a:latin typeface="DIN-Black"/>
              </a:rPr>
              <a:t>LinkedList, </a:t>
            </a:r>
          </a:p>
          <a:p>
            <a:pPr marL="742950" lvl="1" indent="-285750" fontAlgn="t">
              <a:lnSpc>
                <a:spcPct val="150000"/>
              </a:lnSpc>
              <a:buFont typeface="Arial" panose="020B0604020202020204" pitchFamily="34" charset="0"/>
              <a:buChar char="•"/>
            </a:pPr>
            <a:r>
              <a:rPr lang="en-US" b="1" dirty="0">
                <a:solidFill>
                  <a:srgbClr val="FFFFFF"/>
                </a:solidFill>
                <a:latin typeface="DIN-Black"/>
              </a:rPr>
              <a:t>Stack and </a:t>
            </a:r>
          </a:p>
          <a:p>
            <a:pPr marL="742950" lvl="1" indent="-285750" fontAlgn="t">
              <a:lnSpc>
                <a:spcPct val="150000"/>
              </a:lnSpc>
              <a:buFont typeface="Arial" panose="020B0604020202020204" pitchFamily="34" charset="0"/>
              <a:buChar char="•"/>
            </a:pPr>
            <a:r>
              <a:rPr lang="en-US" b="1" dirty="0">
                <a:solidFill>
                  <a:srgbClr val="FFFFFF"/>
                </a:solidFill>
                <a:latin typeface="DIN-Black"/>
              </a:rPr>
              <a:t>Vector.</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The </a:t>
            </a:r>
            <a:r>
              <a:rPr lang="en-US" b="1" dirty="0" err="1">
                <a:solidFill>
                  <a:srgbClr val="FFFFFF"/>
                </a:solidFill>
                <a:latin typeface="DIN-Black"/>
              </a:rPr>
              <a:t>ArrayList</a:t>
            </a:r>
            <a:r>
              <a:rPr lang="en-US" b="1" dirty="0">
                <a:solidFill>
                  <a:srgbClr val="FFFFFF"/>
                </a:solidFill>
                <a:latin typeface="DIN-Black"/>
              </a:rPr>
              <a:t> and LinkedList are widely used in Java programming.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The Vector class is deprecated since Java 5.</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164017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Hash table</a:t>
            </a: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5078313"/>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In an hash table, data is stored in an arrays.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Data</a:t>
            </a:r>
            <a:r>
              <a:rPr lang="en-US" b="1" dirty="0">
                <a:solidFill>
                  <a:srgbClr val="FFFFFF"/>
                </a:solidFill>
                <a:latin typeface="DIN-Black"/>
              </a:rPr>
              <a:t> is stored in Buckets identified by unique hash.</a:t>
            </a: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Each value in the array are Key value pairs.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Access of data becomes very fast.</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Access of data is O(1) complex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while access of data in array is O(n) complex</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Insertion is also O(1) complex.</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Hash Table uses an array as a storage medium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Uses hash technique to generate the index where element is inserted.</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For e.g. if there are 50 buckets.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index = hash of the key % 50.</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This way each element would fall into some bucket.</a:t>
            </a:r>
          </a:p>
        </p:txBody>
      </p:sp>
    </p:spTree>
    <p:extLst>
      <p:ext uri="{BB962C8B-B14F-4D97-AF65-F5344CB8AC3E}">
        <p14:creationId xmlns:p14="http://schemas.microsoft.com/office/powerpoint/2010/main" val="378990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HashMap</a:t>
            </a: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5078313"/>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HashMap&lt;K, V&gt; is a part of Java’s collection since Java 1.2.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Provides the basic implementation of the Map interface of Java.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It stores the data in (Key, Value) pairs,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We can access them by an index of another type (e.g. an Integer).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err="1">
                <a:solidFill>
                  <a:srgbClr val="FFFFFF"/>
                </a:solidFill>
                <a:effectLst/>
                <a:latin typeface="DIN-Black"/>
              </a:rPr>
              <a:t>ssOne</a:t>
            </a:r>
            <a:r>
              <a:rPr lang="en-US" sz="1800" b="1" i="0" u="none" strike="noStrike" kern="1200" dirty="0">
                <a:solidFill>
                  <a:srgbClr val="FFFFFF"/>
                </a:solidFill>
                <a:effectLst/>
                <a:latin typeface="DIN-Black"/>
              </a:rPr>
              <a:t> object is used as a key (index) to another object (value).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If you try to insert the duplicate key,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it will replace the element of the corresponding key.</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i="0" u="none" strike="noStrike" kern="1200" dirty="0">
                <a:solidFill>
                  <a:srgbClr val="FFFFFF"/>
                </a:solidFill>
                <a:effectLst/>
                <a:latin typeface="DIN-Black"/>
              </a:rPr>
              <a:t>HashMap is similar to the </a:t>
            </a:r>
            <a:r>
              <a:rPr lang="en-US" b="1" i="0" u="none" strike="noStrike" kern="1200" dirty="0" err="1">
                <a:solidFill>
                  <a:srgbClr val="FFFFFF"/>
                </a:solidFill>
                <a:effectLst/>
                <a:latin typeface="DIN-Black"/>
              </a:rPr>
              <a:t>HashTable</a:t>
            </a:r>
            <a:r>
              <a:rPr lang="en-US" b="1" i="0" u="none" strike="noStrike" kern="1200" dirty="0">
                <a:solidFill>
                  <a:srgbClr val="FFFFFF"/>
                </a:solidFill>
                <a:effectLst/>
                <a:latin typeface="DIN-Black"/>
              </a:rPr>
              <a:t>,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but it is unsynchronized.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i="0" u="none" strike="noStrike" kern="1200" dirty="0">
                <a:solidFill>
                  <a:srgbClr val="FFFFFF"/>
                </a:solidFill>
                <a:effectLst/>
                <a:latin typeface="DIN-Black"/>
              </a:rPr>
              <a:t>It allows to store the null keys as well,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but there should be only one null key object and there can be any number of null values</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3525770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5909310"/>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Unique Collection of elements (Or objects)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Contains no duplicate elements.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An interface that extends Collection interface.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Unlike List,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Java Set is NOT an ordered collection,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it’s elements does NOT have a particular order.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For ordering and sorted we can use </a:t>
            </a:r>
            <a:r>
              <a:rPr lang="en-US" b="1" i="0" u="none" strike="noStrike" kern="1200" dirty="0" err="1">
                <a:solidFill>
                  <a:srgbClr val="FFFFFF"/>
                </a:solidFill>
                <a:effectLst/>
                <a:latin typeface="DIN-Black"/>
              </a:rPr>
              <a:t>SortedSet</a:t>
            </a:r>
            <a:r>
              <a:rPr lang="en-US" b="1" i="0" u="none" strike="noStrike" kern="1200" dirty="0">
                <a:solidFill>
                  <a:srgbClr val="FFFFFF"/>
                </a:solidFill>
                <a:effectLst/>
                <a:latin typeface="DIN-Black"/>
              </a:rPr>
              <a:t>.</a:t>
            </a:r>
          </a:p>
          <a:p>
            <a:pPr marL="1200150" lvl="2" indent="-285750" fontAlgn="t">
              <a:lnSpc>
                <a:spcPct val="150000"/>
              </a:lnSpc>
              <a:buFont typeface="Arial" panose="020B0604020202020204" pitchFamily="34" charset="0"/>
              <a:buChar char="•"/>
            </a:pPr>
            <a:r>
              <a:rPr lang="en-US" b="1" i="0" u="none" strike="noStrike" kern="1200" dirty="0" err="1">
                <a:solidFill>
                  <a:srgbClr val="FFFFFF"/>
                </a:solidFill>
                <a:effectLst/>
                <a:latin typeface="DIN-Black"/>
              </a:rPr>
              <a:t>TreeSet</a:t>
            </a:r>
            <a:r>
              <a:rPr lang="en-US" b="1" i="0" u="none" strike="noStrike" kern="1200" dirty="0">
                <a:solidFill>
                  <a:srgbClr val="FFFFFF"/>
                </a:solidFill>
                <a:effectLst/>
                <a:latin typeface="DIN-Black"/>
              </a:rPr>
              <a:t> implements </a:t>
            </a:r>
            <a:r>
              <a:rPr lang="en-US" b="1" i="0" u="none" strike="noStrike" kern="1200" dirty="0" err="1">
                <a:solidFill>
                  <a:srgbClr val="FFFFFF"/>
                </a:solidFill>
                <a:effectLst/>
                <a:latin typeface="DIN-Black"/>
              </a:rPr>
              <a:t>SortedSet</a:t>
            </a:r>
            <a:r>
              <a:rPr lang="en-US" b="1" i="0" u="none" strike="noStrike" kern="1200" dirty="0">
                <a:solidFill>
                  <a:srgbClr val="FFFFFF"/>
                </a:solidFill>
                <a:effectLst/>
                <a:latin typeface="DIN-Black"/>
              </a:rPr>
              <a:t>.</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does NOT provide a control over the position where you can insert an element.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You cannot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access elements by their index and also search elements in the list.</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cannot convert a Java Set into an array directly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NOT implemented using an Array.</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a:t>
            </a:r>
          </a:p>
        </p:txBody>
      </p:sp>
    </p:spTree>
    <p:extLst>
      <p:ext uri="{BB962C8B-B14F-4D97-AF65-F5344CB8AC3E}">
        <p14:creationId xmlns:p14="http://schemas.microsoft.com/office/powerpoint/2010/main" val="46159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364188"/>
            <a:ext cx="10058399" cy="5493812"/>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To convert an array into Set</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Convert an array into List using </a:t>
            </a:r>
            <a:r>
              <a:rPr lang="en-US" b="1" i="0" u="none" strike="noStrike" kern="1200" dirty="0" err="1">
                <a:solidFill>
                  <a:srgbClr val="FFFFFF"/>
                </a:solidFill>
                <a:effectLst/>
                <a:latin typeface="DIN-Black"/>
              </a:rPr>
              <a:t>Arrays.asList</a:t>
            </a:r>
            <a:r>
              <a:rPr lang="en-US" b="1" i="0" u="none" strike="noStrike" kern="1200" dirty="0">
                <a:solidFill>
                  <a:srgbClr val="FFFFFF"/>
                </a:solidFill>
                <a:effectLst/>
                <a:latin typeface="DIN-Black"/>
              </a:rPr>
              <a:t>()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Convert list to Set.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Set allows you to add at most one null element only.</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Unlike List and arrays,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Set does NOT support indexes or positions of it’s elements.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We can use Set interface implementations to maintain unique elements.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Interface representing mathematical set.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contains the methods inherited from Collection interface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Adds a feature which restricts the insertion of the duplicate elements.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Two interfaces extend set implementation </a:t>
            </a:r>
          </a:p>
          <a:p>
            <a:pPr marL="742950" lvl="1" indent="-285750" fontAlgn="t">
              <a:lnSpc>
                <a:spcPct val="150000"/>
              </a:lnSpc>
              <a:buFont typeface="Arial" panose="020B0604020202020204" pitchFamily="34" charset="0"/>
              <a:buChar char="•"/>
            </a:pPr>
            <a:r>
              <a:rPr lang="en-US" b="1" i="0" u="none" strike="noStrike" kern="1200" dirty="0" err="1">
                <a:solidFill>
                  <a:srgbClr val="FFFFFF"/>
                </a:solidFill>
                <a:effectLst/>
                <a:latin typeface="DIN-Black"/>
              </a:rPr>
              <a:t>SortedSet</a:t>
            </a:r>
            <a:r>
              <a:rPr lang="en-US" b="1" i="0" u="none" strike="noStrike" kern="1200" dirty="0">
                <a:solidFill>
                  <a:srgbClr val="FFFFFF"/>
                </a:solidFill>
                <a:effectLst/>
                <a:latin typeface="DIN-Black"/>
              </a:rPr>
              <a:t> and </a:t>
            </a:r>
          </a:p>
          <a:p>
            <a:pPr marL="742950" lvl="1" indent="-285750" fontAlgn="t">
              <a:lnSpc>
                <a:spcPct val="150000"/>
              </a:lnSpc>
              <a:buFont typeface="Arial" panose="020B0604020202020204" pitchFamily="34" charset="0"/>
              <a:buChar char="•"/>
            </a:pPr>
            <a:r>
              <a:rPr lang="en-US" b="1" i="0" u="none" strike="noStrike" kern="1200" dirty="0" err="1">
                <a:solidFill>
                  <a:srgbClr val="FFFFFF"/>
                </a:solidFill>
                <a:effectLst/>
                <a:latin typeface="DIN-Black"/>
              </a:rPr>
              <a:t>NavigableSet</a:t>
            </a:r>
            <a:r>
              <a:rPr lang="en-US" b="1" i="0" u="none" strike="noStrike" kern="1200" dirty="0">
                <a:solidFill>
                  <a:srgbClr val="FFFFFF"/>
                </a:solidFill>
                <a:effectLst/>
                <a:latin typeface="DIN-Black"/>
              </a:rPr>
              <a:t>.</a:t>
            </a:r>
          </a:p>
        </p:txBody>
      </p:sp>
    </p:spTree>
    <p:extLst>
      <p:ext uri="{BB962C8B-B14F-4D97-AF65-F5344CB8AC3E}">
        <p14:creationId xmlns:p14="http://schemas.microsoft.com/office/powerpoint/2010/main" val="213235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How to measure algorithm</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923330"/>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1. Time complexity</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2. Space complexity</a:t>
            </a: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517248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923330"/>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D:\PraiseTheLord\HSBGInfotech\Others\vilas\java-collections-examples\java-hashset-examples\src\HashSetSimpleOperationsExample1.java</a:t>
            </a: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110449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Mathematical operation using Set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715580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Set&lt;Obj&gt; set = new HashSet&lt;Obj&gt;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Operations on the Set Interface</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Set interface allows the users to perform the basic mathematical operation</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set1 = [1, 3, 2, 4, 8, 9, 0]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set2 = [1, 3, 7, 5, 4, 0, 7, 5].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Possible operations on the sets are:</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1. Intersection: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set1 intersection set2:</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Intersection = [0, 1, 3, 4]</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2. Union: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set1 union set2:</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Union = [0, 1, 2, 3, 4, 5, 7, 8, 9]</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3. Difference: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Removes values present in one set from the other set.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set1 difference set2:</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Difference = [2, 8, 9]</a:t>
            </a:r>
          </a:p>
        </p:txBody>
      </p:sp>
    </p:spTree>
    <p:extLst>
      <p:ext uri="{BB962C8B-B14F-4D97-AF65-F5344CB8AC3E}">
        <p14:creationId xmlns:p14="http://schemas.microsoft.com/office/powerpoint/2010/main" val="371292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Mathematical operation using Set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2585323"/>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3. Difference: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Removes values present in one set from the other set.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set1 difference set2:</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Difference = [2, 8, 9]</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2725707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Introduction to databases and SQL</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5078313"/>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Database: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collection of inter-related data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Used to do the following with data efficiently</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get,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insert/update and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delete .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Organize the data as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table,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schema,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views, and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reports.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For e.g.: The college Database organizes the data about the admin, staff, students and faculty etc.</a:t>
            </a:r>
          </a:p>
        </p:txBody>
      </p:sp>
    </p:spTree>
    <p:extLst>
      <p:ext uri="{BB962C8B-B14F-4D97-AF65-F5344CB8AC3E}">
        <p14:creationId xmlns:p14="http://schemas.microsoft.com/office/powerpoint/2010/main" val="70089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DBMS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66281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Database management system: software used to manage the database.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For </a:t>
            </a:r>
            <a:r>
              <a:rPr lang="en-US" b="1" i="0" u="none" strike="noStrike" kern="1200" dirty="0" err="1">
                <a:solidFill>
                  <a:srgbClr val="FFFFFF"/>
                </a:solidFill>
                <a:effectLst/>
                <a:latin typeface="DIN-Black"/>
              </a:rPr>
              <a:t>e.g.:MySQL</a:t>
            </a:r>
            <a:r>
              <a:rPr lang="en-US" b="1" i="0" u="none" strike="noStrike" kern="1200" dirty="0">
                <a:solidFill>
                  <a:srgbClr val="FFFFFF"/>
                </a:solidFill>
                <a:effectLst/>
                <a:latin typeface="DIN-Black"/>
              </a:rPr>
              <a:t>, </a:t>
            </a:r>
            <a:r>
              <a:rPr lang="en-US" sz="1800" b="1" i="0" u="none" strike="noStrike" kern="1200" dirty="0">
                <a:solidFill>
                  <a:srgbClr val="FFFFFF"/>
                </a:solidFill>
                <a:effectLst/>
                <a:latin typeface="DIN-Black"/>
              </a:rPr>
              <a:t>Oracle</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DBMS provides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Interface to perform various operations like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database creation,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storing data in it,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updating data,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creating a table in the database </a:t>
            </a:r>
            <a:r>
              <a:rPr lang="en-US" sz="1800" b="1" i="0" u="none" strike="noStrike" kern="1200" dirty="0">
                <a:solidFill>
                  <a:srgbClr val="FFFFFF"/>
                </a:solidFill>
                <a:effectLst/>
                <a:latin typeface="DIN-Black"/>
              </a:rPr>
              <a:t>etc.</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Provides protection and security to the database.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i="0" u="none" strike="noStrike" kern="1200" dirty="0">
                <a:solidFill>
                  <a:srgbClr val="FFFFFF"/>
                </a:solidFill>
                <a:effectLst/>
                <a:latin typeface="DIN-Black"/>
              </a:rPr>
              <a:t>Maintains data consistency across users.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DBMS allows users the following tasks:</a:t>
            </a:r>
          </a:p>
        </p:txBody>
      </p:sp>
    </p:spTree>
    <p:extLst>
      <p:ext uri="{BB962C8B-B14F-4D97-AF65-F5344CB8AC3E}">
        <p14:creationId xmlns:p14="http://schemas.microsoft.com/office/powerpoint/2010/main" val="2703122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DBMS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5078313"/>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Data Definition Language:</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Used for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creation,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modification,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removal of </a:t>
            </a:r>
            <a:r>
              <a:rPr lang="en-US" sz="1800" b="1" i="0" u="none" strike="noStrike" kern="1200" dirty="0">
                <a:solidFill>
                  <a:srgbClr val="FFFFFF"/>
                </a:solidFill>
                <a:effectLst/>
                <a:latin typeface="DIN-Black"/>
              </a:rPr>
              <a:t>definition that defines the organization of data in the database.</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e.g. CREATE, ALTER, DROP are DDL statements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Data Manipulation Language: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Used for the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insertion,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modification</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deletion </a:t>
            </a:r>
            <a:r>
              <a:rPr lang="en-US" sz="1800" b="1" i="0" u="none" strike="noStrike" kern="1200" dirty="0">
                <a:solidFill>
                  <a:srgbClr val="FFFFFF"/>
                </a:solidFill>
                <a:effectLst/>
                <a:latin typeface="DIN-Black"/>
              </a:rPr>
              <a:t>of the actual data in the database.</a:t>
            </a:r>
          </a:p>
          <a:p>
            <a:pPr algn="l" rtl="0" eaLnBrk="1" fontAlgn="t" latinLnBrk="0" hangingPunct="1">
              <a:lnSpc>
                <a:spcPct val="150000"/>
              </a:lnSpc>
              <a:spcBef>
                <a:spcPts val="0"/>
              </a:spcBef>
              <a:spcAft>
                <a:spcPts val="0"/>
              </a:spcAft>
            </a:pPr>
            <a:r>
              <a:rPr lang="en-US" b="1" i="0" u="none" strike="noStrike" kern="1200" dirty="0">
                <a:solidFill>
                  <a:srgbClr val="FFFFFF"/>
                </a:solidFill>
                <a:effectLst/>
                <a:latin typeface="DIN-Black"/>
              </a:rPr>
              <a:t>	DML: SELECT, INSERT, UPDATE, DELETE</a:t>
            </a:r>
          </a:p>
        </p:txBody>
      </p:sp>
    </p:spTree>
    <p:extLst>
      <p:ext uri="{BB962C8B-B14F-4D97-AF65-F5344CB8AC3E}">
        <p14:creationId xmlns:p14="http://schemas.microsoft.com/office/powerpoint/2010/main" val="2443706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sz="4400" b="1" i="0" u="none" strike="noStrike" kern="1200" dirty="0">
                <a:solidFill>
                  <a:srgbClr val="FFFFFF"/>
                </a:solidFill>
                <a:effectLst/>
                <a:latin typeface="DIN-Black"/>
              </a:rPr>
              <a:t>User Administration: </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000821"/>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Used for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registering and monitoring users,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maintain data integrity,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enforcing data security,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dealing with concurrency control,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monitoring performance and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recovering information corrupted by unexpected failure.</a:t>
            </a:r>
          </a:p>
        </p:txBody>
      </p:sp>
    </p:spTree>
    <p:extLst>
      <p:ext uri="{BB962C8B-B14F-4D97-AF65-F5344CB8AC3E}">
        <p14:creationId xmlns:p14="http://schemas.microsoft.com/office/powerpoint/2010/main" val="3799510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Characteristics of DBMS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416320"/>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Uses a digital repository established on a server to store and manage the information.</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Can provide a clear and logical view of the process that manipulates data.</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DBMS contains automatic backup and recovery procedures.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Contains ACID properties which maintain data in a healthy state in case of failure.</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Can reduce the complex relationship between data.</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Used to support manipulation and processing of data.</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Used to provide security of data.</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Can view the database from different viewpoints according to the requirements of the user.</a:t>
            </a:r>
          </a:p>
        </p:txBody>
      </p:sp>
    </p:spTree>
    <p:extLst>
      <p:ext uri="{BB962C8B-B14F-4D97-AF65-F5344CB8AC3E}">
        <p14:creationId xmlns:p14="http://schemas.microsoft.com/office/powerpoint/2010/main" val="1367073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Advantages of DBMS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247317"/>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Controls data redundancy: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Can control data redundancy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it stores all the data in one single database file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recorded data is placed in the database.</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Data sharing: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Authorized users of an organization can share the data among multiple users.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Easily Maintenance: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easily maintainable due to the centralized nature of the database system.</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Reduce time: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Reduces development time and maintenance need.</a:t>
            </a:r>
          </a:p>
        </p:txBody>
      </p:sp>
    </p:spTree>
    <p:extLst>
      <p:ext uri="{BB962C8B-B14F-4D97-AF65-F5344CB8AC3E}">
        <p14:creationId xmlns:p14="http://schemas.microsoft.com/office/powerpoint/2010/main" val="3253040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Advantages of DBMS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416320"/>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Backup: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Provides backup and recovery subsystems which create automatic backup of data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hardware and software failures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restore the data if required.</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multiple user interface: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Provides different types of user interfaces like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graphical user interfaces,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application program interfaces</a:t>
            </a:r>
          </a:p>
        </p:txBody>
      </p:sp>
    </p:spTree>
    <p:extLst>
      <p:ext uri="{BB962C8B-B14F-4D97-AF65-F5344CB8AC3E}">
        <p14:creationId xmlns:p14="http://schemas.microsoft.com/office/powerpoint/2010/main" val="341805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Big-O</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831818"/>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Figure out what the input is and what n represents.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Express the maximum number of operations, the algorithm performs in terms of n.</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Eliminate all excluding the highest order terms.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Remove all the constant factors.</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Refer Algorithm folder</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Order of time taken</a:t>
            </a:r>
          </a:p>
          <a:p>
            <a:pPr marL="742950" lvl="1" indent="-285750" fontAlgn="t">
              <a:lnSpc>
                <a:spcPct val="150000"/>
              </a:lnSpc>
              <a:buFont typeface="Arial" panose="020B0604020202020204" pitchFamily="34" charset="0"/>
              <a:buChar char="•"/>
            </a:pPr>
            <a:r>
              <a:rPr lang="pt-BR" b="1" i="0" u="none" strike="noStrike" kern="1200" dirty="0">
                <a:solidFill>
                  <a:srgbClr val="FFFFFF"/>
                </a:solidFill>
                <a:effectLst/>
                <a:latin typeface="DIN-Black"/>
              </a:rPr>
              <a:t>O(1) &lt; O(log n) &lt; O(n) &lt; O(n^2) &lt; O(n^3) &lt; O(2^n)</a:t>
            </a:r>
            <a:endParaRPr lang="en-US" b="1" i="0" u="none" strike="noStrike" kern="1200" dirty="0" err="1">
              <a:solidFill>
                <a:srgbClr val="FFFFFF"/>
              </a:solidFill>
              <a:effectLst/>
              <a:latin typeface="DIN-Black"/>
            </a:endParaRPr>
          </a:p>
        </p:txBody>
      </p:sp>
    </p:spTree>
    <p:extLst>
      <p:ext uri="{BB962C8B-B14F-4D97-AF65-F5344CB8AC3E}">
        <p14:creationId xmlns:p14="http://schemas.microsoft.com/office/powerpoint/2010/main" val="510903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Disadvantages of DBMS</a:t>
            </a: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66281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Cost of Hardware and Software: It requires a high speed of data processor and large memory size to run DBMS software.</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Size: It occupies a large space of disks and large memory to run them efficiently.</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Complexity: Database system creates additional complexity and requirements.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Higher impact of failure: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All the data stored in a single database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if the database is damaged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then the data may be lost forever</a:t>
            </a:r>
            <a:endParaRPr lang="en-US" b="1" dirty="0">
              <a:solidFill>
                <a:srgbClr val="FFFFFF"/>
              </a:solidFill>
              <a:latin typeface="DIN-Black"/>
            </a:endParaRP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Or </a:t>
            </a:r>
          </a:p>
          <a:p>
            <a:pPr marL="1200150" lvl="2" indent="-285750" fontAlgn="t">
              <a:lnSpc>
                <a:spcPct val="150000"/>
              </a:lnSpc>
              <a:buFont typeface="Arial" panose="020B0604020202020204" pitchFamily="34" charset="0"/>
              <a:buChar char="•"/>
            </a:pPr>
            <a:r>
              <a:rPr lang="en-US" b="1" dirty="0">
                <a:solidFill>
                  <a:srgbClr val="FFFFFF"/>
                </a:solidFill>
                <a:latin typeface="DIN-Black"/>
              </a:rPr>
              <a:t>Manual efforts may be involved.</a:t>
            </a:r>
            <a:endParaRPr lang="en-US"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2906760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Tutorials</a:t>
            </a: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416320"/>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Refer below </a:t>
            </a:r>
            <a:r>
              <a:rPr lang="en-US" sz="1800" b="1" i="0" u="none" strike="noStrike" kern="1200" dirty="0" err="1">
                <a:solidFill>
                  <a:srgbClr val="FFFFFF"/>
                </a:solidFill>
                <a:effectLst/>
                <a:latin typeface="DIN-Black"/>
              </a:rPr>
              <a:t>url</a:t>
            </a:r>
            <a:r>
              <a:rPr lang="en-US" sz="1800" b="1" i="0" u="none" strike="noStrike" kern="1200" dirty="0">
                <a:solidFill>
                  <a:srgbClr val="FFFFFF"/>
                </a:solidFill>
                <a:effectLst/>
                <a:latin typeface="DIN-Black"/>
              </a:rPr>
              <a:t> for assignment</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hlinkClick r:id="rId2"/>
              </a:rPr>
              <a:t>https://github.com/vilasvarghese/mysql-tutorial</a:t>
            </a: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https://gist.github.com/amelieykw/c1650cbc4ccbdd49894990a679e334cf</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Advanced tutorials of </a:t>
            </a:r>
            <a:r>
              <a:rPr lang="en-US" sz="1800" b="1" i="0" u="none" strike="noStrike" kern="1200" dirty="0" err="1">
                <a:solidFill>
                  <a:srgbClr val="FFFFFF"/>
                </a:solidFill>
                <a:effectLst/>
                <a:latin typeface="DIN-Black"/>
              </a:rPr>
              <a:t>Mysql</a:t>
            </a: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https://www.mysqltutorial.org/</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https://www.mysqltutorial.org/advanced-mysql/</a:t>
            </a:r>
          </a:p>
        </p:txBody>
      </p:sp>
    </p:spTree>
    <p:extLst>
      <p:ext uri="{BB962C8B-B14F-4D97-AF65-F5344CB8AC3E}">
        <p14:creationId xmlns:p14="http://schemas.microsoft.com/office/powerpoint/2010/main" val="2035330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Problem Solving</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2585323"/>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Problem definitions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Representation</a:t>
            </a: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Approach / Strategy</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Pick up the algorithm</a:t>
            </a: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Experiment</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290911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Problem Solving</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247317"/>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An algorithmic problem is specified by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describing the complete set of instances it must work on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what properties the output must have as a result of running on one of these instances.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The following steps are involved in solving computational problems.</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Problem definition</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Read the problem (multiple) times.</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Define the input and output of the problem</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Define constraints if any</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3945453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sz="4400" b="1" i="0" u="none" strike="noStrike" kern="1200" dirty="0">
                <a:solidFill>
                  <a:srgbClr val="FFFFFF"/>
                </a:solidFill>
                <a:effectLst/>
                <a:latin typeface="DIN-Black"/>
              </a:rPr>
              <a:t>Problem definitions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247317"/>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Problem definitions should state</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What problem or problems needs to be solved.</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Should have a clean problem statement.</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i="0" u="none" strike="noStrike" kern="1200" dirty="0">
                <a:solidFill>
                  <a:srgbClr val="FFFFFF"/>
                </a:solidFill>
                <a:effectLst/>
                <a:latin typeface="DIN-Black"/>
              </a:rPr>
              <a:t>This helps to</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Define project/problem scope.</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Keep the team focused.</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Keep the project on track.</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Validate the desired outcome was achieved.</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Find all numbers such that given "n" you calculate n * (n-1) * ... * 1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How do you define this better?</a:t>
            </a: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2591740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Problem statement re-defined.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216982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Calculate n factorial?</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Output: Clearly defined and understood problem statement </a:t>
            </a:r>
            <a:endParaRPr lang="en-US" sz="1800" b="1" i="0" u="none" strike="noStrike" kern="1200" dirty="0">
              <a:solidFill>
                <a:srgbClr val="FFFFFF"/>
              </a:solidFill>
              <a:effectLst/>
              <a:latin typeface="DIN-Black"/>
            </a:endParaRP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For the entire team.</a:t>
            </a:r>
          </a:p>
        </p:txBody>
      </p:sp>
    </p:spTree>
    <p:extLst>
      <p:ext uri="{BB962C8B-B14F-4D97-AF65-F5344CB8AC3E}">
        <p14:creationId xmlns:p14="http://schemas.microsoft.com/office/powerpoint/2010/main" val="25162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Representation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5078313"/>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i="0" u="none" strike="noStrike" kern="1200" dirty="0">
                <a:solidFill>
                  <a:srgbClr val="FFFFFF"/>
                </a:solidFill>
                <a:effectLst/>
                <a:latin typeface="DIN-Black"/>
              </a:rPr>
              <a:t>What could be the range of numbers</a:t>
            </a:r>
            <a:r>
              <a:rPr lang="en-US" b="1" dirty="0">
                <a:solidFill>
                  <a:srgbClr val="FFFFFF"/>
                </a:solidFill>
                <a:latin typeface="DIN-Black"/>
              </a:rPr>
              <a:t>?</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i="0" u="none" strike="noStrike" kern="1200" dirty="0">
                <a:solidFill>
                  <a:srgbClr val="FFFFFF"/>
                </a:solidFill>
                <a:effectLst/>
                <a:latin typeface="DIN-Black"/>
              </a:rPr>
              <a:t>Calculate n factorial for a maximum of 2147483647 (</a:t>
            </a:r>
            <a:r>
              <a:rPr lang="en-US" b="1" i="0" u="none" strike="noStrike" kern="1200" dirty="0" err="1">
                <a:solidFill>
                  <a:srgbClr val="FFFFFF"/>
                </a:solidFill>
                <a:effectLst/>
                <a:latin typeface="DIN-Black"/>
              </a:rPr>
              <a:t>Integer.MAX</a:t>
            </a:r>
            <a:r>
              <a:rPr lang="en-US" b="1" dirty="0" err="1">
                <a:solidFill>
                  <a:srgbClr val="FFFFFF"/>
                </a:solidFill>
                <a:latin typeface="DIN-Black"/>
              </a:rPr>
              <a:t>_VALUE</a:t>
            </a:r>
            <a:r>
              <a:rPr lang="en-US" b="1" dirty="0">
                <a:solidFill>
                  <a:srgbClr val="FFFFFF"/>
                </a:solidFill>
                <a:latin typeface="DIN-Black"/>
              </a:rPr>
              <a:t>)</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i="0" u="none" strike="noStrike" kern="1200" dirty="0">
                <a:solidFill>
                  <a:srgbClr val="FFFFFF"/>
                </a:solidFill>
                <a:effectLst/>
                <a:latin typeface="DIN-Black"/>
              </a:rPr>
              <a:t>Represent constraints</a:t>
            </a:r>
          </a:p>
          <a:p>
            <a:pPr marL="742950" lvl="1" indent="-285750" fontAlgn="t">
              <a:lnSpc>
                <a:spcPct val="150000"/>
              </a:lnSpc>
              <a:buFont typeface="Arial" panose="020B0604020202020204" pitchFamily="34" charset="0"/>
              <a:buChar char="•"/>
            </a:pPr>
            <a:r>
              <a:rPr lang="en-US" b="1" dirty="0">
                <a:solidFill>
                  <a:srgbClr val="FFFFFF"/>
                </a:solidFill>
                <a:latin typeface="DIN-Black"/>
              </a:rPr>
              <a:t>Define input, output and constraints.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Output: Clearly defined example </a:t>
            </a:r>
          </a:p>
          <a:p>
            <a:pPr marL="742950" lvl="1" indent="-285750" fontAlgn="t">
              <a:lnSpc>
                <a:spcPct val="150000"/>
              </a:lnSpc>
              <a:buFont typeface="Arial" panose="020B0604020202020204" pitchFamily="34" charset="0"/>
              <a:buChar char="•"/>
            </a:pPr>
            <a:r>
              <a:rPr lang="en-US" b="1" dirty="0">
                <a:solidFill>
                  <a:srgbClr val="FFFFFF"/>
                </a:solidFill>
                <a:latin typeface="DIN-Black"/>
              </a:rPr>
              <a:t>Input</a:t>
            </a:r>
          </a:p>
          <a:p>
            <a:pPr marL="742950" lvl="1" indent="-285750" fontAlgn="t">
              <a:lnSpc>
                <a:spcPct val="150000"/>
              </a:lnSpc>
              <a:buFont typeface="Arial" panose="020B0604020202020204" pitchFamily="34" charset="0"/>
              <a:buChar char="•"/>
            </a:pPr>
            <a:r>
              <a:rPr lang="en-US" b="1" dirty="0">
                <a:solidFill>
                  <a:srgbClr val="FFFFFF"/>
                </a:solidFill>
                <a:latin typeface="DIN-Black"/>
              </a:rPr>
              <a:t>Output</a:t>
            </a:r>
          </a:p>
          <a:p>
            <a:pPr marL="742950" lvl="1" indent="-285750" fontAlgn="t">
              <a:lnSpc>
                <a:spcPct val="150000"/>
              </a:lnSpc>
              <a:buFont typeface="Arial" panose="020B0604020202020204" pitchFamily="34" charset="0"/>
              <a:buChar char="•"/>
            </a:pPr>
            <a:r>
              <a:rPr lang="en-US" b="1" dirty="0">
                <a:solidFill>
                  <a:srgbClr val="FFFFFF"/>
                </a:solidFill>
                <a:latin typeface="DIN-Black"/>
              </a:rPr>
              <a:t>Constraints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2655243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Approach / Strategy</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831818"/>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Define the strategy to solve a problem.</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There can be different solutions to a problem.</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Recursively</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Recursion is most useful when you don't know how many “levels” your code has to process.</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E.g. find all the different paths between two points.</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iteratively.</a:t>
            </a:r>
          </a:p>
          <a:p>
            <a:pPr marL="742950" lvl="1" indent="-285750" fontAlgn="t">
              <a:lnSpc>
                <a:spcPct val="150000"/>
              </a:lnSpc>
              <a:buFont typeface="Arial" panose="020B0604020202020204" pitchFamily="34" charset="0"/>
              <a:buChar char="•"/>
            </a:pPr>
            <a:endParaRPr lang="en-US" b="1" dirty="0">
              <a:solidFill>
                <a:srgbClr val="FFFFFF"/>
              </a:solidFill>
              <a:latin typeface="DIN-Black"/>
            </a:endParaRPr>
          </a:p>
          <a:p>
            <a:pPr marL="742950" lvl="1" indent="-285750" fontAlgn="t">
              <a:lnSpc>
                <a:spcPct val="150000"/>
              </a:lnSpc>
              <a:buFont typeface="Arial" panose="020B0604020202020204" pitchFamily="34" charset="0"/>
              <a:buChar char="•"/>
            </a:pPr>
            <a:r>
              <a:rPr lang="en-US" b="1" dirty="0">
                <a:solidFill>
                  <a:srgbClr val="FFFFFF"/>
                </a:solidFill>
                <a:latin typeface="DIN-Black"/>
              </a:rPr>
              <a:t>How would you solve Fibonacci series</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Output: abstract understanding on the way you solve it.</a:t>
            </a:r>
          </a:p>
        </p:txBody>
      </p:sp>
    </p:spTree>
    <p:extLst>
      <p:ext uri="{BB962C8B-B14F-4D97-AF65-F5344CB8AC3E}">
        <p14:creationId xmlns:p14="http://schemas.microsoft.com/office/powerpoint/2010/main" val="3863404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Pick up the algorithm</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000821"/>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Identify given the constraints what is the best algorithm to solve.</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i="0" u="none" strike="noStrike" kern="1200" dirty="0">
                <a:solidFill>
                  <a:srgbClr val="FFFFFF"/>
                </a:solidFill>
                <a:effectLst/>
                <a:latin typeface="DIN-Black"/>
              </a:rPr>
              <a:t>Output: </a:t>
            </a:r>
          </a:p>
          <a:p>
            <a:pPr marL="742950" lvl="1" indent="-285750" fontAlgn="t">
              <a:lnSpc>
                <a:spcPct val="150000"/>
              </a:lnSpc>
              <a:buFont typeface="Arial" panose="020B0604020202020204" pitchFamily="34" charset="0"/>
              <a:buChar char="•"/>
            </a:pPr>
            <a:r>
              <a:rPr lang="en-US" b="1" dirty="0">
                <a:solidFill>
                  <a:srgbClr val="FFFFFF"/>
                </a:solidFill>
                <a:latin typeface="DIN-Black"/>
              </a:rPr>
              <a:t>1. Pseudocode</a:t>
            </a:r>
          </a:p>
          <a:p>
            <a:pPr marL="742950" lvl="1" indent="-285750" fontAlgn="t">
              <a:lnSpc>
                <a:spcPct val="150000"/>
              </a:lnSpc>
              <a:buFont typeface="Arial" panose="020B0604020202020204" pitchFamily="34" charset="0"/>
              <a:buChar char="•"/>
            </a:pPr>
            <a:r>
              <a:rPr lang="en-US" b="1" dirty="0">
                <a:solidFill>
                  <a:srgbClr val="FFFFFF"/>
                </a:solidFill>
                <a:latin typeface="DIN-Black"/>
              </a:rPr>
              <a:t>2. Real implementation in one or more languages</a:t>
            </a:r>
          </a:p>
          <a:p>
            <a:pPr marL="742950" lvl="1" indent="-285750" fontAlgn="t">
              <a:lnSpc>
                <a:spcPct val="150000"/>
              </a:lnSpc>
              <a:buFont typeface="Arial" panose="020B0604020202020204" pitchFamily="34" charset="0"/>
              <a:buChar char="•"/>
            </a:pPr>
            <a:r>
              <a:rPr lang="en-US" b="1" dirty="0">
                <a:solidFill>
                  <a:srgbClr val="FFFFFF"/>
                </a:solidFill>
                <a:latin typeface="DIN-Black"/>
              </a:rPr>
              <a:t>3. Unit testing of the algorithm</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1926431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Experiment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216982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Verify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if the algorithm really works in all cases</a:t>
            </a:r>
          </a:p>
          <a:p>
            <a:pPr marL="742950" lvl="1" indent="-285750" fontAlgn="t">
              <a:lnSpc>
                <a:spcPct val="150000"/>
              </a:lnSpc>
              <a:buFont typeface="Arial" panose="020B0604020202020204" pitchFamily="34" charset="0"/>
              <a:buChar char="•"/>
            </a:pPr>
            <a:r>
              <a:rPr lang="en-US" b="1" dirty="0">
                <a:solidFill>
                  <a:srgbClr val="FFFFFF"/>
                </a:solidFill>
                <a:latin typeface="DIN-Black"/>
              </a:rPr>
              <a:t>Time and space complexity analysis</a:t>
            </a:r>
          </a:p>
          <a:p>
            <a:pPr marL="742950" lvl="1" indent="-285750" fontAlgn="t">
              <a:lnSpc>
                <a:spcPct val="150000"/>
              </a:lnSpc>
              <a:buFont typeface="Arial" panose="020B0604020202020204" pitchFamily="34" charset="0"/>
              <a:buChar char="•"/>
            </a:pPr>
            <a:r>
              <a:rPr lang="en-US" b="1" dirty="0">
                <a:solidFill>
                  <a:srgbClr val="FFFFFF"/>
                </a:solidFill>
                <a:latin typeface="DIN-Black"/>
              </a:rPr>
              <a:t>Load/Stress test </a:t>
            </a:r>
            <a:r>
              <a:rPr lang="en-US" b="1" dirty="0" err="1">
                <a:solidFill>
                  <a:srgbClr val="FFFFFF"/>
                </a:solidFill>
                <a:latin typeface="DIN-Black"/>
              </a:rPr>
              <a:t>ect</a:t>
            </a:r>
            <a:r>
              <a:rPr lang="en-US" b="1" dirty="0">
                <a:solidFill>
                  <a:srgbClr val="FFFFFF"/>
                </a:solidFill>
                <a:latin typeface="DIN-Black"/>
              </a:rPr>
              <a:t>.</a:t>
            </a:r>
            <a:endParaRPr lang="en-US"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pt-BR" b="1" i="0" u="none" strike="noStrike" kern="1200" dirty="0">
                <a:solidFill>
                  <a:srgbClr val="FFFFFF"/>
                </a:solidFill>
                <a:effectLst/>
                <a:latin typeface="DIN-Black"/>
              </a:rPr>
              <a:t>O(1) 	&lt;    O(log n)    &lt;    O(n)     &lt;      O(n^2)      &lt;     O(n^3)     &lt;     O(2^n)</a:t>
            </a:r>
            <a:endParaRPr lang="en-US" b="1" i="0" u="none" strike="noStrike" kern="1200" dirty="0">
              <a:solidFill>
                <a:srgbClr val="FFFFFF"/>
              </a:solidFill>
              <a:effectLst/>
              <a:latin typeface="DIN-Black"/>
            </a:endParaRPr>
          </a:p>
        </p:txBody>
      </p:sp>
    </p:spTree>
    <p:extLst>
      <p:ext uri="{BB962C8B-B14F-4D97-AF65-F5344CB8AC3E}">
        <p14:creationId xmlns:p14="http://schemas.microsoft.com/office/powerpoint/2010/main" val="156356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Space complexity</a:t>
            </a: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247317"/>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Instruction Space</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Amount of memory used to save the compiled version of instructions.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Environmental Stack</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An algorithm(function) may be called inside another algorithm(function).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current variables are pushed onto the system stack,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they wait for further execution</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call to the inside algorithm(function) is made.</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Environmental stack is the such a stack of variables formed from the calling function/algorithm</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Data Space</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Amount of space used by the variables and constants.</a:t>
            </a:r>
          </a:p>
        </p:txBody>
      </p:sp>
    </p:spTree>
    <p:extLst>
      <p:ext uri="{BB962C8B-B14F-4D97-AF65-F5344CB8AC3E}">
        <p14:creationId xmlns:p14="http://schemas.microsoft.com/office/powerpoint/2010/main" val="3952912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Can you solve?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416320"/>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Question : Find two Strings are anagrams. If all characters are present in another.</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Answer : Anagrams.java</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Question : Prime. Number divisible by itself and 1</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Answer : CountNumberDivisibleBy.java</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Question : Print all distinct elements in a given array</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Answer : DistinctElementsInGivenArray.java</a:t>
            </a:r>
          </a:p>
        </p:txBody>
      </p:sp>
    </p:spTree>
    <p:extLst>
      <p:ext uri="{BB962C8B-B14F-4D97-AF65-F5344CB8AC3E}">
        <p14:creationId xmlns:p14="http://schemas.microsoft.com/office/powerpoint/2010/main" val="1031233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Can you solve? </a:t>
            </a:r>
            <a:r>
              <a:rPr lang="en-US" b="1">
                <a:solidFill>
                  <a:schemeClr val="bg1"/>
                </a:solidFill>
                <a:latin typeface="+mn-lt"/>
                <a:ea typeface="+mn-ea"/>
                <a:cs typeface="+mn-cs"/>
              </a:rPr>
              <a:t>Improved Logic</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5493812"/>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Question : Find first non-repeating character in a String</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Answer : FirstNonRepeatingCharacter.java</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Question : Remove vowels from a String</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Answer : RemoveVowels.java</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Question : Reverse a String</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Answer : Prob4ReverseAnArray.java</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Question : Find first repeating character</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Answer : Prob13FirstRepeatingCharacter.java</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Question : Find common character between two arrays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Answer : Prob14FindCommonCharacter.java</a:t>
            </a:r>
          </a:p>
        </p:txBody>
      </p:sp>
    </p:spTree>
    <p:extLst>
      <p:ext uri="{BB962C8B-B14F-4D97-AF65-F5344CB8AC3E}">
        <p14:creationId xmlns:p14="http://schemas.microsoft.com/office/powerpoint/2010/main" val="3588926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Working backwards from a solution to derive starting conditions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5493812"/>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Why is this challenging?</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1. Functional documentation</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2. Test cases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3. Design documents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4. Any other documentation done by engineers.</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Play with application. Try to use it as a customer.</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Try to understand the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Functionality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Corner cases</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Complexities etc.</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Mentally create a model of how you would have coded.</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Compare it with what you read till now.</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a:t>
            </a:r>
          </a:p>
        </p:txBody>
      </p:sp>
    </p:spTree>
    <p:extLst>
      <p:ext uri="{BB962C8B-B14F-4D97-AF65-F5344CB8AC3E}">
        <p14:creationId xmlns:p14="http://schemas.microsoft.com/office/powerpoint/2010/main" val="3963092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Working backwards from a solution to derive starting conditions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5078313"/>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5. KT from an expert</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6. Read the comments in the code.</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7. Reverse engineer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Class diagram</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Sequence diagram</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ER diagram </a:t>
            </a:r>
            <a:r>
              <a:rPr lang="en-US" b="1" i="0" u="none" strike="noStrike" kern="1200" dirty="0" err="1">
                <a:solidFill>
                  <a:srgbClr val="FFFFFF"/>
                </a:solidFill>
                <a:effectLst/>
                <a:latin typeface="DIN-Black"/>
              </a:rPr>
              <a:t>ect</a:t>
            </a:r>
            <a:r>
              <a:rPr lang="en-US" b="1" i="0" u="none" strike="noStrike" kern="1200" dirty="0">
                <a:solidFill>
                  <a:srgbClr val="FFFFFF"/>
                </a:solidFill>
                <a:effectLst/>
                <a:latin typeface="DIN-Black"/>
              </a:rPr>
              <a:t>.</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E.g. of tool: Enterprise Architect from </a:t>
            </a:r>
            <a:r>
              <a:rPr lang="en-US" b="1" i="0" u="none" strike="noStrike" kern="1200" dirty="0" err="1">
                <a:solidFill>
                  <a:srgbClr val="FFFFFF"/>
                </a:solidFill>
                <a:effectLst/>
                <a:latin typeface="DIN-Black"/>
              </a:rPr>
              <a:t>Sparx</a:t>
            </a:r>
            <a:endParaRPr lang="en-US"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8. Debug techniques and running in debug mode.</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logging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line by line debug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9. Document what you understand</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10. Present your understanding to a wider audience.</a:t>
            </a:r>
          </a:p>
        </p:txBody>
      </p:sp>
    </p:spTree>
    <p:extLst>
      <p:ext uri="{BB962C8B-B14F-4D97-AF65-F5344CB8AC3E}">
        <p14:creationId xmlns:p14="http://schemas.microsoft.com/office/powerpoint/2010/main" val="3729208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Top down design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5078313"/>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Top-Down Design Model: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In the top-down model,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an overview of the system is formulated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without going into detail for any part of it.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Each part of it is then refined into more details,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Defining it in yet more details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until the entire specification is detailed enough to validate the model.</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i="0" u="none" strike="noStrike" kern="1200" dirty="0">
                <a:solidFill>
                  <a:srgbClr val="FFFFFF"/>
                </a:solidFill>
                <a:effectLst/>
                <a:latin typeface="DIN-Black"/>
              </a:rPr>
              <a:t>Why: if we glance at a haul as a full,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it looks impossible.</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For example: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Writing a University system program,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writing a word processor. </a:t>
            </a:r>
          </a:p>
        </p:txBody>
      </p:sp>
    </p:spTree>
    <p:extLst>
      <p:ext uri="{BB962C8B-B14F-4D97-AF65-F5344CB8AC3E}">
        <p14:creationId xmlns:p14="http://schemas.microsoft.com/office/powerpoint/2010/main" val="64616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Top down design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416320"/>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Advantages: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Complicated issues may be resolved</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Breaking problems into parts help us to identify what needs to be done.</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At each step of refinement,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new parts will become less complex and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therefore easier to solve.</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Parts of the solution may turn out to be reusable.</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Breaking problems into parts allows more than one person to solve the problem. </a:t>
            </a:r>
          </a:p>
        </p:txBody>
      </p:sp>
    </p:spTree>
    <p:extLst>
      <p:ext uri="{BB962C8B-B14F-4D97-AF65-F5344CB8AC3E}">
        <p14:creationId xmlns:p14="http://schemas.microsoft.com/office/powerpoint/2010/main" val="1612068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Bottom-Up Design Model</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3831818"/>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Individual parts of the system are specified in detail.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The parts are linked to form larger components,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which are in turn linked until a complete system is formed.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Object-oriented language such as C++ or java uses a bottom-up approach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where each object is identified first.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Advantage: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Make decisions about reusable low-level utilities then decide how there will be put together to create high-level construct.</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The contrast between Top-down design and bottom-up design. </a:t>
            </a:r>
          </a:p>
        </p:txBody>
      </p:sp>
    </p:spTree>
    <p:extLst>
      <p:ext uri="{BB962C8B-B14F-4D97-AF65-F5344CB8AC3E}">
        <p14:creationId xmlns:p14="http://schemas.microsoft.com/office/powerpoint/2010/main" val="4014785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Dynamic Programming Approaches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66281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1. Bottom-Up approach</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2. Top-Down approach</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Bottom Up Approach</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Start computing result for the subproblem.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Using the subproblem result solve another subproblem and finally solve the whole problem.</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Example</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Let's find the nth member of a Fibonacci series.</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Fibonacci(0) = 0</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Fibonacci(1) = 1</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Fibonacci(2) = 1 (Fibonacci(0) + Fibonacci(1))</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Fibonacci(3) = 2 (Fibonacci(1) + Fibonacci(2))</a:t>
            </a:r>
          </a:p>
        </p:txBody>
      </p:sp>
    </p:spTree>
    <p:extLst>
      <p:ext uri="{BB962C8B-B14F-4D97-AF65-F5344CB8AC3E}">
        <p14:creationId xmlns:p14="http://schemas.microsoft.com/office/powerpoint/2010/main" val="4284607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Bottom Up Approach</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2585323"/>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We can solve the problem step by step.</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1. Find </a:t>
            </a:r>
            <a:r>
              <a:rPr lang="en-US" b="1" dirty="0">
                <a:solidFill>
                  <a:srgbClr val="FFFFFF"/>
                </a:solidFill>
                <a:latin typeface="DIN-Black"/>
              </a:rPr>
              <a:t>0</a:t>
            </a:r>
            <a:r>
              <a:rPr lang="en-US" sz="1800" b="1" i="0" u="none" strike="noStrike" kern="1200" dirty="0">
                <a:solidFill>
                  <a:srgbClr val="FFFFFF"/>
                </a:solidFill>
                <a:effectLst/>
                <a:latin typeface="DIN-Black"/>
              </a:rPr>
              <a:t>th member</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2. Find 1st member</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3. Calculate the 2nd member using 0th and 1st member</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4. Calculate the 3rd member using 1st and 2nd member</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5. By doing this we can easily find the nth member.</a:t>
            </a:r>
          </a:p>
        </p:txBody>
      </p:sp>
    </p:spTree>
    <p:extLst>
      <p:ext uri="{BB962C8B-B14F-4D97-AF65-F5344CB8AC3E}">
        <p14:creationId xmlns:p14="http://schemas.microsoft.com/office/powerpoint/2010/main" val="659800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Top-Down approach</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66281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Top-Down breaks the large problem into multiple subproblems.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if the subproblem solved already just reuse the answer.</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Top-Down uses memorization to avoid recomputing the same subproblem again.</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Let's solve the same Fibonacci problem using the top-down approach.</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Top-Down starts breaking the problem unlike bottom-up.</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Like,</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If we want to compute Fibonacci(4), the top-down approach will do the following</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Fibonacci(4) -&gt; Go and compute Fibonacci(3) and Fibonacci(2) and return the results.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Fibonacci(3) -&gt; Go and compute Fibonacci(2) and Fibonacci(1) and return the results.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Fibonacci(2) -&gt; Go and compute Fibonacci(1) and Fibonacci(0) and return the results.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Finally, Fibonacci(1) will return 1 and Fibonacci(0) will return 0.</a:t>
            </a:r>
          </a:p>
        </p:txBody>
      </p:sp>
    </p:spTree>
    <p:extLst>
      <p:ext uri="{BB962C8B-B14F-4D97-AF65-F5344CB8AC3E}">
        <p14:creationId xmlns:p14="http://schemas.microsoft.com/office/powerpoint/2010/main" val="88565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Space complexity</a:t>
            </a: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1754326"/>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While calculating space complexity we consider only the Data Space.</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Refer algorithm/</a:t>
            </a:r>
            <a:r>
              <a:rPr lang="en-US" sz="1800" b="1" i="0" u="none" strike="noStrike" kern="1200" dirty="0" err="1">
                <a:solidFill>
                  <a:srgbClr val="FFFFFF"/>
                </a:solidFill>
                <a:effectLst/>
                <a:latin typeface="DIN-Black"/>
              </a:rPr>
              <a:t>SpaceComplexity</a:t>
            </a: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p:txBody>
      </p:sp>
    </p:spTree>
    <p:extLst>
      <p:ext uri="{BB962C8B-B14F-4D97-AF65-F5344CB8AC3E}">
        <p14:creationId xmlns:p14="http://schemas.microsoft.com/office/powerpoint/2010/main" val="5763131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Brute Force Algorithms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247317"/>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straightforward methods of solving a problem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Rely on sheer computing power and trying every possibility rather than advanced techniques to improve efficiency.</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For example,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we have a small padlock with 4 digits,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each from 0-9.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You forgot your combination,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but you don't want to buy another padlock.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Since you can't remember any of the digits,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you have to use a brute force method to open the lock.</a:t>
            </a:r>
          </a:p>
        </p:txBody>
      </p:sp>
    </p:spTree>
    <p:extLst>
      <p:ext uri="{BB962C8B-B14F-4D97-AF65-F5344CB8AC3E}">
        <p14:creationId xmlns:p14="http://schemas.microsoft.com/office/powerpoint/2010/main" val="404975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Brute Force Algorithms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66281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Traveling salesman problem (TSP).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A salesman needs to visit 10 cities across the country.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How does one determine the order in which those cities should be visited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such that the total distance traveled is minimized?</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The brute force solution is simply to calculate the total distance for every possible route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and then select the shortest one.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	This may not be the most efficient in reality as you add constraints.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sz="1800" b="1" i="0" u="none" strike="noStrike" kern="1200" dirty="0">
              <a:solidFill>
                <a:srgbClr val="FFFFFF"/>
              </a:solidFill>
              <a:effectLst/>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Hashing gives us constant time access O(1) to insert and get an element. So many solutions can be worked upon using "Hash" objects.</a:t>
            </a:r>
          </a:p>
        </p:txBody>
      </p:sp>
    </p:spTree>
    <p:extLst>
      <p:ext uri="{BB962C8B-B14F-4D97-AF65-F5344CB8AC3E}">
        <p14:creationId xmlns:p14="http://schemas.microsoft.com/office/powerpoint/2010/main" val="1031126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A naive algorithm </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5078313"/>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Algorithm that behaves in a very simple way. Say like a child would.</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For example, a naive algorithm for sorting numbers scans all numbers to find the smallest one, puts it aside, and so on. It will sort the numbers alright but there are more efficient algorithms for this.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Very often naive algorithms work, but in a suboptimal way - slower or producing imperfect results.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Consider the problem of randomly permuting an array A.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Create a new array B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for </a:t>
            </a:r>
            <a:r>
              <a:rPr lang="en-US" b="1" i="0" u="none" strike="noStrike" kern="1200" dirty="0" err="1">
                <a:solidFill>
                  <a:srgbClr val="FFFFFF"/>
                </a:solidFill>
                <a:effectLst/>
                <a:latin typeface="DIN-Black"/>
              </a:rPr>
              <a:t>i</a:t>
            </a:r>
            <a:r>
              <a:rPr lang="en-US" b="1" i="0" u="none" strike="noStrike" kern="1200" dirty="0">
                <a:solidFill>
                  <a:srgbClr val="FFFFFF"/>
                </a:solidFill>
                <a:effectLst/>
                <a:latin typeface="DIN-Black"/>
              </a:rPr>
              <a:t>=1 to n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repeat: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Generate a random number j uniformly distributed 1..n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until there is no element at B[j]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Put element A[</a:t>
            </a:r>
            <a:r>
              <a:rPr lang="en-US" b="1" i="0" u="none" strike="noStrike" kern="1200" dirty="0" err="1">
                <a:solidFill>
                  <a:srgbClr val="FFFFFF"/>
                </a:solidFill>
                <a:effectLst/>
                <a:latin typeface="DIN-Black"/>
              </a:rPr>
              <a:t>i</a:t>
            </a:r>
            <a:r>
              <a:rPr lang="en-US" b="1" i="0" u="none" strike="noStrike" kern="1200" dirty="0">
                <a:solidFill>
                  <a:srgbClr val="FFFFFF"/>
                </a:solidFill>
                <a:effectLst/>
                <a:latin typeface="DIN-Black"/>
              </a:rPr>
              <a:t>] at B[j]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a:solidFill>
                  <a:srgbClr val="FFFFFF"/>
                </a:solidFill>
                <a:effectLst/>
                <a:latin typeface="DIN-Black"/>
              </a:rPr>
              <a:t>Copy </a:t>
            </a:r>
            <a:r>
              <a:rPr lang="en-US" sz="1800" b="1" i="0" u="none" strike="noStrike" kern="1200" dirty="0">
                <a:solidFill>
                  <a:srgbClr val="FFFFFF"/>
                </a:solidFill>
                <a:effectLst/>
                <a:latin typeface="DIN-Black"/>
              </a:rPr>
              <a:t>B back to A.</a:t>
            </a:r>
          </a:p>
        </p:txBody>
      </p:sp>
    </p:spTree>
    <p:extLst>
      <p:ext uri="{BB962C8B-B14F-4D97-AF65-F5344CB8AC3E}">
        <p14:creationId xmlns:p14="http://schemas.microsoft.com/office/powerpoint/2010/main" val="2015173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 </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1938992"/>
          </a:xfrm>
          <a:prstGeom prst="rect">
            <a:avLst/>
          </a:prstGeom>
        </p:spPr>
        <p:txBody>
          <a:bodyPr wrap="square">
            <a:spAutoFit/>
          </a:bodyPr>
          <a:lstStyle/>
          <a:p>
            <a:pPr algn="ctr" rtl="0" eaLnBrk="1" fontAlgn="t" latinLnBrk="0" hangingPunct="1">
              <a:lnSpc>
                <a:spcPct val="150000"/>
              </a:lnSpc>
              <a:spcBef>
                <a:spcPts val="0"/>
              </a:spcBef>
              <a:spcAft>
                <a:spcPts val="0"/>
              </a:spcAft>
            </a:pPr>
            <a:r>
              <a:rPr lang="en-US" sz="8000" b="1" i="0" u="none" strike="noStrike" kern="1200" dirty="0">
                <a:solidFill>
                  <a:srgbClr val="FFFFFF"/>
                </a:solidFill>
                <a:effectLst/>
                <a:latin typeface="DIN-Black"/>
              </a:rPr>
              <a:t>?</a:t>
            </a:r>
          </a:p>
        </p:txBody>
      </p:sp>
    </p:spTree>
    <p:extLst>
      <p:ext uri="{BB962C8B-B14F-4D97-AF65-F5344CB8AC3E}">
        <p14:creationId xmlns:p14="http://schemas.microsoft.com/office/powerpoint/2010/main" val="338288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Introduction to basic data structures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pic>
        <p:nvPicPr>
          <p:cNvPr id="1026" name="Picture 2" descr="collections framework overview">
            <a:extLst>
              <a:ext uri="{FF2B5EF4-FFF2-40B4-BE49-F238E27FC236}">
                <a16:creationId xmlns:a16="http://schemas.microsoft.com/office/drawing/2014/main" id="{0378CC6F-BCC7-4B03-A017-C84B1919E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1320800"/>
            <a:ext cx="10429875" cy="528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83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Collection framework</a:t>
            </a: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158240" y="1333708"/>
            <a:ext cx="10058399" cy="5078313"/>
          </a:xfrm>
          <a:prstGeom prst="rect">
            <a:avLst/>
          </a:prstGeom>
        </p:spPr>
        <p:txBody>
          <a:bodyPr wrap="square">
            <a:spAutoFit/>
          </a:bodyPr>
          <a:lstStyle/>
          <a:p>
            <a:pPr marL="285750" indent="-285750" fontAlgn="t">
              <a:lnSpc>
                <a:spcPct val="150000"/>
              </a:lnSpc>
              <a:buFont typeface="Arial" panose="020B0604020202020204" pitchFamily="34" charset="0"/>
              <a:buChar char="•"/>
            </a:pPr>
            <a:r>
              <a:rPr lang="en-US" sz="1800" b="1" i="0" u="none" strike="noStrike" kern="1200" dirty="0">
                <a:solidFill>
                  <a:srgbClr val="FFFFFF"/>
                </a:solidFill>
                <a:effectLst/>
                <a:latin typeface="DIN-Black"/>
              </a:rPr>
              <a:t>Classes and interfaces is in </a:t>
            </a:r>
            <a:r>
              <a:rPr lang="en-US" sz="1800" b="1" i="0" u="none" strike="noStrike" kern="1200" dirty="0" err="1">
                <a:solidFill>
                  <a:srgbClr val="FFFFFF"/>
                </a:solidFill>
                <a:effectLst/>
                <a:latin typeface="DIN-Black"/>
              </a:rPr>
              <a:t>java.util</a:t>
            </a:r>
            <a:r>
              <a:rPr lang="en-US" sz="1800" b="1" i="0" u="none" strike="noStrike" kern="1200" dirty="0">
                <a:solidFill>
                  <a:srgbClr val="FFFFFF"/>
                </a:solidFill>
                <a:effectLst/>
                <a:latin typeface="DIN-Black"/>
              </a:rPr>
              <a:t> package. </a:t>
            </a:r>
            <a:endParaRPr lang="en-US" b="1" dirty="0">
              <a:solidFill>
                <a:srgbClr val="FFFFFF"/>
              </a:solidFill>
              <a:latin typeface="DIN-Black"/>
            </a:endParaRP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Iterator – </a:t>
            </a:r>
          </a:p>
          <a:p>
            <a:pPr marL="742950" lvl="1" indent="-285750" fontAlgn="t">
              <a:lnSpc>
                <a:spcPct val="150000"/>
              </a:lnSpc>
              <a:buFont typeface="Arial" panose="020B0604020202020204" pitchFamily="34" charset="0"/>
              <a:buChar char="•"/>
            </a:pPr>
            <a:r>
              <a:rPr lang="en-US" b="1" dirty="0">
                <a:solidFill>
                  <a:srgbClr val="FFFFFF"/>
                </a:solidFill>
                <a:latin typeface="DIN-Black"/>
              </a:rPr>
              <a:t>Fail fast iterator. </a:t>
            </a:r>
          </a:p>
          <a:p>
            <a:pPr marL="742950" lvl="1" indent="-285750" fontAlgn="t">
              <a:lnSpc>
                <a:spcPct val="150000"/>
              </a:lnSpc>
              <a:buFont typeface="Arial" panose="020B0604020202020204" pitchFamily="34" charset="0"/>
              <a:buChar char="•"/>
            </a:pPr>
            <a:r>
              <a:rPr lang="en-US" b="1" dirty="0">
                <a:solidFill>
                  <a:srgbClr val="FFFFFF"/>
                </a:solidFill>
                <a:latin typeface="DIN-Black"/>
              </a:rPr>
              <a:t>Change in underlying collection would cause </a:t>
            </a:r>
            <a:r>
              <a:rPr lang="en-US" b="1" dirty="0" err="1">
                <a:solidFill>
                  <a:srgbClr val="FFFFFF"/>
                </a:solidFill>
                <a:latin typeface="DIN-Black"/>
              </a:rPr>
              <a:t>iterator.next</a:t>
            </a:r>
            <a:r>
              <a:rPr lang="en-US" b="1" dirty="0">
                <a:solidFill>
                  <a:srgbClr val="FFFFFF"/>
                </a:solidFill>
                <a:latin typeface="DIN-Black"/>
              </a:rPr>
              <a:t> to throw exception.</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Comparator – </a:t>
            </a:r>
          </a:p>
          <a:p>
            <a:pPr marL="742950" lvl="1" indent="-285750" fontAlgn="t">
              <a:lnSpc>
                <a:spcPct val="150000"/>
              </a:lnSpc>
              <a:buFont typeface="Arial" panose="020B0604020202020204" pitchFamily="34" charset="0"/>
              <a:buChar char="•"/>
            </a:pPr>
            <a:r>
              <a:rPr lang="en-US" b="1" dirty="0">
                <a:solidFill>
                  <a:srgbClr val="FFFFFF"/>
                </a:solidFill>
                <a:latin typeface="DIN-Black"/>
              </a:rPr>
              <a:t>Implemented by the </a:t>
            </a:r>
            <a:r>
              <a:rPr lang="en-US" b="1" dirty="0" err="1">
                <a:solidFill>
                  <a:srgbClr val="FFFFFF"/>
                </a:solidFill>
                <a:latin typeface="DIN-Black"/>
              </a:rPr>
              <a:t>api</a:t>
            </a:r>
            <a:r>
              <a:rPr lang="en-US" b="1" dirty="0">
                <a:solidFill>
                  <a:srgbClr val="FFFFFF"/>
                </a:solidFill>
                <a:latin typeface="DIN-Black"/>
              </a:rPr>
              <a:t>. </a:t>
            </a:r>
          </a:p>
          <a:p>
            <a:pPr marL="742950" lvl="1" indent="-285750" fontAlgn="t">
              <a:lnSpc>
                <a:spcPct val="150000"/>
              </a:lnSpc>
              <a:buFont typeface="Arial" panose="020B0604020202020204" pitchFamily="34" charset="0"/>
              <a:buChar char="•"/>
            </a:pPr>
            <a:r>
              <a:rPr lang="en-US" b="1" dirty="0">
                <a:solidFill>
                  <a:srgbClr val="FFFFFF"/>
                </a:solidFill>
                <a:latin typeface="DIN-Black"/>
              </a:rPr>
              <a:t>Defined as int </a:t>
            </a:r>
            <a:r>
              <a:rPr lang="en-US" b="1" dirty="0" err="1">
                <a:solidFill>
                  <a:srgbClr val="FFFFFF"/>
                </a:solidFill>
                <a:latin typeface="DIN-Black"/>
              </a:rPr>
              <a:t>compareTo</a:t>
            </a:r>
            <a:r>
              <a:rPr lang="en-US" b="1" dirty="0">
                <a:solidFill>
                  <a:srgbClr val="FFFFFF"/>
                </a:solidFill>
                <a:latin typeface="DIN-Black"/>
              </a:rPr>
              <a:t> (&lt;T&gt; </a:t>
            </a:r>
            <a:r>
              <a:rPr lang="en-US" b="1" dirty="0" err="1">
                <a:solidFill>
                  <a:srgbClr val="FFFFFF"/>
                </a:solidFill>
                <a:latin typeface="DIN-Black"/>
              </a:rPr>
              <a:t>coln</a:t>
            </a:r>
            <a:r>
              <a:rPr lang="en-US" b="1" dirty="0">
                <a:solidFill>
                  <a:srgbClr val="FFFFFF"/>
                </a:solidFill>
                <a:latin typeface="DIN-Black"/>
              </a:rPr>
              <a:t>)method which  is used for sorting.</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Comparable – </a:t>
            </a:r>
          </a:p>
          <a:p>
            <a:pPr marL="742950" lvl="1" indent="-285750" fontAlgn="t">
              <a:lnSpc>
                <a:spcPct val="150000"/>
              </a:lnSpc>
              <a:buFont typeface="Arial" panose="020B0604020202020204" pitchFamily="34" charset="0"/>
              <a:buChar char="•"/>
            </a:pPr>
            <a:r>
              <a:rPr lang="en-US" b="1" dirty="0">
                <a:solidFill>
                  <a:srgbClr val="FFFFFF"/>
                </a:solidFill>
                <a:latin typeface="DIN-Black"/>
              </a:rPr>
              <a:t>Can be used externally for sorting. </a:t>
            </a:r>
          </a:p>
          <a:p>
            <a:pPr marL="742950" lvl="1" indent="-285750" fontAlgn="t">
              <a:lnSpc>
                <a:spcPct val="150000"/>
              </a:lnSpc>
              <a:buFont typeface="Arial" panose="020B0604020202020204" pitchFamily="34" charset="0"/>
              <a:buChar char="•"/>
            </a:pPr>
            <a:r>
              <a:rPr lang="en-US" b="1" dirty="0">
                <a:solidFill>
                  <a:srgbClr val="FFFFFF"/>
                </a:solidFill>
                <a:latin typeface="DIN-Black"/>
              </a:rPr>
              <a:t>Defined as int compare (&lt;T&gt; </a:t>
            </a:r>
            <a:r>
              <a:rPr lang="en-US" b="1" dirty="0" err="1">
                <a:solidFill>
                  <a:srgbClr val="FFFFFF"/>
                </a:solidFill>
                <a:latin typeface="DIN-Black"/>
              </a:rPr>
              <a:t>coln</a:t>
            </a:r>
            <a:r>
              <a:rPr lang="en-US" b="1" dirty="0">
                <a:solidFill>
                  <a:srgbClr val="FFFFFF"/>
                </a:solidFill>
                <a:latin typeface="DIN-Black"/>
              </a:rPr>
              <a:t>, &lt;T&gt; </a:t>
            </a:r>
            <a:r>
              <a:rPr lang="en-US" b="1" dirty="0" err="1">
                <a:solidFill>
                  <a:srgbClr val="FFFFFF"/>
                </a:solidFill>
                <a:latin typeface="DIN-Black"/>
              </a:rPr>
              <a:t>coln</a:t>
            </a:r>
            <a:r>
              <a:rPr lang="en-US" b="1" dirty="0">
                <a:solidFill>
                  <a:srgbClr val="FFFFFF"/>
                </a:solidFill>
                <a:latin typeface="DIN-Black"/>
              </a:rPr>
              <a:t>) </a:t>
            </a:r>
          </a:p>
          <a:p>
            <a:pPr marL="742950" lvl="1" indent="-285750" fontAlgn="t">
              <a:lnSpc>
                <a:spcPct val="150000"/>
              </a:lnSpc>
              <a:buFont typeface="Arial" panose="020B0604020202020204" pitchFamily="34" charset="0"/>
              <a:buChar char="•"/>
            </a:pPr>
            <a:r>
              <a:rPr lang="en-US" b="1" dirty="0">
                <a:solidFill>
                  <a:srgbClr val="FFFFFF"/>
                </a:solidFill>
                <a:latin typeface="DIN-Black"/>
              </a:rPr>
              <a:t>Can be used for sorting externally. </a:t>
            </a:r>
          </a:p>
          <a:p>
            <a:pPr marL="742950" lvl="1" indent="-285750" fontAlgn="t">
              <a:lnSpc>
                <a:spcPct val="150000"/>
              </a:lnSpc>
              <a:buFont typeface="Arial" panose="020B0604020202020204" pitchFamily="34" charset="0"/>
              <a:buChar char="•"/>
            </a:pPr>
            <a:r>
              <a:rPr lang="en-US" b="1" dirty="0">
                <a:solidFill>
                  <a:srgbClr val="FFFFFF"/>
                </a:solidFill>
                <a:latin typeface="DIN-Black"/>
              </a:rPr>
              <a:t>Ideally classes can create an instance of Comparable and use it for sorting.</a:t>
            </a:r>
          </a:p>
        </p:txBody>
      </p:sp>
    </p:spTree>
    <p:extLst>
      <p:ext uri="{BB962C8B-B14F-4D97-AF65-F5344CB8AC3E}">
        <p14:creationId xmlns:p14="http://schemas.microsoft.com/office/powerpoint/2010/main" val="267821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Collection framework</a:t>
            </a: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158240" y="1272748"/>
            <a:ext cx="10058399" cy="5493812"/>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Hash</a:t>
            </a:r>
          </a:p>
          <a:p>
            <a:pPr marL="742950" lvl="1" indent="-285750" fontAlgn="t">
              <a:lnSpc>
                <a:spcPct val="150000"/>
              </a:lnSpc>
              <a:buFont typeface="Arial" panose="020B0604020202020204" pitchFamily="34" charset="0"/>
              <a:buChar char="•"/>
            </a:pPr>
            <a:r>
              <a:rPr lang="en-US" b="1" dirty="0">
                <a:solidFill>
                  <a:srgbClr val="FFFFFF"/>
                </a:solidFill>
                <a:latin typeface="DIN-Black"/>
              </a:rPr>
              <a:t>Uses hashing algorithm. </a:t>
            </a:r>
          </a:p>
          <a:p>
            <a:pPr marL="742950" lvl="1" indent="-285750" fontAlgn="t">
              <a:lnSpc>
                <a:spcPct val="150000"/>
              </a:lnSpc>
              <a:buFont typeface="Arial" panose="020B0604020202020204" pitchFamily="34" charset="0"/>
              <a:buChar char="•"/>
            </a:pPr>
            <a:r>
              <a:rPr lang="en-US" b="1" dirty="0">
                <a:solidFill>
                  <a:srgbClr val="FFFFFF"/>
                </a:solidFill>
                <a:latin typeface="DIN-Black"/>
              </a:rPr>
              <a:t>Insertion and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Set – </a:t>
            </a:r>
          </a:p>
          <a:p>
            <a:pPr marL="742950" lvl="1" indent="-285750" fontAlgn="t">
              <a:lnSpc>
                <a:spcPct val="150000"/>
              </a:lnSpc>
              <a:buFont typeface="Arial" panose="020B0604020202020204" pitchFamily="34" charset="0"/>
              <a:buChar char="•"/>
            </a:pPr>
            <a:r>
              <a:rPr lang="en-US" b="1" dirty="0">
                <a:solidFill>
                  <a:srgbClr val="FFFFFF"/>
                </a:solidFill>
                <a:latin typeface="DIN-Black"/>
              </a:rPr>
              <a:t>doesn’t allow duplicates.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List/Linked – </a:t>
            </a:r>
          </a:p>
          <a:p>
            <a:pPr marL="742950" lvl="1" indent="-285750" fontAlgn="t">
              <a:lnSpc>
                <a:spcPct val="150000"/>
              </a:lnSpc>
              <a:buFont typeface="Arial" panose="020B0604020202020204" pitchFamily="34" charset="0"/>
              <a:buChar char="•"/>
            </a:pPr>
            <a:r>
              <a:rPr lang="en-US" b="1" dirty="0">
                <a:solidFill>
                  <a:srgbClr val="FFFFFF"/>
                </a:solidFill>
                <a:latin typeface="DIN-Black"/>
              </a:rPr>
              <a:t>guarantees the order of insertion. </a:t>
            </a:r>
          </a:p>
          <a:p>
            <a:pPr marL="742950" lvl="1" indent="-285750" fontAlgn="t">
              <a:lnSpc>
                <a:spcPct val="150000"/>
              </a:lnSpc>
              <a:buFont typeface="Arial" panose="020B0604020202020204" pitchFamily="34" charset="0"/>
              <a:buChar char="•"/>
            </a:pPr>
            <a:r>
              <a:rPr lang="en-US" b="1" dirty="0">
                <a:solidFill>
                  <a:srgbClr val="FFFFFF"/>
                </a:solidFill>
                <a:latin typeface="DIN-Black"/>
              </a:rPr>
              <a:t>Slower than Hashing and Tree.</a:t>
            </a:r>
          </a:p>
          <a:p>
            <a:pPr marL="742950" lvl="1" indent="-285750" fontAlgn="t">
              <a:lnSpc>
                <a:spcPct val="150000"/>
              </a:lnSpc>
              <a:buFont typeface="Arial" panose="020B0604020202020204" pitchFamily="34" charset="0"/>
              <a:buChar char="•"/>
            </a:pPr>
            <a:r>
              <a:rPr lang="en-US" b="1" dirty="0">
                <a:solidFill>
                  <a:srgbClr val="FFFFFF"/>
                </a:solidFill>
                <a:latin typeface="DIN-Black"/>
              </a:rPr>
              <a:t>Performance depends only on size() and not on capacity().</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b="1" dirty="0">
                <a:solidFill>
                  <a:srgbClr val="FFFFFF"/>
                </a:solidFill>
                <a:latin typeface="DIN-Black"/>
              </a:rPr>
              <a:t>Tree – </a:t>
            </a:r>
          </a:p>
          <a:p>
            <a:pPr marL="742950" lvl="1" indent="-285750" fontAlgn="t">
              <a:lnSpc>
                <a:spcPct val="150000"/>
              </a:lnSpc>
              <a:buFont typeface="Arial" panose="020B0604020202020204" pitchFamily="34" charset="0"/>
              <a:buChar char="•"/>
            </a:pPr>
            <a:r>
              <a:rPr lang="en-US" b="1" dirty="0">
                <a:solidFill>
                  <a:srgbClr val="FFFFFF"/>
                </a:solidFill>
                <a:latin typeface="DIN-Black"/>
              </a:rPr>
              <a:t>Maintains the data sorted using comparable. </a:t>
            </a:r>
          </a:p>
          <a:p>
            <a:pPr marL="742950" lvl="1" indent="-285750" fontAlgn="t">
              <a:lnSpc>
                <a:spcPct val="150000"/>
              </a:lnSpc>
              <a:buFont typeface="Arial" panose="020B0604020202020204" pitchFamily="34" charset="0"/>
              <a:buChar char="•"/>
            </a:pPr>
            <a:r>
              <a:rPr lang="en-US" b="1" dirty="0">
                <a:solidFill>
                  <a:srgbClr val="FFFFFF"/>
                </a:solidFill>
                <a:latin typeface="DIN-Black"/>
              </a:rPr>
              <a:t>Slower than hashing. </a:t>
            </a:r>
          </a:p>
          <a:p>
            <a:pPr marL="742950" lvl="1" indent="-285750" fontAlgn="t">
              <a:lnSpc>
                <a:spcPct val="150000"/>
              </a:lnSpc>
              <a:buFont typeface="Arial" panose="020B0604020202020204" pitchFamily="34" charset="0"/>
              <a:buChar char="•"/>
            </a:pPr>
            <a:r>
              <a:rPr lang="en-US" b="1" dirty="0">
                <a:solidFill>
                  <a:srgbClr val="FFFFFF"/>
                </a:solidFill>
                <a:latin typeface="DIN-Black"/>
              </a:rPr>
              <a:t>Uses a balanced binary tree, so the performance is not very bad too.</a:t>
            </a:r>
          </a:p>
        </p:txBody>
      </p:sp>
    </p:spTree>
    <p:extLst>
      <p:ext uri="{BB962C8B-B14F-4D97-AF65-F5344CB8AC3E}">
        <p14:creationId xmlns:p14="http://schemas.microsoft.com/office/powerpoint/2010/main" val="273028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Design Goals</a:t>
            </a:r>
          </a:p>
        </p:txBody>
      </p:sp>
      <p:sp>
        <p:nvSpPr>
          <p:cNvPr id="6" name="Rectangle 5">
            <a:extLst>
              <a:ext uri="{FF2B5EF4-FFF2-40B4-BE49-F238E27FC236}">
                <a16:creationId xmlns:a16="http://schemas.microsoft.com/office/drawing/2014/main" id="{1AFE4F34-8260-4EB6-8248-06315F2B803F}"/>
              </a:ext>
            </a:extLst>
          </p:cNvPr>
          <p:cNvSpPr/>
          <p:nvPr/>
        </p:nvSpPr>
        <p:spPr>
          <a:xfrm>
            <a:off x="873761" y="1620844"/>
            <a:ext cx="11273420" cy="3616311"/>
          </a:xfrm>
          <a:prstGeom prst="rect">
            <a:avLst/>
          </a:prstGeom>
        </p:spPr>
        <p:txBody>
          <a:bodyPr wrap="square">
            <a:noAutofit/>
          </a:bodyPr>
          <a:lstStyle/>
          <a:p>
            <a:endParaRPr lang="en-US" sz="2600" b="1" dirty="0">
              <a:solidFill>
                <a:schemeClr val="bg1"/>
              </a:solidFill>
            </a:endParaRPr>
          </a:p>
        </p:txBody>
      </p:sp>
      <p:sp>
        <p:nvSpPr>
          <p:cNvPr id="3" name="Rectangle 2"/>
          <p:cNvSpPr/>
          <p:nvPr/>
        </p:nvSpPr>
        <p:spPr>
          <a:xfrm>
            <a:off x="1066800" y="1509084"/>
            <a:ext cx="10058399" cy="4662815"/>
          </a:xfrm>
          <a:prstGeom prst="rect">
            <a:avLst/>
          </a:prstGeom>
        </p:spPr>
        <p:txBody>
          <a:bodyPr wrap="square">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Produce a reasonably small API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both in size</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"conceptual weight." </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800" b="1" i="0" u="none" strike="noStrike" kern="1200" dirty="0">
                <a:solidFill>
                  <a:srgbClr val="FFFFFF"/>
                </a:solidFill>
                <a:effectLst/>
                <a:latin typeface="DIN-Black"/>
              </a:rPr>
              <a:t>Keep the number of core interfaces </a:t>
            </a:r>
            <a:r>
              <a:rPr lang="en-US" b="1" i="0" u="none" strike="noStrike" kern="1200" dirty="0">
                <a:solidFill>
                  <a:srgbClr val="FFFFFF"/>
                </a:solidFill>
                <a:effectLst/>
                <a:latin typeface="DIN-Black"/>
              </a:rPr>
              <a:t>small</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mutability, modifiability, and </a:t>
            </a:r>
            <a:r>
              <a:rPr lang="en-US" b="1" i="0" u="none" strike="noStrike" kern="1200" dirty="0" err="1">
                <a:solidFill>
                  <a:srgbClr val="FFFFFF"/>
                </a:solidFill>
                <a:effectLst/>
                <a:latin typeface="DIN-Black"/>
              </a:rPr>
              <a:t>resizability</a:t>
            </a:r>
            <a:r>
              <a:rPr lang="en-US" b="1" i="0" u="none" strike="noStrike" kern="1200" dirty="0">
                <a:solidFill>
                  <a:srgbClr val="FFFFFF"/>
                </a:solidFill>
                <a:effectLst/>
                <a:latin typeface="DIN-Black"/>
              </a:rPr>
              <a:t> not captured as separate interface. </a:t>
            </a:r>
          </a:p>
          <a:p>
            <a:pPr marL="742950" lvl="1"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Instead certain calls in the core interfaces are optional,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Implementations to throw an </a:t>
            </a:r>
            <a:r>
              <a:rPr lang="en-US" b="1" i="0" u="none" strike="noStrike" kern="1200" dirty="0" err="1">
                <a:solidFill>
                  <a:srgbClr val="FFFFFF"/>
                </a:solidFill>
                <a:effectLst/>
                <a:latin typeface="DIN-Black"/>
              </a:rPr>
              <a:t>UnsupportedOperationException</a:t>
            </a:r>
            <a:r>
              <a:rPr lang="en-US" b="1" i="0" u="none" strike="noStrike" kern="1200" dirty="0">
                <a:solidFill>
                  <a:srgbClr val="FFFFFF"/>
                </a:solidFill>
                <a:effectLst/>
                <a:latin typeface="DIN-Black"/>
              </a:rPr>
              <a:t> to indicate that they do not support a specified optional operation. </a:t>
            </a:r>
          </a:p>
          <a:p>
            <a:pPr marL="1200150" lvl="2" indent="-285750" fontAlgn="t">
              <a:lnSpc>
                <a:spcPct val="150000"/>
              </a:lnSpc>
              <a:buFont typeface="Arial" panose="020B0604020202020204" pitchFamily="34" charset="0"/>
              <a:buChar char="•"/>
            </a:pPr>
            <a:r>
              <a:rPr lang="en-US" b="1" i="0" u="none" strike="noStrike" kern="1200" dirty="0">
                <a:solidFill>
                  <a:srgbClr val="FFFFFF"/>
                </a:solidFill>
                <a:effectLst/>
                <a:latin typeface="DIN-Black"/>
              </a:rPr>
              <a:t>Of course, collection implementers must clearly document which optional operations are supported by an implementation.</a:t>
            </a:r>
          </a:p>
          <a:p>
            <a:pPr marL="285750" indent="-285750" algn="l" rtl="0" eaLnBrk="1" fontAlgn="t" latinLnBrk="0" hangingPunct="1">
              <a:lnSpc>
                <a:spcPct val="150000"/>
              </a:lnSpc>
              <a:spcBef>
                <a:spcPts val="0"/>
              </a:spcBef>
              <a:spcAft>
                <a:spcPts val="0"/>
              </a:spcAft>
              <a:buFont typeface="Arial" panose="020B0604020202020204" pitchFamily="34" charset="0"/>
              <a:buChar char="•"/>
            </a:pPr>
            <a:endParaRPr lang="en-US" b="1" dirty="0">
              <a:solidFill>
                <a:srgbClr val="FFFFFF"/>
              </a:solidFill>
              <a:latin typeface="DIN-Black"/>
            </a:endParaRPr>
          </a:p>
        </p:txBody>
      </p:sp>
    </p:spTree>
    <p:extLst>
      <p:ext uri="{BB962C8B-B14F-4D97-AF65-F5344CB8AC3E}">
        <p14:creationId xmlns:p14="http://schemas.microsoft.com/office/powerpoint/2010/main" val="638825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34923</TotalTime>
  <Words>3600</Words>
  <Application>Microsoft Office PowerPoint</Application>
  <PresentationFormat>Widescreen</PresentationFormat>
  <Paragraphs>519</Paragraphs>
  <Slides>53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DIN-Black</vt:lpstr>
      <vt:lpstr>Office Theme</vt:lpstr>
      <vt:lpstr>Decoding Web - Agenda</vt:lpstr>
      <vt:lpstr>How to measure algorithm</vt:lpstr>
      <vt:lpstr>Big-O</vt:lpstr>
      <vt:lpstr>Space complexity</vt:lpstr>
      <vt:lpstr>Space complexity</vt:lpstr>
      <vt:lpstr>Introduction to basic data structures</vt:lpstr>
      <vt:lpstr>Collection framework</vt:lpstr>
      <vt:lpstr>Collection framework</vt:lpstr>
      <vt:lpstr>Design Goals</vt:lpstr>
      <vt:lpstr>Design Goals</vt:lpstr>
      <vt:lpstr>Collection in java</vt:lpstr>
      <vt:lpstr>Advantages of the Collection Framework </vt:lpstr>
      <vt:lpstr>Collection</vt:lpstr>
      <vt:lpstr>List</vt:lpstr>
      <vt:lpstr>List</vt:lpstr>
      <vt:lpstr>Hash table</vt:lpstr>
      <vt:lpstr>HashMap</vt:lpstr>
      <vt:lpstr>Set</vt:lpstr>
      <vt:lpstr>Set</vt:lpstr>
      <vt:lpstr>?</vt:lpstr>
      <vt:lpstr>Mathematical operation using Set</vt:lpstr>
      <vt:lpstr>Mathematical operation using Set</vt:lpstr>
      <vt:lpstr>Introduction to databases and SQL</vt:lpstr>
      <vt:lpstr>DBMS</vt:lpstr>
      <vt:lpstr>DBMS</vt:lpstr>
      <vt:lpstr>User Administration: </vt:lpstr>
      <vt:lpstr>Characteristics of DBMS</vt:lpstr>
      <vt:lpstr>Advantages of DBMS</vt:lpstr>
      <vt:lpstr>Advantages of DBMS</vt:lpstr>
      <vt:lpstr>Disadvantages of DBMS</vt:lpstr>
      <vt:lpstr>Tutorials</vt:lpstr>
      <vt:lpstr>Problem Solving</vt:lpstr>
      <vt:lpstr>Problem Solving</vt:lpstr>
      <vt:lpstr>Problem definitions</vt:lpstr>
      <vt:lpstr>Problem statement re-defined.</vt:lpstr>
      <vt:lpstr>Representation</vt:lpstr>
      <vt:lpstr>Approach / Strategy</vt:lpstr>
      <vt:lpstr>Pick up the algorithm</vt:lpstr>
      <vt:lpstr>Experiment</vt:lpstr>
      <vt:lpstr>Can you solve?</vt:lpstr>
      <vt:lpstr>Can you solve? Improved Logic</vt:lpstr>
      <vt:lpstr>Working backwards from a solution to derive starting conditions</vt:lpstr>
      <vt:lpstr>Working backwards from a solution to derive starting conditions</vt:lpstr>
      <vt:lpstr>Top down design</vt:lpstr>
      <vt:lpstr>Top down design</vt:lpstr>
      <vt:lpstr>Bottom-Up Design Model</vt:lpstr>
      <vt:lpstr>Dynamic Programming Approaches</vt:lpstr>
      <vt:lpstr>Bottom Up Approach</vt:lpstr>
      <vt:lpstr>Top-Down approach</vt:lpstr>
      <vt:lpstr>Brute Force Algorithms</vt:lpstr>
      <vt:lpstr>Brute Force Algorithms</vt:lpstr>
      <vt:lpstr>A naive algorithm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1146</cp:revision>
  <dcterms:created xsi:type="dcterms:W3CDTF">2019-09-14T09:29:44Z</dcterms:created>
  <dcterms:modified xsi:type="dcterms:W3CDTF">2021-02-06T04:30:35Z</dcterms:modified>
</cp:coreProperties>
</file>