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8" r:id="rId7"/>
    <p:sldId id="261" r:id="rId8"/>
    <p:sldId id="266" r:id="rId9"/>
    <p:sldId id="264" r:id="rId10"/>
    <p:sldId id="265" r:id="rId11"/>
  </p:sldIdLst>
  <p:sldSz cx="9144000" cy="5143500" type="screen16x9"/>
  <p:notesSz cx="6858000" cy="9144000"/>
  <p:embeddedFontLst>
    <p:embeddedFont>
      <p:font typeface="Nunito"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uNroklQ1gJsNFGFA2qmaClsxI8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EFCE48-9460-4842-B620-ADEC018954CA}" v="2" dt="2024-04-12T08:21:17.280"/>
    <p1510:client id="{CC89748C-3A3A-4FA0-ACF9-284824EC7EC7}" v="29" dt="2024-04-11T18:44:41.228"/>
    <p1510:client id="{E96233C6-E427-4425-AEF3-453B4AD12006}" v="32" dt="2024-04-12T08:24:47.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 name="Google Shape;8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6" name="Google Shape;4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2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9" name="Google Shape;29;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3" name="Google Shape;3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7" name="Google Shape;37;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9" name="Google Shape;3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2" name="Google Shape;4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1400">
        <p:push/>
      </p:transition>
    </mc:Choice>
    <mc:Fallback xmlns="">
      <p:transition spd="slow">
        <p:push/>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1086275" y="286726"/>
            <a:ext cx="6897900" cy="839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2900">
                <a:solidFill>
                  <a:srgbClr val="000000"/>
                </a:solidFill>
                <a:latin typeface="Times New Roman"/>
                <a:ea typeface="Times New Roman"/>
                <a:cs typeface="Times New Roman"/>
                <a:sym typeface="Times New Roman"/>
              </a:rPr>
              <a:t>Mid Term Continuous Assessment</a:t>
            </a:r>
            <a:endParaRPr sz="29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5200"/>
              <a:buNone/>
            </a:pPr>
            <a:r>
              <a:rPr lang="en" sz="2900">
                <a:solidFill>
                  <a:srgbClr val="000000"/>
                </a:solidFill>
                <a:latin typeface="Times New Roman"/>
                <a:ea typeface="Times New Roman"/>
                <a:cs typeface="Times New Roman"/>
                <a:sym typeface="Times New Roman"/>
              </a:rPr>
              <a:t>(Semester VI)</a:t>
            </a:r>
            <a:endParaRPr sz="2900">
              <a:solidFill>
                <a:srgbClr val="000000"/>
              </a:solidFill>
              <a:latin typeface="Times New Roman"/>
              <a:ea typeface="Times New Roman"/>
              <a:cs typeface="Times New Roman"/>
              <a:sym typeface="Times New Roman"/>
            </a:endParaRPr>
          </a:p>
        </p:txBody>
      </p:sp>
      <p:sp>
        <p:nvSpPr>
          <p:cNvPr id="52" name="Google Shape;52;p1"/>
          <p:cNvSpPr txBox="1"/>
          <p:nvPr/>
        </p:nvSpPr>
        <p:spPr>
          <a:xfrm>
            <a:off x="22650" y="1341775"/>
            <a:ext cx="9098700" cy="8391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 sz="1700" b="1" i="0" u="none" strike="noStrike" cap="none">
                <a:solidFill>
                  <a:schemeClr val="dk1"/>
                </a:solidFill>
                <a:latin typeface="Times New Roman"/>
                <a:ea typeface="Times New Roman"/>
                <a:cs typeface="Times New Roman"/>
                <a:sym typeface="Times New Roman"/>
              </a:rPr>
              <a:t>Vivekanand Education Society's Institute of Technology</a:t>
            </a:r>
            <a:endParaRPr sz="1700" b="1" i="0" u="none" strike="noStrike" cap="none">
              <a:solidFill>
                <a:schemeClr val="dk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Times New Roman"/>
                <a:ea typeface="Times New Roman"/>
                <a:cs typeface="Times New Roman"/>
                <a:sym typeface="Times New Roman"/>
              </a:rPr>
              <a:t>An Autonomous Institute Affiliated to University of Mumbai</a:t>
            </a:r>
            <a:endParaRPr sz="1400" b="1" i="0" u="none" strike="noStrike" cap="none">
              <a:solidFill>
                <a:schemeClr val="dk1"/>
              </a:solidFill>
              <a:latin typeface="Times New Roman"/>
              <a:ea typeface="Times New Roman"/>
              <a:cs typeface="Times New Roman"/>
              <a:sym typeface="Times New Roman"/>
            </a:endParaRPr>
          </a:p>
          <a:p>
            <a:pPr marL="0" marR="0" lvl="0" indent="0" algn="ctr" rtl="0">
              <a:lnSpc>
                <a:spcPct val="115000"/>
              </a:lnSpc>
              <a:spcBef>
                <a:spcPts val="160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SIMULINK-RUN LENGTH CODING</a:t>
            </a:r>
            <a:endParaRPr sz="1500" b="1">
              <a:solidFill>
                <a:schemeClr val="dk1"/>
              </a:solidFill>
              <a:latin typeface="Times New Roman"/>
              <a:ea typeface="Times New Roman"/>
              <a:cs typeface="Times New Roman"/>
              <a:sym typeface="Times New Roman"/>
            </a:endParaRPr>
          </a:p>
          <a:p>
            <a:pPr marL="0" marR="0" lvl="0" indent="0" algn="ctr" rtl="0">
              <a:lnSpc>
                <a:spcPct val="115000"/>
              </a:lnSpc>
              <a:spcBef>
                <a:spcPts val="1600"/>
              </a:spcBef>
              <a:spcAft>
                <a:spcPts val="0"/>
              </a:spcAft>
              <a:buClr>
                <a:schemeClr val="dk1"/>
              </a:buClr>
              <a:buSzPts val="1100"/>
              <a:buFont typeface="Arial"/>
              <a:buNone/>
            </a:pPr>
            <a:r>
              <a:rPr lang="en" sz="1500" b="1" i="0" u="none" strike="noStrike" cap="none">
                <a:solidFill>
                  <a:schemeClr val="dk1"/>
                </a:solidFill>
                <a:latin typeface="Times New Roman"/>
                <a:ea typeface="Times New Roman"/>
                <a:cs typeface="Times New Roman"/>
                <a:sym typeface="Times New Roman"/>
              </a:rPr>
              <a:t>Name of Guide : Mr. Mrugendra Vasmatkar</a:t>
            </a:r>
            <a:endParaRPr sz="1500" b="1" i="0" u="none" strike="noStrike" cap="none">
              <a:solidFill>
                <a:schemeClr val="dk1"/>
              </a:solidFill>
              <a:latin typeface="Times New Roman"/>
              <a:ea typeface="Times New Roman"/>
              <a:cs typeface="Times New Roman"/>
              <a:sym typeface="Times New Roman"/>
            </a:endParaRPr>
          </a:p>
          <a:p>
            <a:pPr marL="0" marR="0" lvl="0" indent="0" algn="ctr" rtl="0">
              <a:lnSpc>
                <a:spcPct val="115000"/>
              </a:lnSpc>
              <a:spcBef>
                <a:spcPts val="1600"/>
              </a:spcBef>
              <a:spcAft>
                <a:spcPts val="0"/>
              </a:spcAft>
              <a:buClr>
                <a:srgbClr val="000000"/>
              </a:buClr>
              <a:buSzPts val="1900"/>
              <a:buFont typeface="Arial"/>
              <a:buNone/>
            </a:pPr>
            <a:endParaRPr sz="1900" b="1"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1600"/>
              </a:spcBef>
              <a:spcAft>
                <a:spcPts val="1600"/>
              </a:spcAft>
              <a:buClr>
                <a:srgbClr val="000000"/>
              </a:buClr>
              <a:buSzPts val="1600"/>
              <a:buFont typeface="Arial"/>
              <a:buNone/>
            </a:pPr>
            <a:endParaRPr sz="1600" b="1" i="0" u="none" strike="noStrike" cap="none">
              <a:solidFill>
                <a:srgbClr val="FFFFFF"/>
              </a:solidFill>
              <a:latin typeface="Nunito"/>
              <a:ea typeface="Nunito"/>
              <a:cs typeface="Nunito"/>
              <a:sym typeface="Nunito"/>
            </a:endParaRPr>
          </a:p>
        </p:txBody>
      </p:sp>
      <p:sp>
        <p:nvSpPr>
          <p:cNvPr id="53" name="Google Shape;53;p1"/>
          <p:cNvSpPr txBox="1"/>
          <p:nvPr/>
        </p:nvSpPr>
        <p:spPr>
          <a:xfrm>
            <a:off x="779950" y="3225475"/>
            <a:ext cx="7426500" cy="1594800"/>
          </a:xfrm>
          <a:prstGeom prst="rect">
            <a:avLst/>
          </a:prstGeom>
          <a:noFill/>
          <a:ln>
            <a:noFill/>
          </a:ln>
        </p:spPr>
        <p:txBody>
          <a:bodyPr spcFirstLastPara="1" wrap="square" lIns="91425" tIns="91425" rIns="91425" bIns="91425" anchor="t" anchorCtr="0">
            <a:noAutofit/>
          </a:bodyPr>
          <a:lstStyle/>
          <a:p>
            <a:pPr>
              <a:buSzPts val="1400"/>
            </a:pPr>
            <a:r>
              <a:rPr lang="en" sz="1500" b="1">
                <a:latin typeface="Times New Roman"/>
                <a:ea typeface="Times New Roman"/>
                <a:cs typeface="Times New Roman"/>
                <a:sym typeface="Times New Roman"/>
              </a:rPr>
              <a:t>Group No.:</a:t>
            </a:r>
            <a:r>
              <a:rPr lang="en" sz="1500" b="1" i="0" u="none" strike="noStrike" cap="none">
                <a:solidFill>
                  <a:srgbClr val="000000"/>
                </a:solidFill>
                <a:latin typeface="Times New Roman"/>
                <a:ea typeface="Times New Roman"/>
                <a:cs typeface="Times New Roman"/>
                <a:sym typeface="Times New Roman"/>
              </a:rPr>
              <a:t>17</a:t>
            </a:r>
            <a:br>
              <a:rPr lang="en" sz="1500" b="1" i="0" u="none" strike="noStrike" cap="none" dirty="0">
                <a:latin typeface="Times New Roman"/>
                <a:ea typeface="Times New Roman"/>
                <a:cs typeface="Times New Roman"/>
              </a:rPr>
            </a:br>
            <a:endParaRPr lang="en-US" sz="1500" i="0" u="none" strike="noStrike" cap="none">
              <a:solidFill>
                <a:srgbClr val="000000"/>
              </a:solidFill>
              <a:latin typeface="Times New Roman"/>
              <a:ea typeface="Times New Roman"/>
              <a:cs typeface="Times New Roman"/>
            </a:endParaRPr>
          </a:p>
          <a:p>
            <a:pPr marL="0" marR="0" lvl="0" indent="0" algn="just" rtl="0">
              <a:lnSpc>
                <a:spcPct val="100000"/>
              </a:lnSpc>
              <a:spcBef>
                <a:spcPts val="0"/>
              </a:spcBef>
              <a:spcAft>
                <a:spcPts val="0"/>
              </a:spcAft>
              <a:buClr>
                <a:srgbClr val="000000"/>
              </a:buClr>
              <a:buSzPts val="1400"/>
              <a:buFont typeface="Arial"/>
              <a:buNone/>
            </a:pPr>
            <a:r>
              <a:rPr lang="en" sz="1500" i="0" u="none" strike="noStrike" cap="none" dirty="0">
                <a:solidFill>
                  <a:srgbClr val="000000"/>
                </a:solidFill>
                <a:latin typeface="Times New Roman"/>
                <a:ea typeface="Times New Roman"/>
                <a:cs typeface="Times New Roman"/>
                <a:sym typeface="Times New Roman"/>
              </a:rPr>
              <a:t>1 Aditi Boob</a:t>
            </a:r>
            <a:r>
              <a:rPr lang="en" sz="1500" dirty="0">
                <a:latin typeface="Times New Roman"/>
                <a:ea typeface="Times New Roman"/>
                <a:cs typeface="Times New Roman"/>
                <a:sym typeface="Times New Roman"/>
              </a:rPr>
              <a:t>- 8(D14B)</a:t>
            </a:r>
            <a:endParaRPr sz="15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r>
              <a:rPr lang="en" sz="1500" i="0" u="none" strike="noStrike" cap="none" dirty="0">
                <a:solidFill>
                  <a:srgbClr val="000000"/>
                </a:solidFill>
                <a:latin typeface="Times New Roman"/>
                <a:ea typeface="Times New Roman"/>
                <a:cs typeface="Times New Roman"/>
                <a:sym typeface="Times New Roman"/>
              </a:rPr>
              <a:t>2 Anjali Gu</a:t>
            </a:r>
            <a:r>
              <a:rPr lang="en" sz="1500" dirty="0">
                <a:latin typeface="Times New Roman"/>
                <a:ea typeface="Times New Roman"/>
                <a:cs typeface="Times New Roman"/>
                <a:sym typeface="Times New Roman"/>
              </a:rPr>
              <a:t>pta- 21</a:t>
            </a:r>
            <a:r>
              <a:rPr lang="en" sz="1500" dirty="0">
                <a:solidFill>
                  <a:schemeClr val="dk1"/>
                </a:solidFill>
                <a:latin typeface="Times New Roman"/>
                <a:ea typeface="Times New Roman"/>
                <a:cs typeface="Times New Roman"/>
                <a:sym typeface="Times New Roman"/>
              </a:rPr>
              <a:t>(D14B)</a:t>
            </a:r>
            <a:endParaRPr sz="15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r>
              <a:rPr lang="en" sz="1500" i="0" u="none" strike="noStrike" cap="none" dirty="0">
                <a:solidFill>
                  <a:srgbClr val="000000"/>
                </a:solidFill>
                <a:latin typeface="Times New Roman"/>
                <a:ea typeface="Times New Roman"/>
                <a:cs typeface="Times New Roman"/>
                <a:sym typeface="Times New Roman"/>
              </a:rPr>
              <a:t>3 Neerav </a:t>
            </a:r>
            <a:r>
              <a:rPr lang="en" sz="1500" i="0" u="none" strike="noStrike" cap="none" dirty="0" err="1">
                <a:solidFill>
                  <a:srgbClr val="000000"/>
                </a:solidFill>
                <a:latin typeface="Times New Roman"/>
                <a:ea typeface="Times New Roman"/>
                <a:cs typeface="Times New Roman"/>
                <a:sym typeface="Times New Roman"/>
              </a:rPr>
              <a:t>Sonaje</a:t>
            </a:r>
            <a:r>
              <a:rPr lang="en" sz="1500" dirty="0">
                <a:latin typeface="Times New Roman"/>
                <a:ea typeface="Times New Roman"/>
                <a:cs typeface="Times New Roman"/>
                <a:sym typeface="Times New Roman"/>
              </a:rPr>
              <a:t>- 60</a:t>
            </a:r>
            <a:r>
              <a:rPr lang="en" sz="1500" dirty="0">
                <a:solidFill>
                  <a:schemeClr val="dk1"/>
                </a:solidFill>
                <a:latin typeface="Times New Roman"/>
                <a:ea typeface="Times New Roman"/>
                <a:cs typeface="Times New Roman"/>
                <a:sym typeface="Times New Roman"/>
              </a:rPr>
              <a:t>(D14B)</a:t>
            </a:r>
            <a:endParaRPr sz="15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r>
              <a:rPr lang="en" sz="1500" i="0" u="none" strike="noStrike" cap="none" dirty="0">
                <a:solidFill>
                  <a:srgbClr val="000000"/>
                </a:solidFill>
                <a:latin typeface="Times New Roman"/>
                <a:ea typeface="Times New Roman"/>
                <a:cs typeface="Times New Roman"/>
                <a:sym typeface="Times New Roman"/>
              </a:rPr>
              <a:t>4 </a:t>
            </a:r>
            <a:r>
              <a:rPr lang="en" sz="1500" dirty="0">
                <a:latin typeface="Times New Roman"/>
                <a:ea typeface="Times New Roman"/>
                <a:cs typeface="Times New Roman"/>
                <a:sym typeface="Times New Roman"/>
              </a:rPr>
              <a:t>Aditi Ullas- 65</a:t>
            </a:r>
            <a:r>
              <a:rPr lang="en" sz="1500" dirty="0">
                <a:solidFill>
                  <a:schemeClr val="dk1"/>
                </a:solidFill>
                <a:latin typeface="Times New Roman"/>
                <a:ea typeface="Times New Roman"/>
                <a:cs typeface="Times New Roman"/>
                <a:sym typeface="Times New Roman"/>
              </a:rPr>
              <a:t>(D14B)</a:t>
            </a:r>
            <a:endParaRPr sz="1500" i="0" u="none" strike="noStrike" cap="none" dirty="0">
              <a:solidFill>
                <a:schemeClr val="dk1"/>
              </a:solidFill>
              <a:latin typeface="Times New Roman"/>
              <a:ea typeface="Times New Roman"/>
              <a:cs typeface="Times New Roman"/>
              <a:sym typeface="Times New Roman"/>
            </a:endParaRPr>
          </a:p>
          <a:p>
            <a:pPr marL="342900" marR="0" lvl="0" indent="-2540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pic>
        <p:nvPicPr>
          <p:cNvPr id="54" name="Google Shape;54;p1"/>
          <p:cNvPicPr preferRelativeResize="0"/>
          <p:nvPr/>
        </p:nvPicPr>
        <p:blipFill rotWithShape="1">
          <a:blip r:embed="rId3">
            <a:alphaModFix/>
          </a:blip>
          <a:srcRect/>
          <a:stretch/>
        </p:blipFill>
        <p:spPr>
          <a:xfrm>
            <a:off x="7928625" y="237603"/>
            <a:ext cx="638300" cy="1043900"/>
          </a:xfrm>
          <a:prstGeom prst="rect">
            <a:avLst/>
          </a:prstGeom>
          <a:noFill/>
          <a:ln>
            <a:noFill/>
          </a:ln>
        </p:spPr>
      </p:pic>
      <p:pic>
        <p:nvPicPr>
          <p:cNvPr id="55" name="Google Shape;55;p1"/>
          <p:cNvPicPr preferRelativeResize="0"/>
          <p:nvPr/>
        </p:nvPicPr>
        <p:blipFill rotWithShape="1">
          <a:blip r:embed="rId4">
            <a:alphaModFix/>
          </a:blip>
          <a:srcRect/>
          <a:stretch/>
        </p:blipFill>
        <p:spPr>
          <a:xfrm>
            <a:off x="257998" y="237599"/>
            <a:ext cx="943299" cy="937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311700" y="4282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6" name="Google Shape;106;p14"/>
          <p:cNvSpPr txBox="1"/>
          <p:nvPr/>
        </p:nvSpPr>
        <p:spPr>
          <a:xfrm>
            <a:off x="369800" y="1075775"/>
            <a:ext cx="8396100" cy="3681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700">
                <a:solidFill>
                  <a:srgbClr val="0D0D0D"/>
                </a:solidFill>
                <a:highlight>
                  <a:srgbClr val="FFFFFF"/>
                </a:highlight>
                <a:latin typeface="Times New Roman"/>
                <a:ea typeface="Times New Roman"/>
                <a:cs typeface="Times New Roman"/>
                <a:sym typeface="Times New Roman"/>
              </a:rPr>
              <a:t>The Simulink-based simulation of run-length coding (RLC) reveals its effectiveness in reducing interpixel redundancy in images through horizontal or vertical scanning and grouping of pixels with the same intensity into pairs. While RLC is widely utilized in binary and two-valued images like fax standards and bitmap images, its limitations in compressing highly textured images are acknowledged. </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70525" y="10029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solidFill>
                  <a:srgbClr val="0070C0"/>
                </a:solidFill>
                <a:latin typeface="Times New Roman"/>
                <a:ea typeface="Times New Roman"/>
                <a:cs typeface="Times New Roman"/>
                <a:sym typeface="Times New Roman"/>
              </a:rPr>
              <a:t>Contents to be covered</a:t>
            </a:r>
            <a:endParaRPr>
              <a:latin typeface="Times New Roman"/>
              <a:ea typeface="Times New Roman"/>
              <a:cs typeface="Times New Roman"/>
              <a:sym typeface="Times New Roman"/>
            </a:endParaRPr>
          </a:p>
        </p:txBody>
      </p:sp>
      <p:sp>
        <p:nvSpPr>
          <p:cNvPr id="61" name="Google Shape;61;p2"/>
          <p:cNvSpPr txBox="1">
            <a:spLocks noGrp="1"/>
          </p:cNvSpPr>
          <p:nvPr>
            <p:ph type="body" idx="1"/>
          </p:nvPr>
        </p:nvSpPr>
        <p:spPr>
          <a:xfrm>
            <a:off x="311700" y="673000"/>
            <a:ext cx="8520600" cy="44706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Problem Statement</a:t>
            </a:r>
            <a:endParaRPr lang="en-US"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Proposed Solution</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Complete Block Diagram of Proposed System</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Algorithm</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Observations/Results</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Conclusion</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References</a:t>
            </a:r>
            <a:endParaRPr sz="1600">
              <a:solidFill>
                <a:schemeClr val="dk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1056750" y="848375"/>
            <a:ext cx="7030500" cy="52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Problem Statement</a:t>
            </a:r>
            <a:endParaRPr>
              <a:solidFill>
                <a:srgbClr val="0070C0"/>
              </a:solidFill>
              <a:latin typeface="Times New Roman"/>
              <a:ea typeface="Times New Roman"/>
              <a:cs typeface="Times New Roman"/>
              <a:sym typeface="Times New Roman"/>
            </a:endParaRPr>
          </a:p>
        </p:txBody>
      </p:sp>
      <p:sp>
        <p:nvSpPr>
          <p:cNvPr id="67" name="Google Shape;67;p3"/>
          <p:cNvSpPr txBox="1">
            <a:spLocks noGrp="1"/>
          </p:cNvSpPr>
          <p:nvPr>
            <p:ph type="body" idx="1"/>
          </p:nvPr>
        </p:nvSpPr>
        <p:spPr>
          <a:xfrm>
            <a:off x="708358" y="2119557"/>
            <a:ext cx="7907100" cy="3024900"/>
          </a:xfrm>
          <a:prstGeom prst="rect">
            <a:avLst/>
          </a:prstGeom>
          <a:noFill/>
          <a:ln>
            <a:noFill/>
          </a:ln>
        </p:spPr>
        <p:txBody>
          <a:bodyPr spcFirstLastPara="1" wrap="square" lIns="91425" tIns="91425" rIns="91425" bIns="91425" anchor="t" anchorCtr="0">
            <a:noAutofit/>
          </a:bodyPr>
          <a:lstStyle/>
          <a:p>
            <a:pPr marL="0" indent="0" algn="ctr" rtl="0">
              <a:lnSpc>
                <a:spcPct val="115000"/>
              </a:lnSpc>
              <a:spcAft>
                <a:spcPts val="1600"/>
              </a:spcAft>
              <a:buSzPts val="1800"/>
              <a:buNone/>
            </a:pPr>
            <a:r>
              <a:rPr lang="en" sz="1700" dirty="0">
                <a:solidFill>
                  <a:srgbClr val="0D0D0D"/>
                </a:solidFill>
                <a:highlight>
                  <a:srgbClr val="FFFFFF"/>
                </a:highlight>
                <a:latin typeface="Times New Roman"/>
                <a:ea typeface="Times New Roman"/>
                <a:cs typeface="Times New Roman"/>
                <a:sym typeface="Times New Roman"/>
              </a:rPr>
              <a:t>Design a Simulink-based simulation to implement run-length coding on a binary input signal.</a:t>
            </a:r>
            <a:endParaRPr lang="en-US" sz="1700" dirty="0">
              <a:latin typeface="Times New Roman"/>
              <a:ea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990025" y="531875"/>
            <a:ext cx="7030500" cy="56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Proposed Solution</a:t>
            </a:r>
            <a:endParaRPr>
              <a:solidFill>
                <a:srgbClr val="0070C0"/>
              </a:solidFill>
              <a:latin typeface="Times New Roman"/>
              <a:ea typeface="Times New Roman"/>
              <a:cs typeface="Times New Roman"/>
              <a:sym typeface="Times New Roman"/>
            </a:endParaRPr>
          </a:p>
        </p:txBody>
      </p:sp>
      <p:sp>
        <p:nvSpPr>
          <p:cNvPr id="73" name="Google Shape;73;p6"/>
          <p:cNvSpPr txBox="1">
            <a:spLocks noGrp="1"/>
          </p:cNvSpPr>
          <p:nvPr>
            <p:ph type="body" idx="1"/>
          </p:nvPr>
        </p:nvSpPr>
        <p:spPr>
          <a:xfrm>
            <a:off x="344575" y="1353300"/>
            <a:ext cx="8321400" cy="3790200"/>
          </a:xfrm>
          <a:prstGeom prst="rect">
            <a:avLst/>
          </a:prstGeom>
          <a:noFill/>
          <a:ln>
            <a:noFill/>
          </a:ln>
        </p:spPr>
        <p:txBody>
          <a:bodyPr spcFirstLastPara="1" wrap="square" lIns="91425" tIns="91425" rIns="91425" bIns="91425" anchor="t" anchorCtr="0">
            <a:noAutofit/>
          </a:bodyPr>
          <a:lstStyle/>
          <a:p>
            <a:pPr algn="just">
              <a:lnSpc>
                <a:spcPct val="114999"/>
              </a:lnSpc>
              <a:buNone/>
            </a:pPr>
            <a:r>
              <a:rPr lang="en" sz="1700" dirty="0">
                <a:solidFill>
                  <a:srgbClr val="0D0D0D"/>
                </a:solidFill>
                <a:highlight>
                  <a:srgbClr val="FFFFFF"/>
                </a:highlight>
                <a:latin typeface="Times New Roman"/>
                <a:sym typeface="Times New Roman"/>
              </a:rPr>
              <a:t>    A proposed solution for implementing run length coding (RLC) in Simulink involves designing a model that takes input data sequences and generates corresponding encoded sequences using the RLC algorithm. Here's a step-by-step approach to implementing this solution: effectively implement run length coding in Simulink and assess its performance for compressing data sequences. This approach leverages Simulink's graphical modeling capabilities and MATLAB's computational tools to create a comprehensive solution for RLC encoding and evaluation.</a:t>
            </a:r>
            <a:endParaRPr lang="en-US" sz="1700" dirty="0">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77"/>
        <p:cNvGrpSpPr/>
        <p:nvPr/>
      </p:nvGrpSpPr>
      <p:grpSpPr>
        <a:xfrm>
          <a:off x="0" y="0"/>
          <a:ext cx="0" cy="0"/>
          <a:chOff x="0" y="0"/>
          <a:chExt cx="0" cy="0"/>
        </a:xfrm>
      </p:grpSpPr>
      <p:sp>
        <p:nvSpPr>
          <p:cNvPr id="78" name="Google Shape;78;p7"/>
          <p:cNvSpPr txBox="1"/>
          <p:nvPr/>
        </p:nvSpPr>
        <p:spPr>
          <a:xfrm>
            <a:off x="0" y="563250"/>
            <a:ext cx="9144000" cy="567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 sz="2800" b="0" i="0" u="none" strike="noStrike" cap="none">
                <a:solidFill>
                  <a:srgbClr val="0070C0"/>
                </a:solidFill>
                <a:latin typeface="Times New Roman"/>
                <a:ea typeface="Times New Roman"/>
                <a:cs typeface="Times New Roman"/>
                <a:sym typeface="Times New Roman"/>
              </a:rPr>
              <a:t>Block Diagram </a:t>
            </a:r>
            <a:endParaRPr sz="2800" b="0" i="0" u="none" strike="noStrike" cap="none">
              <a:solidFill>
                <a:srgbClr val="0070C0"/>
              </a:solidFill>
              <a:latin typeface="Times New Roman"/>
              <a:ea typeface="Times New Roman"/>
              <a:cs typeface="Times New Roman"/>
              <a:sym typeface="Times New Roman"/>
            </a:endParaRPr>
          </a:p>
        </p:txBody>
      </p:sp>
      <p:pic>
        <p:nvPicPr>
          <p:cNvPr id="3" name="Picture 2" descr="A diagram of a computer program&#10;&#10;Description automatically generated">
            <a:extLst>
              <a:ext uri="{FF2B5EF4-FFF2-40B4-BE49-F238E27FC236}">
                <a16:creationId xmlns:a16="http://schemas.microsoft.com/office/drawing/2014/main" id="{DF920690-1970-C47A-3A98-B8D15C31D89F}"/>
              </a:ext>
            </a:extLst>
          </p:cNvPr>
          <p:cNvPicPr>
            <a:picLocks noChangeAspect="1"/>
          </p:cNvPicPr>
          <p:nvPr/>
        </p:nvPicPr>
        <p:blipFill>
          <a:blip r:embed="rId3"/>
          <a:stretch>
            <a:fillRect/>
          </a:stretch>
        </p:blipFill>
        <p:spPr>
          <a:xfrm>
            <a:off x="1823759" y="1220040"/>
            <a:ext cx="5244352" cy="2493308"/>
          </a:xfrm>
          <a:prstGeom prst="rect">
            <a:avLst/>
          </a:prstGeom>
          <a:ln>
            <a:solidFill>
              <a:schemeClr val="tx1"/>
            </a:solidFill>
          </a:ln>
        </p:spPr>
      </p:pic>
      <p:sp>
        <p:nvSpPr>
          <p:cNvPr id="4" name="TextBox 3">
            <a:extLst>
              <a:ext uri="{FF2B5EF4-FFF2-40B4-BE49-F238E27FC236}">
                <a16:creationId xmlns:a16="http://schemas.microsoft.com/office/drawing/2014/main" id="{7A6981C9-FFBD-47B2-E582-E99CDCC30296}"/>
              </a:ext>
            </a:extLst>
          </p:cNvPr>
          <p:cNvSpPr txBox="1"/>
          <p:nvPr/>
        </p:nvSpPr>
        <p:spPr>
          <a:xfrm>
            <a:off x="2539999" y="3889375"/>
            <a:ext cx="401835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Times New Roman"/>
              </a:rPr>
              <a:t>Fig.1 Block Diagram of Run Length Coding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D34CE-A03D-4529-E4AD-7EA60F674217}"/>
              </a:ext>
            </a:extLst>
          </p:cNvPr>
          <p:cNvSpPr txBox="1"/>
          <p:nvPr/>
        </p:nvSpPr>
        <p:spPr>
          <a:xfrm>
            <a:off x="481446" y="65809"/>
            <a:ext cx="754899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
              <a:buAutoNum type="arabicPeriod"/>
            </a:pPr>
            <a:r>
              <a:rPr lang="en-US" sz="1600" b="1">
                <a:latin typeface="Times New Roman"/>
              </a:rPr>
              <a:t>Input Data  : </a:t>
            </a:r>
            <a:r>
              <a:rPr lang="en-US" sz="1600">
                <a:latin typeface="Times New Roman"/>
              </a:rPr>
              <a:t>This block represents the original data sequence that needs to be compressed using the RLC algorithm. It could be any type of data, such as a binary sequence, image pixels, or text characters.</a:t>
            </a:r>
          </a:p>
          <a:p>
            <a:endParaRPr lang="en-US" sz="1600">
              <a:latin typeface="Times New Roman"/>
            </a:endParaRPr>
          </a:p>
          <a:p>
            <a:pPr marL="228600" indent="-228600" algn="just">
              <a:buFont typeface=""/>
              <a:buAutoNum type="arabicPeriod" startAt="2"/>
            </a:pPr>
            <a:r>
              <a:rPr lang="en-US" sz="1600" b="1">
                <a:latin typeface="Times New Roman"/>
              </a:rPr>
              <a:t>Run-Length Encoder  : </a:t>
            </a:r>
            <a:r>
              <a:rPr lang="en-US" sz="1600">
                <a:latin typeface="Times New Roman"/>
              </a:rPr>
              <a:t>This block is responsible for compressing the input data by identifying consecutive identical symbols and replacing them with a single symbol followed by a count of their occurrences. The encoder generates the encoded data based on this compression scheme.</a:t>
            </a:r>
          </a:p>
          <a:p>
            <a:endParaRPr lang="en-US" sz="1600">
              <a:latin typeface="Times New Roman"/>
            </a:endParaRPr>
          </a:p>
          <a:p>
            <a:pPr marL="228600" indent="-228600" algn="just">
              <a:buFont typeface=""/>
              <a:buAutoNum type="arabicPeriod" startAt="3"/>
            </a:pPr>
            <a:r>
              <a:rPr lang="en-US" sz="1600" b="1">
                <a:latin typeface="Times New Roman"/>
              </a:rPr>
              <a:t>Encoded Data  : </a:t>
            </a:r>
            <a:r>
              <a:rPr lang="en-US" sz="1600">
                <a:latin typeface="Times New Roman"/>
              </a:rPr>
              <a:t>This block represents the compressed data output by the Run-Length Encoder. It contains the compressed representation of the input data, typically consisting of pairs of symbols and their respective counts.</a:t>
            </a:r>
          </a:p>
          <a:p>
            <a:endParaRPr lang="en-US" sz="1600">
              <a:latin typeface="Times New Roman"/>
            </a:endParaRPr>
          </a:p>
          <a:p>
            <a:pPr marL="228600" indent="-228600" algn="just">
              <a:buFont typeface=""/>
              <a:buAutoNum type="arabicPeriod" startAt="4"/>
            </a:pPr>
            <a:r>
              <a:rPr lang="en-US" sz="1600" b="1">
                <a:latin typeface="Times New Roman"/>
              </a:rPr>
              <a:t>Run-Length Decoder  : </a:t>
            </a:r>
            <a:r>
              <a:rPr lang="en-US" sz="1600">
                <a:latin typeface="Times New Roman"/>
              </a:rPr>
              <a:t>This block performs the inverse operation of the encoder. It takes the encoded data as input and reconstructs the original data sequence by expanding the compressed representations back into their original form.</a:t>
            </a:r>
          </a:p>
          <a:p>
            <a:pPr marL="228600" indent="-228600" algn="just">
              <a:buAutoNum type="arabicPeriod" startAt="4"/>
            </a:pPr>
            <a:endParaRPr lang="en-US" sz="1600">
              <a:latin typeface="Times New Roman"/>
            </a:endParaRPr>
          </a:p>
          <a:p>
            <a:pPr marL="228600" indent="-228600" algn="just">
              <a:buFont typeface=""/>
              <a:buAutoNum type="arabicPeriod" startAt="4"/>
            </a:pPr>
            <a:r>
              <a:rPr lang="en-US" sz="1600" b="1">
                <a:latin typeface="Times New Roman"/>
              </a:rPr>
              <a:t>Output Data  :</a:t>
            </a:r>
            <a:r>
              <a:rPr lang="en-US" sz="1600">
                <a:latin typeface="Times New Roman"/>
              </a:rPr>
              <a:t> This block represents the reconstructed or decompressed data sequence generated by the Run-Length Decoder. It ideally matches the original input data, allowing for lossless data compression and decompression using the RLC algorithm.</a:t>
            </a:r>
          </a:p>
        </p:txBody>
      </p:sp>
    </p:spTree>
    <p:extLst>
      <p:ext uri="{BB962C8B-B14F-4D97-AF65-F5344CB8AC3E}">
        <p14:creationId xmlns:p14="http://schemas.microsoft.com/office/powerpoint/2010/main" val="46118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311700" y="167934"/>
            <a:ext cx="8520600" cy="572700"/>
          </a:xfrm>
          <a:prstGeom prst="rect">
            <a:avLst/>
          </a:prstGeom>
          <a:noFill/>
          <a:ln>
            <a:noFill/>
          </a:ln>
        </p:spPr>
        <p:txBody>
          <a:bodyPr spcFirstLastPara="1" wrap="square" lIns="91425" tIns="91425" rIns="91425" bIns="91425" anchor="t" anchorCtr="0">
            <a:noAutofit/>
          </a:bodyPr>
          <a:lstStyle/>
          <a:p>
            <a:pPr marL="0" lvl="0" indent="0" algn="ctr">
              <a:lnSpc>
                <a:spcPct val="100000"/>
              </a:lnSpc>
              <a:spcBef>
                <a:spcPts val="0"/>
              </a:spcBef>
              <a:spcAft>
                <a:spcPts val="0"/>
              </a:spcAft>
              <a:buNone/>
            </a:pPr>
            <a:r>
              <a:rPr lang="en">
                <a:solidFill>
                  <a:srgbClr val="0070C0"/>
                </a:solidFill>
                <a:latin typeface="Times New Roman"/>
                <a:cs typeface="Times New Roman"/>
                <a:sym typeface="Times New Roman"/>
              </a:rPr>
              <a:t>Algorithm</a:t>
            </a:r>
            <a:endParaRPr lang="en-US"/>
          </a:p>
        </p:txBody>
      </p:sp>
      <p:pic>
        <p:nvPicPr>
          <p:cNvPr id="4" name="Picture 3" descr="A diagram of a flowchart&#10;&#10;Description automatically generated">
            <a:extLst>
              <a:ext uri="{FF2B5EF4-FFF2-40B4-BE49-F238E27FC236}">
                <a16:creationId xmlns:a16="http://schemas.microsoft.com/office/drawing/2014/main" id="{8B2A0B1F-45C0-0F5B-FE43-A26155836778}"/>
              </a:ext>
            </a:extLst>
          </p:cNvPr>
          <p:cNvPicPr>
            <a:picLocks noChangeAspect="1"/>
          </p:cNvPicPr>
          <p:nvPr/>
        </p:nvPicPr>
        <p:blipFill>
          <a:blip r:embed="rId3"/>
          <a:stretch>
            <a:fillRect/>
          </a:stretch>
        </p:blipFill>
        <p:spPr>
          <a:xfrm>
            <a:off x="3490480" y="749877"/>
            <a:ext cx="1929245" cy="41632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A4E6A-4CB3-18A0-834F-CC7CFF6A9865}"/>
              </a:ext>
            </a:extLst>
          </p:cNvPr>
          <p:cNvSpPr txBox="1"/>
          <p:nvPr/>
        </p:nvSpPr>
        <p:spPr>
          <a:xfrm>
            <a:off x="283481" y="181428"/>
            <a:ext cx="845910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 sz="2800">
                <a:solidFill>
                  <a:srgbClr val="0070C0"/>
                </a:solidFill>
                <a:latin typeface="Times New Roman"/>
                <a:cs typeface="Times New Roman"/>
              </a:rPr>
              <a:t>Observations / Results</a:t>
            </a:r>
            <a:endParaRPr lang="en-US" sz="2800">
              <a:latin typeface="Times New Roman"/>
              <a:cs typeface="Times New Roman"/>
            </a:endParaRPr>
          </a:p>
          <a:p>
            <a:pPr algn="ctr"/>
            <a:endParaRPr lang="en-US" sz="2800">
              <a:latin typeface="Times New Roman"/>
            </a:endParaRPr>
          </a:p>
          <a:p>
            <a:endParaRPr lang="en-US"/>
          </a:p>
          <a:p>
            <a:endParaRPr lang="en-US"/>
          </a:p>
          <a:p>
            <a:endParaRPr lang="en-US"/>
          </a:p>
          <a:p>
            <a:endParaRPr lang="en-US"/>
          </a:p>
          <a:p>
            <a:endParaRPr lang="en-US"/>
          </a:p>
        </p:txBody>
      </p:sp>
      <p:sp>
        <p:nvSpPr>
          <p:cNvPr id="6" name="TextBox 5">
            <a:extLst>
              <a:ext uri="{FF2B5EF4-FFF2-40B4-BE49-F238E27FC236}">
                <a16:creationId xmlns:a16="http://schemas.microsoft.com/office/drawing/2014/main" id="{5637FE41-BC96-73CF-80AA-A15FE1BBB584}"/>
              </a:ext>
            </a:extLst>
          </p:cNvPr>
          <p:cNvSpPr txBox="1"/>
          <p:nvPr/>
        </p:nvSpPr>
        <p:spPr>
          <a:xfrm>
            <a:off x="2560023" y="4002122"/>
            <a:ext cx="39191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Times New Roman"/>
              </a:rPr>
              <a:t>Fig 3.Simulink Implementation</a:t>
            </a:r>
            <a:endParaRPr lang="en-US"/>
          </a:p>
        </p:txBody>
      </p:sp>
      <p:pic>
        <p:nvPicPr>
          <p:cNvPr id="7" name="Picture 6" descr="A diagram of a video viewer&#10;&#10;Description automatically generated">
            <a:extLst>
              <a:ext uri="{FF2B5EF4-FFF2-40B4-BE49-F238E27FC236}">
                <a16:creationId xmlns:a16="http://schemas.microsoft.com/office/drawing/2014/main" id="{96F1451B-5347-6354-4D1E-D8E72369B3A8}"/>
              </a:ext>
            </a:extLst>
          </p:cNvPr>
          <p:cNvPicPr>
            <a:picLocks noChangeAspect="1"/>
          </p:cNvPicPr>
          <p:nvPr/>
        </p:nvPicPr>
        <p:blipFill>
          <a:blip r:embed="rId2"/>
          <a:stretch>
            <a:fillRect/>
          </a:stretch>
        </p:blipFill>
        <p:spPr>
          <a:xfrm>
            <a:off x="1190625" y="1266825"/>
            <a:ext cx="6762750" cy="2609850"/>
          </a:xfrm>
          <a:prstGeom prst="rect">
            <a:avLst/>
          </a:prstGeom>
        </p:spPr>
      </p:pic>
    </p:spTree>
    <p:extLst>
      <p:ext uri="{BB962C8B-B14F-4D97-AF65-F5344CB8AC3E}">
        <p14:creationId xmlns:p14="http://schemas.microsoft.com/office/powerpoint/2010/main" val="24626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Observations / Results</a:t>
            </a:r>
            <a:endParaRPr>
              <a:solidFill>
                <a:srgbClr val="0070C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200">
              <a:solidFill>
                <a:srgbClr val="ECECEC"/>
              </a:solidFill>
              <a:highlight>
                <a:schemeClr val="accent2"/>
              </a:highlight>
              <a:latin typeface="Roboto"/>
              <a:ea typeface="Roboto"/>
              <a:cs typeface="Roboto"/>
              <a:sym typeface="Roboto"/>
            </a:endParaRPr>
          </a:p>
          <a:p>
            <a:pPr marL="457200" lvl="0" indent="0" algn="l" rtl="0">
              <a:lnSpc>
                <a:spcPct val="100000"/>
              </a:lnSpc>
              <a:spcBef>
                <a:spcPts val="0"/>
              </a:spcBef>
              <a:spcAft>
                <a:spcPts val="0"/>
              </a:spcAft>
              <a:buNone/>
            </a:pPr>
            <a:endParaRPr sz="200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C2FD5E56-E2EE-D659-9BAF-12827666C855}"/>
              </a:ext>
            </a:extLst>
          </p:cNvPr>
          <p:cNvSpPr txBox="1"/>
          <p:nvPr/>
        </p:nvSpPr>
        <p:spPr>
          <a:xfrm>
            <a:off x="2631745" y="4045650"/>
            <a:ext cx="34327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Times New Roman"/>
              </a:rPr>
              <a:t>Fig.2 Simulink Function Code</a:t>
            </a:r>
            <a:endParaRPr lang="en-US"/>
          </a:p>
        </p:txBody>
      </p:sp>
      <p:pic>
        <p:nvPicPr>
          <p:cNvPr id="5" name="Picture 4" descr="A screenshot of a computer program&#10;&#10;Description automatically generated">
            <a:extLst>
              <a:ext uri="{FF2B5EF4-FFF2-40B4-BE49-F238E27FC236}">
                <a16:creationId xmlns:a16="http://schemas.microsoft.com/office/drawing/2014/main" id="{F2965E57-B1CE-ED3E-4AA4-2208BD7F1E31}"/>
              </a:ext>
            </a:extLst>
          </p:cNvPr>
          <p:cNvPicPr>
            <a:picLocks noChangeAspect="1"/>
          </p:cNvPicPr>
          <p:nvPr/>
        </p:nvPicPr>
        <p:blipFill>
          <a:blip r:embed="rId3"/>
          <a:stretch>
            <a:fillRect/>
          </a:stretch>
        </p:blipFill>
        <p:spPr>
          <a:xfrm>
            <a:off x="3087275" y="1016825"/>
            <a:ext cx="2524127" cy="3013364"/>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8</Notes>
  <HiddenSlides>1</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Mid Term Continuous Assessment (Semester VI)</vt:lpstr>
      <vt:lpstr>Contents to be covered</vt:lpstr>
      <vt:lpstr>Problem Statement</vt:lpstr>
      <vt:lpstr>Proposed Solution</vt:lpstr>
      <vt:lpstr>PowerPoint Presentation</vt:lpstr>
      <vt:lpstr>PowerPoint Presentation</vt:lpstr>
      <vt:lpstr>Algorithm</vt:lpstr>
      <vt:lpstr>PowerPoint Presentation</vt:lpstr>
      <vt:lpstr>Observations / 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Continuous Assessment (Semester VI)</dc:title>
  <cp:revision>46</cp:revision>
  <dcterms:modified xsi:type="dcterms:W3CDTF">2024-04-12T17:19:55Z</dcterms:modified>
</cp:coreProperties>
</file>