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83" r:id="rId5"/>
    <p:sldId id="284" r:id="rId6"/>
    <p:sldId id="290" r:id="rId7"/>
    <p:sldId id="285" r:id="rId8"/>
    <p:sldId id="286" r:id="rId9"/>
    <p:sldId id="291" r:id="rId10"/>
    <p:sldId id="280" r:id="rId11"/>
    <p:sldId id="287" r:id="rId12"/>
    <p:sldId id="288" r:id="rId13"/>
    <p:sldId id="289" r:id="rId14"/>
    <p:sldId id="279" r:id="rId15"/>
    <p:sldId id="281" r:id="rId16"/>
    <p:sldId id="282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A5DD-B3E6-42D3-9073-797EFAD72C1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2852E-601F-4E7C-AB4D-3E6584465C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818FDF-81CB-43BB-BBB8-085A70261611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107"/>
            <a:ext cx="5030132" cy="4111499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34E30-20C2-4C6D-ABB4-A4AE8CD4E660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260E7-CCA1-4149-96B6-FB0E74CD5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9133B-C529-4BDC-82BE-DA7E4E94C692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1430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DMDW Lab using PYTHON</a:t>
            </a:r>
            <a:endParaRPr lang="en-IN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4357694"/>
            <a:ext cx="6786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5</a:t>
            </a:r>
            <a:r>
              <a:rPr lang="en-IN" sz="2400" b="1" baseline="30000" dirty="0" smtClean="0"/>
              <a:t>th</a:t>
            </a:r>
            <a:r>
              <a:rPr lang="en-IN" sz="2400" b="1" dirty="0" smtClean="0"/>
              <a:t> Semester</a:t>
            </a:r>
          </a:p>
          <a:p>
            <a:pPr algn="ctr"/>
            <a:r>
              <a:rPr lang="en-IN" sz="2400" b="1" dirty="0"/>
              <a:t>Department of </a:t>
            </a:r>
            <a:r>
              <a:rPr lang="en-IN" sz="2400" b="1" dirty="0" smtClean="0"/>
              <a:t>Computer Science and Engineering</a:t>
            </a:r>
            <a:endParaRPr lang="en-IN" sz="2400" b="1" dirty="0"/>
          </a:p>
          <a:p>
            <a:pPr algn="ctr"/>
            <a:r>
              <a:rPr lang="en-IN" sz="2400" b="1" dirty="0"/>
              <a:t>GIET University, Gunupur</a:t>
            </a:r>
          </a:p>
          <a:p>
            <a:endParaRPr lang="en-IN" sz="24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0" y="1857364"/>
            <a:ext cx="2282508" cy="23243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060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7A8FBB-B9F7-44AF-BA03-E3A3F3E34ABC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Normalization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Min-max normalization</a:t>
            </a:r>
            <a:r>
              <a:rPr lang="en-US" altLang="en-US" sz="2000" smtClean="0"/>
              <a:t>: to [new_min</a:t>
            </a:r>
            <a:r>
              <a:rPr lang="en-US" altLang="en-US" sz="2000" baseline="-25000" smtClean="0"/>
              <a:t>A</a:t>
            </a:r>
            <a:r>
              <a:rPr lang="en-US" altLang="en-US" sz="2000" smtClean="0"/>
              <a:t>, new_max</a:t>
            </a:r>
            <a:r>
              <a:rPr lang="en-US" altLang="en-US" sz="2000" baseline="-25000" smtClean="0"/>
              <a:t>A</a:t>
            </a:r>
            <a:r>
              <a:rPr lang="en-US" altLang="en-US" sz="2000" smtClean="0"/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smtClean="0"/>
          </a:p>
          <a:p>
            <a:pPr lvl="1" eaLnBrk="1" hangingPunct="1">
              <a:lnSpc>
                <a:spcPct val="120000"/>
              </a:lnSpc>
            </a:pPr>
            <a:endParaRPr lang="en-US" altLang="en-US" sz="200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Ex.  Let income range $12,000 to $98,000 normalized to [0.0, 1.0].  Then $73,600 is mapped to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Z-score normalization</a:t>
            </a:r>
            <a:r>
              <a:rPr lang="en-US" altLang="en-US" sz="2000" smtClean="0"/>
              <a:t> (</a:t>
            </a:r>
            <a:r>
              <a:rPr lang="el-GR" altLang="en-US" sz="2000" smtClean="0"/>
              <a:t>μ</a:t>
            </a:r>
            <a:r>
              <a:rPr lang="en-US" altLang="en-US" sz="2000" smtClean="0"/>
              <a:t>: mean, </a:t>
            </a:r>
            <a:r>
              <a:rPr lang="el-GR" altLang="en-US" sz="2000" smtClean="0"/>
              <a:t>σ</a:t>
            </a:r>
            <a:r>
              <a:rPr lang="en-US" altLang="en-US" sz="2000" smtClean="0"/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smtClean="0"/>
          </a:p>
          <a:p>
            <a:pPr lvl="1" eaLnBrk="1" hangingPunct="1">
              <a:lnSpc>
                <a:spcPct val="120000"/>
              </a:lnSpc>
            </a:pPr>
            <a:endParaRPr lang="en-US" altLang="en-US" sz="200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Ex. Let </a:t>
            </a:r>
            <a:r>
              <a:rPr lang="el-GR" altLang="en-US" sz="2000" smtClean="0"/>
              <a:t>μ</a:t>
            </a:r>
            <a:r>
              <a:rPr lang="en-US" altLang="en-US" sz="2000" smtClean="0"/>
              <a:t> = 54,000, </a:t>
            </a:r>
            <a:r>
              <a:rPr lang="el-GR" altLang="en-US" sz="2000" smtClean="0"/>
              <a:t>σ</a:t>
            </a:r>
            <a:r>
              <a:rPr lang="en-US" altLang="en-US" sz="2000" smtClean="0"/>
              <a:t> = 16,000.  Then</a:t>
            </a:r>
            <a:endParaRPr lang="el-GR" altLang="en-US" sz="200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Normalization by decimal scaling</a:t>
            </a:r>
          </a:p>
        </p:txBody>
      </p:sp>
      <p:graphicFrame>
        <p:nvGraphicFramePr>
          <p:cNvPr id="47109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181600" y="2895600"/>
          <a:ext cx="2514600" cy="488950"/>
        </p:xfrm>
        <a:graphic>
          <a:graphicData uri="http://schemas.openxmlformats.org/presentationml/2006/ole">
            <p:oleObj spid="_x0000_s2050" name="Equation" r:id="rId4" imgW="2222500" imgH="419100" progId="Equation.3">
              <p:embed/>
            </p:oleObj>
          </a:graphicData>
        </a:graphic>
      </p:graphicFrame>
      <p:graphicFrame>
        <p:nvGraphicFramePr>
          <p:cNvPr id="47110" name="Object 5"/>
          <p:cNvGraphicFramePr>
            <a:graphicFrameLocks noChangeAspect="1"/>
          </p:cNvGraphicFramePr>
          <p:nvPr/>
        </p:nvGraphicFramePr>
        <p:xfrm>
          <a:off x="1905000" y="1828800"/>
          <a:ext cx="5943600" cy="709613"/>
        </p:xfrm>
        <a:graphic>
          <a:graphicData uri="http://schemas.openxmlformats.org/presentationml/2006/ole">
            <p:oleObj spid="_x0000_s2051" name="Equation" r:id="rId5" imgW="3340100" imgH="393700" progId="Equation.3">
              <p:embed/>
            </p:oleObj>
          </a:graphicData>
        </a:graphic>
      </p:graphicFrame>
      <p:graphicFrame>
        <p:nvGraphicFramePr>
          <p:cNvPr id="47111" name="Object 6"/>
          <p:cNvGraphicFramePr>
            <a:graphicFrameLocks noChangeAspect="1"/>
          </p:cNvGraphicFramePr>
          <p:nvPr/>
        </p:nvGraphicFramePr>
        <p:xfrm>
          <a:off x="1981200" y="3886200"/>
          <a:ext cx="1447800" cy="679450"/>
        </p:xfrm>
        <a:graphic>
          <a:graphicData uri="http://schemas.openxmlformats.org/presentationml/2006/ole">
            <p:oleObj spid="_x0000_s2052" name="Equation" r:id="rId6" imgW="634725" imgH="393529" progId="Equation.3">
              <p:embed/>
            </p:oleObj>
          </a:graphicData>
        </a:graphic>
      </p:graphicFrame>
      <p:graphicFrame>
        <p:nvGraphicFramePr>
          <p:cNvPr id="47112" name="Object 7"/>
          <p:cNvGraphicFramePr>
            <a:graphicFrameLocks noChangeAspect="1"/>
          </p:cNvGraphicFramePr>
          <p:nvPr/>
        </p:nvGraphicFramePr>
        <p:xfrm>
          <a:off x="1219200" y="5486400"/>
          <a:ext cx="1066800" cy="847725"/>
        </p:xfrm>
        <a:graphic>
          <a:graphicData uri="http://schemas.openxmlformats.org/presentationml/2006/ole">
            <p:oleObj spid="_x0000_s2053" name="Equation" r:id="rId7" imgW="495085" imgH="393529" progId="Equation.3">
              <p:embed/>
            </p:oleObj>
          </a:graphicData>
        </a:graphic>
      </p:graphicFrame>
      <p:graphicFrame>
        <p:nvGraphicFramePr>
          <p:cNvPr id="47113" name="Object 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p:oleObj spid="_x0000_s2054" name="Equation" r:id="rId8" imgW="114151" imgH="215619" progId="Equation.3">
              <p:embed/>
            </p:oleObj>
          </a:graphicData>
        </a:graphic>
      </p:graphicFrame>
      <p:sp>
        <p:nvSpPr>
          <p:cNvPr id="47114" name="Text Box 9"/>
          <p:cNvSpPr txBox="1">
            <a:spLocks noChangeArrowheads="1"/>
          </p:cNvSpPr>
          <p:nvPr/>
        </p:nvSpPr>
        <p:spPr bwMode="auto">
          <a:xfrm>
            <a:off x="2514600" y="5638800"/>
            <a:ext cx="612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Where </a:t>
            </a:r>
            <a:r>
              <a:rPr lang="en-US" altLang="en-US" i="1">
                <a:latin typeface="Times New Roman" pitchFamily="18" charset="0"/>
              </a:rPr>
              <a:t>j</a:t>
            </a:r>
            <a:r>
              <a:rPr lang="en-US" altLang="en-US" sz="2000">
                <a:latin typeface="Times New Roman" pitchFamily="18" charset="0"/>
              </a:rPr>
              <a:t> is the smallest integer such that Max(|</a:t>
            </a:r>
            <a:r>
              <a:rPr lang="el-GR" altLang="en-US" sz="2000">
                <a:latin typeface="Times New Roman" pitchFamily="18" charset="0"/>
                <a:cs typeface="Times New Roman" pitchFamily="18" charset="0"/>
              </a:rPr>
              <a:t>ν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en-US" sz="2000">
                <a:latin typeface="Times New Roman" pitchFamily="18" charset="0"/>
              </a:rPr>
              <a:t>|) &lt; 1</a:t>
            </a:r>
            <a:endParaRPr lang="en-US" altLang="en-US">
              <a:latin typeface="Times New Roman" pitchFamily="18" charset="0"/>
            </a:endParaRPr>
          </a:p>
        </p:txBody>
      </p:sp>
      <p:graphicFrame>
        <p:nvGraphicFramePr>
          <p:cNvPr id="47115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5562600" y="4592638"/>
          <a:ext cx="1952625" cy="563562"/>
        </p:xfrm>
        <a:graphic>
          <a:graphicData uri="http://schemas.openxmlformats.org/presentationml/2006/ole">
            <p:oleObj spid="_x0000_s2055" name="Equation" r:id="rId9" imgW="1498600" imgH="4191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52"/>
            <a:ext cx="9144000" cy="6500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300990"/>
            <a:ext cx="8001056" cy="6256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3357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10599FC-996F-4B81-9462-721820A9B5FF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 sz="3200" smtClean="0"/>
              <a:t>Exercise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76400"/>
            <a:ext cx="63055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are the value ranges of the following normalization methods?</a:t>
            </a:r>
          </a:p>
          <a:p>
            <a:pPr lvl="1"/>
            <a:r>
              <a:rPr lang="en-US" smtClean="0"/>
              <a:t>min-max normalization</a:t>
            </a:r>
          </a:p>
          <a:p>
            <a:pPr lvl="1"/>
            <a:r>
              <a:rPr lang="en-US" smtClean="0"/>
              <a:t>z-score normalization</a:t>
            </a:r>
          </a:p>
          <a:p>
            <a:pPr lvl="1"/>
            <a:r>
              <a:rPr lang="en-US" smtClean="0"/>
              <a:t>normalization by decimal scaling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E8F991-DB96-4558-89B2-9C68BD845A88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the following group of data: 200, 300, 400, 600, 1000, use the following methods to normalize the values.</a:t>
            </a:r>
          </a:p>
          <a:p>
            <a:pPr lvl="1"/>
            <a:r>
              <a:rPr lang="en-US" smtClean="0"/>
              <a:t>min-max normalization</a:t>
            </a:r>
          </a:p>
          <a:p>
            <a:pPr lvl="1"/>
            <a:r>
              <a:rPr lang="en-US" smtClean="0"/>
              <a:t>z-score normalization</a:t>
            </a:r>
          </a:p>
          <a:p>
            <a:pPr lvl="1"/>
            <a:r>
              <a:rPr lang="en-US" smtClean="0"/>
              <a:t>normalization by decimal scaling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31FA6C6-35EE-4F86-989F-587D1926259B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357298"/>
            <a:ext cx="8786842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Our Next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Assignment-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6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lang="en-US" sz="2800" dirty="0" smtClean="0"/>
              <a:t>Frequent pattern mining Using  Apriori Algorithm.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lang="en-US" sz="2800" dirty="0" smtClean="0"/>
              <a:t>Frequent pattern mining Frequent Pattern growth  </a:t>
            </a:r>
            <a:r>
              <a:rPr lang="en-US" sz="2800" dirty="0" smtClean="0"/>
              <a:t>   algorithm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and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lang="en-US" sz="2800" dirty="0" smtClean="0"/>
              <a:t>Association </a:t>
            </a:r>
            <a:r>
              <a:rPr lang="en-US" sz="2800" dirty="0" smtClean="0"/>
              <a:t>rule mining.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472" y="1643050"/>
            <a:ext cx="8572528" cy="48134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3200" dirty="0" smtClean="0"/>
              <a:t>   </a:t>
            </a:r>
            <a:r>
              <a:rPr lang="en-US" sz="3200" dirty="0" smtClean="0"/>
              <a:t>	</a:t>
            </a:r>
            <a:r>
              <a:rPr lang="en-US" sz="3200" dirty="0" smtClean="0"/>
              <a:t>Correlation </a:t>
            </a:r>
            <a:r>
              <a:rPr lang="en-US" sz="3200" dirty="0" smtClean="0"/>
              <a:t>co-efficient relation and </a:t>
            </a:r>
            <a:r>
              <a:rPr lang="en-US" sz="3200" dirty="0" smtClean="0"/>
              <a:t>co-	variance analysis</a:t>
            </a:r>
            <a:r>
              <a:rPr lang="en-US" sz="3200" dirty="0" smtClean="0"/>
              <a:t>.</a:t>
            </a:r>
          </a:p>
          <a:p>
            <a:endParaRPr lang="en-IN" sz="3200" dirty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q"/>
            </a:pPr>
            <a:endParaRPr lang="en-US" sz="3200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</a:rPr>
              <a:t>   </a:t>
            </a:r>
            <a:r>
              <a:rPr lang="en-US" sz="3200" dirty="0" smtClean="0">
                <a:solidFill>
                  <a:srgbClr val="002060"/>
                </a:solidFill>
              </a:rPr>
              <a:t>	</a:t>
            </a:r>
            <a:r>
              <a:rPr lang="en-US" sz="3200" dirty="0" smtClean="0"/>
              <a:t>Normalization </a:t>
            </a:r>
            <a:r>
              <a:rPr lang="en-US" sz="3200" dirty="0" smtClean="0"/>
              <a:t>(Min-Max, Z-score, Decimal </a:t>
            </a:r>
            <a:r>
              <a:rPr lang="en-US" sz="3200" dirty="0" smtClean="0"/>
              <a:t>	Scaling</a:t>
            </a:r>
            <a:r>
              <a:rPr lang="en-US" sz="3200" dirty="0" smtClean="0"/>
              <a:t>) techniques.</a:t>
            </a:r>
          </a:p>
          <a:p>
            <a:pPr>
              <a:buFont typeface="Wingdings" pitchFamily="2" charset="2"/>
              <a:buChar char="q"/>
            </a:pPr>
            <a:endParaRPr lang="en-IN" sz="3200" dirty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q"/>
            </a:pPr>
            <a:endParaRPr lang="en-US" sz="3200" dirty="0" smtClean="0">
              <a:solidFill>
                <a:srgbClr val="002060"/>
              </a:solidFill>
            </a:endParaRPr>
          </a:p>
          <a:p>
            <a:pPr marL="0" lvl="1">
              <a:spcBef>
                <a:spcPts val="25"/>
              </a:spcBef>
              <a:buClr>
                <a:srgbClr val="30859C"/>
              </a:buClr>
            </a:pPr>
            <a:endParaRPr lang="en-US" sz="2800" dirty="0">
              <a:latin typeface="Times New Roman"/>
              <a:cs typeface="Times New Roman"/>
            </a:endParaRPr>
          </a:p>
          <a:p>
            <a:pPr marL="0" lvl="1">
              <a:spcBef>
                <a:spcPts val="25"/>
              </a:spcBef>
              <a:buClr>
                <a:srgbClr val="30859C"/>
              </a:buClr>
              <a:buFont typeface="Arial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7239000" cy="77724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</a:t>
            </a:r>
            <a:r>
              <a:rPr lang="en-US" sz="4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Assignment-5</a:t>
            </a:r>
            <a:endParaRPr lang="en-IN" sz="4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1.png"/>
          <p:cNvPicPr>
            <a:picLocks noChangeAspect="1"/>
          </p:cNvPicPr>
          <p:nvPr/>
        </p:nvPicPr>
        <p:blipFill>
          <a:blip r:embed="rId2"/>
          <a:srcRect l="38867" t="30555" r="12500" b="26389"/>
          <a:stretch>
            <a:fillRect/>
          </a:stretch>
        </p:blipFill>
        <p:spPr>
          <a:xfrm>
            <a:off x="0" y="500018"/>
            <a:ext cx="9001156" cy="6357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2.png"/>
          <p:cNvPicPr>
            <a:picLocks noChangeAspect="1"/>
          </p:cNvPicPr>
          <p:nvPr/>
        </p:nvPicPr>
        <p:blipFill>
          <a:blip r:embed="rId2"/>
          <a:srcRect l="14062" r="13281"/>
          <a:stretch>
            <a:fillRect/>
          </a:stretch>
        </p:blipFill>
        <p:spPr>
          <a:xfrm>
            <a:off x="214282" y="214290"/>
            <a:ext cx="8715436" cy="6357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3.png"/>
          <p:cNvPicPr>
            <a:picLocks noChangeAspect="1"/>
          </p:cNvPicPr>
          <p:nvPr/>
        </p:nvPicPr>
        <p:blipFill>
          <a:blip r:embed="rId2"/>
          <a:srcRect l="13281" r="13281"/>
          <a:stretch>
            <a:fillRect/>
          </a:stretch>
        </p:blipFill>
        <p:spPr>
          <a:xfrm>
            <a:off x="357158" y="142852"/>
            <a:ext cx="8215370" cy="6215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4.png"/>
          <p:cNvPicPr>
            <a:picLocks noChangeAspect="1"/>
          </p:cNvPicPr>
          <p:nvPr/>
        </p:nvPicPr>
        <p:blipFill>
          <a:blip r:embed="rId2"/>
          <a:srcRect l="13281" r="13281"/>
          <a:stretch>
            <a:fillRect/>
          </a:stretch>
        </p:blipFill>
        <p:spPr>
          <a:xfrm>
            <a:off x="0" y="142852"/>
            <a:ext cx="9144000" cy="6357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5.png"/>
          <p:cNvPicPr>
            <a:picLocks noChangeAspect="1"/>
          </p:cNvPicPr>
          <p:nvPr/>
        </p:nvPicPr>
        <p:blipFill>
          <a:blip r:embed="rId2"/>
          <a:srcRect l="13281" r="13281"/>
          <a:stretch>
            <a:fillRect/>
          </a:stretch>
        </p:blipFill>
        <p:spPr>
          <a:xfrm>
            <a:off x="142844" y="357166"/>
            <a:ext cx="8429684" cy="5500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2285992"/>
            <a:ext cx="764386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Normalization</a:t>
            </a:r>
          </a:p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(Min-Max, </a:t>
            </a:r>
            <a:r>
              <a:rPr lang="en-US" sz="4000" dirty="0" smtClean="0">
                <a:solidFill>
                  <a:srgbClr val="FF0000"/>
                </a:solidFill>
              </a:rPr>
              <a:t>Z-score</a:t>
            </a:r>
            <a:r>
              <a:rPr lang="en-US" sz="3600" dirty="0" smtClean="0">
                <a:solidFill>
                  <a:srgbClr val="FF0000"/>
                </a:solidFill>
              </a:rPr>
              <a:t>, Decimal 	Scaling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643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191</Words>
  <Application>Microsoft Office PowerPoint</Application>
  <PresentationFormat>On-screen Show (4:3)</PresentationFormat>
  <Paragraphs>46</Paragraphs>
  <Slides>17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Microsoft Equation 3.0</vt:lpstr>
      <vt:lpstr>Slide 1</vt:lpstr>
      <vt:lpstr>        Assignment-5</vt:lpstr>
      <vt:lpstr>Slide 3</vt:lpstr>
      <vt:lpstr>Slide 4</vt:lpstr>
      <vt:lpstr>Slide 5</vt:lpstr>
      <vt:lpstr>Slide 6</vt:lpstr>
      <vt:lpstr>Slide 7</vt:lpstr>
      <vt:lpstr>Slide 8</vt:lpstr>
      <vt:lpstr>Slide 9</vt:lpstr>
      <vt:lpstr>Normalization</vt:lpstr>
      <vt:lpstr>Slide 11</vt:lpstr>
      <vt:lpstr>Slide 12</vt:lpstr>
      <vt:lpstr>Slide 13</vt:lpstr>
      <vt:lpstr>Exercise</vt:lpstr>
      <vt:lpstr>Exercise</vt:lpstr>
      <vt:lpstr>Exercise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&amp; Mrs</dc:creator>
  <cp:lastModifiedBy>Mr.Nayak</cp:lastModifiedBy>
  <cp:revision>29</cp:revision>
  <dcterms:created xsi:type="dcterms:W3CDTF">2020-11-03T18:35:41Z</dcterms:created>
  <dcterms:modified xsi:type="dcterms:W3CDTF">2020-11-18T06:15:01Z</dcterms:modified>
</cp:coreProperties>
</file>