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00" r:id="rId2"/>
    <p:sldId id="305" r:id="rId3"/>
    <p:sldId id="304" r:id="rId4"/>
    <p:sldId id="303" r:id="rId5"/>
    <p:sldId id="306" r:id="rId6"/>
    <p:sldId id="307" r:id="rId7"/>
    <p:sldId id="321" r:id="rId8"/>
    <p:sldId id="309" r:id="rId9"/>
    <p:sldId id="310" r:id="rId10"/>
    <p:sldId id="311" r:id="rId11"/>
    <p:sldId id="312" r:id="rId12"/>
    <p:sldId id="313" r:id="rId13"/>
    <p:sldId id="314" r:id="rId14"/>
    <p:sldId id="315" r:id="rId15"/>
    <p:sldId id="316" r:id="rId16"/>
    <p:sldId id="308" r:id="rId17"/>
    <p:sldId id="285" r:id="rId18"/>
    <p:sldId id="317" r:id="rId19"/>
    <p:sldId id="286" r:id="rId20"/>
    <p:sldId id="318" r:id="rId21"/>
    <p:sldId id="291" r:id="rId22"/>
    <p:sldId id="319" r:id="rId23"/>
    <p:sldId id="287" r:id="rId24"/>
    <p:sldId id="288" r:id="rId25"/>
    <p:sldId id="289" r:id="rId26"/>
    <p:sldId id="290" r:id="rId27"/>
    <p:sldId id="320" r:id="rId28"/>
    <p:sldId id="295" r:id="rId29"/>
    <p:sldId id="292" r:id="rId30"/>
    <p:sldId id="294" r:id="rId31"/>
    <p:sldId id="296" r:id="rId32"/>
    <p:sldId id="297" r:id="rId33"/>
    <p:sldId id="298" r:id="rId34"/>
    <p:sldId id="322" r:id="rId35"/>
    <p:sldId id="299" r:id="rId36"/>
    <p:sldId id="256" r:id="rId37"/>
    <p:sldId id="257" r:id="rId38"/>
    <p:sldId id="258" r:id="rId39"/>
    <p:sldId id="260" r:id="rId40"/>
    <p:sldId id="259" r:id="rId41"/>
    <p:sldId id="261" r:id="rId42"/>
    <p:sldId id="262" r:id="rId43"/>
    <p:sldId id="263" r:id="rId44"/>
    <p:sldId id="264" r:id="rId45"/>
    <p:sldId id="265" r:id="rId46"/>
    <p:sldId id="273" r:id="rId47"/>
    <p:sldId id="301" r:id="rId48"/>
    <p:sldId id="274" r:id="rId49"/>
    <p:sldId id="27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56"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197647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229002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71586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57770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55099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160128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228928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208562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1821743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406888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AD3D8-269E-4D1A-A4AE-7903B2F12AD2}"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196417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AD3D8-269E-4D1A-A4AE-7903B2F12AD2}" type="datetimeFigureOut">
              <a:rPr lang="en-US" smtClean="0"/>
              <a:pPr/>
              <a:t>10/21/2020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C68E-0920-4FF9-83B0-C02505A6533C}" type="slidenum">
              <a:rPr lang="en-US" smtClean="0"/>
              <a:pPr/>
              <a:t>‹#›</a:t>
            </a:fld>
            <a:endParaRPr lang="en-US"/>
          </a:p>
        </p:txBody>
      </p:sp>
    </p:spTree>
    <p:extLst>
      <p:ext uri="{BB962C8B-B14F-4D97-AF65-F5344CB8AC3E}">
        <p14:creationId xmlns="" xmlns:p14="http://schemas.microsoft.com/office/powerpoint/2010/main" val="29256939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pic/Java-vs-Python.jp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Windows" TargetMode="External"/><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hyperlink" Target="https://en.wikipedia.org/wiki/Linux" TargetMode="External"/><Relationship Id="rId4" Type="http://schemas.openxmlformats.org/officeDocument/2006/relationships/hyperlink" Target="https://en.wikipedia.org/wiki/MacO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research.google.com/colaboratory/faq.html" TargetMode="External"/><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hyperlink" Target="https://www.quora.com/Whats-the-difference-between-Google-Colaboratory-and-Jupyter-notebooks" TargetMode="External"/><Relationship Id="rId5" Type="http://schemas.openxmlformats.org/officeDocument/2006/relationships/hyperlink" Target="https://medium.com/python-in-plain-english/7-advantages-of-using-google-colab-for-python-82ac5166fd4b" TargetMode="External"/><Relationship Id="rId4" Type="http://schemas.openxmlformats.org/officeDocument/2006/relationships/hyperlink" Target="https://colab.research.google.com/notebooks/intro.ipynb"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 name="TextBox 3"/>
          <p:cNvSpPr txBox="1"/>
          <p:nvPr/>
        </p:nvSpPr>
        <p:spPr>
          <a:xfrm>
            <a:off x="1143000" y="1219200"/>
            <a:ext cx="6934200" cy="584775"/>
          </a:xfrm>
          <a:prstGeom prst="rect">
            <a:avLst/>
          </a:prstGeom>
          <a:noFill/>
        </p:spPr>
        <p:txBody>
          <a:bodyPr wrap="square" rtlCol="0">
            <a:spAutoFit/>
          </a:bodyPr>
          <a:lstStyle/>
          <a:p>
            <a:pPr algn="ctr"/>
            <a:r>
              <a:rPr lang="en-IN" sz="3200" b="1" dirty="0" smtClean="0"/>
              <a:t>DMDW Lab using PYTHON</a:t>
            </a:r>
            <a:endParaRPr lang="en-IN" sz="3200" b="1" dirty="0"/>
          </a:p>
        </p:txBody>
      </p:sp>
      <p:sp>
        <p:nvSpPr>
          <p:cNvPr id="5" name="TextBox 4"/>
          <p:cNvSpPr txBox="1"/>
          <p:nvPr/>
        </p:nvSpPr>
        <p:spPr>
          <a:xfrm>
            <a:off x="2082800" y="4343399"/>
            <a:ext cx="5054600" cy="1200329"/>
          </a:xfrm>
          <a:prstGeom prst="rect">
            <a:avLst/>
          </a:prstGeom>
          <a:noFill/>
        </p:spPr>
        <p:txBody>
          <a:bodyPr wrap="square" rtlCol="0">
            <a:spAutoFit/>
          </a:bodyPr>
          <a:lstStyle/>
          <a:p>
            <a:pPr algn="ctr"/>
            <a:r>
              <a:rPr lang="en-IN" b="1" dirty="0" smtClean="0"/>
              <a:t>5</a:t>
            </a:r>
            <a:r>
              <a:rPr lang="en-IN" b="1" baseline="30000" dirty="0" smtClean="0"/>
              <a:t>th</a:t>
            </a:r>
            <a:r>
              <a:rPr lang="en-IN" b="1" dirty="0" smtClean="0"/>
              <a:t> Semester</a:t>
            </a:r>
          </a:p>
          <a:p>
            <a:pPr algn="ctr"/>
            <a:r>
              <a:rPr lang="en-IN" b="1" dirty="0"/>
              <a:t>Department of </a:t>
            </a:r>
            <a:r>
              <a:rPr lang="en-IN" b="1" dirty="0" smtClean="0"/>
              <a:t>Computer Science and Engineering</a:t>
            </a:r>
            <a:endParaRPr lang="en-IN" b="1" dirty="0"/>
          </a:p>
          <a:p>
            <a:pPr algn="ctr"/>
            <a:r>
              <a:rPr lang="en-IN" b="1" dirty="0"/>
              <a:t>GIET University, Gunupur</a:t>
            </a:r>
          </a:p>
          <a:p>
            <a:endParaRPr lang="en-IN" dirty="0" smtClean="0"/>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2800" y="1993978"/>
            <a:ext cx="2282508" cy="23243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06099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jpg"/>
          <p:cNvPicPr>
            <a:picLocks noChangeAspect="1"/>
          </p:cNvPicPr>
          <p:nvPr/>
        </p:nvPicPr>
        <p:blipFill>
          <a:blip r:embed="rId2"/>
          <a:stretch>
            <a:fillRect/>
          </a:stretch>
        </p:blipFill>
        <p:spPr>
          <a:xfrm>
            <a:off x="0" y="214290"/>
            <a:ext cx="9144000" cy="66437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g"/>
          <p:cNvPicPr>
            <a:picLocks noChangeAspect="1"/>
          </p:cNvPicPr>
          <p:nvPr/>
        </p:nvPicPr>
        <p:blipFill>
          <a:blip r:embed="rId2"/>
          <a:stretch>
            <a:fillRect/>
          </a:stretch>
        </p:blipFill>
        <p:spPr>
          <a:xfrm>
            <a:off x="0" y="71414"/>
            <a:ext cx="9144000" cy="66437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jpg"/>
          <p:cNvPicPr>
            <a:picLocks noChangeAspect="1"/>
          </p:cNvPicPr>
          <p:nvPr/>
        </p:nvPicPr>
        <p:blipFill>
          <a:blip r:embed="rId2"/>
          <a:stretch>
            <a:fillRect/>
          </a:stretch>
        </p:blipFill>
        <p:spPr>
          <a:xfrm>
            <a:off x="0" y="142876"/>
            <a:ext cx="9144000" cy="650083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jpg"/>
          <p:cNvPicPr>
            <a:picLocks noChangeAspect="1"/>
          </p:cNvPicPr>
          <p:nvPr/>
        </p:nvPicPr>
        <p:blipFill>
          <a:blip r:embed="rId2"/>
          <a:stretch>
            <a:fillRect/>
          </a:stretch>
        </p:blipFill>
        <p:spPr>
          <a:xfrm>
            <a:off x="0" y="142876"/>
            <a:ext cx="9144000" cy="671514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jpg"/>
          <p:cNvPicPr>
            <a:picLocks noChangeAspect="1"/>
          </p:cNvPicPr>
          <p:nvPr/>
        </p:nvPicPr>
        <p:blipFill>
          <a:blip r:embed="rId2"/>
          <a:stretch>
            <a:fillRect/>
          </a:stretch>
        </p:blipFill>
        <p:spPr>
          <a:xfrm>
            <a:off x="0" y="214290"/>
            <a:ext cx="9144000" cy="62865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jpg"/>
          <p:cNvPicPr>
            <a:picLocks noChangeAspect="1"/>
          </p:cNvPicPr>
          <p:nvPr/>
        </p:nvPicPr>
        <p:blipFill>
          <a:blip r:embed="rId2"/>
          <a:stretch>
            <a:fillRect/>
          </a:stretch>
        </p:blipFill>
        <p:spPr>
          <a:xfrm>
            <a:off x="0" y="357166"/>
            <a:ext cx="9144000" cy="614366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jpg"/>
          <p:cNvPicPr>
            <a:picLocks noChangeAspect="1"/>
          </p:cNvPicPr>
          <p:nvPr/>
        </p:nvPicPr>
        <p:blipFill>
          <a:blip r:embed="rId2"/>
          <a:stretch>
            <a:fillRect/>
          </a:stretch>
        </p:blipFill>
        <p:spPr>
          <a:xfrm>
            <a:off x="0" y="1764926"/>
            <a:ext cx="9144000" cy="332814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a:t>Measures of Central </a:t>
            </a:r>
            <a:r>
              <a:rPr lang="en-IN" b="1" dirty="0" smtClean="0"/>
              <a:t>Tendency</a:t>
            </a:r>
            <a:endParaRPr lang="en-IN" dirty="0"/>
          </a:p>
        </p:txBody>
      </p:sp>
      <p:sp>
        <p:nvSpPr>
          <p:cNvPr id="3" name="Content Placeholder 2"/>
          <p:cNvSpPr>
            <a:spLocks noGrp="1"/>
          </p:cNvSpPr>
          <p:nvPr>
            <p:ph idx="1"/>
          </p:nvPr>
        </p:nvSpPr>
        <p:spPr>
          <a:xfrm>
            <a:off x="457200" y="1143000"/>
            <a:ext cx="8229600" cy="4983163"/>
          </a:xfrm>
        </p:spPr>
        <p:txBody>
          <a:bodyPr/>
          <a:lstStyle/>
          <a:p>
            <a:r>
              <a:rPr lang="en-US" dirty="0"/>
              <a:t>A measure of central tendency is a single value that attempts to describe a set of data by identifying the central position within that set of data. </a:t>
            </a:r>
            <a:endParaRPr lang="en-US" dirty="0" smtClean="0"/>
          </a:p>
          <a:p>
            <a:r>
              <a:rPr lang="en-US" dirty="0"/>
              <a:t>The </a:t>
            </a:r>
            <a:r>
              <a:rPr lang="en-US" dirty="0">
                <a:solidFill>
                  <a:srgbClr val="FF0000"/>
                </a:solidFill>
              </a:rPr>
              <a:t>mean, median and mode </a:t>
            </a:r>
            <a:r>
              <a:rPr lang="en-US" dirty="0"/>
              <a:t>are all valid measures of central tendency, but under different conditions, some measures of central tendency become more appropriate to use than others. </a:t>
            </a:r>
            <a:endParaRPr lang="en-IN" dirty="0"/>
          </a:p>
        </p:txBody>
      </p:sp>
    </p:spTree>
    <p:extLst>
      <p:ext uri="{BB962C8B-B14F-4D97-AF65-F5344CB8AC3E}">
        <p14:creationId xmlns="" xmlns:p14="http://schemas.microsoft.com/office/powerpoint/2010/main" val="1519560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an-1.JPG"/>
          <p:cNvPicPr>
            <a:picLocks noChangeAspect="1"/>
          </p:cNvPicPr>
          <p:nvPr/>
        </p:nvPicPr>
        <p:blipFill>
          <a:blip r:embed="rId2"/>
          <a:stretch>
            <a:fillRect/>
          </a:stretch>
        </p:blipFill>
        <p:spPr>
          <a:xfrm>
            <a:off x="0" y="1"/>
            <a:ext cx="9144000" cy="3571876"/>
          </a:xfrm>
          <a:prstGeom prst="rect">
            <a:avLst/>
          </a:prstGeom>
        </p:spPr>
      </p:pic>
      <p:pic>
        <p:nvPicPr>
          <p:cNvPr id="5" name="Picture 4" descr="Mean-2.JPG"/>
          <p:cNvPicPr>
            <a:picLocks noChangeAspect="1"/>
          </p:cNvPicPr>
          <p:nvPr/>
        </p:nvPicPr>
        <p:blipFill>
          <a:blip r:embed="rId3"/>
          <a:stretch>
            <a:fillRect/>
          </a:stretch>
        </p:blipFill>
        <p:spPr>
          <a:xfrm>
            <a:off x="71406" y="3652862"/>
            <a:ext cx="8929718" cy="26336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smtClean="0"/>
              <a:t>Mean</a:t>
            </a:r>
            <a:endParaRPr lang="en-IN" b="1"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219200"/>
                <a:ext cx="8229600" cy="5486400"/>
              </a:xfrm>
            </p:spPr>
            <p:txBody>
              <a:bodyPr>
                <a:normAutofit lnSpcReduction="10000"/>
              </a:bodyPr>
              <a:lstStyle/>
              <a:p>
                <a:r>
                  <a:rPr lang="en-US" sz="1800" dirty="0" smtClean="0"/>
                  <a:t>The mean (or average) is the most popular and well known measure of central tendency. It can be used with both discrete and continuous data, although its use is most often with continuous data. </a:t>
                </a:r>
              </a:p>
              <a:p>
                <a:r>
                  <a:rPr lang="en-US" sz="1800" dirty="0" smtClean="0"/>
                  <a:t>The </a:t>
                </a:r>
                <a:r>
                  <a:rPr lang="en-US" sz="1800" dirty="0"/>
                  <a:t>mean is equal to the sum of all the values in the data set divided by the number of values in the data set. So, if we have n values in a data set and they have values x1,x2, …,</a:t>
                </a:r>
                <a:r>
                  <a:rPr lang="en-US" sz="1800" dirty="0" err="1"/>
                  <a:t>xn</a:t>
                </a:r>
                <a:r>
                  <a:rPr lang="en-US" sz="1800" dirty="0"/>
                  <a:t>, the sample mean, usually denoted by x¯ (pronounced "x bar"), is</a:t>
                </a:r>
                <a:r>
                  <a:rPr lang="en-US" sz="1800" dirty="0" smtClean="0"/>
                  <a:t>:</a:t>
                </a:r>
              </a:p>
              <a:p>
                <a:pPr marL="0" indent="0">
                  <a:buNone/>
                </a:pPr>
                <a:r>
                  <a:rPr lang="en-US" sz="1800" dirty="0"/>
                  <a:t/>
                </a:r>
                <a:r>
                  <a:rPr lang="en-US" sz="1800" dirty="0" smtClean="0"/>
                  <a:t/>
                </a:r>
                <a14:m>
                  <m:oMath xmlns:m="http://schemas.openxmlformats.org/officeDocument/2006/math">
                    <m:acc>
                      <m:accPr>
                        <m:chr m:val="̅"/>
                        <m:ctrlPr>
                          <a:rPr lang="en-US" sz="1800" i="1" smtClean="0">
                            <a:latin typeface="Cambria Math"/>
                          </a:rPr>
                        </m:ctrlPr>
                      </m:accPr>
                      <m:e>
                        <m:r>
                          <a:rPr lang="en-IN" sz="1800" b="0" i="1" smtClean="0">
                            <a:latin typeface="Cambria Math"/>
                          </a:rPr>
                          <m:t>𝑥</m:t>
                        </m:r>
                      </m:e>
                    </m:acc>
                    <m:r>
                      <a:rPr lang="en-IN" sz="1800" b="0" i="1" smtClean="0">
                        <a:latin typeface="Cambria Math"/>
                      </a:rPr>
                      <m:t>=</m:t>
                    </m:r>
                    <m:f>
                      <m:fPr>
                        <m:ctrlPr>
                          <a:rPr lang="en-IN" sz="1800" b="0" i="1" smtClean="0">
                            <a:latin typeface="Cambria Math"/>
                          </a:rPr>
                        </m:ctrlPr>
                      </m:fPr>
                      <m:num>
                        <m:r>
                          <m:rPr>
                            <m:nor/>
                          </m:rPr>
                          <a:rPr lang="en-US" sz="1800" dirty="0"/>
                          <m:t>x</m:t>
                        </m:r>
                        <m:r>
                          <m:rPr>
                            <m:nor/>
                          </m:rPr>
                          <a:rPr lang="en-US" sz="1800" dirty="0"/>
                          <m:t>1,</m:t>
                        </m:r>
                        <m:r>
                          <m:rPr>
                            <m:nor/>
                          </m:rPr>
                          <a:rPr lang="en-US" sz="1800" dirty="0"/>
                          <m:t>x</m:t>
                        </m:r>
                        <m:r>
                          <m:rPr>
                            <m:nor/>
                          </m:rPr>
                          <a:rPr lang="en-US" sz="1800" dirty="0"/>
                          <m:t>2, …,</m:t>
                        </m:r>
                        <m:r>
                          <m:rPr>
                            <m:nor/>
                          </m:rPr>
                          <a:rPr lang="en-US" sz="1800" dirty="0"/>
                          <m:t>xn</m:t>
                        </m:r>
                      </m:num>
                      <m:den>
                        <m:r>
                          <a:rPr lang="en-IN" sz="1800" b="0" i="1" smtClean="0">
                            <a:latin typeface="Cambria Math"/>
                          </a:rPr>
                          <m:t>𝑛</m:t>
                        </m:r>
                      </m:den>
                    </m:f>
                  </m:oMath>
                </a14:m>
                <a:endParaRPr lang="en-US" sz="1800" dirty="0" smtClean="0"/>
              </a:p>
              <a:p>
                <a:r>
                  <a:rPr lang="en-US" sz="1800" dirty="0"/>
                  <a:t>This formula is usually written in a slightly different manner using the Greek capitol letter, ∑, pronounced "sigma", which means "sum of...":</a:t>
                </a:r>
              </a:p>
              <a:p>
                <a:pPr marL="982663" indent="0">
                  <a:buNone/>
                </a:pPr>
                <a:r>
                  <a:rPr lang="en-US" sz="1800" dirty="0"/>
                  <a:t/>
                </a:r>
                <a14:m>
                  <m:oMath xmlns:m="http://schemas.openxmlformats.org/officeDocument/2006/math">
                    <m:acc>
                      <m:accPr>
                        <m:chr m:val="̅"/>
                        <m:ctrlPr>
                          <a:rPr lang="en-US" sz="1800" i="1">
                            <a:latin typeface="Cambria Math"/>
                          </a:rPr>
                        </m:ctrlPr>
                      </m:accPr>
                      <m:e>
                        <m:r>
                          <a:rPr lang="en-IN" sz="1800">
                            <a:latin typeface="Cambria Math"/>
                          </a:rPr>
                          <m:t>𝑥</m:t>
                        </m:r>
                      </m:e>
                    </m:acc>
                    <m:r>
                      <a:rPr lang="en-IN" sz="1800">
                        <a:latin typeface="Cambria Math"/>
                      </a:rPr>
                      <m:t>=</m:t>
                    </m:r>
                    <m:f>
                      <m:fPr>
                        <m:ctrlPr>
                          <a:rPr lang="en-IN" sz="1800" i="1">
                            <a:latin typeface="Cambria Math"/>
                          </a:rPr>
                        </m:ctrlPr>
                      </m:fPr>
                      <m:num>
                        <m:nary>
                          <m:naryPr>
                            <m:chr m:val="∑"/>
                            <m:subHide m:val="on"/>
                            <m:supHide m:val="on"/>
                            <m:ctrlPr>
                              <a:rPr lang="en-IN" sz="1800" i="1" smtClean="0">
                                <a:latin typeface="Cambria Math"/>
                              </a:rPr>
                            </m:ctrlPr>
                          </m:naryPr>
                          <m:sub/>
                          <m:sup/>
                          <m:e>
                            <m:r>
                              <a:rPr lang="en-IN" sz="1800" b="0" i="1" smtClean="0">
                                <a:latin typeface="Cambria Math"/>
                              </a:rPr>
                              <m:t>𝑥</m:t>
                            </m:r>
                          </m:e>
                        </m:nary>
                      </m:num>
                      <m:den>
                        <m:r>
                          <a:rPr lang="en-IN" sz="1800">
                            <a:latin typeface="Cambria Math"/>
                          </a:rPr>
                          <m:t>𝑛</m:t>
                        </m:r>
                      </m:den>
                    </m:f>
                  </m:oMath>
                </a14:m>
                <a:endParaRPr lang="en-IN" sz="1800" dirty="0" smtClean="0"/>
              </a:p>
              <a:p>
                <a:pPr marL="0" indent="0">
                  <a:buNone/>
                </a:pPr>
                <a:r>
                  <a:rPr lang="en-US" sz="1800" dirty="0" smtClean="0"/>
                  <a:t>Example: For </a:t>
                </a:r>
                <a:r>
                  <a:rPr lang="en-US" sz="1800" dirty="0"/>
                  <a:t>example, consider the wages of staff at a factory </a:t>
                </a:r>
                <a:r>
                  <a:rPr lang="en-US" sz="1800" dirty="0" smtClean="0"/>
                  <a:t>below</a:t>
                </a:r>
              </a:p>
              <a:p>
                <a:pPr marL="0" indent="0">
                  <a:buNone/>
                </a:pPr>
                <a:endParaRPr lang="en-US" sz="1800" dirty="0"/>
              </a:p>
              <a:p>
                <a:pPr marL="0" indent="0">
                  <a:buNone/>
                </a:pPr>
                <a:endParaRPr lang="en-IN" dirty="0" smtClean="0"/>
              </a:p>
              <a:p>
                <a:pPr marL="0" indent="0">
                  <a:buNone/>
                </a:pPr>
                <a:r>
                  <a:rPr lang="en-US" sz="1800" dirty="0" smtClean="0"/>
                  <a:t/>
                </a:r>
              </a:p>
              <a:p>
                <a:pPr marL="0" indent="0">
                  <a:buNone/>
                </a:pPr>
                <a:r>
                  <a:rPr lang="en-US" sz="1800" dirty="0" smtClean="0"/>
                  <a:t>The </a:t>
                </a:r>
                <a:r>
                  <a:rPr lang="en-US" sz="1800" dirty="0"/>
                  <a:t>mean salary for these ten staff is $30.7k. </a:t>
                </a:r>
                <a:endParaRPr lang="en-IN"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486400"/>
              </a:xfrm>
              <a:blipFill rotWithShape="1">
                <a:blip r:embed="rId2"/>
                <a:stretch>
                  <a:fillRect l="-593" t="-1000" r="-1037"/>
                </a:stretch>
              </a:blipFill>
            </p:spPr>
            <p:txBody>
              <a:bodyPr/>
              <a:lstStyle/>
              <a:p>
                <a:r>
                  <a:rPr lang="en-IN">
                    <a:noFill/>
                  </a:rPr>
                  <a:t> </a:t>
                </a:r>
              </a:p>
            </p:txBody>
          </p:sp>
        </mc:Fallback>
      </mc:AlternateContent>
      <p:graphicFrame>
        <p:nvGraphicFramePr>
          <p:cNvPr id="8" name="Table 7"/>
          <p:cNvGraphicFramePr>
            <a:graphicFrameLocks noGrp="1"/>
          </p:cNvGraphicFramePr>
          <p:nvPr>
            <p:extLst>
              <p:ext uri="{D42A27DB-BD31-4B8C-83A1-F6EECF244321}">
                <p14:modId xmlns="" xmlns:p14="http://schemas.microsoft.com/office/powerpoint/2010/main" val="1986046053"/>
              </p:ext>
            </p:extLst>
          </p:nvPr>
        </p:nvGraphicFramePr>
        <p:xfrm>
          <a:off x="304800" y="5029200"/>
          <a:ext cx="7772401" cy="914400"/>
        </p:xfrm>
        <a:graphic>
          <a:graphicData uri="http://schemas.openxmlformats.org/drawingml/2006/table">
            <a:tbl>
              <a:tblPr>
                <a:tableStyleId>{3C2FFA5D-87B4-456A-9821-1D502468CF0F}</a:tableStyleId>
              </a:tblPr>
              <a:tblGrid>
                <a:gridCol w="914402"/>
                <a:gridCol w="609600"/>
                <a:gridCol w="595743"/>
                <a:gridCol w="706582"/>
                <a:gridCol w="706582"/>
                <a:gridCol w="706582"/>
                <a:gridCol w="706582"/>
                <a:gridCol w="706582"/>
                <a:gridCol w="706582"/>
                <a:gridCol w="706582"/>
                <a:gridCol w="706582"/>
              </a:tblGrid>
              <a:tr h="457200">
                <a:tc>
                  <a:txBody>
                    <a:bodyPr/>
                    <a:lstStyle/>
                    <a:p>
                      <a:pPr algn="ctr"/>
                      <a:r>
                        <a:rPr lang="en-IN" dirty="0">
                          <a:effectLst/>
                        </a:rPr>
                        <a:t>Staff</a:t>
                      </a:r>
                    </a:p>
                  </a:txBody>
                  <a:tcPr anchor="ctr"/>
                </a:tc>
                <a:tc>
                  <a:txBody>
                    <a:bodyPr/>
                    <a:lstStyle/>
                    <a:p>
                      <a:pPr algn="ctr"/>
                      <a:r>
                        <a:rPr lang="en-IN">
                          <a:effectLst/>
                        </a:rPr>
                        <a:t>1</a:t>
                      </a:r>
                    </a:p>
                  </a:txBody>
                  <a:tcPr anchor="ctr"/>
                </a:tc>
                <a:tc>
                  <a:txBody>
                    <a:bodyPr/>
                    <a:lstStyle/>
                    <a:p>
                      <a:pPr algn="ctr"/>
                      <a:r>
                        <a:rPr lang="en-IN">
                          <a:effectLst/>
                        </a:rPr>
                        <a:t>2</a:t>
                      </a:r>
                    </a:p>
                  </a:txBody>
                  <a:tcPr anchor="ctr"/>
                </a:tc>
                <a:tc>
                  <a:txBody>
                    <a:bodyPr/>
                    <a:lstStyle/>
                    <a:p>
                      <a:pPr algn="ctr"/>
                      <a:r>
                        <a:rPr lang="en-IN">
                          <a:effectLst/>
                        </a:rPr>
                        <a:t>3</a:t>
                      </a:r>
                    </a:p>
                  </a:txBody>
                  <a:tcPr anchor="ctr"/>
                </a:tc>
                <a:tc>
                  <a:txBody>
                    <a:bodyPr/>
                    <a:lstStyle/>
                    <a:p>
                      <a:pPr algn="ctr"/>
                      <a:r>
                        <a:rPr lang="en-IN" dirty="0">
                          <a:effectLst/>
                        </a:rPr>
                        <a:t>4</a:t>
                      </a:r>
                    </a:p>
                  </a:txBody>
                  <a:tcPr anchor="ctr"/>
                </a:tc>
                <a:tc>
                  <a:txBody>
                    <a:bodyPr/>
                    <a:lstStyle/>
                    <a:p>
                      <a:pPr algn="ctr"/>
                      <a:r>
                        <a:rPr lang="en-IN">
                          <a:effectLst/>
                        </a:rPr>
                        <a:t>5</a:t>
                      </a:r>
                    </a:p>
                  </a:txBody>
                  <a:tcPr anchor="ctr"/>
                </a:tc>
                <a:tc>
                  <a:txBody>
                    <a:bodyPr/>
                    <a:lstStyle/>
                    <a:p>
                      <a:pPr algn="ctr"/>
                      <a:r>
                        <a:rPr lang="en-IN">
                          <a:effectLst/>
                        </a:rPr>
                        <a:t>6</a:t>
                      </a:r>
                    </a:p>
                  </a:txBody>
                  <a:tcPr anchor="ctr"/>
                </a:tc>
                <a:tc>
                  <a:txBody>
                    <a:bodyPr/>
                    <a:lstStyle/>
                    <a:p>
                      <a:pPr algn="ctr"/>
                      <a:r>
                        <a:rPr lang="en-IN">
                          <a:effectLst/>
                        </a:rPr>
                        <a:t>7</a:t>
                      </a:r>
                    </a:p>
                  </a:txBody>
                  <a:tcPr anchor="ctr"/>
                </a:tc>
                <a:tc>
                  <a:txBody>
                    <a:bodyPr/>
                    <a:lstStyle/>
                    <a:p>
                      <a:pPr algn="ctr"/>
                      <a:r>
                        <a:rPr lang="en-IN">
                          <a:effectLst/>
                        </a:rPr>
                        <a:t>8</a:t>
                      </a:r>
                    </a:p>
                  </a:txBody>
                  <a:tcPr anchor="ctr"/>
                </a:tc>
                <a:tc>
                  <a:txBody>
                    <a:bodyPr/>
                    <a:lstStyle/>
                    <a:p>
                      <a:pPr algn="ctr"/>
                      <a:r>
                        <a:rPr lang="en-IN">
                          <a:effectLst/>
                        </a:rPr>
                        <a:t>9</a:t>
                      </a:r>
                    </a:p>
                  </a:txBody>
                  <a:tcPr anchor="ctr"/>
                </a:tc>
                <a:tc>
                  <a:txBody>
                    <a:bodyPr/>
                    <a:lstStyle/>
                    <a:p>
                      <a:pPr algn="ctr"/>
                      <a:r>
                        <a:rPr lang="en-IN">
                          <a:effectLst/>
                        </a:rPr>
                        <a:t>10</a:t>
                      </a:r>
                    </a:p>
                  </a:txBody>
                  <a:tcPr anchor="ctr"/>
                </a:tc>
              </a:tr>
              <a:tr h="457200">
                <a:tc>
                  <a:txBody>
                    <a:bodyPr/>
                    <a:lstStyle/>
                    <a:p>
                      <a:pPr algn="ctr"/>
                      <a:r>
                        <a:rPr lang="en-IN" dirty="0" smtClean="0">
                          <a:effectLst/>
                        </a:rPr>
                        <a:t>Salary</a:t>
                      </a:r>
                      <a:endParaRPr lang="en-IN" dirty="0">
                        <a:effectLst/>
                      </a:endParaRPr>
                    </a:p>
                  </a:txBody>
                  <a:tcPr anchor="ctr"/>
                </a:tc>
                <a:tc>
                  <a:txBody>
                    <a:bodyPr/>
                    <a:lstStyle/>
                    <a:p>
                      <a:pPr algn="ctr"/>
                      <a:r>
                        <a:rPr lang="en-IN">
                          <a:effectLst/>
                        </a:rPr>
                        <a:t>15k</a:t>
                      </a:r>
                    </a:p>
                  </a:txBody>
                  <a:tcPr anchor="ctr"/>
                </a:tc>
                <a:tc>
                  <a:txBody>
                    <a:bodyPr/>
                    <a:lstStyle/>
                    <a:p>
                      <a:pPr algn="ctr"/>
                      <a:r>
                        <a:rPr lang="en-IN" dirty="0">
                          <a:effectLst/>
                        </a:rPr>
                        <a:t>18k</a:t>
                      </a:r>
                    </a:p>
                  </a:txBody>
                  <a:tcPr anchor="ctr"/>
                </a:tc>
                <a:tc>
                  <a:txBody>
                    <a:bodyPr/>
                    <a:lstStyle/>
                    <a:p>
                      <a:pPr algn="ctr"/>
                      <a:r>
                        <a:rPr lang="en-IN">
                          <a:effectLst/>
                        </a:rPr>
                        <a:t>16k</a:t>
                      </a:r>
                    </a:p>
                  </a:txBody>
                  <a:tcPr anchor="ctr"/>
                </a:tc>
                <a:tc>
                  <a:txBody>
                    <a:bodyPr/>
                    <a:lstStyle/>
                    <a:p>
                      <a:pPr algn="ctr"/>
                      <a:r>
                        <a:rPr lang="en-IN">
                          <a:effectLst/>
                        </a:rPr>
                        <a:t>14k</a:t>
                      </a:r>
                    </a:p>
                  </a:txBody>
                  <a:tcPr anchor="ctr"/>
                </a:tc>
                <a:tc>
                  <a:txBody>
                    <a:bodyPr/>
                    <a:lstStyle/>
                    <a:p>
                      <a:pPr algn="ctr"/>
                      <a:r>
                        <a:rPr lang="en-IN">
                          <a:effectLst/>
                        </a:rPr>
                        <a:t>15k</a:t>
                      </a:r>
                    </a:p>
                  </a:txBody>
                  <a:tcPr anchor="ctr"/>
                </a:tc>
                <a:tc>
                  <a:txBody>
                    <a:bodyPr/>
                    <a:lstStyle/>
                    <a:p>
                      <a:pPr algn="ctr"/>
                      <a:r>
                        <a:rPr lang="en-IN">
                          <a:effectLst/>
                        </a:rPr>
                        <a:t>15k</a:t>
                      </a:r>
                    </a:p>
                  </a:txBody>
                  <a:tcPr anchor="ctr"/>
                </a:tc>
                <a:tc>
                  <a:txBody>
                    <a:bodyPr/>
                    <a:lstStyle/>
                    <a:p>
                      <a:pPr algn="ctr"/>
                      <a:r>
                        <a:rPr lang="en-IN">
                          <a:effectLst/>
                        </a:rPr>
                        <a:t>12k</a:t>
                      </a:r>
                    </a:p>
                  </a:txBody>
                  <a:tcPr anchor="ctr"/>
                </a:tc>
                <a:tc>
                  <a:txBody>
                    <a:bodyPr/>
                    <a:lstStyle/>
                    <a:p>
                      <a:pPr algn="ctr"/>
                      <a:r>
                        <a:rPr lang="en-IN">
                          <a:effectLst/>
                        </a:rPr>
                        <a:t>17k</a:t>
                      </a:r>
                    </a:p>
                  </a:txBody>
                  <a:tcPr anchor="ctr"/>
                </a:tc>
                <a:tc>
                  <a:txBody>
                    <a:bodyPr/>
                    <a:lstStyle/>
                    <a:p>
                      <a:pPr algn="ctr"/>
                      <a:r>
                        <a:rPr lang="en-IN">
                          <a:effectLst/>
                        </a:rPr>
                        <a:t>90k</a:t>
                      </a:r>
                    </a:p>
                  </a:txBody>
                  <a:tcPr anchor="ctr"/>
                </a:tc>
                <a:tc>
                  <a:txBody>
                    <a:bodyPr/>
                    <a:lstStyle/>
                    <a:p>
                      <a:pPr algn="ctr"/>
                      <a:r>
                        <a:rPr lang="en-IN" dirty="0">
                          <a:effectLst/>
                        </a:rPr>
                        <a:t>95k</a:t>
                      </a:r>
                    </a:p>
                  </a:txBody>
                  <a:tcPr anchor="ctr"/>
                </a:tc>
              </a:tr>
            </a:tbl>
          </a:graphicData>
        </a:graphic>
      </p:graphicFrame>
    </p:spTree>
    <p:extLst>
      <p:ext uri="{BB962C8B-B14F-4D97-AF65-F5344CB8AC3E}">
        <p14:creationId xmlns="" xmlns:p14="http://schemas.microsoft.com/office/powerpoint/2010/main" val="1345212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a:hlinkClick r:id="rId2" action="ppaction://hlinkfile"/>
          </p:cNvPr>
          <p:cNvSpPr/>
          <p:nvPr/>
        </p:nvSpPr>
        <p:spPr>
          <a:xfrm>
            <a:off x="2357422" y="714356"/>
            <a:ext cx="35719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85786" y="642918"/>
            <a:ext cx="1578317" cy="369332"/>
          </a:xfrm>
          <a:prstGeom prst="rect">
            <a:avLst/>
          </a:prstGeom>
        </p:spPr>
        <p:txBody>
          <a:bodyPr wrap="none">
            <a:spAutoFit/>
          </a:bodyPr>
          <a:lstStyle/>
          <a:p>
            <a:r>
              <a:rPr lang="en-IN" dirty="0" smtClean="0"/>
              <a:t>Java-</a:t>
            </a:r>
            <a:r>
              <a:rPr lang="en-IN" dirty="0" err="1" smtClean="0"/>
              <a:t>vs</a:t>
            </a:r>
            <a:r>
              <a:rPr lang="en-IN" dirty="0" smtClean="0"/>
              <a:t>-Python</a:t>
            </a:r>
            <a:endParaRPr lang="en-IN" dirty="0"/>
          </a:p>
        </p:txBody>
      </p:sp>
      <p:pic>
        <p:nvPicPr>
          <p:cNvPr id="4" name="Picture 3" descr="java&amp;python.JPG"/>
          <p:cNvPicPr>
            <a:picLocks noChangeAspect="1"/>
          </p:cNvPicPr>
          <p:nvPr/>
        </p:nvPicPr>
        <p:blipFill>
          <a:blip r:embed="rId3"/>
          <a:stretch>
            <a:fillRect/>
          </a:stretch>
        </p:blipFill>
        <p:spPr>
          <a:xfrm>
            <a:off x="357158" y="1214422"/>
            <a:ext cx="8429684" cy="464347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dian.JPG"/>
          <p:cNvPicPr>
            <a:picLocks noChangeAspect="1"/>
          </p:cNvPicPr>
          <p:nvPr/>
        </p:nvPicPr>
        <p:blipFill>
          <a:blip r:embed="rId2"/>
          <a:stretch>
            <a:fillRect/>
          </a:stretch>
        </p:blipFill>
        <p:spPr>
          <a:xfrm>
            <a:off x="142844" y="579208"/>
            <a:ext cx="8786874" cy="56995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Median</a:t>
            </a:r>
            <a:endParaRPr lang="en-IN" dirty="0"/>
          </a:p>
        </p:txBody>
      </p:sp>
      <p:sp>
        <p:nvSpPr>
          <p:cNvPr id="3" name="Content Placeholder 2"/>
          <p:cNvSpPr>
            <a:spLocks noGrp="1"/>
          </p:cNvSpPr>
          <p:nvPr>
            <p:ph idx="1"/>
          </p:nvPr>
        </p:nvSpPr>
        <p:spPr>
          <a:xfrm>
            <a:off x="457200" y="1143000"/>
            <a:ext cx="8229600" cy="4983163"/>
          </a:xfrm>
        </p:spPr>
        <p:txBody>
          <a:bodyPr/>
          <a:lstStyle/>
          <a:p>
            <a:r>
              <a:rPr lang="en-US" sz="2000" dirty="0" smtClean="0"/>
              <a:t>The </a:t>
            </a:r>
            <a:r>
              <a:rPr lang="en-US" sz="2000" dirty="0"/>
              <a:t>median is the middle score for a set of data that has been arranged in order of magnitude. </a:t>
            </a:r>
            <a:endParaRPr lang="en-US" sz="2000" dirty="0" smtClean="0"/>
          </a:p>
          <a:p>
            <a:r>
              <a:rPr lang="en-US" sz="2000" dirty="0" smtClean="0"/>
              <a:t>The </a:t>
            </a:r>
            <a:r>
              <a:rPr lang="en-US" sz="2000" dirty="0"/>
              <a:t>median is less affected by outliers and skewed data. In order to calculate the median, suppose we have the data below</a:t>
            </a:r>
            <a:r>
              <a:rPr lang="en-US" sz="2000" dirty="0" smtClean="0"/>
              <a:t>:</a:t>
            </a:r>
          </a:p>
          <a:p>
            <a:pPr marL="0" indent="0">
              <a:buNone/>
            </a:pPr>
            <a:r>
              <a:rPr lang="en-IN" sz="2000" dirty="0" smtClean="0"/>
              <a:t>                    65   55   89   56	  35    14  56  55 87  45  92</a:t>
            </a:r>
          </a:p>
          <a:p>
            <a:pPr marL="0" indent="0">
              <a:buNone/>
            </a:pPr>
            <a:endParaRPr lang="en-IN" sz="2000" dirty="0" smtClean="0"/>
          </a:p>
          <a:p>
            <a:pPr marL="0" indent="0">
              <a:buNone/>
            </a:pPr>
            <a:r>
              <a:rPr lang="en-IN" sz="2000" dirty="0"/>
              <a:t/>
            </a:r>
            <a:br>
              <a:rPr lang="en-IN" sz="2000" dirty="0"/>
            </a:br>
            <a:r>
              <a:rPr lang="en-IN" sz="2000" dirty="0" smtClean="0"/>
              <a:t>         </a:t>
            </a:r>
            <a:r>
              <a:rPr lang="en-US" sz="2000" dirty="0" smtClean="0"/>
              <a:t>Our </a:t>
            </a:r>
            <a:r>
              <a:rPr lang="en-US" sz="2000" dirty="0"/>
              <a:t>median mark is the middle mark - in this case, 56 </a:t>
            </a:r>
            <a:endParaRPr lang="en-US" sz="2000" dirty="0" smtClean="0"/>
          </a:p>
          <a:p>
            <a:r>
              <a:rPr lang="en-US" sz="2000" dirty="0" smtClean="0"/>
              <a:t>Example-2: </a:t>
            </a:r>
          </a:p>
          <a:p>
            <a:endParaRPr lang="en-US" sz="2000" dirty="0"/>
          </a:p>
          <a:p>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539945294"/>
              </p:ext>
            </p:extLst>
          </p:nvPr>
        </p:nvGraphicFramePr>
        <p:xfrm>
          <a:off x="1600200" y="3171825"/>
          <a:ext cx="6096002" cy="365760"/>
        </p:xfrm>
        <a:graphic>
          <a:graphicData uri="http://schemas.openxmlformats.org/drawingml/2006/table">
            <a:tbl>
              <a:tblPr/>
              <a:tblGrid>
                <a:gridCol w="554182"/>
                <a:gridCol w="554182"/>
                <a:gridCol w="554182"/>
                <a:gridCol w="554182"/>
                <a:gridCol w="554182"/>
                <a:gridCol w="554182"/>
                <a:gridCol w="554182"/>
                <a:gridCol w="554182"/>
                <a:gridCol w="554182"/>
                <a:gridCol w="554182"/>
                <a:gridCol w="554182"/>
              </a:tblGrid>
              <a:tr h="0">
                <a:tc>
                  <a:txBody>
                    <a:bodyPr/>
                    <a:lstStyle/>
                    <a:p>
                      <a:pPr algn="ctr"/>
                      <a:r>
                        <a:rPr lang="en-IN" dirty="0">
                          <a:effectLst/>
                        </a:rPr>
                        <a:t>14</a:t>
                      </a:r>
                    </a:p>
                  </a:txBody>
                  <a:tcPr anchor="ctr">
                    <a:lnL>
                      <a:noFill/>
                    </a:lnL>
                    <a:lnR>
                      <a:noFill/>
                    </a:lnR>
                    <a:lnT>
                      <a:noFill/>
                    </a:lnT>
                    <a:lnB>
                      <a:noFill/>
                    </a:lnB>
                  </a:tcPr>
                </a:tc>
                <a:tc>
                  <a:txBody>
                    <a:bodyPr/>
                    <a:lstStyle/>
                    <a:p>
                      <a:pPr algn="ctr"/>
                      <a:r>
                        <a:rPr lang="en-IN" dirty="0">
                          <a:effectLst/>
                        </a:rPr>
                        <a:t>35</a:t>
                      </a:r>
                    </a:p>
                  </a:txBody>
                  <a:tcPr anchor="ctr">
                    <a:lnL>
                      <a:noFill/>
                    </a:lnL>
                    <a:lnR>
                      <a:noFill/>
                    </a:lnR>
                    <a:lnT>
                      <a:noFill/>
                    </a:lnT>
                    <a:lnB>
                      <a:noFill/>
                    </a:lnB>
                  </a:tcPr>
                </a:tc>
                <a:tc>
                  <a:txBody>
                    <a:bodyPr/>
                    <a:lstStyle/>
                    <a:p>
                      <a:pPr algn="ctr"/>
                      <a:r>
                        <a:rPr lang="en-IN" dirty="0">
                          <a:effectLst/>
                        </a:rPr>
                        <a:t>45</a:t>
                      </a:r>
                    </a:p>
                  </a:txBody>
                  <a:tcPr anchor="ctr">
                    <a:lnL>
                      <a:noFill/>
                    </a:lnL>
                    <a:lnR>
                      <a:noFill/>
                    </a:lnR>
                    <a:lnT>
                      <a:noFill/>
                    </a:lnT>
                    <a:lnB>
                      <a:noFill/>
                    </a:lnB>
                  </a:tcPr>
                </a:tc>
                <a:tc>
                  <a:txBody>
                    <a:bodyPr/>
                    <a:lstStyle/>
                    <a:p>
                      <a:pPr algn="ctr"/>
                      <a:r>
                        <a:rPr lang="en-IN">
                          <a:effectLst/>
                        </a:rPr>
                        <a:t>55</a:t>
                      </a:r>
                    </a:p>
                  </a:txBody>
                  <a:tcPr anchor="ctr">
                    <a:lnL>
                      <a:noFill/>
                    </a:lnL>
                    <a:lnR>
                      <a:noFill/>
                    </a:lnR>
                    <a:lnT>
                      <a:noFill/>
                    </a:lnT>
                    <a:lnB>
                      <a:noFill/>
                    </a:lnB>
                  </a:tcPr>
                </a:tc>
                <a:tc>
                  <a:txBody>
                    <a:bodyPr/>
                    <a:lstStyle/>
                    <a:p>
                      <a:pPr algn="ctr"/>
                      <a:r>
                        <a:rPr lang="en-IN">
                          <a:effectLst/>
                        </a:rPr>
                        <a:t>55</a:t>
                      </a:r>
                    </a:p>
                  </a:txBody>
                  <a:tcPr anchor="ctr">
                    <a:lnL>
                      <a:noFill/>
                    </a:lnL>
                    <a:lnR>
                      <a:noFill/>
                    </a:lnR>
                    <a:lnT>
                      <a:noFill/>
                    </a:lnT>
                    <a:lnB>
                      <a:noFill/>
                    </a:lnB>
                  </a:tcPr>
                </a:tc>
                <a:tc>
                  <a:txBody>
                    <a:bodyPr/>
                    <a:lstStyle/>
                    <a:p>
                      <a:pPr algn="ctr"/>
                      <a:r>
                        <a:rPr lang="en-IN" b="1">
                          <a:effectLst/>
                        </a:rPr>
                        <a:t>56</a:t>
                      </a:r>
                      <a:endParaRPr lang="en-IN">
                        <a:effectLst/>
                      </a:endParaRPr>
                    </a:p>
                  </a:txBody>
                  <a:tcPr anchor="ctr">
                    <a:lnL>
                      <a:noFill/>
                    </a:lnL>
                    <a:lnR>
                      <a:noFill/>
                    </a:lnR>
                    <a:lnT>
                      <a:noFill/>
                    </a:lnT>
                    <a:lnB>
                      <a:noFill/>
                    </a:lnB>
                  </a:tcPr>
                </a:tc>
                <a:tc>
                  <a:txBody>
                    <a:bodyPr/>
                    <a:lstStyle/>
                    <a:p>
                      <a:pPr algn="ctr"/>
                      <a:r>
                        <a:rPr lang="en-IN">
                          <a:effectLst/>
                        </a:rPr>
                        <a:t>56</a:t>
                      </a:r>
                    </a:p>
                  </a:txBody>
                  <a:tcPr anchor="ctr">
                    <a:lnL>
                      <a:noFill/>
                    </a:lnL>
                    <a:lnR>
                      <a:noFill/>
                    </a:lnR>
                    <a:lnT>
                      <a:noFill/>
                    </a:lnT>
                    <a:lnB>
                      <a:noFill/>
                    </a:lnB>
                  </a:tcPr>
                </a:tc>
                <a:tc>
                  <a:txBody>
                    <a:bodyPr/>
                    <a:lstStyle/>
                    <a:p>
                      <a:pPr algn="ctr"/>
                      <a:r>
                        <a:rPr lang="en-IN">
                          <a:effectLst/>
                        </a:rPr>
                        <a:t>65</a:t>
                      </a:r>
                    </a:p>
                  </a:txBody>
                  <a:tcPr anchor="ctr">
                    <a:lnL>
                      <a:noFill/>
                    </a:lnL>
                    <a:lnR>
                      <a:noFill/>
                    </a:lnR>
                    <a:lnT>
                      <a:noFill/>
                    </a:lnT>
                    <a:lnB>
                      <a:noFill/>
                    </a:lnB>
                  </a:tcPr>
                </a:tc>
                <a:tc>
                  <a:txBody>
                    <a:bodyPr/>
                    <a:lstStyle/>
                    <a:p>
                      <a:pPr algn="ctr"/>
                      <a:r>
                        <a:rPr lang="en-IN">
                          <a:effectLst/>
                        </a:rPr>
                        <a:t>87</a:t>
                      </a:r>
                    </a:p>
                  </a:txBody>
                  <a:tcPr anchor="ctr">
                    <a:lnL>
                      <a:noFill/>
                    </a:lnL>
                    <a:lnR>
                      <a:noFill/>
                    </a:lnR>
                    <a:lnT>
                      <a:noFill/>
                    </a:lnT>
                    <a:lnB>
                      <a:noFill/>
                    </a:lnB>
                  </a:tcPr>
                </a:tc>
                <a:tc>
                  <a:txBody>
                    <a:bodyPr/>
                    <a:lstStyle/>
                    <a:p>
                      <a:pPr algn="ctr"/>
                      <a:r>
                        <a:rPr lang="en-IN">
                          <a:effectLst/>
                        </a:rPr>
                        <a:t>89</a:t>
                      </a:r>
                    </a:p>
                  </a:txBody>
                  <a:tcPr anchor="ctr">
                    <a:lnL>
                      <a:noFill/>
                    </a:lnL>
                    <a:lnR>
                      <a:noFill/>
                    </a:lnR>
                    <a:lnT>
                      <a:noFill/>
                    </a:lnT>
                    <a:lnB>
                      <a:noFill/>
                    </a:lnB>
                  </a:tcPr>
                </a:tc>
                <a:tc>
                  <a:txBody>
                    <a:bodyPr/>
                    <a:lstStyle/>
                    <a:p>
                      <a:pPr algn="ctr"/>
                      <a:r>
                        <a:rPr lang="en-IN" dirty="0">
                          <a:effectLst/>
                        </a:rPr>
                        <a:t>92</a:t>
                      </a:r>
                    </a:p>
                  </a:txBody>
                  <a:tcPr anchor="ctr">
                    <a:lnL>
                      <a:noFill/>
                    </a:lnL>
                    <a:lnR>
                      <a:noFill/>
                    </a:lnR>
                    <a:lnT>
                      <a:noFill/>
                    </a:lnT>
                    <a:lnB>
                      <a:noFill/>
                    </a:lnB>
                  </a:tcPr>
                </a:tc>
              </a:tr>
            </a:tbl>
          </a:graphicData>
        </a:graphic>
      </p:graphicFrame>
      <p:sp>
        <p:nvSpPr>
          <p:cNvPr id="6" name="Rectangle 1"/>
          <p:cNvSpPr>
            <a:spLocks noChangeArrowheads="1"/>
          </p:cNvSpPr>
          <p:nvPr/>
        </p:nvSpPr>
        <p:spPr bwMode="auto">
          <a:xfrm>
            <a:off x="214282" y="2801035"/>
            <a:ext cx="8786874"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roxima-nova"/>
                <a:cs typeface="Arial" pitchFamily="34" charset="0"/>
              </a:rPr>
              <a:t>We first need to rearrange that data into order of magnitude (smallest first):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2775024465"/>
              </p:ext>
            </p:extLst>
          </p:nvPr>
        </p:nvGraphicFramePr>
        <p:xfrm>
          <a:off x="1600200" y="4343400"/>
          <a:ext cx="4572000" cy="365760"/>
        </p:xfrm>
        <a:graphic>
          <a:graphicData uri="http://schemas.openxmlformats.org/drawingml/2006/table">
            <a:tbl>
              <a:tblPr/>
              <a:tblGrid>
                <a:gridCol w="457200"/>
                <a:gridCol w="457200"/>
                <a:gridCol w="457200"/>
                <a:gridCol w="457200"/>
                <a:gridCol w="457200"/>
                <a:gridCol w="457200"/>
                <a:gridCol w="457200"/>
                <a:gridCol w="457200"/>
                <a:gridCol w="457200"/>
                <a:gridCol w="457200"/>
              </a:tblGrid>
              <a:tr h="0">
                <a:tc>
                  <a:txBody>
                    <a:bodyPr/>
                    <a:lstStyle/>
                    <a:p>
                      <a:pPr algn="ctr"/>
                      <a:r>
                        <a:rPr lang="en-IN" dirty="0">
                          <a:effectLst/>
                        </a:rPr>
                        <a:t>65</a:t>
                      </a:r>
                    </a:p>
                  </a:txBody>
                  <a:tcPr anchor="ctr">
                    <a:lnL>
                      <a:noFill/>
                    </a:lnL>
                    <a:lnR>
                      <a:noFill/>
                    </a:lnR>
                    <a:lnT>
                      <a:noFill/>
                    </a:lnT>
                    <a:lnB>
                      <a:noFill/>
                    </a:lnB>
                  </a:tcPr>
                </a:tc>
                <a:tc>
                  <a:txBody>
                    <a:bodyPr/>
                    <a:lstStyle/>
                    <a:p>
                      <a:pPr algn="ctr"/>
                      <a:r>
                        <a:rPr lang="en-IN">
                          <a:effectLst/>
                        </a:rPr>
                        <a:t>55</a:t>
                      </a:r>
                    </a:p>
                  </a:txBody>
                  <a:tcPr anchor="ctr">
                    <a:lnL>
                      <a:noFill/>
                    </a:lnL>
                    <a:lnR>
                      <a:noFill/>
                    </a:lnR>
                    <a:lnT>
                      <a:noFill/>
                    </a:lnT>
                    <a:lnB>
                      <a:noFill/>
                    </a:lnB>
                  </a:tcPr>
                </a:tc>
                <a:tc>
                  <a:txBody>
                    <a:bodyPr/>
                    <a:lstStyle/>
                    <a:p>
                      <a:pPr algn="ctr"/>
                      <a:r>
                        <a:rPr lang="en-IN">
                          <a:effectLst/>
                        </a:rPr>
                        <a:t>89</a:t>
                      </a:r>
                    </a:p>
                  </a:txBody>
                  <a:tcPr anchor="ctr">
                    <a:lnL>
                      <a:noFill/>
                    </a:lnL>
                    <a:lnR>
                      <a:noFill/>
                    </a:lnR>
                    <a:lnT>
                      <a:noFill/>
                    </a:lnT>
                    <a:lnB>
                      <a:noFill/>
                    </a:lnB>
                  </a:tcPr>
                </a:tc>
                <a:tc>
                  <a:txBody>
                    <a:bodyPr/>
                    <a:lstStyle/>
                    <a:p>
                      <a:pPr algn="ctr"/>
                      <a:r>
                        <a:rPr lang="en-IN">
                          <a:effectLst/>
                        </a:rPr>
                        <a:t>56</a:t>
                      </a:r>
                    </a:p>
                  </a:txBody>
                  <a:tcPr anchor="ctr">
                    <a:lnL>
                      <a:noFill/>
                    </a:lnL>
                    <a:lnR>
                      <a:noFill/>
                    </a:lnR>
                    <a:lnT>
                      <a:noFill/>
                    </a:lnT>
                    <a:lnB>
                      <a:noFill/>
                    </a:lnB>
                  </a:tcPr>
                </a:tc>
                <a:tc>
                  <a:txBody>
                    <a:bodyPr/>
                    <a:lstStyle/>
                    <a:p>
                      <a:pPr algn="ctr"/>
                      <a:r>
                        <a:rPr lang="en-IN">
                          <a:effectLst/>
                        </a:rPr>
                        <a:t>35</a:t>
                      </a:r>
                    </a:p>
                  </a:txBody>
                  <a:tcPr anchor="ctr">
                    <a:lnL>
                      <a:noFill/>
                    </a:lnL>
                    <a:lnR>
                      <a:noFill/>
                    </a:lnR>
                    <a:lnT>
                      <a:noFill/>
                    </a:lnT>
                    <a:lnB>
                      <a:noFill/>
                    </a:lnB>
                  </a:tcPr>
                </a:tc>
                <a:tc>
                  <a:txBody>
                    <a:bodyPr/>
                    <a:lstStyle/>
                    <a:p>
                      <a:pPr algn="ctr"/>
                      <a:r>
                        <a:rPr lang="en-IN">
                          <a:effectLst/>
                        </a:rPr>
                        <a:t>14</a:t>
                      </a:r>
                    </a:p>
                  </a:txBody>
                  <a:tcPr anchor="ctr">
                    <a:lnL>
                      <a:noFill/>
                    </a:lnL>
                    <a:lnR>
                      <a:noFill/>
                    </a:lnR>
                    <a:lnT>
                      <a:noFill/>
                    </a:lnT>
                    <a:lnB>
                      <a:noFill/>
                    </a:lnB>
                  </a:tcPr>
                </a:tc>
                <a:tc>
                  <a:txBody>
                    <a:bodyPr/>
                    <a:lstStyle/>
                    <a:p>
                      <a:pPr algn="ctr"/>
                      <a:r>
                        <a:rPr lang="en-IN">
                          <a:effectLst/>
                        </a:rPr>
                        <a:t>56</a:t>
                      </a:r>
                    </a:p>
                  </a:txBody>
                  <a:tcPr anchor="ctr">
                    <a:lnL>
                      <a:noFill/>
                    </a:lnL>
                    <a:lnR>
                      <a:noFill/>
                    </a:lnR>
                    <a:lnT>
                      <a:noFill/>
                    </a:lnT>
                    <a:lnB>
                      <a:noFill/>
                    </a:lnB>
                  </a:tcPr>
                </a:tc>
                <a:tc>
                  <a:txBody>
                    <a:bodyPr/>
                    <a:lstStyle/>
                    <a:p>
                      <a:pPr algn="ctr"/>
                      <a:r>
                        <a:rPr lang="en-IN">
                          <a:effectLst/>
                        </a:rPr>
                        <a:t>55</a:t>
                      </a:r>
                    </a:p>
                  </a:txBody>
                  <a:tcPr anchor="ctr">
                    <a:lnL>
                      <a:noFill/>
                    </a:lnL>
                    <a:lnR>
                      <a:noFill/>
                    </a:lnR>
                    <a:lnT>
                      <a:noFill/>
                    </a:lnT>
                    <a:lnB>
                      <a:noFill/>
                    </a:lnB>
                  </a:tcPr>
                </a:tc>
                <a:tc>
                  <a:txBody>
                    <a:bodyPr/>
                    <a:lstStyle/>
                    <a:p>
                      <a:pPr algn="ctr"/>
                      <a:r>
                        <a:rPr lang="en-IN">
                          <a:effectLst/>
                        </a:rPr>
                        <a:t>87</a:t>
                      </a:r>
                    </a:p>
                  </a:txBody>
                  <a:tcPr anchor="ctr">
                    <a:lnL>
                      <a:noFill/>
                    </a:lnL>
                    <a:lnR>
                      <a:noFill/>
                    </a:lnR>
                    <a:lnT>
                      <a:noFill/>
                    </a:lnT>
                    <a:lnB>
                      <a:noFill/>
                    </a:lnB>
                  </a:tcPr>
                </a:tc>
                <a:tc>
                  <a:txBody>
                    <a:bodyPr/>
                    <a:lstStyle/>
                    <a:p>
                      <a:pPr algn="ctr"/>
                      <a:r>
                        <a:rPr lang="en-IN" dirty="0">
                          <a:effectLst/>
                        </a:rPr>
                        <a:t>45</a:t>
                      </a:r>
                    </a:p>
                  </a:txBody>
                  <a:tcPr anchor="ctr">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1881853283"/>
              </p:ext>
            </p:extLst>
          </p:nvPr>
        </p:nvGraphicFramePr>
        <p:xfrm>
          <a:off x="1676400" y="5141684"/>
          <a:ext cx="4572000" cy="365760"/>
        </p:xfrm>
        <a:graphic>
          <a:graphicData uri="http://schemas.openxmlformats.org/drawingml/2006/table">
            <a:tbl>
              <a:tblPr/>
              <a:tblGrid>
                <a:gridCol w="457200"/>
                <a:gridCol w="457200"/>
                <a:gridCol w="457200"/>
                <a:gridCol w="457200"/>
                <a:gridCol w="457200"/>
                <a:gridCol w="457200"/>
                <a:gridCol w="457200"/>
                <a:gridCol w="457200"/>
                <a:gridCol w="457200"/>
                <a:gridCol w="457200"/>
              </a:tblGrid>
              <a:tr h="0">
                <a:tc>
                  <a:txBody>
                    <a:bodyPr/>
                    <a:lstStyle/>
                    <a:p>
                      <a:pPr algn="ctr"/>
                      <a:r>
                        <a:rPr lang="en-IN" dirty="0">
                          <a:effectLst/>
                        </a:rPr>
                        <a:t>14</a:t>
                      </a:r>
                    </a:p>
                  </a:txBody>
                  <a:tcPr anchor="ctr">
                    <a:lnL>
                      <a:noFill/>
                    </a:lnL>
                    <a:lnR>
                      <a:noFill/>
                    </a:lnR>
                    <a:lnT>
                      <a:noFill/>
                    </a:lnT>
                    <a:lnB>
                      <a:noFill/>
                    </a:lnB>
                  </a:tcPr>
                </a:tc>
                <a:tc>
                  <a:txBody>
                    <a:bodyPr/>
                    <a:lstStyle/>
                    <a:p>
                      <a:pPr algn="ctr"/>
                      <a:r>
                        <a:rPr lang="en-IN">
                          <a:effectLst/>
                        </a:rPr>
                        <a:t>35</a:t>
                      </a:r>
                    </a:p>
                  </a:txBody>
                  <a:tcPr anchor="ctr">
                    <a:lnL>
                      <a:noFill/>
                    </a:lnL>
                    <a:lnR>
                      <a:noFill/>
                    </a:lnR>
                    <a:lnT>
                      <a:noFill/>
                    </a:lnT>
                    <a:lnB>
                      <a:noFill/>
                    </a:lnB>
                  </a:tcPr>
                </a:tc>
                <a:tc>
                  <a:txBody>
                    <a:bodyPr/>
                    <a:lstStyle/>
                    <a:p>
                      <a:pPr algn="ctr"/>
                      <a:r>
                        <a:rPr lang="en-IN">
                          <a:effectLst/>
                        </a:rPr>
                        <a:t>45</a:t>
                      </a:r>
                    </a:p>
                  </a:txBody>
                  <a:tcPr anchor="ctr">
                    <a:lnL>
                      <a:noFill/>
                    </a:lnL>
                    <a:lnR>
                      <a:noFill/>
                    </a:lnR>
                    <a:lnT>
                      <a:noFill/>
                    </a:lnT>
                    <a:lnB>
                      <a:noFill/>
                    </a:lnB>
                  </a:tcPr>
                </a:tc>
                <a:tc>
                  <a:txBody>
                    <a:bodyPr/>
                    <a:lstStyle/>
                    <a:p>
                      <a:pPr algn="ctr"/>
                      <a:r>
                        <a:rPr lang="en-IN">
                          <a:effectLst/>
                        </a:rPr>
                        <a:t>55</a:t>
                      </a:r>
                    </a:p>
                  </a:txBody>
                  <a:tcPr anchor="ctr">
                    <a:lnL>
                      <a:noFill/>
                    </a:lnL>
                    <a:lnR>
                      <a:noFill/>
                    </a:lnR>
                    <a:lnT>
                      <a:noFill/>
                    </a:lnT>
                    <a:lnB>
                      <a:noFill/>
                    </a:lnB>
                  </a:tcPr>
                </a:tc>
                <a:tc>
                  <a:txBody>
                    <a:bodyPr/>
                    <a:lstStyle/>
                    <a:p>
                      <a:pPr algn="ctr"/>
                      <a:r>
                        <a:rPr lang="en-IN" b="1" dirty="0">
                          <a:effectLst/>
                        </a:rPr>
                        <a:t>55</a:t>
                      </a:r>
                      <a:endParaRPr lang="en-IN" dirty="0">
                        <a:effectLst/>
                      </a:endParaRPr>
                    </a:p>
                  </a:txBody>
                  <a:tcPr anchor="ctr">
                    <a:lnL>
                      <a:noFill/>
                    </a:lnL>
                    <a:lnR>
                      <a:noFill/>
                    </a:lnR>
                    <a:lnT>
                      <a:noFill/>
                    </a:lnT>
                    <a:lnB>
                      <a:noFill/>
                    </a:lnB>
                  </a:tcPr>
                </a:tc>
                <a:tc>
                  <a:txBody>
                    <a:bodyPr/>
                    <a:lstStyle/>
                    <a:p>
                      <a:pPr algn="ctr"/>
                      <a:r>
                        <a:rPr lang="en-IN" b="1">
                          <a:effectLst/>
                        </a:rPr>
                        <a:t>56</a:t>
                      </a:r>
                      <a:endParaRPr lang="en-IN">
                        <a:effectLst/>
                      </a:endParaRPr>
                    </a:p>
                  </a:txBody>
                  <a:tcPr anchor="ctr">
                    <a:lnL>
                      <a:noFill/>
                    </a:lnL>
                    <a:lnR>
                      <a:noFill/>
                    </a:lnR>
                    <a:lnT>
                      <a:noFill/>
                    </a:lnT>
                    <a:lnB>
                      <a:noFill/>
                    </a:lnB>
                  </a:tcPr>
                </a:tc>
                <a:tc>
                  <a:txBody>
                    <a:bodyPr/>
                    <a:lstStyle/>
                    <a:p>
                      <a:pPr algn="ctr"/>
                      <a:r>
                        <a:rPr lang="en-IN">
                          <a:effectLst/>
                        </a:rPr>
                        <a:t>56</a:t>
                      </a:r>
                    </a:p>
                  </a:txBody>
                  <a:tcPr anchor="ctr">
                    <a:lnL>
                      <a:noFill/>
                    </a:lnL>
                    <a:lnR>
                      <a:noFill/>
                    </a:lnR>
                    <a:lnT>
                      <a:noFill/>
                    </a:lnT>
                    <a:lnB>
                      <a:noFill/>
                    </a:lnB>
                  </a:tcPr>
                </a:tc>
                <a:tc>
                  <a:txBody>
                    <a:bodyPr/>
                    <a:lstStyle/>
                    <a:p>
                      <a:pPr algn="ctr"/>
                      <a:r>
                        <a:rPr lang="en-IN">
                          <a:effectLst/>
                        </a:rPr>
                        <a:t>65</a:t>
                      </a:r>
                    </a:p>
                  </a:txBody>
                  <a:tcPr anchor="ctr">
                    <a:lnL>
                      <a:noFill/>
                    </a:lnL>
                    <a:lnR>
                      <a:noFill/>
                    </a:lnR>
                    <a:lnT>
                      <a:noFill/>
                    </a:lnT>
                    <a:lnB>
                      <a:noFill/>
                    </a:lnB>
                  </a:tcPr>
                </a:tc>
                <a:tc>
                  <a:txBody>
                    <a:bodyPr/>
                    <a:lstStyle/>
                    <a:p>
                      <a:pPr algn="ctr"/>
                      <a:r>
                        <a:rPr lang="en-IN">
                          <a:effectLst/>
                        </a:rPr>
                        <a:t>87</a:t>
                      </a:r>
                    </a:p>
                  </a:txBody>
                  <a:tcPr anchor="ctr">
                    <a:lnL>
                      <a:noFill/>
                    </a:lnL>
                    <a:lnR>
                      <a:noFill/>
                    </a:lnR>
                    <a:lnT>
                      <a:noFill/>
                    </a:lnT>
                    <a:lnB>
                      <a:noFill/>
                    </a:lnB>
                  </a:tcPr>
                </a:tc>
                <a:tc>
                  <a:txBody>
                    <a:bodyPr/>
                    <a:lstStyle/>
                    <a:p>
                      <a:pPr algn="ctr"/>
                      <a:r>
                        <a:rPr lang="en-IN" dirty="0">
                          <a:effectLst/>
                        </a:rPr>
                        <a:t>89</a:t>
                      </a:r>
                    </a:p>
                  </a:txBody>
                  <a:tcPr anchor="ctr">
                    <a:lnL>
                      <a:noFill/>
                    </a:lnL>
                    <a:lnR>
                      <a:noFill/>
                    </a:lnR>
                    <a:lnT>
                      <a:noFill/>
                    </a:lnT>
                    <a:lnB>
                      <a:noFill/>
                    </a:lnB>
                  </a:tcPr>
                </a:tc>
              </a:tr>
            </a:tbl>
          </a:graphicData>
        </a:graphic>
      </p:graphicFrame>
      <p:sp>
        <p:nvSpPr>
          <p:cNvPr id="9" name="Rectangle 2"/>
          <p:cNvSpPr>
            <a:spLocks noChangeArrowheads="1"/>
          </p:cNvSpPr>
          <p:nvPr/>
        </p:nvSpPr>
        <p:spPr bwMode="auto">
          <a:xfrm>
            <a:off x="16933" y="4585901"/>
            <a:ext cx="9071714"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roxima-nova"/>
                <a:cs typeface="Arial" pitchFamily="34" charset="0"/>
              </a:rPr>
              <a:t>      We again rearrange that data into order of magnitude (smallest first):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proxima-nov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roxima-nova"/>
                <a:cs typeface="Arial" pitchFamily="34" charset="0"/>
              </a:rPr>
              <a:t>       Only now we have to take the 5th and 6th score in our data set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proxima-nova"/>
                <a:cs typeface="Arial" pitchFamily="34" charset="0"/>
              </a:rPr>
              <a:t>           average them to get a median of 55.5.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808436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de.JPG"/>
          <p:cNvPicPr>
            <a:picLocks noChangeAspect="1"/>
          </p:cNvPicPr>
          <p:nvPr/>
        </p:nvPicPr>
        <p:blipFill>
          <a:blip r:embed="rId2"/>
          <a:stretch>
            <a:fillRect/>
          </a:stretch>
        </p:blipFill>
        <p:spPr>
          <a:xfrm>
            <a:off x="0" y="0"/>
            <a:ext cx="8929718" cy="3857628"/>
          </a:xfrm>
          <a:prstGeom prst="rect">
            <a:avLst/>
          </a:prstGeom>
        </p:spPr>
      </p:pic>
      <p:pic>
        <p:nvPicPr>
          <p:cNvPr id="5" name="Picture 4" descr="StandardDeviation.JPG"/>
          <p:cNvPicPr>
            <a:picLocks noChangeAspect="1"/>
          </p:cNvPicPr>
          <p:nvPr/>
        </p:nvPicPr>
        <p:blipFill>
          <a:blip r:embed="rId3"/>
          <a:srcRect b="58496"/>
          <a:stretch>
            <a:fillRect/>
          </a:stretch>
        </p:blipFill>
        <p:spPr>
          <a:xfrm>
            <a:off x="0" y="3643314"/>
            <a:ext cx="9144000" cy="20940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Mode</a:t>
            </a:r>
            <a:endParaRPr lang="en-IN" dirty="0"/>
          </a:p>
        </p:txBody>
      </p:sp>
      <p:sp>
        <p:nvSpPr>
          <p:cNvPr id="3" name="Content Placeholder 2"/>
          <p:cNvSpPr>
            <a:spLocks noGrp="1"/>
          </p:cNvSpPr>
          <p:nvPr>
            <p:ph idx="1"/>
          </p:nvPr>
        </p:nvSpPr>
        <p:spPr>
          <a:xfrm>
            <a:off x="457200" y="1143000"/>
            <a:ext cx="8229600" cy="4983163"/>
          </a:xfrm>
        </p:spPr>
        <p:txBody>
          <a:bodyPr/>
          <a:lstStyle/>
          <a:p>
            <a:r>
              <a:rPr lang="en-US" sz="1800" dirty="0" smtClean="0"/>
              <a:t>The </a:t>
            </a:r>
            <a:r>
              <a:rPr lang="en-US" sz="1800" dirty="0"/>
              <a:t>mode is the most frequent score in our data set. On a histogram it represents the highest bar in a bar chart or </a:t>
            </a:r>
            <a:r>
              <a:rPr lang="en-US" sz="1800" dirty="0" smtClean="0"/>
              <a:t>histogram in fig-1</a:t>
            </a:r>
            <a:r>
              <a:rPr lang="en-US" dirty="0" smtClean="0"/>
              <a:t>.</a:t>
            </a:r>
          </a:p>
          <a:p>
            <a:pPr marL="0" indent="0">
              <a:buNone/>
            </a:pPr>
            <a:endParaRPr lang="en-US" dirty="0"/>
          </a:p>
          <a:p>
            <a:endParaRPr lang="en-IN"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2066926"/>
            <a:ext cx="2600324" cy="21335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5733" y="4648200"/>
            <a:ext cx="7924800" cy="1477328"/>
          </a:xfrm>
          <a:prstGeom prst="rect">
            <a:avLst/>
          </a:prstGeom>
        </p:spPr>
        <p:txBody>
          <a:bodyPr wrap="square">
            <a:spAutoFit/>
          </a:bodyPr>
          <a:lstStyle/>
          <a:p>
            <a:r>
              <a:rPr lang="en-US" dirty="0"/>
              <a:t>Normally, the mode is used for categorical data where we wish to know which is the most common category, as illustrated </a:t>
            </a:r>
            <a:r>
              <a:rPr lang="en-US" dirty="0" smtClean="0"/>
              <a:t>in fig-2.</a:t>
            </a:r>
          </a:p>
          <a:p>
            <a:r>
              <a:rPr lang="en-US" dirty="0"/>
              <a:t>However, one of the problems with the mode is that it is not unique, so it leaves us with problems when we have two or more values that share the highest frequency, such as </a:t>
            </a:r>
            <a:r>
              <a:rPr lang="en-US" dirty="0" smtClean="0"/>
              <a:t>fig-3.</a:t>
            </a:r>
            <a:endParaRPr lang="en-IN" dirty="0"/>
          </a:p>
        </p:txBody>
      </p:sp>
      <p:pic>
        <p:nvPicPr>
          <p:cNvPr id="409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52800" y="2065868"/>
            <a:ext cx="2590800" cy="21251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8262" y="4276468"/>
            <a:ext cx="838200" cy="276999"/>
          </a:xfrm>
          <a:prstGeom prst="rect">
            <a:avLst/>
          </a:prstGeom>
          <a:noFill/>
        </p:spPr>
        <p:txBody>
          <a:bodyPr wrap="square" rtlCol="0">
            <a:spAutoFit/>
          </a:bodyPr>
          <a:lstStyle/>
          <a:p>
            <a:r>
              <a:rPr lang="en-IN" sz="1200" dirty="0" smtClean="0"/>
              <a:t>Fig-1</a:t>
            </a:r>
            <a:endParaRPr lang="en-IN" sz="1200" dirty="0"/>
          </a:p>
        </p:txBody>
      </p:sp>
      <p:sp>
        <p:nvSpPr>
          <p:cNvPr id="8" name="TextBox 7"/>
          <p:cNvSpPr txBox="1"/>
          <p:nvPr/>
        </p:nvSpPr>
        <p:spPr>
          <a:xfrm>
            <a:off x="4343400" y="4249468"/>
            <a:ext cx="647700" cy="276999"/>
          </a:xfrm>
          <a:prstGeom prst="rect">
            <a:avLst/>
          </a:prstGeom>
          <a:noFill/>
        </p:spPr>
        <p:txBody>
          <a:bodyPr wrap="square" rtlCol="0">
            <a:spAutoFit/>
          </a:bodyPr>
          <a:lstStyle/>
          <a:p>
            <a:r>
              <a:rPr lang="en-IN" sz="1200" dirty="0" smtClean="0"/>
              <a:t>Fig-2</a:t>
            </a:r>
            <a:endParaRPr lang="en-IN" sz="1200" dirty="0"/>
          </a:p>
        </p:txBody>
      </p:sp>
      <p:pic>
        <p:nvPicPr>
          <p:cNvPr id="4100"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096000" y="2065868"/>
            <a:ext cx="2514600" cy="21482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162800" y="4263627"/>
            <a:ext cx="647700" cy="276999"/>
          </a:xfrm>
          <a:prstGeom prst="rect">
            <a:avLst/>
          </a:prstGeom>
          <a:noFill/>
        </p:spPr>
        <p:txBody>
          <a:bodyPr wrap="square" rtlCol="0">
            <a:spAutoFit/>
          </a:bodyPr>
          <a:lstStyle/>
          <a:p>
            <a:r>
              <a:rPr lang="en-IN" sz="1200" dirty="0" smtClean="0"/>
              <a:t>Fig-3</a:t>
            </a:r>
            <a:endParaRPr lang="en-IN" sz="1200" dirty="0"/>
          </a:p>
        </p:txBody>
      </p:sp>
    </p:spTree>
    <p:extLst>
      <p:ext uri="{BB962C8B-B14F-4D97-AF65-F5344CB8AC3E}">
        <p14:creationId xmlns="" xmlns:p14="http://schemas.microsoft.com/office/powerpoint/2010/main" val="1795986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
            </a:r>
            <a:br>
              <a:rPr lang="en-US" sz="3600" dirty="0" smtClean="0"/>
            </a:br>
            <a:r>
              <a:rPr lang="en-US" sz="3600" dirty="0" smtClean="0"/>
              <a:t>Skewed </a:t>
            </a:r>
            <a:r>
              <a:rPr lang="en-US" sz="3600" dirty="0"/>
              <a:t>Distributions and the Mean and Median</a:t>
            </a:r>
            <a:r>
              <a:rPr lang="en-US" dirty="0"/>
              <a:t/>
            </a:r>
            <a:br>
              <a:rPr lang="en-US" dirty="0"/>
            </a:br>
            <a:endParaRPr lang="en-IN"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a:t>We often test whether our data is normally distributed because this is a common assumption underlying many statistical tests. An example of a normally distributed set of data is presented </a:t>
            </a:r>
            <a:r>
              <a:rPr lang="en-US" sz="2000" dirty="0" smtClean="0"/>
              <a:t>below.</a:t>
            </a:r>
          </a:p>
          <a:p>
            <a:pPr marL="0" indent="0">
              <a:buNone/>
            </a:pPr>
            <a:endParaRPr lang="en-IN" sz="2000"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38400" y="2133600"/>
            <a:ext cx="3388255" cy="256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4618550"/>
            <a:ext cx="7696200" cy="1754326"/>
          </a:xfrm>
          <a:prstGeom prst="rect">
            <a:avLst/>
          </a:prstGeom>
        </p:spPr>
        <p:txBody>
          <a:bodyPr wrap="square">
            <a:spAutoFit/>
          </a:bodyPr>
          <a:lstStyle/>
          <a:p>
            <a:endParaRPr lang="en-US" dirty="0" smtClean="0"/>
          </a:p>
          <a:p>
            <a:r>
              <a:rPr lang="en-US" dirty="0" smtClean="0"/>
              <a:t>In </a:t>
            </a:r>
            <a:r>
              <a:rPr lang="en-US" dirty="0"/>
              <a:t>any symmetrical distribution the mean, median and mode are </a:t>
            </a:r>
            <a:r>
              <a:rPr lang="en-US" dirty="0" smtClean="0"/>
              <a:t>equal.</a:t>
            </a:r>
          </a:p>
          <a:p>
            <a:r>
              <a:rPr lang="en-US" dirty="0"/>
              <a:t>However, </a:t>
            </a:r>
            <a:r>
              <a:rPr lang="en-US" dirty="0" smtClean="0"/>
              <a:t>the </a:t>
            </a:r>
            <a:r>
              <a:rPr lang="en-US" b="1" dirty="0"/>
              <a:t>mean</a:t>
            </a:r>
            <a:r>
              <a:rPr lang="en-US" dirty="0"/>
              <a:t> is widely preferred as the best measure of central tendency because it is the measure that includes all the values in the data set for its calculation, and any change in any of the scores will affect the value of the mean. </a:t>
            </a:r>
            <a:endParaRPr lang="en-IN" dirty="0"/>
          </a:p>
        </p:txBody>
      </p:sp>
    </p:spTree>
    <p:extLst>
      <p:ext uri="{BB962C8B-B14F-4D97-AF65-F5344CB8AC3E}">
        <p14:creationId xmlns="" xmlns:p14="http://schemas.microsoft.com/office/powerpoint/2010/main" val="37514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IN" dirty="0" smtClean="0"/>
              <a:t>Contd.</a:t>
            </a:r>
            <a:endParaRPr lang="en-IN"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sz="1800" dirty="0"/>
              <a:t>However, when our data is skewed, for example, as with the right-skewed data set below:</a:t>
            </a:r>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25158" y="1600200"/>
            <a:ext cx="2952750"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4267200"/>
            <a:ext cx="8458200" cy="2308324"/>
          </a:xfrm>
          <a:prstGeom prst="rect">
            <a:avLst/>
          </a:prstGeom>
        </p:spPr>
        <p:txBody>
          <a:bodyPr wrap="square">
            <a:spAutoFit/>
          </a:bodyPr>
          <a:lstStyle/>
          <a:p>
            <a:r>
              <a:rPr lang="en-US" dirty="0" smtClean="0"/>
              <a:t>The </a:t>
            </a:r>
            <a:r>
              <a:rPr lang="en-US" dirty="0"/>
              <a:t>median is generally considered to be the best representative of the central location of the data. </a:t>
            </a:r>
            <a:endParaRPr lang="en-US" dirty="0" smtClean="0"/>
          </a:p>
          <a:p>
            <a:r>
              <a:rPr lang="en-US" dirty="0" smtClean="0"/>
              <a:t>The </a:t>
            </a:r>
            <a:r>
              <a:rPr lang="en-US" dirty="0"/>
              <a:t>more skewed the distribution, the greater the difference between the median and mean, and the greater emphasis should be placed on using the median as opposed to the mean. </a:t>
            </a:r>
            <a:endParaRPr lang="en-US" dirty="0" smtClean="0"/>
          </a:p>
          <a:p>
            <a:r>
              <a:rPr lang="en-US" dirty="0" smtClean="0"/>
              <a:t>A </a:t>
            </a:r>
            <a:r>
              <a:rPr lang="en-US" dirty="0"/>
              <a:t>classic example of the above right-skewed distribution is income (salary), where higher-earners provide a false representation of the typical income if expressed as a mean and not a median.</a:t>
            </a:r>
            <a:endParaRPr lang="en-IN" dirty="0"/>
          </a:p>
        </p:txBody>
      </p:sp>
    </p:spTree>
    <p:extLst>
      <p:ext uri="{BB962C8B-B14F-4D97-AF65-F5344CB8AC3E}">
        <p14:creationId xmlns="" xmlns:p14="http://schemas.microsoft.com/office/powerpoint/2010/main" val="3323470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fontScale="90000"/>
          </a:bodyPr>
          <a:lstStyle/>
          <a:p>
            <a:pPr algn="l"/>
            <a:r>
              <a:rPr lang="en-US" sz="3600" dirty="0" smtClean="0"/>
              <a:t/>
            </a:r>
            <a:br>
              <a:rPr lang="en-US" sz="3600" dirty="0" smtClean="0"/>
            </a:br>
            <a:r>
              <a:rPr lang="en-US" sz="3100" dirty="0" smtClean="0"/>
              <a:t>Summary </a:t>
            </a:r>
            <a:r>
              <a:rPr lang="en-US" sz="3100" dirty="0"/>
              <a:t>of when to use the mean, median and </a:t>
            </a:r>
            <a:r>
              <a:rPr lang="en-US" sz="3100" dirty="0" smtClean="0"/>
              <a:t>mode</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800" dirty="0" smtClean="0"/>
          </a:p>
          <a:p>
            <a:pPr marL="0" indent="0">
              <a:buNone/>
            </a:pPr>
            <a:endParaRPr lang="en-US" sz="1800" dirty="0"/>
          </a:p>
          <a:p>
            <a:pPr marL="0" indent="0">
              <a:buNone/>
            </a:pPr>
            <a:r>
              <a:rPr lang="en-US" sz="2000" dirty="0" smtClean="0"/>
              <a:t>Please </a:t>
            </a:r>
            <a:r>
              <a:rPr lang="en-US" sz="2000" dirty="0"/>
              <a:t>use the following summary table to know what the best measure of central tendency is </a:t>
            </a:r>
            <a:r>
              <a:rPr lang="en-US" sz="2000" dirty="0" smtClean="0"/>
              <a:t>with </a:t>
            </a:r>
            <a:r>
              <a:rPr lang="en-US" sz="2000" dirty="0"/>
              <a:t>respect to the different types of variable</a:t>
            </a:r>
            <a:r>
              <a:rPr lang="en-US" sz="2000" dirty="0" smtClean="0"/>
              <a:t>.</a:t>
            </a:r>
          </a:p>
          <a:p>
            <a:pPr marL="0" indent="0">
              <a:buNone/>
            </a:pPr>
            <a:endParaRPr lang="en-IN" sz="1800" dirty="0"/>
          </a:p>
        </p:txBody>
      </p:sp>
      <p:graphicFrame>
        <p:nvGraphicFramePr>
          <p:cNvPr id="4" name="Table 3"/>
          <p:cNvGraphicFramePr>
            <a:graphicFrameLocks noGrp="1"/>
          </p:cNvGraphicFramePr>
          <p:nvPr>
            <p:extLst>
              <p:ext uri="{D42A27DB-BD31-4B8C-83A1-F6EECF244321}">
                <p14:modId xmlns="" xmlns:p14="http://schemas.microsoft.com/office/powerpoint/2010/main" val="3397607438"/>
              </p:ext>
            </p:extLst>
          </p:nvPr>
        </p:nvGraphicFramePr>
        <p:xfrm>
          <a:off x="1676400" y="2971800"/>
          <a:ext cx="5562600" cy="2103120"/>
        </p:xfrm>
        <a:graphic>
          <a:graphicData uri="http://schemas.openxmlformats.org/drawingml/2006/table">
            <a:tbl>
              <a:tblPr>
                <a:tableStyleId>{BC89EF96-8CEA-46FF-86C4-4CE0E7609802}</a:tableStyleId>
              </a:tblPr>
              <a:tblGrid>
                <a:gridCol w="2781300"/>
                <a:gridCol w="2781300"/>
              </a:tblGrid>
              <a:tr h="0">
                <a:tc>
                  <a:txBody>
                    <a:bodyPr/>
                    <a:lstStyle/>
                    <a:p>
                      <a:pPr algn="ctr"/>
                      <a:r>
                        <a:rPr lang="en-IN" dirty="0">
                          <a:effectLst/>
                        </a:rPr>
                        <a:t>Type of Variable</a:t>
                      </a:r>
                    </a:p>
                  </a:txBody>
                  <a:tcPr anchor="ctr"/>
                </a:tc>
                <a:tc>
                  <a:txBody>
                    <a:bodyPr/>
                    <a:lstStyle/>
                    <a:p>
                      <a:pPr algn="ctr"/>
                      <a:r>
                        <a:rPr lang="en-US" dirty="0">
                          <a:effectLst/>
                        </a:rPr>
                        <a:t>Best measure of central tendency</a:t>
                      </a:r>
                    </a:p>
                  </a:txBody>
                  <a:tcPr anchor="ctr"/>
                </a:tc>
              </a:tr>
              <a:tr h="0">
                <a:tc>
                  <a:txBody>
                    <a:bodyPr/>
                    <a:lstStyle/>
                    <a:p>
                      <a:pPr algn="ctr"/>
                      <a:r>
                        <a:rPr lang="en-IN">
                          <a:effectLst/>
                        </a:rPr>
                        <a:t>Nominal</a:t>
                      </a:r>
                    </a:p>
                  </a:txBody>
                  <a:tcPr anchor="ctr"/>
                </a:tc>
                <a:tc>
                  <a:txBody>
                    <a:bodyPr/>
                    <a:lstStyle/>
                    <a:p>
                      <a:pPr algn="ctr"/>
                      <a:r>
                        <a:rPr lang="en-IN">
                          <a:effectLst/>
                        </a:rPr>
                        <a:t>Mode</a:t>
                      </a:r>
                    </a:p>
                  </a:txBody>
                  <a:tcPr anchor="ctr"/>
                </a:tc>
              </a:tr>
              <a:tr h="0">
                <a:tc>
                  <a:txBody>
                    <a:bodyPr/>
                    <a:lstStyle/>
                    <a:p>
                      <a:pPr algn="ctr"/>
                      <a:r>
                        <a:rPr lang="en-IN">
                          <a:effectLst/>
                        </a:rPr>
                        <a:t>Ordinal</a:t>
                      </a:r>
                    </a:p>
                  </a:txBody>
                  <a:tcPr anchor="ctr"/>
                </a:tc>
                <a:tc>
                  <a:txBody>
                    <a:bodyPr/>
                    <a:lstStyle/>
                    <a:p>
                      <a:pPr algn="ctr"/>
                      <a:r>
                        <a:rPr lang="en-IN">
                          <a:effectLst/>
                        </a:rPr>
                        <a:t>Median</a:t>
                      </a:r>
                    </a:p>
                  </a:txBody>
                  <a:tcPr anchor="ctr"/>
                </a:tc>
              </a:tr>
              <a:tr h="0">
                <a:tc>
                  <a:txBody>
                    <a:bodyPr/>
                    <a:lstStyle/>
                    <a:p>
                      <a:pPr algn="ctr"/>
                      <a:r>
                        <a:rPr lang="en-IN">
                          <a:effectLst/>
                        </a:rPr>
                        <a:t>Interval/Ratio (not skewed)</a:t>
                      </a:r>
                    </a:p>
                  </a:txBody>
                  <a:tcPr anchor="ctr"/>
                </a:tc>
                <a:tc>
                  <a:txBody>
                    <a:bodyPr/>
                    <a:lstStyle/>
                    <a:p>
                      <a:pPr algn="ctr"/>
                      <a:r>
                        <a:rPr lang="en-IN">
                          <a:effectLst/>
                        </a:rPr>
                        <a:t>Mean</a:t>
                      </a:r>
                    </a:p>
                  </a:txBody>
                  <a:tcPr anchor="ctr"/>
                </a:tc>
              </a:tr>
              <a:tr h="0">
                <a:tc>
                  <a:txBody>
                    <a:bodyPr/>
                    <a:lstStyle/>
                    <a:p>
                      <a:pPr algn="ctr"/>
                      <a:r>
                        <a:rPr lang="en-IN">
                          <a:effectLst/>
                        </a:rPr>
                        <a:t>Interval/Ratio (skewed)</a:t>
                      </a:r>
                    </a:p>
                  </a:txBody>
                  <a:tcPr anchor="ctr"/>
                </a:tc>
                <a:tc>
                  <a:txBody>
                    <a:bodyPr/>
                    <a:lstStyle/>
                    <a:p>
                      <a:pPr algn="ctr"/>
                      <a:r>
                        <a:rPr lang="en-IN" dirty="0">
                          <a:effectLst/>
                        </a:rPr>
                        <a:t>Median</a:t>
                      </a:r>
                    </a:p>
                  </a:txBody>
                  <a:tcPr anchor="ctr"/>
                </a:tc>
              </a:tr>
            </a:tbl>
          </a:graphicData>
        </a:graphic>
      </p:graphicFrame>
    </p:spTree>
    <p:extLst>
      <p:ext uri="{BB962C8B-B14F-4D97-AF65-F5344CB8AC3E}">
        <p14:creationId xmlns="" xmlns:p14="http://schemas.microsoft.com/office/powerpoint/2010/main" val="13550760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andardDeviation.JPG"/>
          <p:cNvPicPr>
            <a:picLocks noChangeAspect="1"/>
          </p:cNvPicPr>
          <p:nvPr/>
        </p:nvPicPr>
        <p:blipFill>
          <a:blip r:embed="rId2"/>
          <a:srcRect t="40088"/>
          <a:stretch>
            <a:fillRect/>
          </a:stretch>
        </p:blipFill>
        <p:spPr>
          <a:xfrm>
            <a:off x="0" y="357166"/>
            <a:ext cx="9144000" cy="2786082"/>
          </a:xfrm>
          <a:prstGeom prst="rect">
            <a:avLst/>
          </a:prstGeom>
        </p:spPr>
      </p:pic>
      <p:pic>
        <p:nvPicPr>
          <p:cNvPr id="5" name="Picture 4" descr="Co-efficient of Variation.JPG"/>
          <p:cNvPicPr>
            <a:picLocks noChangeAspect="1"/>
          </p:cNvPicPr>
          <p:nvPr/>
        </p:nvPicPr>
        <p:blipFill>
          <a:blip r:embed="rId3"/>
          <a:stretch>
            <a:fillRect/>
          </a:stretch>
        </p:blipFill>
        <p:spPr>
          <a:xfrm>
            <a:off x="0" y="4786323"/>
            <a:ext cx="9144000" cy="1785950"/>
          </a:xfrm>
          <a:prstGeom prst="rect">
            <a:avLst/>
          </a:prstGeom>
        </p:spPr>
      </p:pic>
      <p:pic>
        <p:nvPicPr>
          <p:cNvPr id="6" name="Picture 2"/>
          <p:cNvPicPr>
            <a:picLocks noChangeAspect="1" noChangeArrowheads="1"/>
          </p:cNvPicPr>
          <p:nvPr/>
        </p:nvPicPr>
        <p:blipFill>
          <a:blip r:embed="rId4">
            <a:extLst>
              <a:ext uri="{28A0092B-C50C-407E-A947-70E740481C1C}">
                <a14:useLocalDpi xmlns="" xmlns:a14="http://schemas.microsoft.com/office/drawing/2010/main" val="0"/>
              </a:ext>
            </a:extLst>
          </a:blip>
          <a:srcRect t="27074"/>
          <a:stretch>
            <a:fillRect/>
          </a:stretch>
        </p:blipFill>
        <p:spPr bwMode="auto">
          <a:xfrm>
            <a:off x="4071934" y="2928934"/>
            <a:ext cx="4387469" cy="17318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IN" dirty="0" smtClean="0"/>
              <a:t>Example</a:t>
            </a:r>
            <a:endParaRPr lang="en-IN"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fontAlgn="base">
              <a:buNone/>
            </a:pPr>
            <a:endParaRPr lang="en-US" dirty="0" smtClean="0"/>
          </a:p>
          <a:p>
            <a:pPr marL="0" indent="0" fontAlgn="base">
              <a:buNone/>
            </a:pPr>
            <a:r>
              <a:rPr lang="en-US" dirty="0" smtClean="0"/>
              <a:t>The </a:t>
            </a:r>
            <a:r>
              <a:rPr lang="en-US" dirty="0"/>
              <a:t>ages of you and your friends are 25, 26, 27, 30, and 32.</a:t>
            </a:r>
          </a:p>
          <a:p>
            <a:pPr marL="0" indent="0" fontAlgn="base">
              <a:buNone/>
            </a:pPr>
            <a:r>
              <a:rPr lang="en-US" dirty="0"/>
              <a:t>First, we must find the mean age: (25 + 26 + 27 + 30 + 32) / 5 = 28.</a:t>
            </a:r>
          </a:p>
          <a:p>
            <a:pPr marL="0" indent="0" fontAlgn="base">
              <a:buNone/>
            </a:pPr>
            <a:r>
              <a:rPr lang="en-US" dirty="0"/>
              <a:t>Then, we need to calculate the differences from the mean for each of the 5 friends.</a:t>
            </a:r>
          </a:p>
          <a:p>
            <a:pPr marL="0" indent="0" fontAlgn="base">
              <a:buNone/>
            </a:pPr>
            <a:r>
              <a:rPr lang="en-US" dirty="0"/>
              <a:t>25 – 28 = -3</a:t>
            </a:r>
            <a:br>
              <a:rPr lang="en-US" dirty="0"/>
            </a:br>
            <a:r>
              <a:rPr lang="en-US" dirty="0"/>
              <a:t>26 – 28 = -2</a:t>
            </a:r>
            <a:br>
              <a:rPr lang="en-US" dirty="0"/>
            </a:br>
            <a:r>
              <a:rPr lang="en-US" dirty="0"/>
              <a:t>27 – 28 = -1</a:t>
            </a:r>
            <a:br>
              <a:rPr lang="en-US" dirty="0"/>
            </a:br>
            <a:r>
              <a:rPr lang="en-US" dirty="0"/>
              <a:t>30 – 28 = 2</a:t>
            </a:r>
            <a:br>
              <a:rPr lang="en-US" dirty="0"/>
            </a:br>
            <a:r>
              <a:rPr lang="en-US" dirty="0"/>
              <a:t>32 – 28 = 4</a:t>
            </a:r>
          </a:p>
          <a:p>
            <a:pPr marL="0" indent="0" fontAlgn="base">
              <a:buNone/>
            </a:pPr>
            <a:r>
              <a:rPr lang="en-US" dirty="0"/>
              <a:t>Next, to calculate the variance, we take each difference from the mean, square it, then average the result.</a:t>
            </a:r>
          </a:p>
          <a:p>
            <a:pPr marL="0" indent="0" fontAlgn="base">
              <a:buNone/>
            </a:pPr>
            <a:r>
              <a:rPr lang="en-US" dirty="0"/>
              <a:t>Variance = ( (-3)</a:t>
            </a:r>
            <a:r>
              <a:rPr lang="en-US" baseline="30000" dirty="0"/>
              <a:t>2</a:t>
            </a:r>
            <a:r>
              <a:rPr lang="en-US" dirty="0"/>
              <a:t> + (-2)</a:t>
            </a:r>
            <a:r>
              <a:rPr lang="en-US" baseline="30000" dirty="0"/>
              <a:t>2</a:t>
            </a:r>
            <a:r>
              <a:rPr lang="en-US" dirty="0"/>
              <a:t> + (-1)</a:t>
            </a:r>
            <a:r>
              <a:rPr lang="en-US" baseline="30000" dirty="0"/>
              <a:t>2</a:t>
            </a:r>
            <a:r>
              <a:rPr lang="en-US" dirty="0"/>
              <a:t> + 2</a:t>
            </a:r>
            <a:r>
              <a:rPr lang="en-US" baseline="30000" dirty="0"/>
              <a:t>2</a:t>
            </a:r>
            <a:r>
              <a:rPr lang="en-US" dirty="0"/>
              <a:t> + 4</a:t>
            </a:r>
            <a:r>
              <a:rPr lang="en-US" baseline="30000" dirty="0"/>
              <a:t>2</a:t>
            </a:r>
            <a:r>
              <a:rPr lang="en-US" dirty="0"/>
              <a:t>)/ 5</a:t>
            </a:r>
          </a:p>
          <a:p>
            <a:pPr marL="0" indent="0" fontAlgn="base">
              <a:buNone/>
            </a:pPr>
            <a:r>
              <a:rPr lang="en-US" dirty="0"/>
              <a:t>= (9 + 4 + 1 + 4 + 16 ) / 5 = 6.8</a:t>
            </a:r>
          </a:p>
          <a:p>
            <a:pPr marL="0" indent="0" fontAlgn="base">
              <a:buNone/>
            </a:pPr>
            <a:r>
              <a:rPr lang="en-US" dirty="0"/>
              <a:t>So, the variance is 6.8. And the standard deviation is the square root of the variance, which is 2.61. </a:t>
            </a:r>
          </a:p>
          <a:p>
            <a:endParaRPr lang="en-IN" dirty="0"/>
          </a:p>
        </p:txBody>
      </p:sp>
    </p:spTree>
    <p:extLst>
      <p:ext uri="{BB962C8B-B14F-4D97-AF65-F5344CB8AC3E}">
        <p14:creationId xmlns="" xmlns:p14="http://schemas.microsoft.com/office/powerpoint/2010/main" val="653006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solidFill>
                  <a:srgbClr val="FF0000"/>
                </a:solidFill>
              </a:rPr>
              <a:t>PRACTICE-1</a:t>
            </a:r>
            <a:endParaRPr lang="en-IN" dirty="0">
              <a:solidFill>
                <a:srgbClr val="FF0000"/>
              </a:solidFill>
            </a:endParaRPr>
          </a:p>
        </p:txBody>
      </p:sp>
      <p:sp>
        <p:nvSpPr>
          <p:cNvPr id="3" name="Content Placeholder 2"/>
          <p:cNvSpPr>
            <a:spLocks noGrp="1"/>
          </p:cNvSpPr>
          <p:nvPr>
            <p:ph idx="1"/>
          </p:nvPr>
        </p:nvSpPr>
        <p:spPr>
          <a:xfrm>
            <a:off x="457200" y="914400"/>
            <a:ext cx="8229600" cy="5211763"/>
          </a:xfrm>
        </p:spPr>
        <p:txBody>
          <a:bodyPr/>
          <a:lstStyle/>
          <a:p>
            <a:r>
              <a:rPr lang="en-IN" dirty="0" smtClean="0"/>
              <a:t>Write the python code for following statistical operations with and without library function:</a:t>
            </a:r>
          </a:p>
          <a:p>
            <a:pPr marL="1255713">
              <a:buFont typeface="Wingdings" pitchFamily="2" charset="2"/>
              <a:buChar char="ü"/>
            </a:pPr>
            <a:r>
              <a:rPr lang="en-IN" dirty="0" smtClean="0"/>
              <a:t>Mean</a:t>
            </a:r>
          </a:p>
          <a:p>
            <a:pPr marL="1255713">
              <a:buFont typeface="Wingdings" pitchFamily="2" charset="2"/>
              <a:buChar char="ü"/>
            </a:pPr>
            <a:r>
              <a:rPr lang="en-IN" dirty="0" smtClean="0"/>
              <a:t>Median</a:t>
            </a:r>
          </a:p>
          <a:p>
            <a:pPr marL="1255713">
              <a:buFont typeface="Wingdings" pitchFamily="2" charset="2"/>
              <a:buChar char="ü"/>
            </a:pPr>
            <a:r>
              <a:rPr lang="en-IN" dirty="0" smtClean="0"/>
              <a:t>Mode</a:t>
            </a:r>
          </a:p>
          <a:p>
            <a:pPr marL="1255713">
              <a:buFont typeface="Wingdings" pitchFamily="2" charset="2"/>
              <a:buChar char="ü"/>
            </a:pPr>
            <a:r>
              <a:rPr lang="en-IN" dirty="0" smtClean="0"/>
              <a:t>Standard Deviation and </a:t>
            </a:r>
          </a:p>
          <a:p>
            <a:pPr marL="1255713">
              <a:buFont typeface="Wingdings" pitchFamily="2" charset="2"/>
              <a:buChar char="ü"/>
            </a:pPr>
            <a:r>
              <a:rPr lang="en-IN" dirty="0" smtClean="0"/>
              <a:t>Variance</a:t>
            </a:r>
            <a:endParaRPr lang="en-IN" dirty="0"/>
          </a:p>
        </p:txBody>
      </p:sp>
    </p:spTree>
    <p:extLst>
      <p:ext uri="{BB962C8B-B14F-4D97-AF65-F5344CB8AC3E}">
        <p14:creationId xmlns="" xmlns:p14="http://schemas.microsoft.com/office/powerpoint/2010/main" val="2572227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ava.JPG"/>
          <p:cNvPicPr>
            <a:picLocks noChangeAspect="1"/>
          </p:cNvPicPr>
          <p:nvPr/>
        </p:nvPicPr>
        <p:blipFill>
          <a:blip r:embed="rId2"/>
          <a:stretch>
            <a:fillRect/>
          </a:stretch>
        </p:blipFill>
        <p:spPr>
          <a:xfrm>
            <a:off x="0" y="33352"/>
            <a:ext cx="9144000" cy="682464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Python code mean(), mode(), median()</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400" dirty="0"/>
              <a:t>import </a:t>
            </a:r>
            <a:r>
              <a:rPr lang="en-US" sz="2400" dirty="0" err="1"/>
              <a:t>numpy</a:t>
            </a:r>
            <a:r>
              <a:rPr lang="en-US" sz="2400" dirty="0"/>
              <a:t/>
            </a:r>
            <a:br>
              <a:rPr lang="en-US" sz="2400" dirty="0"/>
            </a:br>
            <a:r>
              <a:rPr lang="en-US" sz="2400" dirty="0" smtClean="0"/>
              <a:t>speed </a:t>
            </a:r>
            <a:r>
              <a:rPr lang="en-US" sz="2400" dirty="0"/>
              <a:t>= [99,86,87,88,111,86,103,87,94,78,77,85,86]</a:t>
            </a:r>
            <a:br>
              <a:rPr lang="en-US" sz="2400" dirty="0"/>
            </a:br>
            <a:r>
              <a:rPr lang="en-US" sz="2400" dirty="0" smtClean="0"/>
              <a:t>x </a:t>
            </a:r>
            <a:r>
              <a:rPr lang="en-US" sz="2400" dirty="0"/>
              <a:t>= </a:t>
            </a:r>
            <a:r>
              <a:rPr lang="en-US" sz="2400" dirty="0" err="1"/>
              <a:t>numpy.mean</a:t>
            </a:r>
            <a:r>
              <a:rPr lang="en-US" sz="2400" dirty="0"/>
              <a:t>(speed)</a:t>
            </a:r>
            <a:br>
              <a:rPr lang="en-US" sz="2400" dirty="0"/>
            </a:br>
            <a:r>
              <a:rPr lang="en-IN" sz="2400" dirty="0"/>
              <a:t>x = </a:t>
            </a:r>
            <a:r>
              <a:rPr lang="en-IN" sz="2400" dirty="0" err="1" smtClean="0"/>
              <a:t>numpy.median</a:t>
            </a:r>
            <a:r>
              <a:rPr lang="en-IN" sz="2400" dirty="0" smtClean="0"/>
              <a:t>(speed)</a:t>
            </a:r>
          </a:p>
          <a:p>
            <a:pPr marL="0" indent="0">
              <a:buNone/>
            </a:pPr>
            <a:r>
              <a:rPr lang="en-IN" sz="2400" dirty="0" smtClean="0"/>
              <a:t>x </a:t>
            </a:r>
            <a:r>
              <a:rPr lang="en-IN" sz="2400" dirty="0"/>
              <a:t>= </a:t>
            </a:r>
            <a:r>
              <a:rPr lang="en-IN" sz="2400" dirty="0" err="1" smtClean="0"/>
              <a:t>numpy.mode</a:t>
            </a:r>
            <a:r>
              <a:rPr lang="en-IN" sz="2400" dirty="0" smtClean="0"/>
              <a:t>(speed)</a:t>
            </a:r>
          </a:p>
          <a:p>
            <a:pPr marL="0" indent="0">
              <a:buNone/>
            </a:pPr>
            <a:r>
              <a:rPr lang="en-IN" sz="2400" dirty="0"/>
              <a:t>x = </a:t>
            </a:r>
            <a:r>
              <a:rPr lang="en-IN" sz="2400" dirty="0" err="1"/>
              <a:t>numpy.std</a:t>
            </a:r>
            <a:r>
              <a:rPr lang="en-IN" sz="2400" dirty="0"/>
              <a:t>(speed)</a:t>
            </a:r>
            <a:br>
              <a:rPr lang="en-IN" sz="2400" dirty="0"/>
            </a:br>
            <a:r>
              <a:rPr lang="en-IN" sz="2400" dirty="0"/>
              <a:t>x = </a:t>
            </a:r>
            <a:r>
              <a:rPr lang="en-IN" sz="2400" dirty="0" err="1"/>
              <a:t>numpy.var</a:t>
            </a:r>
            <a:r>
              <a:rPr lang="en-IN" sz="2400" dirty="0"/>
              <a:t>(speed)</a:t>
            </a:r>
            <a:r>
              <a:rPr lang="en-US" sz="2400" dirty="0"/>
              <a:t/>
            </a:r>
            <a:br>
              <a:rPr lang="en-US" sz="2400" dirty="0"/>
            </a:br>
            <a:r>
              <a:rPr lang="en-US" sz="2400" dirty="0"/>
              <a:t>print(x)</a:t>
            </a:r>
            <a:endParaRPr lang="en-IN" sz="2400" dirty="0"/>
          </a:p>
        </p:txBody>
      </p:sp>
    </p:spTree>
    <p:extLst>
      <p:ext uri="{BB962C8B-B14F-4D97-AF65-F5344CB8AC3E}">
        <p14:creationId xmlns="" xmlns:p14="http://schemas.microsoft.com/office/powerpoint/2010/main" val="3201270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pPr marL="0" indent="0" fontAlgn="base">
              <a:buNone/>
            </a:pPr>
            <a:r>
              <a:rPr lang="en-US" dirty="0"/>
              <a:t># Python program to print </a:t>
            </a:r>
            <a:r>
              <a:rPr lang="en-US" dirty="0" smtClean="0"/>
              <a:t>mean </a:t>
            </a:r>
            <a:r>
              <a:rPr lang="en-US" dirty="0"/>
              <a:t>of elements </a:t>
            </a:r>
          </a:p>
          <a:p>
            <a:pPr marL="0" indent="0" fontAlgn="base">
              <a:buNone/>
            </a:pPr>
            <a:r>
              <a:rPr lang="en-US" dirty="0"/>
              <a:t>  </a:t>
            </a:r>
          </a:p>
          <a:p>
            <a:pPr marL="0" indent="0" fontAlgn="base">
              <a:buNone/>
            </a:pPr>
            <a:r>
              <a:rPr lang="en-US" dirty="0"/>
              <a:t># list of elements to calculate mean </a:t>
            </a:r>
          </a:p>
          <a:p>
            <a:pPr marL="0" indent="0" fontAlgn="base">
              <a:buNone/>
            </a:pPr>
            <a:r>
              <a:rPr lang="en-US" dirty="0" err="1"/>
              <a:t>n_num</a:t>
            </a:r>
            <a:r>
              <a:rPr lang="en-US" dirty="0"/>
              <a:t> = [1, 2, 3, 4, 5] </a:t>
            </a:r>
          </a:p>
          <a:p>
            <a:pPr marL="0" indent="0" fontAlgn="base">
              <a:buNone/>
            </a:pPr>
            <a:r>
              <a:rPr lang="en-US" dirty="0"/>
              <a:t>n = </a:t>
            </a:r>
            <a:r>
              <a:rPr lang="en-US" dirty="0" err="1"/>
              <a:t>len</a:t>
            </a:r>
            <a:r>
              <a:rPr lang="en-US" dirty="0"/>
              <a:t>(</a:t>
            </a:r>
            <a:r>
              <a:rPr lang="en-US" dirty="0" err="1"/>
              <a:t>n_num</a:t>
            </a:r>
            <a:r>
              <a:rPr lang="en-US" dirty="0"/>
              <a:t>) </a:t>
            </a:r>
          </a:p>
          <a:p>
            <a:pPr marL="0" indent="0" fontAlgn="base">
              <a:buNone/>
            </a:pPr>
            <a:r>
              <a:rPr lang="en-US" dirty="0"/>
              <a:t>  </a:t>
            </a:r>
          </a:p>
          <a:p>
            <a:pPr marL="0" indent="0" fontAlgn="base">
              <a:buNone/>
            </a:pPr>
            <a:r>
              <a:rPr lang="en-US" dirty="0" err="1"/>
              <a:t>get_sum</a:t>
            </a:r>
            <a:r>
              <a:rPr lang="en-US" dirty="0"/>
              <a:t> = sum(</a:t>
            </a:r>
            <a:r>
              <a:rPr lang="en-US" dirty="0" err="1"/>
              <a:t>n_num</a:t>
            </a:r>
            <a:r>
              <a:rPr lang="en-US" dirty="0"/>
              <a:t>) </a:t>
            </a:r>
          </a:p>
          <a:p>
            <a:pPr marL="0" indent="0" fontAlgn="base">
              <a:buNone/>
            </a:pPr>
            <a:r>
              <a:rPr lang="en-US" dirty="0"/>
              <a:t>mean = </a:t>
            </a:r>
            <a:r>
              <a:rPr lang="en-US" dirty="0" err="1"/>
              <a:t>get_sum</a:t>
            </a:r>
            <a:r>
              <a:rPr lang="en-US" dirty="0"/>
              <a:t> / n </a:t>
            </a:r>
          </a:p>
          <a:p>
            <a:pPr marL="0" indent="0" fontAlgn="base">
              <a:buNone/>
            </a:pPr>
            <a:r>
              <a:rPr lang="en-US" dirty="0"/>
              <a:t>  </a:t>
            </a:r>
          </a:p>
          <a:p>
            <a:pPr marL="0" indent="0" fontAlgn="base">
              <a:buNone/>
            </a:pPr>
            <a:r>
              <a:rPr lang="en-US" dirty="0"/>
              <a:t>print("Mean / Average is: " + </a:t>
            </a:r>
            <a:r>
              <a:rPr lang="en-US" dirty="0" err="1"/>
              <a:t>str</a:t>
            </a:r>
            <a:r>
              <a:rPr lang="en-US" dirty="0"/>
              <a:t>(mean)) </a:t>
            </a:r>
          </a:p>
          <a:p>
            <a:endParaRPr lang="en-IN" dirty="0"/>
          </a:p>
        </p:txBody>
      </p:sp>
    </p:spTree>
    <p:extLst>
      <p:ext uri="{BB962C8B-B14F-4D97-AF65-F5344CB8AC3E}">
        <p14:creationId xmlns="" xmlns:p14="http://schemas.microsoft.com/office/powerpoint/2010/main" val="2972280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0000" lnSpcReduction="20000"/>
          </a:bodyPr>
          <a:lstStyle/>
          <a:p>
            <a:pPr marL="0" indent="0" fontAlgn="base">
              <a:buNone/>
            </a:pPr>
            <a:r>
              <a:rPr lang="en-IN" dirty="0"/>
              <a:t># Python program to print </a:t>
            </a:r>
            <a:r>
              <a:rPr lang="en-IN" dirty="0" smtClean="0"/>
              <a:t>median </a:t>
            </a:r>
            <a:r>
              <a:rPr lang="en-IN" dirty="0"/>
              <a:t>of elements </a:t>
            </a:r>
          </a:p>
          <a:p>
            <a:pPr marL="0" indent="0" fontAlgn="base">
              <a:buNone/>
            </a:pPr>
            <a:r>
              <a:rPr lang="en-IN" dirty="0"/>
              <a:t>  </a:t>
            </a:r>
          </a:p>
          <a:p>
            <a:pPr marL="0" indent="0" fontAlgn="base">
              <a:buNone/>
            </a:pPr>
            <a:r>
              <a:rPr lang="en-IN" dirty="0"/>
              <a:t># list of elements to calculate median </a:t>
            </a:r>
          </a:p>
          <a:p>
            <a:pPr marL="0" indent="0" fontAlgn="base">
              <a:buNone/>
            </a:pPr>
            <a:r>
              <a:rPr lang="en-IN" dirty="0" err="1"/>
              <a:t>n_num</a:t>
            </a:r>
            <a:r>
              <a:rPr lang="en-IN" dirty="0"/>
              <a:t> = [1, 2, 3, 4, 5] </a:t>
            </a:r>
          </a:p>
          <a:p>
            <a:pPr marL="0" indent="0" fontAlgn="base">
              <a:buNone/>
            </a:pPr>
            <a:r>
              <a:rPr lang="en-IN" dirty="0"/>
              <a:t>n = </a:t>
            </a:r>
            <a:r>
              <a:rPr lang="en-IN" dirty="0" err="1"/>
              <a:t>len</a:t>
            </a:r>
            <a:r>
              <a:rPr lang="en-IN" dirty="0"/>
              <a:t>(</a:t>
            </a:r>
            <a:r>
              <a:rPr lang="en-IN" dirty="0" err="1"/>
              <a:t>n_num</a:t>
            </a:r>
            <a:r>
              <a:rPr lang="en-IN" dirty="0"/>
              <a:t>) </a:t>
            </a:r>
          </a:p>
          <a:p>
            <a:pPr marL="0" indent="0" fontAlgn="base">
              <a:buNone/>
            </a:pPr>
            <a:r>
              <a:rPr lang="en-IN" dirty="0" err="1"/>
              <a:t>n_num.sort</a:t>
            </a:r>
            <a:r>
              <a:rPr lang="en-IN" dirty="0"/>
              <a:t>() </a:t>
            </a:r>
          </a:p>
          <a:p>
            <a:pPr marL="0" indent="0" fontAlgn="base">
              <a:buNone/>
            </a:pPr>
            <a:r>
              <a:rPr lang="en-IN" dirty="0"/>
              <a:t>  </a:t>
            </a:r>
          </a:p>
          <a:p>
            <a:pPr marL="0" indent="0" fontAlgn="base">
              <a:buNone/>
            </a:pPr>
            <a:r>
              <a:rPr lang="en-IN" dirty="0"/>
              <a:t>if n % 2 == 0: </a:t>
            </a:r>
          </a:p>
          <a:p>
            <a:pPr marL="0" indent="0" fontAlgn="base">
              <a:buNone/>
            </a:pPr>
            <a:r>
              <a:rPr lang="en-IN" dirty="0"/>
              <a:t>    median1 = </a:t>
            </a:r>
            <a:r>
              <a:rPr lang="en-IN" dirty="0" err="1"/>
              <a:t>n_num</a:t>
            </a:r>
            <a:r>
              <a:rPr lang="en-IN" dirty="0"/>
              <a:t>[n//2] </a:t>
            </a:r>
          </a:p>
          <a:p>
            <a:pPr marL="0" indent="0" fontAlgn="base">
              <a:buNone/>
            </a:pPr>
            <a:r>
              <a:rPr lang="en-IN" dirty="0"/>
              <a:t>    median2 = </a:t>
            </a:r>
            <a:r>
              <a:rPr lang="en-IN" dirty="0" err="1"/>
              <a:t>n_num</a:t>
            </a:r>
            <a:r>
              <a:rPr lang="en-IN" dirty="0"/>
              <a:t>[n//2 - 1] </a:t>
            </a:r>
          </a:p>
          <a:p>
            <a:pPr marL="0" indent="0" fontAlgn="base">
              <a:buNone/>
            </a:pPr>
            <a:r>
              <a:rPr lang="en-IN" dirty="0"/>
              <a:t>    median = (median1 + median2)/2</a:t>
            </a:r>
          </a:p>
          <a:p>
            <a:pPr marL="0" indent="0" fontAlgn="base">
              <a:buNone/>
            </a:pPr>
            <a:r>
              <a:rPr lang="en-IN" dirty="0"/>
              <a:t>else: </a:t>
            </a:r>
          </a:p>
          <a:p>
            <a:pPr marL="0" indent="0" fontAlgn="base">
              <a:buNone/>
            </a:pPr>
            <a:r>
              <a:rPr lang="en-IN" dirty="0"/>
              <a:t>    median = </a:t>
            </a:r>
            <a:r>
              <a:rPr lang="en-IN" dirty="0" err="1"/>
              <a:t>n_num</a:t>
            </a:r>
            <a:r>
              <a:rPr lang="en-IN" dirty="0"/>
              <a:t>[n//2] </a:t>
            </a:r>
          </a:p>
          <a:p>
            <a:pPr marL="0" indent="0" fontAlgn="base">
              <a:buNone/>
            </a:pPr>
            <a:r>
              <a:rPr lang="en-IN" dirty="0"/>
              <a:t>print("Median is: " + </a:t>
            </a:r>
            <a:r>
              <a:rPr lang="en-IN" dirty="0" err="1"/>
              <a:t>str</a:t>
            </a:r>
            <a:r>
              <a:rPr lang="en-IN" dirty="0"/>
              <a:t>(median))</a:t>
            </a:r>
          </a:p>
          <a:p>
            <a:pPr marL="0" indent="0">
              <a:buNone/>
            </a:pPr>
            <a:endParaRPr lang="en-IN" dirty="0"/>
          </a:p>
        </p:txBody>
      </p:sp>
    </p:spTree>
    <p:extLst>
      <p:ext uri="{BB962C8B-B14F-4D97-AF65-F5344CB8AC3E}">
        <p14:creationId xmlns="" xmlns:p14="http://schemas.microsoft.com/office/powerpoint/2010/main" val="1763817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62500" lnSpcReduction="20000"/>
          </a:bodyPr>
          <a:lstStyle/>
          <a:p>
            <a:pPr marL="0" indent="0" fontAlgn="base">
              <a:buNone/>
            </a:pPr>
            <a:r>
              <a:rPr lang="en-IN" dirty="0"/>
              <a:t># Python program to print </a:t>
            </a:r>
            <a:r>
              <a:rPr lang="en-IN" dirty="0" smtClean="0"/>
              <a:t>mode </a:t>
            </a:r>
            <a:r>
              <a:rPr lang="en-IN" dirty="0"/>
              <a:t>of elements </a:t>
            </a:r>
          </a:p>
          <a:p>
            <a:pPr marL="0" indent="0" fontAlgn="base">
              <a:buNone/>
            </a:pPr>
            <a:r>
              <a:rPr lang="en-IN" dirty="0"/>
              <a:t>from collections import Counter </a:t>
            </a:r>
          </a:p>
          <a:p>
            <a:pPr marL="0" indent="0" fontAlgn="base">
              <a:buNone/>
            </a:pPr>
            <a:r>
              <a:rPr lang="en-IN" dirty="0"/>
              <a:t>  </a:t>
            </a:r>
          </a:p>
          <a:p>
            <a:pPr marL="0" indent="0" fontAlgn="base">
              <a:buNone/>
            </a:pPr>
            <a:r>
              <a:rPr lang="en-IN" dirty="0"/>
              <a:t># list of elements to calculate mode </a:t>
            </a:r>
          </a:p>
          <a:p>
            <a:pPr marL="0" indent="0" fontAlgn="base">
              <a:buNone/>
            </a:pPr>
            <a:r>
              <a:rPr lang="en-IN" dirty="0" err="1"/>
              <a:t>n_num</a:t>
            </a:r>
            <a:r>
              <a:rPr lang="en-IN" dirty="0"/>
              <a:t> = [1, 2, 3, 4, 5, 5] </a:t>
            </a:r>
          </a:p>
          <a:p>
            <a:pPr marL="0" indent="0" fontAlgn="base">
              <a:buNone/>
            </a:pPr>
            <a:r>
              <a:rPr lang="en-IN" dirty="0"/>
              <a:t>n = </a:t>
            </a:r>
            <a:r>
              <a:rPr lang="en-IN" dirty="0" err="1"/>
              <a:t>len</a:t>
            </a:r>
            <a:r>
              <a:rPr lang="en-IN" dirty="0"/>
              <a:t>(</a:t>
            </a:r>
            <a:r>
              <a:rPr lang="en-IN" dirty="0" err="1"/>
              <a:t>n_num</a:t>
            </a:r>
            <a:r>
              <a:rPr lang="en-IN" dirty="0"/>
              <a:t>) </a:t>
            </a:r>
          </a:p>
          <a:p>
            <a:pPr marL="0" indent="0" fontAlgn="base">
              <a:buNone/>
            </a:pPr>
            <a:r>
              <a:rPr lang="en-IN" dirty="0"/>
              <a:t>  </a:t>
            </a:r>
          </a:p>
          <a:p>
            <a:pPr marL="0" indent="0" fontAlgn="base">
              <a:buNone/>
            </a:pPr>
            <a:r>
              <a:rPr lang="en-IN" dirty="0"/>
              <a:t>data = Counter(</a:t>
            </a:r>
            <a:r>
              <a:rPr lang="en-IN" dirty="0" err="1"/>
              <a:t>n_num</a:t>
            </a:r>
            <a:r>
              <a:rPr lang="en-IN" dirty="0"/>
              <a:t>) </a:t>
            </a:r>
          </a:p>
          <a:p>
            <a:pPr marL="0" indent="0" fontAlgn="base">
              <a:buNone/>
            </a:pPr>
            <a:r>
              <a:rPr lang="en-IN" dirty="0" err="1"/>
              <a:t>get_mode</a:t>
            </a:r>
            <a:r>
              <a:rPr lang="en-IN" dirty="0"/>
              <a:t> = </a:t>
            </a:r>
            <a:r>
              <a:rPr lang="en-IN" dirty="0" err="1"/>
              <a:t>dict</a:t>
            </a:r>
            <a:r>
              <a:rPr lang="en-IN" dirty="0"/>
              <a:t>(data) </a:t>
            </a:r>
          </a:p>
          <a:p>
            <a:pPr marL="0" indent="0" fontAlgn="base">
              <a:buNone/>
            </a:pPr>
            <a:r>
              <a:rPr lang="en-IN" dirty="0"/>
              <a:t>mode = [k for k, v in </a:t>
            </a:r>
            <a:r>
              <a:rPr lang="en-IN" dirty="0" err="1"/>
              <a:t>get_mode.items</a:t>
            </a:r>
            <a:r>
              <a:rPr lang="en-IN" dirty="0"/>
              <a:t>() if v == max(list(</a:t>
            </a:r>
            <a:r>
              <a:rPr lang="en-IN" dirty="0" err="1"/>
              <a:t>data.values</a:t>
            </a:r>
            <a:r>
              <a:rPr lang="en-IN" dirty="0"/>
              <a:t>()))] </a:t>
            </a:r>
          </a:p>
          <a:p>
            <a:pPr marL="0" indent="0" fontAlgn="base">
              <a:buNone/>
            </a:pPr>
            <a:r>
              <a:rPr lang="en-IN" dirty="0"/>
              <a:t>  </a:t>
            </a:r>
          </a:p>
          <a:p>
            <a:pPr marL="0" indent="0" fontAlgn="base">
              <a:buNone/>
            </a:pPr>
            <a:r>
              <a:rPr lang="en-IN" dirty="0"/>
              <a:t>if </a:t>
            </a:r>
            <a:r>
              <a:rPr lang="en-IN" dirty="0" err="1"/>
              <a:t>len</a:t>
            </a:r>
            <a:r>
              <a:rPr lang="en-IN" dirty="0"/>
              <a:t>(mode) == n: </a:t>
            </a:r>
          </a:p>
          <a:p>
            <a:pPr marL="0" indent="0" fontAlgn="base">
              <a:buNone/>
            </a:pPr>
            <a:r>
              <a:rPr lang="en-IN" dirty="0"/>
              <a:t>    </a:t>
            </a:r>
            <a:r>
              <a:rPr lang="en-IN" dirty="0" err="1"/>
              <a:t>get_mode</a:t>
            </a:r>
            <a:r>
              <a:rPr lang="en-IN" dirty="0"/>
              <a:t> = "No mode found"</a:t>
            </a:r>
          </a:p>
          <a:p>
            <a:pPr marL="0" indent="0" fontAlgn="base">
              <a:buNone/>
            </a:pPr>
            <a:r>
              <a:rPr lang="en-IN" dirty="0"/>
              <a:t>else: </a:t>
            </a:r>
          </a:p>
          <a:p>
            <a:pPr marL="0" indent="0" fontAlgn="base">
              <a:buNone/>
            </a:pPr>
            <a:r>
              <a:rPr lang="en-IN" dirty="0"/>
              <a:t>    </a:t>
            </a:r>
            <a:r>
              <a:rPr lang="en-IN" dirty="0" err="1"/>
              <a:t>get_mode</a:t>
            </a:r>
            <a:r>
              <a:rPr lang="en-IN" dirty="0"/>
              <a:t> = "Mode is / are: " + ', '.join(map(</a:t>
            </a:r>
            <a:r>
              <a:rPr lang="en-IN" dirty="0" err="1"/>
              <a:t>str</a:t>
            </a:r>
            <a:r>
              <a:rPr lang="en-IN" dirty="0"/>
              <a:t>, mode)) </a:t>
            </a:r>
          </a:p>
          <a:p>
            <a:pPr marL="0" indent="0" fontAlgn="base">
              <a:buNone/>
            </a:pPr>
            <a:r>
              <a:rPr lang="en-IN" dirty="0"/>
              <a:t>      </a:t>
            </a:r>
          </a:p>
          <a:p>
            <a:pPr marL="0" indent="0" fontAlgn="base">
              <a:buNone/>
            </a:pPr>
            <a:r>
              <a:rPr lang="en-IN" dirty="0"/>
              <a:t>print(</a:t>
            </a:r>
            <a:r>
              <a:rPr lang="en-IN" dirty="0" err="1"/>
              <a:t>get_mode</a:t>
            </a:r>
            <a:r>
              <a:rPr lang="en-IN" dirty="0"/>
              <a:t>) </a:t>
            </a:r>
          </a:p>
          <a:p>
            <a:pPr marL="0" indent="0">
              <a:buNone/>
            </a:pPr>
            <a:endParaRPr lang="en-IN" dirty="0"/>
          </a:p>
        </p:txBody>
      </p:sp>
    </p:spTree>
    <p:extLst>
      <p:ext uri="{BB962C8B-B14F-4D97-AF65-F5344CB8AC3E}">
        <p14:creationId xmlns="" xmlns:p14="http://schemas.microsoft.com/office/powerpoint/2010/main" val="31350419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ython.jpeg"/>
          <p:cNvPicPr>
            <a:picLocks noChangeAspect="1"/>
          </p:cNvPicPr>
          <p:nvPr/>
        </p:nvPicPr>
        <p:blipFill>
          <a:blip r:embed="rId2"/>
          <a:srcRect l="13281" t="24609" r="13281" b="22917"/>
          <a:stretch>
            <a:fillRect/>
          </a:stretch>
        </p:blipFill>
        <p:spPr>
          <a:xfrm>
            <a:off x="642910" y="1285860"/>
            <a:ext cx="7858180" cy="4357718"/>
          </a:xfrm>
          <a:prstGeom prst="rect">
            <a:avLst/>
          </a:prstGeom>
        </p:spPr>
      </p:pic>
      <p:sp>
        <p:nvSpPr>
          <p:cNvPr id="6" name="TextBox 5"/>
          <p:cNvSpPr txBox="1"/>
          <p:nvPr/>
        </p:nvSpPr>
        <p:spPr>
          <a:xfrm>
            <a:off x="1500166" y="857232"/>
            <a:ext cx="2526204" cy="646331"/>
          </a:xfrm>
          <a:prstGeom prst="rect">
            <a:avLst/>
          </a:prstGeom>
          <a:noFill/>
        </p:spPr>
        <p:txBody>
          <a:bodyPr wrap="none" rtlCol="0">
            <a:spAutoFit/>
          </a:bodyPr>
          <a:lstStyle/>
          <a:p>
            <a:r>
              <a:rPr lang="en-IN" dirty="0" smtClean="0"/>
              <a:t>2. INSTALATION PROCESS</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IN" dirty="0" smtClean="0"/>
              <a:t>Anaconda Platform</a:t>
            </a:r>
            <a:endParaRPr lang="en-IN"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sz="1800" b="1" dirty="0" smtClean="0"/>
              <a:t>Anaconda</a:t>
            </a:r>
            <a:r>
              <a:rPr lang="en-US" sz="1800" dirty="0"/>
              <a:t> Individual Edition is the world's </a:t>
            </a:r>
            <a:r>
              <a:rPr lang="en-US" sz="1800" dirty="0" smtClean="0"/>
              <a:t>most popular</a:t>
            </a:r>
            <a:r>
              <a:rPr lang="en-US" sz="1800" dirty="0"/>
              <a:t> </a:t>
            </a:r>
            <a:r>
              <a:rPr lang="en-US" sz="1800" b="1" dirty="0"/>
              <a:t>Python</a:t>
            </a:r>
            <a:r>
              <a:rPr lang="en-US" sz="1800" dirty="0"/>
              <a:t> distribution platform with over 20 million users worldwide</a:t>
            </a:r>
            <a:r>
              <a:rPr lang="en-US" sz="1800" dirty="0" smtClean="0"/>
              <a:t>.</a:t>
            </a:r>
          </a:p>
          <a:p>
            <a:endParaRPr lang="en-US" dirty="0"/>
          </a:p>
          <a:p>
            <a:endParaRPr lang="en-IN" dirty="0"/>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76425" y="1828800"/>
            <a:ext cx="5659444" cy="281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2533" y="4648200"/>
            <a:ext cx="7924800" cy="1569660"/>
          </a:xfrm>
          <a:prstGeom prst="rect">
            <a:avLst/>
          </a:prstGeom>
        </p:spPr>
        <p:txBody>
          <a:bodyPr wrap="square">
            <a:spAutoFit/>
          </a:bodyPr>
          <a:lstStyle/>
          <a:p>
            <a:pPr marL="285750" indent="-285750">
              <a:buFont typeface="Arial" pitchFamily="34" charset="0"/>
              <a:buChar char="•"/>
            </a:pPr>
            <a:r>
              <a:rPr lang="en-IN" sz="1600" dirty="0"/>
              <a:t>Anaconda Navigator is a desktop graphical user interface (GUI) included in Anaconda distribution that allows users to launch applications and manage </a:t>
            </a:r>
            <a:r>
              <a:rPr lang="en-IN" sz="1600" dirty="0" err="1"/>
              <a:t>conda</a:t>
            </a:r>
            <a:r>
              <a:rPr lang="en-IN" sz="1600" dirty="0"/>
              <a:t> packages, environments and channels without using command-line commands. </a:t>
            </a:r>
            <a:endParaRPr lang="en-IN" sz="1600" dirty="0" smtClean="0"/>
          </a:p>
          <a:p>
            <a:pPr marL="285750" indent="-285750">
              <a:buFont typeface="Arial" pitchFamily="34" charset="0"/>
              <a:buChar char="•"/>
            </a:pPr>
            <a:r>
              <a:rPr lang="en-IN" sz="1600" dirty="0" smtClean="0"/>
              <a:t>Navigator </a:t>
            </a:r>
            <a:r>
              <a:rPr lang="en-IN" sz="1600" dirty="0"/>
              <a:t>can search for packages on Anaconda Cloud or in a local Anaconda Repository, install them in an environment, run the packages and update them. It is available for </a:t>
            </a:r>
            <a:r>
              <a:rPr lang="en-IN" sz="1600" dirty="0">
                <a:hlinkClick r:id="rId3" tooltip="Windows"/>
              </a:rPr>
              <a:t>Windows</a:t>
            </a:r>
            <a:r>
              <a:rPr lang="en-IN" sz="1600" dirty="0"/>
              <a:t>, </a:t>
            </a:r>
            <a:r>
              <a:rPr lang="en-IN" sz="1600" dirty="0" err="1">
                <a:hlinkClick r:id="rId4" tooltip="MacOS"/>
              </a:rPr>
              <a:t>macOS</a:t>
            </a:r>
            <a:r>
              <a:rPr lang="en-IN" sz="1600" dirty="0"/>
              <a:t> and </a:t>
            </a:r>
            <a:r>
              <a:rPr lang="en-IN" sz="1600" dirty="0">
                <a:hlinkClick r:id="rId5" tooltip="Linux"/>
              </a:rPr>
              <a:t>Linux</a:t>
            </a:r>
            <a:r>
              <a:rPr lang="en-IN" sz="1600" dirty="0" smtClean="0"/>
              <a:t>.</a:t>
            </a:r>
            <a:endParaRPr lang="en-IN" sz="1600" dirty="0"/>
          </a:p>
        </p:txBody>
      </p:sp>
    </p:spTree>
    <p:extLst>
      <p:ext uri="{BB962C8B-B14F-4D97-AF65-F5344CB8AC3E}">
        <p14:creationId xmlns="" xmlns:p14="http://schemas.microsoft.com/office/powerpoint/2010/main" val="3525080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0651" y="381000"/>
            <a:ext cx="4372287" cy="523220"/>
          </a:xfrm>
          <a:prstGeom prst="rect">
            <a:avLst/>
          </a:prstGeom>
        </p:spPr>
        <p:txBody>
          <a:bodyPr wrap="none">
            <a:spAutoFit/>
          </a:bodyPr>
          <a:lstStyle/>
          <a:p>
            <a:pPr fontAlgn="base"/>
            <a:r>
              <a:rPr lang="en-US" sz="2800" u="sng" dirty="0" smtClean="0"/>
              <a:t> </a:t>
            </a:r>
            <a:r>
              <a:rPr lang="en-US" sz="2800" u="sng" dirty="0"/>
              <a:t>Anaconda </a:t>
            </a:r>
            <a:r>
              <a:rPr lang="en-US" sz="2800" u="sng" dirty="0" smtClean="0"/>
              <a:t>Installation Steps </a:t>
            </a:r>
            <a:endParaRPr lang="en-US" sz="2800" u="sng" dirty="0"/>
          </a:p>
        </p:txBody>
      </p:sp>
      <p:pic>
        <p:nvPicPr>
          <p:cNvPr id="24" name="Picture 23" descr="1.PNG"/>
          <p:cNvPicPr>
            <a:picLocks noChangeAspect="1"/>
          </p:cNvPicPr>
          <p:nvPr/>
        </p:nvPicPr>
        <p:blipFill>
          <a:blip r:embed="rId2" cstate="print"/>
          <a:stretch>
            <a:fillRect/>
          </a:stretch>
        </p:blipFill>
        <p:spPr>
          <a:xfrm>
            <a:off x="685800" y="1295400"/>
            <a:ext cx="7858561" cy="50292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PNG"/>
          <p:cNvPicPr>
            <a:picLocks noChangeAspect="1"/>
          </p:cNvPicPr>
          <p:nvPr/>
        </p:nvPicPr>
        <p:blipFill>
          <a:blip r:embed="rId2" cstate="print"/>
          <a:stretch>
            <a:fillRect/>
          </a:stretch>
        </p:blipFill>
        <p:spPr>
          <a:xfrm>
            <a:off x="533400" y="609600"/>
            <a:ext cx="8321538" cy="56388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PNG"/>
          <p:cNvPicPr>
            <a:picLocks noChangeAspect="1"/>
          </p:cNvPicPr>
          <p:nvPr/>
        </p:nvPicPr>
        <p:blipFill>
          <a:blip r:embed="rId2" cstate="print"/>
          <a:stretch>
            <a:fillRect/>
          </a:stretch>
        </p:blipFill>
        <p:spPr>
          <a:xfrm>
            <a:off x="762001" y="914400"/>
            <a:ext cx="7772400" cy="52578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PNG"/>
          <p:cNvPicPr>
            <a:picLocks noChangeAspect="1"/>
          </p:cNvPicPr>
          <p:nvPr/>
        </p:nvPicPr>
        <p:blipFill>
          <a:blip r:embed="rId2" cstate="print"/>
          <a:stretch>
            <a:fillRect/>
          </a:stretch>
        </p:blipFill>
        <p:spPr>
          <a:xfrm>
            <a:off x="533399" y="533400"/>
            <a:ext cx="7923907" cy="5562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Intro.JPG"/>
          <p:cNvPicPr>
            <a:picLocks noChangeAspect="1"/>
          </p:cNvPicPr>
          <p:nvPr/>
        </p:nvPicPr>
        <p:blipFill>
          <a:blip r:embed="rId2"/>
          <a:stretch>
            <a:fillRect/>
          </a:stretch>
        </p:blipFill>
        <p:spPr>
          <a:xfrm>
            <a:off x="77630" y="142852"/>
            <a:ext cx="9066402" cy="6500858"/>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PNG"/>
          <p:cNvPicPr>
            <a:picLocks noChangeAspect="1"/>
          </p:cNvPicPr>
          <p:nvPr/>
        </p:nvPicPr>
        <p:blipFill>
          <a:blip r:embed="rId2" cstate="print"/>
          <a:stretch>
            <a:fillRect/>
          </a:stretch>
        </p:blipFill>
        <p:spPr>
          <a:xfrm>
            <a:off x="685801" y="457200"/>
            <a:ext cx="7848600" cy="5714999"/>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PNG"/>
          <p:cNvPicPr>
            <a:picLocks noChangeAspect="1"/>
          </p:cNvPicPr>
          <p:nvPr/>
        </p:nvPicPr>
        <p:blipFill>
          <a:blip r:embed="rId2" cstate="print"/>
          <a:stretch>
            <a:fillRect/>
          </a:stretch>
        </p:blipFill>
        <p:spPr>
          <a:xfrm>
            <a:off x="304800" y="228600"/>
            <a:ext cx="8624553" cy="62484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PNG"/>
          <p:cNvPicPr>
            <a:picLocks noChangeAspect="1"/>
          </p:cNvPicPr>
          <p:nvPr/>
        </p:nvPicPr>
        <p:blipFill>
          <a:blip r:embed="rId2" cstate="print"/>
          <a:stretch>
            <a:fillRect/>
          </a:stretch>
        </p:blipFill>
        <p:spPr>
          <a:xfrm>
            <a:off x="228600" y="228600"/>
            <a:ext cx="8747632" cy="57912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PNG"/>
          <p:cNvPicPr>
            <a:picLocks noChangeAspect="1"/>
          </p:cNvPicPr>
          <p:nvPr/>
        </p:nvPicPr>
        <p:blipFill>
          <a:blip r:embed="rId2" cstate="print"/>
          <a:stretch>
            <a:fillRect/>
          </a:stretch>
        </p:blipFill>
        <p:spPr>
          <a:xfrm>
            <a:off x="304799" y="381000"/>
            <a:ext cx="8483315" cy="617220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PNG"/>
          <p:cNvPicPr>
            <a:picLocks noChangeAspect="1"/>
          </p:cNvPicPr>
          <p:nvPr/>
        </p:nvPicPr>
        <p:blipFill>
          <a:blip r:embed="rId2" cstate="print"/>
          <a:stretch>
            <a:fillRect/>
          </a:stretch>
        </p:blipFill>
        <p:spPr>
          <a:xfrm>
            <a:off x="228600" y="304800"/>
            <a:ext cx="8633702" cy="60960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PNG"/>
          <p:cNvPicPr>
            <a:picLocks noChangeAspect="1"/>
          </p:cNvPicPr>
          <p:nvPr/>
        </p:nvPicPr>
        <p:blipFill>
          <a:blip r:embed="rId2" cstate="print"/>
          <a:stretch>
            <a:fillRect/>
          </a:stretch>
        </p:blipFill>
        <p:spPr>
          <a:xfrm>
            <a:off x="152400" y="228600"/>
            <a:ext cx="8610600" cy="640413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Benefits of Using Python </a:t>
            </a:r>
            <a:r>
              <a:rPr lang="en-US" dirty="0" smtClean="0"/>
              <a:t>Anaconda</a:t>
            </a:r>
            <a:endParaRPr lang="en-IN"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pPr marL="0" indent="0" fontAlgn="base">
              <a:buNone/>
            </a:pPr>
            <a:r>
              <a:rPr lang="en-US" dirty="0"/>
              <a:t>Why should you use Anaconda for your project? Well, it does have the following benefits:</a:t>
            </a:r>
          </a:p>
          <a:p>
            <a:pPr fontAlgn="base"/>
            <a:r>
              <a:rPr lang="en-US" dirty="0"/>
              <a:t>It is free and open-source</a:t>
            </a:r>
          </a:p>
          <a:p>
            <a:pPr fontAlgn="base"/>
            <a:r>
              <a:rPr lang="en-US" dirty="0"/>
              <a:t>It has more than 1500 Python/</a:t>
            </a:r>
            <a:r>
              <a:rPr lang="en-US" b="1" i="1" dirty="0"/>
              <a:t>R data science packages</a:t>
            </a:r>
            <a:endParaRPr lang="en-US" dirty="0"/>
          </a:p>
          <a:p>
            <a:pPr fontAlgn="base"/>
            <a:r>
              <a:rPr lang="en-US" dirty="0"/>
              <a:t>Anaconda simplifies package management and deployment</a:t>
            </a:r>
          </a:p>
          <a:p>
            <a:pPr fontAlgn="base"/>
            <a:r>
              <a:rPr lang="en-US" dirty="0"/>
              <a:t>It has tools to easily collect data from sources using machine learning and AI</a:t>
            </a:r>
          </a:p>
          <a:p>
            <a:pPr fontAlgn="base"/>
            <a:r>
              <a:rPr lang="en-US" dirty="0"/>
              <a:t>It creates an environment that is easily manageable for deploying any project</a:t>
            </a:r>
          </a:p>
          <a:p>
            <a:pPr fontAlgn="base"/>
            <a:r>
              <a:rPr lang="en-US" dirty="0"/>
              <a:t>Anaconda is the industry standard for developing, testing and training on a single machine</a:t>
            </a:r>
          </a:p>
          <a:p>
            <a:pPr fontAlgn="base"/>
            <a:r>
              <a:rPr lang="en-US" dirty="0"/>
              <a:t>It has good community support- you can ask your questions there.</a:t>
            </a:r>
          </a:p>
          <a:p>
            <a:pPr marL="0" indent="0" fontAlgn="base">
              <a:buNone/>
            </a:pPr>
            <a:r>
              <a:rPr lang="en-US" dirty="0"/>
              <a:t>What you get</a:t>
            </a:r>
          </a:p>
          <a:p>
            <a:pPr fontAlgn="base"/>
            <a:r>
              <a:rPr lang="en-US" dirty="0"/>
              <a:t>Download more than 1500 Python/R data science packages</a:t>
            </a:r>
          </a:p>
          <a:p>
            <a:pPr fontAlgn="base"/>
            <a:r>
              <a:rPr lang="en-US" dirty="0"/>
              <a:t>Manage libraries, dependencies, and environments with </a:t>
            </a:r>
            <a:r>
              <a:rPr lang="en-US" dirty="0" err="1"/>
              <a:t>conda</a:t>
            </a:r>
            <a:endParaRPr lang="en-US" dirty="0"/>
          </a:p>
          <a:p>
            <a:pPr fontAlgn="base"/>
            <a:r>
              <a:rPr lang="en-US" dirty="0"/>
              <a:t>Build and train ML and deep learning models with </a:t>
            </a:r>
            <a:r>
              <a:rPr lang="en-US" dirty="0" err="1"/>
              <a:t>scikit</a:t>
            </a:r>
            <a:r>
              <a:rPr lang="en-US" dirty="0"/>
              <a:t>-learn, </a:t>
            </a:r>
            <a:r>
              <a:rPr lang="en-US" dirty="0" err="1"/>
              <a:t>TensorFlow</a:t>
            </a:r>
            <a:r>
              <a:rPr lang="en-US" dirty="0"/>
              <a:t> and </a:t>
            </a:r>
            <a:r>
              <a:rPr lang="en-US" dirty="0" err="1"/>
              <a:t>Theano</a:t>
            </a:r>
            <a:endParaRPr lang="en-US" dirty="0"/>
          </a:p>
          <a:p>
            <a:pPr fontAlgn="base"/>
            <a:r>
              <a:rPr lang="en-US" dirty="0"/>
              <a:t>Use </a:t>
            </a:r>
            <a:r>
              <a:rPr lang="en-US" dirty="0" err="1"/>
              <a:t>Dask</a:t>
            </a:r>
            <a:r>
              <a:rPr lang="en-US" dirty="0"/>
              <a:t>, </a:t>
            </a:r>
            <a:r>
              <a:rPr lang="en-US" dirty="0" err="1"/>
              <a:t>NumPy</a:t>
            </a:r>
            <a:r>
              <a:rPr lang="en-US" dirty="0"/>
              <a:t>, Pandas and </a:t>
            </a:r>
            <a:r>
              <a:rPr lang="en-US" dirty="0" err="1"/>
              <a:t>Numba</a:t>
            </a:r>
            <a:r>
              <a:rPr lang="en-US" dirty="0"/>
              <a:t> to analyze data </a:t>
            </a:r>
            <a:r>
              <a:rPr lang="en-US" dirty="0" err="1"/>
              <a:t>scalably</a:t>
            </a:r>
            <a:r>
              <a:rPr lang="en-US" dirty="0"/>
              <a:t> and fast</a:t>
            </a:r>
          </a:p>
          <a:p>
            <a:pPr fontAlgn="base"/>
            <a:r>
              <a:rPr lang="en-US" dirty="0"/>
              <a:t>Perform visualization with </a:t>
            </a:r>
            <a:r>
              <a:rPr lang="en-US" dirty="0" err="1"/>
              <a:t>Matplotlib</a:t>
            </a:r>
            <a:r>
              <a:rPr lang="en-US" dirty="0"/>
              <a:t>, </a:t>
            </a:r>
            <a:r>
              <a:rPr lang="en-US" dirty="0" err="1"/>
              <a:t>Bokeh</a:t>
            </a:r>
            <a:r>
              <a:rPr lang="en-US" dirty="0"/>
              <a:t>, </a:t>
            </a:r>
            <a:r>
              <a:rPr lang="en-US" dirty="0" err="1"/>
              <a:t>Datashader</a:t>
            </a:r>
            <a:r>
              <a:rPr lang="en-US" dirty="0"/>
              <a:t>, and </a:t>
            </a:r>
            <a:r>
              <a:rPr lang="en-US" dirty="0" err="1"/>
              <a:t>Holoviews</a:t>
            </a:r>
            <a:endParaRPr lang="en-US" dirty="0"/>
          </a:p>
          <a:p>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a:t>The </a:t>
            </a:r>
            <a:r>
              <a:rPr lang="en-US" dirty="0" err="1"/>
              <a:t>Jupyter</a:t>
            </a:r>
            <a:r>
              <a:rPr lang="en-US" dirty="0"/>
              <a:t> </a:t>
            </a:r>
            <a:r>
              <a:rPr lang="en-US" dirty="0" smtClean="0"/>
              <a:t>Notebook</a:t>
            </a:r>
            <a:endParaRPr lang="en-IN" dirty="0"/>
          </a:p>
        </p:txBody>
      </p:sp>
      <p:sp>
        <p:nvSpPr>
          <p:cNvPr id="3" name="Content Placeholder 2"/>
          <p:cNvSpPr>
            <a:spLocks noGrp="1"/>
          </p:cNvSpPr>
          <p:nvPr>
            <p:ph idx="1"/>
          </p:nvPr>
        </p:nvSpPr>
        <p:spPr>
          <a:xfrm>
            <a:off x="457200" y="914400"/>
            <a:ext cx="8229600" cy="5211763"/>
          </a:xfrm>
        </p:spPr>
        <p:txBody>
          <a:bodyPr>
            <a:normAutofit/>
          </a:bodyPr>
          <a:lstStyle/>
          <a:p>
            <a:r>
              <a:rPr lang="en-US" sz="2000" dirty="0" smtClean="0"/>
              <a:t>The </a:t>
            </a:r>
            <a:r>
              <a:rPr lang="en-US" sz="2000" dirty="0" err="1"/>
              <a:t>Jupyter</a:t>
            </a:r>
            <a:r>
              <a:rPr lang="en-US" sz="2000" dirty="0"/>
              <a:t> Notebook is an open-source web application that allows you to create and share documents that contain live code, equations, visualizations and narrative </a:t>
            </a:r>
            <a:r>
              <a:rPr lang="en-US" sz="2000" dirty="0" smtClean="0"/>
              <a:t>text.</a:t>
            </a:r>
          </a:p>
          <a:p>
            <a:r>
              <a:rPr lang="en-US" sz="2000" dirty="0" smtClean="0"/>
              <a:t>Uses </a:t>
            </a:r>
            <a:r>
              <a:rPr lang="en-US" sz="2000" dirty="0"/>
              <a:t>include: data cleaning and transformation, numerical simulation, statistical modeling, data visualization, machine learning, and much more.</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5400" y="2667000"/>
            <a:ext cx="6705600" cy="3771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25320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Introduction to Google-</a:t>
            </a:r>
            <a:r>
              <a:rPr lang="en-IN" dirty="0" err="1" smtClean="0"/>
              <a:t>colab</a:t>
            </a:r>
            <a:endParaRPr lang="en-IN"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marL="0" indent="0">
              <a:buNone/>
            </a:pPr>
            <a:r>
              <a:rPr lang="en-US" sz="1700" b="1" dirty="0" err="1"/>
              <a:t>Colaboratory</a:t>
            </a:r>
            <a:r>
              <a:rPr lang="en-US" sz="1700" dirty="0"/>
              <a:t>, or '</a:t>
            </a:r>
            <a:r>
              <a:rPr lang="en-US" sz="1700" b="1" dirty="0" err="1"/>
              <a:t>Colab</a:t>
            </a:r>
            <a:r>
              <a:rPr lang="en-US" sz="1700" dirty="0"/>
              <a:t>' for short, allows you to write and execute Python in your browser, with</a:t>
            </a:r>
          </a:p>
          <a:p>
            <a:pPr marL="1439863" indent="-457200">
              <a:buFont typeface="Wingdings" pitchFamily="2" charset="2"/>
              <a:buChar char="ü"/>
            </a:pPr>
            <a:r>
              <a:rPr lang="en-US" sz="1700" dirty="0"/>
              <a:t>Zero configuration required</a:t>
            </a:r>
          </a:p>
          <a:p>
            <a:pPr marL="1439863" indent="-457200">
              <a:buFont typeface="Wingdings" pitchFamily="2" charset="2"/>
              <a:buChar char="ü"/>
            </a:pPr>
            <a:r>
              <a:rPr lang="en-US" sz="1700" dirty="0"/>
              <a:t>Free access to GPUs</a:t>
            </a:r>
          </a:p>
          <a:p>
            <a:pPr marL="1439863" indent="-457200">
              <a:buFont typeface="Wingdings" pitchFamily="2" charset="2"/>
              <a:buChar char="ü"/>
            </a:pPr>
            <a:r>
              <a:rPr lang="en-US" sz="1700" dirty="0"/>
              <a:t>Easy sharing</a:t>
            </a:r>
          </a:p>
          <a:p>
            <a:pPr marL="0" indent="0">
              <a:buNone/>
            </a:pPr>
            <a:r>
              <a:rPr lang="en-US" sz="1900" b="1" dirty="0"/>
              <a:t>Advantages</a:t>
            </a:r>
          </a:p>
          <a:p>
            <a:r>
              <a:rPr lang="en-US" sz="1700" dirty="0" smtClean="0"/>
              <a:t>It </a:t>
            </a:r>
            <a:r>
              <a:rPr lang="en-US" sz="1700" dirty="0"/>
              <a:t>performs </a:t>
            </a:r>
            <a:r>
              <a:rPr lang="en-US" sz="1700" b="1" dirty="0"/>
              <a:t>all the tasks and code that </a:t>
            </a:r>
            <a:r>
              <a:rPr lang="en-US" sz="1700" b="1" dirty="0" err="1"/>
              <a:t>Jupyter</a:t>
            </a:r>
            <a:r>
              <a:rPr lang="en-US" sz="1700" b="1" dirty="0"/>
              <a:t> Notebook executes, </a:t>
            </a:r>
            <a:r>
              <a:rPr lang="en-US" sz="1700" dirty="0"/>
              <a:t>using Python 2 and 3.</a:t>
            </a:r>
          </a:p>
          <a:p>
            <a:r>
              <a:rPr lang="en-US" sz="1700" dirty="0"/>
              <a:t>It is</a:t>
            </a:r>
            <a:r>
              <a:rPr lang="en-US" sz="1700" b="1" dirty="0"/>
              <a:t> THE Google Documents of Code</a:t>
            </a:r>
            <a:r>
              <a:rPr lang="en-US" sz="1700" dirty="0"/>
              <a:t>. The notebook can be shared and edited in real-time by different team members, add comments, see the edition history and go back to previous versions, like in </a:t>
            </a:r>
            <a:r>
              <a:rPr lang="en-US" sz="1700" dirty="0" err="1"/>
              <a:t>google</a:t>
            </a:r>
            <a:r>
              <a:rPr lang="en-US" sz="1700" dirty="0"/>
              <a:t> docs.</a:t>
            </a:r>
          </a:p>
          <a:p>
            <a:r>
              <a:rPr lang="en-US" sz="1700" b="1" dirty="0"/>
              <a:t>No more Anaconda.</a:t>
            </a:r>
            <a:r>
              <a:rPr lang="en-US" sz="1700" dirty="0"/>
              <a:t> It is all cloud-based and it doesn't require any main settings or installations. If the library that you want to use is not on </a:t>
            </a:r>
            <a:r>
              <a:rPr lang="en-US" sz="1700" dirty="0" err="1"/>
              <a:t>Colab</a:t>
            </a:r>
            <a:r>
              <a:rPr lang="en-US" sz="1700" dirty="0"/>
              <a:t>, just pip it as usual. Being installed in the virtual environment.</a:t>
            </a:r>
          </a:p>
          <a:p>
            <a:r>
              <a:rPr lang="en-US" sz="1700" b="1" dirty="0"/>
              <a:t>Select your hardware accelerator</a:t>
            </a:r>
            <a:r>
              <a:rPr lang="en-US" sz="1700" dirty="0"/>
              <a:t>. Run your notebook based on your necessities on a GPU or TPU.</a:t>
            </a:r>
          </a:p>
          <a:p>
            <a:r>
              <a:rPr lang="en-US" sz="1700" b="1" dirty="0"/>
              <a:t>Code snippets integrated:</a:t>
            </a:r>
            <a:r>
              <a:rPr lang="en-US" sz="1700" dirty="0"/>
              <a:t> A pre-charged library of code to try several specific solutions. (like camera activation, visualizations, integrations, etc.).This is especially good when learning Machine Learning.</a:t>
            </a:r>
          </a:p>
          <a:p>
            <a:r>
              <a:rPr lang="en-US" sz="1700" b="1" dirty="0"/>
              <a:t>No more crazy scrolling.</a:t>
            </a:r>
            <a:r>
              <a:rPr lang="en-US" sz="1700" dirty="0"/>
              <a:t> Table of contents visible all the time.</a:t>
            </a:r>
          </a:p>
          <a:p>
            <a:r>
              <a:rPr lang="en-US" sz="1700" b="1" dirty="0"/>
              <a:t>Personalization.</a:t>
            </a:r>
            <a:r>
              <a:rPr lang="en-US" sz="1700" dirty="0"/>
              <a:t> Add your own shortcuts, night/light/adaptive - mode, and fonts.</a:t>
            </a:r>
          </a:p>
          <a:p>
            <a:r>
              <a:rPr lang="en-US" sz="1700" b="1" dirty="0"/>
              <a:t>Playground mode.</a:t>
            </a:r>
            <a:r>
              <a:rPr lang="en-US" sz="1700" dirty="0"/>
              <a:t> With 2 clicks you can enter open a new notebook that won’t be saved, and try different code options without affecting your original code.</a:t>
            </a:r>
          </a:p>
          <a:p>
            <a:endParaRPr lang="en-IN" sz="1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6400" y="457200"/>
            <a:ext cx="5135336"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4724400"/>
            <a:ext cx="7543800" cy="2308324"/>
          </a:xfrm>
          <a:prstGeom prst="rect">
            <a:avLst/>
          </a:prstGeom>
        </p:spPr>
        <p:txBody>
          <a:bodyPr wrap="square">
            <a:spAutoFit/>
          </a:bodyPr>
          <a:lstStyle/>
          <a:p>
            <a:r>
              <a:rPr lang="en-IN" dirty="0" smtClean="0"/>
              <a:t>Reference Links:</a:t>
            </a:r>
            <a:endParaRPr lang="en-IN" dirty="0" smtClean="0">
              <a:hlinkClick r:id="rId3"/>
            </a:endParaRPr>
          </a:p>
          <a:p>
            <a:r>
              <a:rPr lang="en-IN" dirty="0" smtClean="0">
                <a:solidFill>
                  <a:srgbClr val="0070C0"/>
                </a:solidFill>
                <a:hlinkClick r:id="rId3"/>
              </a:rPr>
              <a:t>https</a:t>
            </a:r>
            <a:r>
              <a:rPr lang="en-IN" dirty="0">
                <a:solidFill>
                  <a:srgbClr val="0070C0"/>
                </a:solidFill>
                <a:hlinkClick r:id="rId3"/>
              </a:rPr>
              <a:t>://</a:t>
            </a:r>
            <a:r>
              <a:rPr lang="en-IN" dirty="0" smtClean="0">
                <a:solidFill>
                  <a:srgbClr val="0070C0"/>
                </a:solidFill>
                <a:hlinkClick r:id="rId3"/>
              </a:rPr>
              <a:t>research.google.com/colaboratory/faq.html</a:t>
            </a:r>
            <a:endParaRPr lang="en-IN" dirty="0" smtClean="0">
              <a:solidFill>
                <a:srgbClr val="0070C0"/>
              </a:solidFill>
            </a:endParaRPr>
          </a:p>
          <a:p>
            <a:r>
              <a:rPr lang="en-IN" dirty="0">
                <a:solidFill>
                  <a:srgbClr val="0070C0"/>
                </a:solidFill>
                <a:hlinkClick r:id="rId4"/>
              </a:rPr>
              <a:t>https://</a:t>
            </a:r>
            <a:r>
              <a:rPr lang="en-IN" dirty="0" smtClean="0">
                <a:solidFill>
                  <a:srgbClr val="0070C0"/>
                </a:solidFill>
                <a:hlinkClick r:id="rId4"/>
              </a:rPr>
              <a:t>colab.research.google.com/notebooks/intro.ipynb</a:t>
            </a:r>
            <a:endParaRPr lang="en-IN" dirty="0" smtClean="0">
              <a:solidFill>
                <a:srgbClr val="0070C0"/>
              </a:solidFill>
            </a:endParaRPr>
          </a:p>
          <a:p>
            <a:r>
              <a:rPr lang="en-IN" dirty="0">
                <a:solidFill>
                  <a:srgbClr val="0070C0"/>
                </a:solidFill>
                <a:hlinkClick r:id="rId5"/>
              </a:rPr>
              <a:t>https://</a:t>
            </a:r>
            <a:r>
              <a:rPr lang="en-IN" dirty="0" smtClean="0">
                <a:solidFill>
                  <a:srgbClr val="0070C0"/>
                </a:solidFill>
                <a:hlinkClick r:id="rId5"/>
              </a:rPr>
              <a:t>medium.com/python-in-plain-english/7-advantages-of-using-google-colab-for-python-82ac5166fd4b</a:t>
            </a:r>
            <a:endParaRPr lang="en-IN" dirty="0" smtClean="0">
              <a:solidFill>
                <a:srgbClr val="0070C0"/>
              </a:solidFill>
            </a:endParaRPr>
          </a:p>
          <a:p>
            <a:r>
              <a:rPr lang="en-IN" dirty="0">
                <a:solidFill>
                  <a:srgbClr val="0070C0"/>
                </a:solidFill>
                <a:hlinkClick r:id="rId6"/>
              </a:rPr>
              <a:t>https://</a:t>
            </a:r>
            <a:r>
              <a:rPr lang="en-IN" dirty="0" smtClean="0">
                <a:solidFill>
                  <a:srgbClr val="0070C0"/>
                </a:solidFill>
                <a:hlinkClick r:id="rId6"/>
              </a:rPr>
              <a:t>www.quora.com/Whats-the-difference-between-Google-Colaboratory-and-Jupyter-notebooks</a:t>
            </a:r>
            <a:endParaRPr lang="en-IN" dirty="0" smtClean="0">
              <a:solidFill>
                <a:srgbClr val="0070C0"/>
              </a:solidFill>
            </a:endParaRP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jpg"/>
          <p:cNvPicPr>
            <a:picLocks noChangeAspect="1"/>
          </p:cNvPicPr>
          <p:nvPr/>
        </p:nvPicPr>
        <p:blipFill>
          <a:blip r:embed="rId2"/>
          <a:stretch>
            <a:fillRect/>
          </a:stretch>
        </p:blipFill>
        <p:spPr>
          <a:xfrm>
            <a:off x="0" y="71414"/>
            <a:ext cx="9144000" cy="601083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jpg"/>
          <p:cNvPicPr>
            <a:picLocks noChangeAspect="1"/>
          </p:cNvPicPr>
          <p:nvPr/>
        </p:nvPicPr>
        <p:blipFill>
          <a:blip r:embed="rId2"/>
          <a:stretch>
            <a:fillRect/>
          </a:stretch>
        </p:blipFill>
        <p:spPr>
          <a:xfrm>
            <a:off x="0" y="1571613"/>
            <a:ext cx="9144000" cy="371477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jpg"/>
          <p:cNvPicPr>
            <a:picLocks noChangeAspect="1"/>
          </p:cNvPicPr>
          <p:nvPr/>
        </p:nvPicPr>
        <p:blipFill>
          <a:blip r:embed="rId2"/>
          <a:stretch>
            <a:fillRect/>
          </a:stretch>
        </p:blipFill>
        <p:spPr>
          <a:xfrm>
            <a:off x="0" y="1764926"/>
            <a:ext cx="9144000" cy="332814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jpg"/>
          <p:cNvPicPr>
            <a:picLocks noChangeAspect="1"/>
          </p:cNvPicPr>
          <p:nvPr/>
        </p:nvPicPr>
        <p:blipFill>
          <a:blip r:embed="rId2"/>
          <a:stretch>
            <a:fillRect/>
          </a:stretch>
        </p:blipFill>
        <p:spPr>
          <a:xfrm>
            <a:off x="0" y="142852"/>
            <a:ext cx="9144000" cy="65722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jpg"/>
          <p:cNvPicPr>
            <a:picLocks noChangeAspect="1"/>
          </p:cNvPicPr>
          <p:nvPr/>
        </p:nvPicPr>
        <p:blipFill>
          <a:blip r:embed="rId2"/>
          <a:stretch>
            <a:fillRect/>
          </a:stretch>
        </p:blipFill>
        <p:spPr>
          <a:xfrm>
            <a:off x="0" y="142852"/>
            <a:ext cx="9144000" cy="650085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TotalTime>
  <Words>955</Words>
  <Application>Microsoft Office PowerPoint</Application>
  <PresentationFormat>On-screen Show (4:3)</PresentationFormat>
  <Paragraphs>212</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Measures of Central Tendency</vt:lpstr>
      <vt:lpstr>Slide 18</vt:lpstr>
      <vt:lpstr>Mean</vt:lpstr>
      <vt:lpstr>Slide 20</vt:lpstr>
      <vt:lpstr>Median</vt:lpstr>
      <vt:lpstr>Slide 22</vt:lpstr>
      <vt:lpstr>Mode</vt:lpstr>
      <vt:lpstr> Skewed Distributions and the Mean and Median </vt:lpstr>
      <vt:lpstr>Contd.</vt:lpstr>
      <vt:lpstr> Summary of when to use the mean, median and mode</vt:lpstr>
      <vt:lpstr>Slide 27</vt:lpstr>
      <vt:lpstr>Example</vt:lpstr>
      <vt:lpstr>PRACTICE-1</vt:lpstr>
      <vt:lpstr>Python code mean(), mode(), median()</vt:lpstr>
      <vt:lpstr>Slide 31</vt:lpstr>
      <vt:lpstr>Slide 32</vt:lpstr>
      <vt:lpstr>Slide 33</vt:lpstr>
      <vt:lpstr>Slide 34</vt:lpstr>
      <vt:lpstr>Anaconda Platform</vt:lpstr>
      <vt:lpstr>Slide 36</vt:lpstr>
      <vt:lpstr>Slide 37</vt:lpstr>
      <vt:lpstr>Slide 38</vt:lpstr>
      <vt:lpstr>Slide 39</vt:lpstr>
      <vt:lpstr>Slide 40</vt:lpstr>
      <vt:lpstr>Slide 41</vt:lpstr>
      <vt:lpstr>Slide 42</vt:lpstr>
      <vt:lpstr>Slide 43</vt:lpstr>
      <vt:lpstr>Slide 44</vt:lpstr>
      <vt:lpstr>Slide 45</vt:lpstr>
      <vt:lpstr>Benefits of Using Python Anaconda</vt:lpstr>
      <vt:lpstr>The Jupyter Notebook</vt:lpstr>
      <vt:lpstr>Introduction to Google-colab</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tcstcs</dc:creator>
  <cp:lastModifiedBy>Mr &amp; Mrs</cp:lastModifiedBy>
  <cp:revision>40</cp:revision>
  <dcterms:created xsi:type="dcterms:W3CDTF">2020-10-17T10:40:22Z</dcterms:created>
  <dcterms:modified xsi:type="dcterms:W3CDTF">2020-10-21T05:33:02Z</dcterms:modified>
</cp:coreProperties>
</file>