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6"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426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201730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98323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091434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573442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65615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67395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8453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2973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610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102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1291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7212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323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7267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8947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09311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3503971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1202498" y="2405584"/>
            <a:ext cx="9787004" cy="204683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2"/>
              </a:buClr>
              <a:buSzPts val="6000"/>
              <a:buFont typeface="Century Gothic"/>
              <a:buNone/>
            </a:pPr>
            <a:r>
              <a:rPr lang="en-US" sz="6000" b="1" dirty="0"/>
              <a:t>MEMORIES</a:t>
            </a:r>
            <a:endParaRPr sz="6000" b="1" dirty="0"/>
          </a:p>
        </p:txBody>
      </p:sp>
      <p:sp>
        <p:nvSpPr>
          <p:cNvPr id="148" name="Google Shape;148;p19"/>
          <p:cNvSpPr txBox="1">
            <a:spLocks noGrp="1"/>
          </p:cNvSpPr>
          <p:nvPr>
            <p:ph type="subTitle" idx="1"/>
          </p:nvPr>
        </p:nvSpPr>
        <p:spPr>
          <a:xfrm>
            <a:off x="1202498" y="5273040"/>
            <a:ext cx="10745662" cy="119147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SzPts val="1440"/>
              <a:buNone/>
            </a:pPr>
            <a:r>
              <a:rPr lang="en-US" sz="1800" b="1" dirty="0">
                <a:solidFill>
                  <a:srgbClr val="EBDDEB"/>
                </a:solidFill>
              </a:rPr>
              <a:t>SUBMITTED BY-</a:t>
            </a:r>
            <a:endParaRPr dirty="0"/>
          </a:p>
          <a:p>
            <a:pPr marL="0" lvl="0" indent="0" algn="r" rtl="0">
              <a:spcBef>
                <a:spcPts val="1000"/>
              </a:spcBef>
              <a:spcAft>
                <a:spcPts val="0"/>
              </a:spcAft>
              <a:buSzPts val="1600"/>
              <a:buNone/>
            </a:pPr>
            <a:r>
              <a:rPr lang="en-US" b="1" dirty="0">
                <a:solidFill>
                  <a:srgbClr val="EBDDEB"/>
                </a:solidFill>
              </a:rPr>
              <a:t>ADITI AGRAWAL</a:t>
            </a:r>
          </a:p>
          <a:p>
            <a:pPr marL="0" indent="0" algn="r"/>
            <a:r>
              <a:rPr lang="en-US" b="1" dirty="0">
                <a:solidFill>
                  <a:srgbClr val="EBDDEB"/>
                </a:solidFill>
              </a:rPr>
              <a:t>MAYANK GOYAL</a:t>
            </a:r>
            <a:endParaRPr lang="en-US" dirty="0"/>
          </a:p>
          <a:p>
            <a:pPr marL="0" lvl="0" indent="0" algn="r" rtl="0">
              <a:spcBef>
                <a:spcPts val="1000"/>
              </a:spcBef>
              <a:spcAft>
                <a:spcPts val="0"/>
              </a:spcAft>
              <a:buSzPts val="1600"/>
              <a:buNone/>
            </a:pPr>
            <a:endParaRPr dirty="0"/>
          </a:p>
        </p:txBody>
      </p:sp>
      <p:pic>
        <p:nvPicPr>
          <p:cNvPr id="149" name="Google Shape;149;p19" descr="https://lh5.googleusercontent.com/VzU0XN2-poY9RozTW0aKc_YLrj5Sndf1APj68vUr-cjG24EVx2-DGr2JO0k4yoT8PHUaWEcMjMBVVGINvd6rGXT0CzZYBmAOVYGjtLezWdUGFXv65-ItvtS0NDSI3orwlpzHZbe46c4"/>
          <p:cNvPicPr preferRelativeResize="0"/>
          <p:nvPr/>
        </p:nvPicPr>
        <p:blipFill rotWithShape="1">
          <a:blip r:embed="rId3">
            <a:alphaModFix/>
          </a:blip>
          <a:srcRect/>
          <a:stretch/>
        </p:blipFill>
        <p:spPr>
          <a:xfrm>
            <a:off x="5127882" y="255901"/>
            <a:ext cx="1936236" cy="1878149"/>
          </a:xfrm>
          <a:prstGeom prst="rect">
            <a:avLst/>
          </a:prstGeom>
          <a:noFill/>
          <a:ln>
            <a:noFill/>
          </a:ln>
        </p:spPr>
      </p:pic>
      <p:sp>
        <p:nvSpPr>
          <p:cNvPr id="150" name="Google Shape;150;p19"/>
          <p:cNvSpPr txBox="1"/>
          <p:nvPr/>
        </p:nvSpPr>
        <p:spPr>
          <a:xfrm>
            <a:off x="1852391" y="2544362"/>
            <a:ext cx="848721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Century Gothic"/>
                <a:ea typeface="Century Gothic"/>
                <a:cs typeface="Century Gothic"/>
                <a:sym typeface="Century Gothic"/>
              </a:rPr>
              <a:t>        DEPARTMENT OF COMPUTER ENGINEERING AND  APPLICATIONS</a:t>
            </a:r>
            <a:endParaRPr dirty="0"/>
          </a:p>
          <a:p>
            <a:pPr marL="0" marR="0" lvl="0" indent="0" algn="l" rtl="0">
              <a:spcBef>
                <a:spcPts val="0"/>
              </a:spcBef>
              <a:spcAft>
                <a:spcPts val="0"/>
              </a:spcAft>
              <a:buNone/>
            </a:pPr>
            <a:r>
              <a:rPr lang="en-US" sz="1800" b="1" dirty="0">
                <a:solidFill>
                  <a:schemeClr val="dk1"/>
                </a:solidFill>
                <a:latin typeface="Century Gothic"/>
                <a:ea typeface="Century Gothic"/>
                <a:cs typeface="Century Gothic"/>
                <a:sym typeface="Century Gothic"/>
              </a:rPr>
              <a:t>  				Institute Of Engineering and Technology</a:t>
            </a:r>
            <a:endParaRPr dirty="0"/>
          </a:p>
          <a:p>
            <a:pPr marL="0" marR="0" lvl="0" indent="0" algn="l" rtl="0">
              <a:spcBef>
                <a:spcPts val="0"/>
              </a:spcBef>
              <a:spcAft>
                <a:spcPts val="0"/>
              </a:spcAft>
              <a:buNone/>
            </a:pPr>
            <a:br>
              <a:rPr lang="en-US" sz="1800" b="1" dirty="0">
                <a:solidFill>
                  <a:schemeClr val="dk1"/>
                </a:solidFill>
                <a:latin typeface="Century Gothic"/>
                <a:ea typeface="Century Gothic"/>
                <a:cs typeface="Century Gothic"/>
                <a:sym typeface="Century Gothic"/>
              </a:rPr>
            </a:br>
            <a:r>
              <a:rPr lang="en-US" sz="1800" b="1" dirty="0">
                <a:solidFill>
                  <a:schemeClr val="dk1"/>
                </a:solidFill>
                <a:latin typeface="Century Gothic"/>
                <a:ea typeface="Century Gothic"/>
                <a:cs typeface="Century Gothic"/>
                <a:sym typeface="Century Gothic"/>
              </a:rPr>
              <a:t>		</a:t>
            </a:r>
            <a:endParaRPr sz="1800" b="1" dirty="0">
              <a:solidFill>
                <a:schemeClr val="dk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628694" y="539803"/>
            <a:ext cx="11397900" cy="6174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2"/>
              </a:buClr>
              <a:buSzPts val="3600"/>
              <a:buFont typeface="Arial"/>
              <a:buNone/>
            </a:pPr>
            <a:r>
              <a:rPr lang="en-US" sz="3600" b="1" dirty="0">
                <a:latin typeface="Arial"/>
                <a:ea typeface="Arial"/>
                <a:cs typeface="Arial"/>
                <a:sym typeface="Arial"/>
              </a:rPr>
              <a:t>PROJECT SNIPPETS</a:t>
            </a:r>
            <a:br>
              <a:rPr lang="en-US" sz="2800" dirty="0">
                <a:latin typeface="Arial"/>
                <a:ea typeface="Arial"/>
                <a:cs typeface="Arial"/>
                <a:sym typeface="Arial"/>
              </a:rPr>
            </a:br>
            <a:r>
              <a:rPr lang="en-US" sz="2800" dirty="0">
                <a:latin typeface="Arial"/>
                <a:ea typeface="Arial"/>
                <a:cs typeface="Arial"/>
                <a:sym typeface="Arial"/>
              </a:rPr>
              <a:t>		</a:t>
            </a:r>
            <a:br>
              <a:rPr lang="en-US" sz="2800" dirty="0">
                <a:latin typeface="Arial"/>
                <a:ea typeface="Arial"/>
                <a:cs typeface="Arial"/>
                <a:sym typeface="Arial"/>
              </a:rPr>
            </a:br>
            <a:r>
              <a:rPr lang="en-US" sz="2800" dirty="0">
                <a:latin typeface="Arial"/>
                <a:ea typeface="Arial"/>
                <a:cs typeface="Arial"/>
                <a:sym typeface="Arial"/>
              </a:rPr>
              <a:t>   </a:t>
            </a:r>
            <a:endParaRPr sz="2800" dirty="0">
              <a:latin typeface="Arial"/>
              <a:ea typeface="Arial"/>
              <a:cs typeface="Arial"/>
              <a:sym typeface="Arial"/>
            </a:endParaRPr>
          </a:p>
        </p:txBody>
      </p:sp>
      <p:pic>
        <p:nvPicPr>
          <p:cNvPr id="204" name="Google Shape;204;p28"/>
          <p:cNvPicPr preferRelativeResize="0"/>
          <p:nvPr/>
        </p:nvPicPr>
        <p:blipFill>
          <a:blip r:embed="rId3"/>
          <a:srcRect/>
          <a:stretch/>
        </p:blipFill>
        <p:spPr>
          <a:xfrm>
            <a:off x="2725593" y="1833828"/>
            <a:ext cx="9070167" cy="48805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title"/>
          </p:nvPr>
        </p:nvSpPr>
        <p:spPr>
          <a:xfrm>
            <a:off x="628694" y="539803"/>
            <a:ext cx="11397900" cy="6174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2"/>
              </a:buClr>
              <a:buSzPts val="3600"/>
              <a:buFont typeface="Arial"/>
              <a:buNone/>
            </a:pPr>
            <a:r>
              <a:rPr lang="en-US" sz="3600" b="1" dirty="0">
                <a:latin typeface="Arial"/>
                <a:ea typeface="Arial"/>
                <a:cs typeface="Arial"/>
                <a:sym typeface="Arial"/>
              </a:rPr>
              <a:t>PROJECT SNIPPETS</a:t>
            </a:r>
            <a:br>
              <a:rPr lang="en-US" sz="2800" dirty="0">
                <a:latin typeface="Arial"/>
                <a:ea typeface="Arial"/>
                <a:cs typeface="Arial"/>
                <a:sym typeface="Arial"/>
              </a:rPr>
            </a:br>
            <a:r>
              <a:rPr lang="en-US" sz="2800" dirty="0">
                <a:latin typeface="Arial"/>
                <a:ea typeface="Arial"/>
                <a:cs typeface="Arial"/>
                <a:sym typeface="Arial"/>
              </a:rPr>
              <a:t>		</a:t>
            </a:r>
            <a:br>
              <a:rPr lang="en-US" sz="2800" dirty="0">
                <a:latin typeface="Arial"/>
                <a:ea typeface="Arial"/>
                <a:cs typeface="Arial"/>
                <a:sym typeface="Arial"/>
              </a:rPr>
            </a:br>
            <a:r>
              <a:rPr lang="en-US" sz="2800" dirty="0">
                <a:latin typeface="Arial"/>
                <a:ea typeface="Arial"/>
                <a:cs typeface="Arial"/>
                <a:sym typeface="Arial"/>
              </a:rPr>
              <a:t>   </a:t>
            </a:r>
            <a:endParaRPr sz="2800" dirty="0">
              <a:latin typeface="Arial"/>
              <a:ea typeface="Arial"/>
              <a:cs typeface="Arial"/>
              <a:sym typeface="Arial"/>
            </a:endParaRPr>
          </a:p>
        </p:txBody>
      </p:sp>
      <p:pic>
        <p:nvPicPr>
          <p:cNvPr id="4" name="Google Shape;204;p28">
            <a:extLst>
              <a:ext uri="{FF2B5EF4-FFF2-40B4-BE49-F238E27FC236}">
                <a16:creationId xmlns:a16="http://schemas.microsoft.com/office/drawing/2014/main" id="{1DECCCE6-720E-4704-A7A0-495AE99CD291}"/>
              </a:ext>
            </a:extLst>
          </p:cNvPr>
          <p:cNvPicPr preferRelativeResize="0"/>
          <p:nvPr/>
        </p:nvPicPr>
        <p:blipFill>
          <a:blip r:embed="rId3"/>
          <a:srcRect/>
          <a:stretch/>
        </p:blipFill>
        <p:spPr>
          <a:xfrm>
            <a:off x="2725593" y="1833828"/>
            <a:ext cx="9070167" cy="48805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a:spLocks noGrp="1"/>
          </p:cNvSpPr>
          <p:nvPr>
            <p:ph type="title"/>
          </p:nvPr>
        </p:nvSpPr>
        <p:spPr>
          <a:xfrm>
            <a:off x="628694" y="539803"/>
            <a:ext cx="11397843" cy="617450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2"/>
              </a:buClr>
              <a:buSzPts val="3600"/>
              <a:buFont typeface="Arial"/>
              <a:buNone/>
            </a:pPr>
            <a:r>
              <a:rPr lang="en-US" sz="3600" b="1" dirty="0">
                <a:latin typeface="Arial"/>
                <a:ea typeface="Arial"/>
                <a:cs typeface="Arial"/>
                <a:sym typeface="Arial"/>
              </a:rPr>
              <a:t>PROJECT SNIPPETS</a:t>
            </a:r>
            <a:br>
              <a:rPr lang="en-US" sz="2800" dirty="0">
                <a:latin typeface="Arial"/>
                <a:ea typeface="Arial"/>
                <a:cs typeface="Arial"/>
                <a:sym typeface="Arial"/>
              </a:rPr>
            </a:br>
            <a:r>
              <a:rPr lang="en-US" sz="2800" dirty="0">
                <a:latin typeface="Arial"/>
                <a:ea typeface="Arial"/>
                <a:cs typeface="Arial"/>
                <a:sym typeface="Arial"/>
              </a:rPr>
              <a:t>		</a:t>
            </a:r>
            <a:br>
              <a:rPr lang="en-US" sz="2800" dirty="0">
                <a:latin typeface="Arial"/>
                <a:ea typeface="Arial"/>
                <a:cs typeface="Arial"/>
                <a:sym typeface="Arial"/>
              </a:rPr>
            </a:br>
            <a:r>
              <a:rPr lang="en-US" sz="2800" dirty="0">
                <a:latin typeface="Arial"/>
                <a:ea typeface="Arial"/>
                <a:cs typeface="Arial"/>
                <a:sym typeface="Arial"/>
              </a:rPr>
              <a:t>   </a:t>
            </a:r>
            <a:endParaRPr sz="2800" dirty="0">
              <a:latin typeface="Arial"/>
              <a:ea typeface="Arial"/>
              <a:cs typeface="Arial"/>
              <a:sym typeface="Arial"/>
            </a:endParaRPr>
          </a:p>
        </p:txBody>
      </p:sp>
      <p:pic>
        <p:nvPicPr>
          <p:cNvPr id="222" name="Google Shape;222;p31"/>
          <p:cNvPicPr preferRelativeResize="0"/>
          <p:nvPr/>
        </p:nvPicPr>
        <p:blipFill>
          <a:blip r:embed="rId3"/>
          <a:srcRect/>
          <a:stretch/>
        </p:blipFill>
        <p:spPr>
          <a:xfrm>
            <a:off x="2766391" y="1823925"/>
            <a:ext cx="8591792" cy="483288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txBox="1">
            <a:spLocks noGrp="1"/>
          </p:cNvSpPr>
          <p:nvPr>
            <p:ph type="title"/>
          </p:nvPr>
        </p:nvSpPr>
        <p:spPr>
          <a:xfrm>
            <a:off x="628694" y="539803"/>
            <a:ext cx="11397843" cy="617450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2"/>
              </a:buClr>
              <a:buSzPts val="3600"/>
              <a:buFont typeface="Arial"/>
              <a:buNone/>
            </a:pPr>
            <a:r>
              <a:rPr lang="en-US" sz="3600" b="1" dirty="0">
                <a:latin typeface="Arial"/>
                <a:ea typeface="Arial"/>
                <a:cs typeface="Arial"/>
                <a:sym typeface="Arial"/>
              </a:rPr>
              <a:t>PROJECT SNIPPETS</a:t>
            </a:r>
            <a:br>
              <a:rPr lang="en-US" sz="2800" dirty="0">
                <a:latin typeface="Arial"/>
                <a:ea typeface="Arial"/>
                <a:cs typeface="Arial"/>
                <a:sym typeface="Arial"/>
              </a:rPr>
            </a:br>
            <a:r>
              <a:rPr lang="en-US" sz="2800" dirty="0">
                <a:latin typeface="Arial"/>
                <a:ea typeface="Arial"/>
                <a:cs typeface="Arial"/>
                <a:sym typeface="Arial"/>
              </a:rPr>
              <a:t>     </a:t>
            </a:r>
            <a:br>
              <a:rPr lang="en-US" sz="2800" dirty="0">
                <a:latin typeface="Arial"/>
                <a:ea typeface="Arial"/>
                <a:cs typeface="Arial"/>
                <a:sym typeface="Arial"/>
              </a:rPr>
            </a:br>
            <a:r>
              <a:rPr lang="en-US" sz="2800" dirty="0">
                <a:latin typeface="Arial"/>
                <a:ea typeface="Arial"/>
                <a:cs typeface="Arial"/>
                <a:sym typeface="Arial"/>
              </a:rPr>
              <a:t>   </a:t>
            </a:r>
            <a:endParaRPr sz="2800" dirty="0">
              <a:latin typeface="Arial"/>
              <a:ea typeface="Arial"/>
              <a:cs typeface="Arial"/>
              <a:sym typeface="Arial"/>
            </a:endParaRPr>
          </a:p>
        </p:txBody>
      </p:sp>
      <p:pic>
        <p:nvPicPr>
          <p:cNvPr id="228" name="Google Shape;228;p32"/>
          <p:cNvPicPr preferRelativeResize="0"/>
          <p:nvPr/>
        </p:nvPicPr>
        <p:blipFill>
          <a:blip r:embed="rId3"/>
          <a:srcRect/>
          <a:stretch/>
        </p:blipFill>
        <p:spPr>
          <a:xfrm>
            <a:off x="2836396" y="1666241"/>
            <a:ext cx="9190141" cy="501206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0"/>
              </a:spcBef>
              <a:spcAft>
                <a:spcPts val="0"/>
              </a:spcAft>
              <a:buNone/>
            </a:pPr>
            <a:endParaRPr sz="3200"/>
          </a:p>
          <a:p>
            <a:pPr marL="0" lvl="0" indent="0" algn="l" rtl="0">
              <a:spcBef>
                <a:spcPts val="1800"/>
              </a:spcBef>
              <a:spcAft>
                <a:spcPts val="0"/>
              </a:spcAft>
              <a:buSzPts val="2560"/>
              <a:buNone/>
            </a:pPr>
            <a:br>
              <a:rPr lang="en-US" sz="3200"/>
            </a:br>
            <a:endParaRPr sz="3200"/>
          </a:p>
        </p:txBody>
      </p:sp>
      <p:pic>
        <p:nvPicPr>
          <p:cNvPr id="234" name="Google Shape;234;p33"/>
          <p:cNvPicPr preferRelativeResize="0"/>
          <p:nvPr/>
        </p:nvPicPr>
        <p:blipFill>
          <a:blip r:embed="rId3"/>
          <a:srcRect/>
          <a:stretch/>
        </p:blipFill>
        <p:spPr>
          <a:xfrm>
            <a:off x="2796695" y="1818640"/>
            <a:ext cx="9110825" cy="4878861"/>
          </a:xfrm>
          <a:prstGeom prst="rect">
            <a:avLst/>
          </a:prstGeom>
          <a:noFill/>
          <a:ln>
            <a:noFill/>
          </a:ln>
        </p:spPr>
      </p:pic>
      <p:sp>
        <p:nvSpPr>
          <p:cNvPr id="236" name="Google Shape;236;p33"/>
          <p:cNvSpPr txBox="1"/>
          <p:nvPr/>
        </p:nvSpPr>
        <p:spPr>
          <a:xfrm>
            <a:off x="435372" y="240151"/>
            <a:ext cx="6230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chemeClr val="lt2"/>
                </a:solidFill>
              </a:rPr>
              <a:t>PROJECT SNIPPETS</a:t>
            </a:r>
            <a:endParaRPr dirty="0">
              <a:latin typeface="Century Gothic"/>
              <a:ea typeface="Century Gothic"/>
              <a:cs typeface="Century Gothic"/>
              <a:sym typeface="Century Gothic"/>
            </a:endParaRPr>
          </a:p>
        </p:txBody>
      </p:sp>
      <p:sp>
        <p:nvSpPr>
          <p:cNvPr id="237" name="Google Shape;237;p33"/>
          <p:cNvSpPr txBox="1"/>
          <p:nvPr/>
        </p:nvSpPr>
        <p:spPr>
          <a:xfrm>
            <a:off x="1103312" y="1031136"/>
            <a:ext cx="2743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lt2"/>
              </a:buClr>
              <a:buSzPts val="3600"/>
              <a:buFont typeface="Arial"/>
              <a:buNone/>
            </a:pPr>
            <a:r>
              <a:rPr lang="en-US" sz="2800" dirty="0">
                <a:solidFill>
                  <a:schemeClr val="lt2"/>
                </a:solidFill>
              </a:rPr>
              <a:t>DATABASE</a:t>
            </a:r>
            <a:endParaRPr dirty="0">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txBox="1">
            <a:spLocks noGrp="1"/>
          </p:cNvSpPr>
          <p:nvPr>
            <p:ph type="title"/>
          </p:nvPr>
        </p:nvSpPr>
        <p:spPr>
          <a:xfrm>
            <a:off x="2020759" y="2382102"/>
            <a:ext cx="10171241" cy="268367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11500"/>
              <a:buFont typeface="Century Gothic"/>
              <a:buNone/>
            </a:pPr>
            <a:r>
              <a:rPr lang="en-US" sz="11500"/>
              <a:t>Thank you.</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2"/>
              </a:buClr>
              <a:buSzPts val="6000"/>
              <a:buFont typeface="Century Gothic"/>
              <a:buNone/>
            </a:pPr>
            <a:r>
              <a:rPr lang="en-US" sz="6000"/>
              <a:t>Problem statement</a:t>
            </a:r>
            <a:endParaRPr/>
          </a:p>
        </p:txBody>
      </p:sp>
      <p:sp>
        <p:nvSpPr>
          <p:cNvPr id="156" name="Google Shape;156;p20"/>
          <p:cNvSpPr txBox="1">
            <a:spLocks noGrp="1"/>
          </p:cNvSpPr>
          <p:nvPr>
            <p:ph idx="1"/>
          </p:nvPr>
        </p:nvSpPr>
        <p:spPr>
          <a:xfrm>
            <a:off x="646111" y="1136791"/>
            <a:ext cx="10820400" cy="4553327"/>
          </a:xfrm>
          <a:prstGeom prst="rect">
            <a:avLst/>
          </a:prstGeom>
          <a:noFill/>
          <a:ln>
            <a:noFill/>
          </a:ln>
        </p:spPr>
        <p:txBody>
          <a:bodyPr spcFirstLastPara="1" wrap="square" lIns="91425" tIns="45700" rIns="91425" bIns="45700" anchor="t" anchorCtr="0">
            <a:normAutofit lnSpcReduction="10000"/>
          </a:bodyPr>
          <a:lstStyle/>
          <a:p>
            <a:pPr marL="237078" lvl="0" indent="0" algn="just" rtl="0">
              <a:spcBef>
                <a:spcPts val="7848"/>
              </a:spcBef>
              <a:spcAft>
                <a:spcPts val="0"/>
              </a:spcAft>
              <a:buSzPts val="1100"/>
              <a:buNone/>
            </a:pPr>
            <a:r>
              <a:rPr lang="en-US" sz="2001" dirty="0">
                <a:solidFill>
                  <a:srgbClr val="FFFFFF"/>
                </a:solidFill>
                <a:latin typeface="Arial"/>
                <a:ea typeface="Arial"/>
                <a:cs typeface="Arial"/>
                <a:sym typeface="Arial"/>
              </a:rPr>
              <a:t>This project is to make a  full stack web application based on MERN technology which will help  users  make cards of their memories.</a:t>
            </a:r>
            <a:endParaRPr lang="en-US" sz="1801" dirty="0">
              <a:solidFill>
                <a:srgbClr val="FFFFFF"/>
              </a:solidFill>
              <a:latin typeface="Arial"/>
              <a:ea typeface="Arial"/>
              <a:cs typeface="Arial"/>
              <a:sym typeface="Arial"/>
            </a:endParaRPr>
          </a:p>
          <a:p>
            <a:pPr marL="342900" lvl="0" indent="-342900" algn="l" rtl="0">
              <a:spcBef>
                <a:spcPts val="1000"/>
              </a:spcBef>
              <a:spcAft>
                <a:spcPts val="0"/>
              </a:spcAft>
              <a:buSzPts val="1600"/>
              <a:buFont typeface="Noto Sans Symbols"/>
              <a:buChar char="❑"/>
            </a:pPr>
            <a:r>
              <a:rPr lang="en-US" dirty="0">
                <a:latin typeface="Arial"/>
                <a:ea typeface="Arial"/>
                <a:cs typeface="Arial"/>
                <a:sym typeface="Arial"/>
              </a:rPr>
              <a:t>DESIGN</a:t>
            </a:r>
            <a:endParaRPr lang="en-US" dirty="0"/>
          </a:p>
          <a:p>
            <a:pPr marL="342900" lvl="0" indent="-342900" algn="l" rtl="0">
              <a:spcBef>
                <a:spcPts val="1000"/>
              </a:spcBef>
              <a:spcAft>
                <a:spcPts val="0"/>
              </a:spcAft>
              <a:buSzPts val="1600"/>
              <a:buFont typeface="Noto Sans Symbols"/>
              <a:buChar char="❑"/>
            </a:pPr>
            <a:r>
              <a:rPr lang="en-US" dirty="0">
                <a:latin typeface="Arial"/>
                <a:ea typeface="Arial"/>
                <a:cs typeface="Arial"/>
                <a:sym typeface="Arial"/>
              </a:rPr>
              <a:t>LOGO</a:t>
            </a:r>
            <a:endParaRPr dirty="0"/>
          </a:p>
          <a:p>
            <a:pPr marL="342900" lvl="0" indent="-342900" algn="l" rtl="0">
              <a:spcBef>
                <a:spcPts val="1000"/>
              </a:spcBef>
              <a:spcAft>
                <a:spcPts val="0"/>
              </a:spcAft>
              <a:buSzPts val="1600"/>
              <a:buFont typeface="Noto Sans Symbols"/>
              <a:buChar char="❑"/>
            </a:pPr>
            <a:r>
              <a:rPr lang="en-US" dirty="0">
                <a:latin typeface="Arial"/>
                <a:ea typeface="Arial"/>
                <a:cs typeface="Arial"/>
                <a:sym typeface="Arial"/>
              </a:rPr>
              <a:t>HIGH QUALITY IMAGES</a:t>
            </a:r>
            <a:endParaRPr dirty="0"/>
          </a:p>
          <a:p>
            <a:pPr marL="342900" lvl="0" indent="-342900" algn="l" rtl="0">
              <a:spcBef>
                <a:spcPts val="1000"/>
              </a:spcBef>
              <a:spcAft>
                <a:spcPts val="0"/>
              </a:spcAft>
              <a:buSzPts val="1600"/>
              <a:buFont typeface="Noto Sans Symbols"/>
              <a:buChar char="❑"/>
            </a:pPr>
            <a:r>
              <a:rPr lang="en-US" dirty="0">
                <a:latin typeface="Arial"/>
                <a:ea typeface="Arial"/>
                <a:cs typeface="Arial"/>
                <a:sym typeface="Arial"/>
              </a:rPr>
              <a:t>CONTACT INFORMATION</a:t>
            </a:r>
            <a:endParaRPr dirty="0"/>
          </a:p>
          <a:p>
            <a:pPr marL="342900" lvl="0" indent="-342900" algn="l" rtl="0">
              <a:spcBef>
                <a:spcPts val="1000"/>
              </a:spcBef>
              <a:spcAft>
                <a:spcPts val="0"/>
              </a:spcAft>
              <a:buSzPts val="1600"/>
              <a:buFont typeface="Noto Sans Symbols"/>
              <a:buChar char="❑"/>
            </a:pPr>
            <a:r>
              <a:rPr lang="en-US" dirty="0">
                <a:latin typeface="Arial"/>
                <a:ea typeface="Arial"/>
                <a:cs typeface="Arial"/>
                <a:sym typeface="Arial"/>
              </a:rPr>
              <a:t>SOCIAL MEDIA HANDLES</a:t>
            </a:r>
            <a:endParaRPr dirty="0"/>
          </a:p>
          <a:p>
            <a:pPr marL="342900" lvl="0" indent="-342900" algn="l" rtl="0">
              <a:spcBef>
                <a:spcPts val="1000"/>
              </a:spcBef>
              <a:spcAft>
                <a:spcPts val="0"/>
              </a:spcAft>
              <a:buSzPts val="1600"/>
              <a:buFont typeface="Noto Sans Symbols"/>
              <a:buChar char="❑"/>
            </a:pPr>
            <a:r>
              <a:rPr lang="en-US" dirty="0">
                <a:latin typeface="Arial"/>
                <a:ea typeface="Arial"/>
                <a:cs typeface="Arial"/>
                <a:sym typeface="Arial"/>
              </a:rPr>
              <a:t>ABOUT SECTION </a:t>
            </a:r>
            <a:endParaRPr dirty="0"/>
          </a:p>
          <a:p>
            <a:pPr marL="342900" lvl="0" indent="-342900" algn="l" rtl="0">
              <a:spcBef>
                <a:spcPts val="1000"/>
              </a:spcBef>
              <a:spcAft>
                <a:spcPts val="0"/>
              </a:spcAft>
              <a:buSzPts val="1600"/>
              <a:buFont typeface="Noto Sans Symbols"/>
              <a:buChar char="❑"/>
            </a:pPr>
            <a:r>
              <a:rPr lang="en-US" dirty="0">
                <a:latin typeface="Arial"/>
                <a:ea typeface="Arial"/>
                <a:cs typeface="Arial"/>
                <a:sym typeface="Arial"/>
              </a:rPr>
              <a:t>SERVICES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2"/>
              </a:buClr>
              <a:buSzPts val="5400"/>
              <a:buFont typeface="Century Gothic"/>
              <a:buNone/>
            </a:pPr>
            <a:r>
              <a:rPr lang="en-US" sz="5400"/>
              <a:t>Introduction</a:t>
            </a:r>
            <a:endParaRPr/>
          </a:p>
        </p:txBody>
      </p:sp>
      <p:sp>
        <p:nvSpPr>
          <p:cNvPr id="162" name="Google Shape;162;p2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spcBef>
                <a:spcPts val="1525"/>
              </a:spcBef>
              <a:spcAft>
                <a:spcPts val="0"/>
              </a:spcAft>
              <a:buSzPct val="80000"/>
              <a:buNone/>
            </a:pPr>
            <a:r>
              <a:rPr lang="en-US" sz="3600" b="0" i="0" dirty="0">
                <a:solidFill>
                  <a:srgbClr val="FFFFFF"/>
                </a:solidFill>
                <a:effectLst/>
                <a:latin typeface="Roboto" panose="02000000000000000000" pitchFamily="2" charset="0"/>
              </a:rPr>
              <a:t>The App is called "Memories" and it is a simple social media MERN application that allows users to post interesting events that happened in their lives.</a:t>
            </a:r>
            <a:endParaRPr sz="3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2"/>
              </a:buClr>
              <a:buSzPts val="6000"/>
              <a:buFont typeface="Century Gothic"/>
              <a:buNone/>
            </a:pPr>
            <a:r>
              <a:rPr lang="en-US" sz="6000"/>
              <a:t>Objective</a:t>
            </a:r>
            <a:endParaRPr/>
          </a:p>
        </p:txBody>
      </p:sp>
      <p:sp>
        <p:nvSpPr>
          <p:cNvPr id="168" name="Google Shape;168;p22"/>
          <p:cNvSpPr txBox="1">
            <a:spLocks noGrp="1"/>
          </p:cNvSpPr>
          <p:nvPr>
            <p:ph idx="1"/>
          </p:nvPr>
        </p:nvSpPr>
        <p:spPr>
          <a:xfrm>
            <a:off x="685800" y="1201783"/>
            <a:ext cx="10820400" cy="548036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920"/>
              <a:buNone/>
            </a:pPr>
            <a:r>
              <a:rPr lang="en-US" sz="2400" dirty="0">
                <a:latin typeface="Arial"/>
                <a:ea typeface="Arial"/>
                <a:cs typeface="Arial"/>
                <a:sym typeface="Arial"/>
              </a:rPr>
              <a:t> </a:t>
            </a:r>
            <a:endParaRPr sz="2400" dirty="0">
              <a:latin typeface="Arial"/>
              <a:ea typeface="Arial"/>
              <a:cs typeface="Arial"/>
              <a:sym typeface="Arial"/>
            </a:endParaRPr>
          </a:p>
          <a:p>
            <a:pPr marL="342900" lvl="0" indent="-373380" algn="just" rtl="0">
              <a:spcBef>
                <a:spcPts val="7848"/>
              </a:spcBef>
              <a:spcAft>
                <a:spcPts val="0"/>
              </a:spcAft>
              <a:buClr>
                <a:srgbClr val="FFFFFF"/>
              </a:buClr>
              <a:buSzPts val="1920"/>
              <a:buChar char="►"/>
            </a:pPr>
            <a:r>
              <a:rPr lang="en-US" sz="2201" dirty="0">
                <a:solidFill>
                  <a:srgbClr val="FFFFFF"/>
                </a:solidFill>
                <a:latin typeface="Arial"/>
                <a:ea typeface="Arial"/>
                <a:cs typeface="Arial"/>
                <a:sym typeface="Arial"/>
              </a:rPr>
              <a:t>Objective of this project is to make a  full stack web application based on MERN technology </a:t>
            </a:r>
            <a:r>
              <a:rPr lang="en-US" sz="2400" b="0" i="0" dirty="0">
                <a:solidFill>
                  <a:srgbClr val="FFFFFF"/>
                </a:solidFill>
                <a:effectLst/>
                <a:latin typeface="Roboto" panose="02000000000000000000" pitchFamily="2" charset="0"/>
              </a:rPr>
              <a:t>that allows users to post interesting events that happened in their lives.</a:t>
            </a:r>
            <a:endParaRPr sz="2001" dirty="0">
              <a:solidFill>
                <a:srgbClr val="FFFFFF"/>
              </a:solidFill>
              <a:latin typeface="Arial"/>
              <a:ea typeface="Arial"/>
              <a:cs typeface="Arial"/>
              <a:sym typeface="Arial"/>
            </a:endParaRPr>
          </a:p>
          <a:p>
            <a:pPr marL="342900" lvl="0" indent="0" algn="l" rtl="0">
              <a:lnSpc>
                <a:spcPct val="150000"/>
              </a:lnSpc>
              <a:spcBef>
                <a:spcPts val="2000"/>
              </a:spcBef>
              <a:spcAft>
                <a:spcPts val="0"/>
              </a:spcAft>
              <a:buNone/>
            </a:pPr>
            <a:endParaRPr sz="2400" dirty="0">
              <a:latin typeface="Arial"/>
              <a:ea typeface="Arial"/>
              <a:cs typeface="Arial"/>
              <a:sym typeface="Arial"/>
            </a:endParaRPr>
          </a:p>
          <a:p>
            <a:pPr marL="342900" lvl="0" indent="-220980" algn="l" rtl="0">
              <a:lnSpc>
                <a:spcPct val="150000"/>
              </a:lnSpc>
              <a:spcBef>
                <a:spcPts val="2000"/>
              </a:spcBef>
              <a:spcAft>
                <a:spcPts val="0"/>
              </a:spcAft>
              <a:buSzPts val="1920"/>
              <a:buNone/>
            </a:pPr>
            <a:endParaRPr sz="2400" dirty="0">
              <a:latin typeface="Arial"/>
              <a:ea typeface="Arial"/>
              <a:cs typeface="Arial"/>
              <a:sym typeface="Arial"/>
            </a:endParaRPr>
          </a:p>
          <a:p>
            <a:pPr marL="342900" lvl="0" indent="-200660" algn="ctr" rtl="0">
              <a:spcBef>
                <a:spcPts val="2000"/>
              </a:spcBef>
              <a:spcAft>
                <a:spcPts val="0"/>
              </a:spcAft>
              <a:buSzPts val="2240"/>
              <a:buNone/>
            </a:pPr>
            <a:endParaRPr sz="2800" dirty="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2"/>
              </a:buClr>
              <a:buSzPts val="4800"/>
              <a:buFont typeface="Century Gothic"/>
              <a:buNone/>
            </a:pPr>
            <a:r>
              <a:rPr lang="en-US" sz="4800"/>
              <a:t>Technology Used</a:t>
            </a:r>
            <a:endParaRPr/>
          </a:p>
        </p:txBody>
      </p:sp>
      <p:sp>
        <p:nvSpPr>
          <p:cNvPr id="174" name="Google Shape;174;p23"/>
          <p:cNvSpPr txBox="1">
            <a:spLocks noGrp="1"/>
          </p:cNvSpPr>
          <p:nvPr>
            <p:ph idx="1"/>
          </p:nvPr>
        </p:nvSpPr>
        <p:spPr>
          <a:xfrm>
            <a:off x="1104293" y="2010130"/>
            <a:ext cx="8946541" cy="466063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b="1">
                <a:latin typeface="Arial"/>
                <a:ea typeface="Arial"/>
                <a:cs typeface="Arial"/>
                <a:sym typeface="Arial"/>
              </a:rPr>
              <a:t>HTML: </a:t>
            </a:r>
            <a:r>
              <a:rPr lang="en-US"/>
              <a:t>HTML stands for Hyper Text Markup Language.HTML is the standard markup language for creating Web pages.HTML describes the structure of a Web page.HTML consists of a series of elements.HTML elements tell the browser how to display the content</a:t>
            </a:r>
            <a:endParaRPr/>
          </a:p>
          <a:p>
            <a:pPr marL="342900" lvl="0" indent="-241300" algn="l" rtl="0">
              <a:spcBef>
                <a:spcPts val="1000"/>
              </a:spcBef>
              <a:spcAft>
                <a:spcPts val="0"/>
              </a:spcAft>
              <a:buSzPts val="1600"/>
              <a:buNone/>
            </a:pPr>
            <a:endParaRPr/>
          </a:p>
          <a:p>
            <a:pPr marL="342900" lvl="0" indent="-342900" algn="l" rtl="0">
              <a:spcBef>
                <a:spcPts val="1000"/>
              </a:spcBef>
              <a:spcAft>
                <a:spcPts val="0"/>
              </a:spcAft>
              <a:buSzPts val="1600"/>
              <a:buChar char="►"/>
            </a:pPr>
            <a:r>
              <a:rPr lang="en-US" b="1">
                <a:latin typeface="Arial"/>
                <a:ea typeface="Arial"/>
                <a:cs typeface="Arial"/>
                <a:sym typeface="Arial"/>
              </a:rPr>
              <a:t>CSS</a:t>
            </a:r>
            <a:r>
              <a:rPr lang="en-US" sz="2000" b="1">
                <a:latin typeface="Arial"/>
                <a:ea typeface="Arial"/>
                <a:cs typeface="Arial"/>
                <a:sym typeface="Arial"/>
              </a:rPr>
              <a:t>:</a:t>
            </a:r>
            <a:r>
              <a:rPr lang="en-US"/>
              <a:t>CSS stands for Cascading Style Sheets.CSS describes how HTML elements are to be displayed on screen, paper, or in other media.</a:t>
            </a:r>
            <a:endParaRPr/>
          </a:p>
          <a:p>
            <a:pPr marL="342900" lvl="0" indent="-241300" algn="l" rtl="0">
              <a:spcBef>
                <a:spcPts val="1000"/>
              </a:spcBef>
              <a:spcAft>
                <a:spcPts val="0"/>
              </a:spcAft>
              <a:buSzPts val="1600"/>
              <a:buNone/>
            </a:pPr>
            <a:endParaRPr/>
          </a:p>
          <a:p>
            <a:pPr marL="342900" lvl="0" indent="-342900" algn="l" rtl="0">
              <a:spcBef>
                <a:spcPts val="1000"/>
              </a:spcBef>
              <a:spcAft>
                <a:spcPts val="0"/>
              </a:spcAft>
              <a:buSzPts val="1600"/>
              <a:buChar char="►"/>
            </a:pPr>
            <a:r>
              <a:rPr lang="en-US" b="1">
                <a:latin typeface="Arial"/>
                <a:ea typeface="Arial"/>
                <a:cs typeface="Arial"/>
                <a:sym typeface="Arial"/>
              </a:rPr>
              <a:t>JAVASCRIPT:</a:t>
            </a:r>
            <a:r>
              <a:rPr lang="en-US" b="1"/>
              <a:t> </a:t>
            </a:r>
            <a:r>
              <a:rPr lang="en-US"/>
              <a:t>JavaScript is a web-based scripting language that has been widely used in web application development. In particular, it is often used to add a variety of dynamic functions to web pages, providing users with a smoother and more pleasing browsing experience.</a:t>
            </a:r>
            <a:endParaRPr/>
          </a:p>
          <a:p>
            <a:pPr marL="342900" lvl="0" indent="-241300" algn="l" rtl="0">
              <a:spcBef>
                <a:spcPts val="1000"/>
              </a:spcBef>
              <a:spcAft>
                <a:spcPts val="0"/>
              </a:spcAft>
              <a:buSzPts val="1600"/>
              <a:buNone/>
            </a:pPr>
            <a:endParaRPr sz="200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1000"/>
                                        <p:tgtEl>
                                          <p:spTgt spid="1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xEl>
                                              <p:pRg st="1" end="1"/>
                                            </p:txEl>
                                          </p:spTgt>
                                        </p:tgtEl>
                                        <p:attrNameLst>
                                          <p:attrName>style.visibility</p:attrName>
                                        </p:attrNameLst>
                                      </p:cBhvr>
                                      <p:to>
                                        <p:strVal val="visible"/>
                                      </p:to>
                                    </p:set>
                                    <p:animEffect transition="in" filter="fade">
                                      <p:cBhvr>
                                        <p:cTn id="12" dur="1000"/>
                                        <p:tgtEl>
                                          <p:spTgt spid="1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
                                            <p:txEl>
                                              <p:pRg st="2" end="2"/>
                                            </p:txEl>
                                          </p:spTgt>
                                        </p:tgtEl>
                                        <p:attrNameLst>
                                          <p:attrName>style.visibility</p:attrName>
                                        </p:attrNameLst>
                                      </p:cBhvr>
                                      <p:to>
                                        <p:strVal val="visible"/>
                                      </p:to>
                                    </p:set>
                                    <p:animEffect transition="in" filter="fade">
                                      <p:cBhvr>
                                        <p:cTn id="17" dur="1000"/>
                                        <p:tgtEl>
                                          <p:spTgt spid="1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4">
                                            <p:txEl>
                                              <p:pRg st="3" end="3"/>
                                            </p:txEl>
                                          </p:spTgt>
                                        </p:tgtEl>
                                        <p:attrNameLst>
                                          <p:attrName>style.visibility</p:attrName>
                                        </p:attrNameLst>
                                      </p:cBhvr>
                                      <p:to>
                                        <p:strVal val="visible"/>
                                      </p:to>
                                    </p:set>
                                    <p:animEffect transition="in" filter="fade">
                                      <p:cBhvr>
                                        <p:cTn id="22" dur="1000"/>
                                        <p:tgtEl>
                                          <p:spTgt spid="1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4">
                                            <p:txEl>
                                              <p:pRg st="4" end="4"/>
                                            </p:txEl>
                                          </p:spTgt>
                                        </p:tgtEl>
                                        <p:attrNameLst>
                                          <p:attrName>style.visibility</p:attrName>
                                        </p:attrNameLst>
                                      </p:cBhvr>
                                      <p:to>
                                        <p:strVal val="visible"/>
                                      </p:to>
                                    </p:set>
                                    <p:animEffect transition="in" filter="fade">
                                      <p:cBhvr>
                                        <p:cTn id="27" dur="1000"/>
                                        <p:tgtEl>
                                          <p:spTgt spid="1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
                                            <p:txEl>
                                              <p:pRg st="5" end="5"/>
                                            </p:txEl>
                                          </p:spTgt>
                                        </p:tgtEl>
                                        <p:attrNameLst>
                                          <p:attrName>style.visibility</p:attrName>
                                        </p:attrNameLst>
                                      </p:cBhvr>
                                      <p:to>
                                        <p:strVal val="visible"/>
                                      </p:to>
                                    </p:set>
                                    <p:animEffect transition="in" filter="fade">
                                      <p:cBhvr>
                                        <p:cTn id="32" dur="1000"/>
                                        <p:tgtEl>
                                          <p:spTgt spid="1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p:nvPr/>
        </p:nvSpPr>
        <p:spPr>
          <a:xfrm>
            <a:off x="583473" y="426720"/>
            <a:ext cx="10946675" cy="61555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800"/>
              <a:buFont typeface="Noto Sans Symbols"/>
              <a:buChar char="⮚"/>
            </a:pPr>
            <a:r>
              <a:rPr lang="en-US" sz="1800" b="1">
                <a:solidFill>
                  <a:schemeClr val="lt1"/>
                </a:solidFill>
                <a:latin typeface="Arial"/>
                <a:ea typeface="Arial"/>
                <a:cs typeface="Arial"/>
                <a:sym typeface="Arial"/>
              </a:rPr>
              <a:t>BOOTSTRAP :</a:t>
            </a:r>
            <a:r>
              <a:rPr lang="en-US" sz="1800" b="1">
                <a:solidFill>
                  <a:schemeClr val="lt1"/>
                </a:solidFill>
                <a:latin typeface="Century Gothic"/>
                <a:ea typeface="Century Gothic"/>
                <a:cs typeface="Century Gothic"/>
                <a:sym typeface="Century Gothic"/>
              </a:rPr>
              <a:t> </a:t>
            </a:r>
            <a:r>
              <a:rPr lang="en-US" sz="2000">
                <a:solidFill>
                  <a:schemeClr val="lt1"/>
                </a:solidFill>
                <a:latin typeface="Century Gothic"/>
                <a:ea typeface="Century Gothic"/>
                <a:cs typeface="Century Gothic"/>
                <a:sym typeface="Century Gothic"/>
              </a:rPr>
              <a:t>Bootstrap is a free and open front-end framework for designing websites and web applications. It contains HTML - and CSS -based design templates for typography, forms, buttons, navigation and other interface components, as well as optional JavaScript extensions. </a:t>
            </a:r>
            <a:endParaRPr/>
          </a:p>
          <a:p>
            <a:pPr marL="285750" marR="0" lvl="0" indent="-158750" algn="l" rtl="0">
              <a:spcBef>
                <a:spcPts val="0"/>
              </a:spcBef>
              <a:spcAft>
                <a:spcPts val="0"/>
              </a:spcAft>
              <a:buClr>
                <a:schemeClr val="lt1"/>
              </a:buClr>
              <a:buSzPts val="2000"/>
              <a:buFont typeface="Noto Sans Symbols"/>
              <a:buNone/>
            </a:pPr>
            <a:endParaRPr sz="2000">
              <a:solidFill>
                <a:schemeClr val="lt1"/>
              </a:solidFill>
              <a:latin typeface="Century Gothic"/>
              <a:ea typeface="Century Gothic"/>
              <a:cs typeface="Century Gothic"/>
              <a:sym typeface="Century Gothic"/>
            </a:endParaRPr>
          </a:p>
          <a:p>
            <a:pPr marL="285750" marR="0" lvl="0" indent="-171450" algn="l" rtl="0">
              <a:spcBef>
                <a:spcPts val="0"/>
              </a:spcBef>
              <a:spcAft>
                <a:spcPts val="0"/>
              </a:spcAft>
              <a:buClr>
                <a:schemeClr val="lt1"/>
              </a:buClr>
              <a:buSzPts val="1800"/>
              <a:buFont typeface="Noto Sans Symbols"/>
              <a:buNone/>
            </a:pPr>
            <a:endParaRPr sz="1800">
              <a:solidFill>
                <a:schemeClr val="lt1"/>
              </a:solidFill>
              <a:latin typeface="Century Gothic"/>
              <a:ea typeface="Century Gothic"/>
              <a:cs typeface="Century Gothic"/>
              <a:sym typeface="Century Gothic"/>
            </a:endParaRPr>
          </a:p>
          <a:p>
            <a:pPr marL="285750" marR="0" lvl="0" indent="-285750" algn="l" rtl="0">
              <a:spcBef>
                <a:spcPts val="0"/>
              </a:spcBef>
              <a:spcAft>
                <a:spcPts val="0"/>
              </a:spcAft>
              <a:buClr>
                <a:schemeClr val="lt1"/>
              </a:buClr>
              <a:buSzPts val="1800"/>
              <a:buFont typeface="Noto Sans Symbols"/>
              <a:buChar char="⮚"/>
            </a:pPr>
            <a:r>
              <a:rPr lang="en-US" sz="1800" b="1">
                <a:solidFill>
                  <a:schemeClr val="lt1"/>
                </a:solidFill>
                <a:latin typeface="Arial"/>
                <a:ea typeface="Arial"/>
                <a:cs typeface="Arial"/>
                <a:sym typeface="Arial"/>
              </a:rPr>
              <a:t>REACT : </a:t>
            </a:r>
            <a:r>
              <a:rPr lang="en-US" sz="2000">
                <a:solidFill>
                  <a:schemeClr val="lt1"/>
                </a:solidFill>
                <a:latin typeface="Century Gothic"/>
                <a:ea typeface="Century Gothic"/>
                <a:cs typeface="Century Gothic"/>
                <a:sym typeface="Century Gothic"/>
              </a:rPr>
              <a:t>React (also known as React.js or ReactJS ) is an open-source, front end, javascript library for building user interface or UI components. It is maintained by Facebook and a community of the individual developers and companies. React can be used as a base in the development of single-page or mobile applications. </a:t>
            </a:r>
            <a:endParaRPr/>
          </a:p>
          <a:p>
            <a:pPr marL="285750" marR="0" lvl="0" indent="-158750" algn="l" rtl="0">
              <a:spcBef>
                <a:spcPts val="0"/>
              </a:spcBef>
              <a:spcAft>
                <a:spcPts val="0"/>
              </a:spcAft>
              <a:buClr>
                <a:schemeClr val="lt1"/>
              </a:buClr>
              <a:buSzPts val="2000"/>
              <a:buFont typeface="Noto Sans Symbols"/>
              <a:buNone/>
            </a:pPr>
            <a:endParaRPr sz="2000">
              <a:solidFill>
                <a:schemeClr val="lt1"/>
              </a:solidFill>
              <a:latin typeface="Century Gothic"/>
              <a:ea typeface="Century Gothic"/>
              <a:cs typeface="Century Gothic"/>
              <a:sym typeface="Century Gothic"/>
            </a:endParaRPr>
          </a:p>
          <a:p>
            <a:pPr marL="285750" marR="0" lvl="0" indent="-158750" algn="l" rtl="0">
              <a:spcBef>
                <a:spcPts val="0"/>
              </a:spcBef>
              <a:spcAft>
                <a:spcPts val="0"/>
              </a:spcAft>
              <a:buClr>
                <a:schemeClr val="lt1"/>
              </a:buClr>
              <a:buSzPts val="2000"/>
              <a:buFont typeface="Noto Sans Symbols"/>
              <a:buNone/>
            </a:pPr>
            <a:endParaRPr sz="2000">
              <a:solidFill>
                <a:schemeClr val="lt1"/>
              </a:solidFill>
              <a:latin typeface="Century Gothic"/>
              <a:ea typeface="Century Gothic"/>
              <a:cs typeface="Century Gothic"/>
              <a:sym typeface="Century Gothic"/>
            </a:endParaRPr>
          </a:p>
          <a:p>
            <a:pPr marL="285750" marR="0" lvl="0" indent="-285750" algn="l" rtl="0">
              <a:spcBef>
                <a:spcPts val="0"/>
              </a:spcBef>
              <a:spcAft>
                <a:spcPts val="0"/>
              </a:spcAft>
              <a:buClr>
                <a:schemeClr val="lt1"/>
              </a:buClr>
              <a:buSzPts val="2000"/>
              <a:buFont typeface="Noto Sans Symbols"/>
              <a:buChar char="⮚"/>
            </a:pPr>
            <a:r>
              <a:rPr lang="en-US" sz="2000" b="1">
                <a:solidFill>
                  <a:schemeClr val="lt1"/>
                </a:solidFill>
                <a:latin typeface="Arial"/>
                <a:ea typeface="Arial"/>
                <a:cs typeface="Arial"/>
                <a:sym typeface="Arial"/>
              </a:rPr>
              <a:t>FONT AWESOME : </a:t>
            </a:r>
            <a:r>
              <a:rPr lang="en-US" sz="2000">
                <a:solidFill>
                  <a:schemeClr val="lt1"/>
                </a:solidFill>
                <a:latin typeface="Century Gothic"/>
                <a:ea typeface="Century Gothic"/>
                <a:cs typeface="Century Gothic"/>
                <a:sym typeface="Century Gothic"/>
              </a:rPr>
              <a:t>Font Awesome is a font and icon toolkit based on CSS and LESS. It was made by Dave Gandy for use with Twitter Bootstrap, and later was incorporated into the Bootstrap CDN. Font Awesome has a 20% market share among those websites which use third-party Font Scripts on their platform, ranking it second place after Google Fonts. </a:t>
            </a:r>
            <a:endParaRPr sz="2000">
              <a:solidFill>
                <a:schemeClr val="lt1"/>
              </a:solidFill>
              <a:latin typeface="Century Gothic"/>
              <a:ea typeface="Century Gothic"/>
              <a:cs typeface="Century Gothic"/>
              <a:sym typeface="Century Gothic"/>
            </a:endParaRPr>
          </a:p>
          <a:p>
            <a:pPr marL="285750" marR="0" lvl="0" indent="-158750" algn="l" rtl="0">
              <a:spcBef>
                <a:spcPts val="0"/>
              </a:spcBef>
              <a:spcAft>
                <a:spcPts val="0"/>
              </a:spcAft>
              <a:buClr>
                <a:schemeClr val="lt1"/>
              </a:buClr>
              <a:buSzPts val="2000"/>
              <a:buFont typeface="Noto Sans Symbols"/>
              <a:buNone/>
            </a:pPr>
            <a:endParaRPr sz="2000">
              <a:solidFill>
                <a:schemeClr val="lt1"/>
              </a:solidFill>
              <a:latin typeface="Century Gothic"/>
              <a:ea typeface="Century Gothic"/>
              <a:cs typeface="Century Gothic"/>
              <a:sym typeface="Century Gothic"/>
            </a:endParaRPr>
          </a:p>
          <a:p>
            <a:pPr marL="285750" marR="0" lvl="0" indent="-171450" algn="l" rtl="0">
              <a:spcBef>
                <a:spcPts val="0"/>
              </a:spcBef>
              <a:spcAft>
                <a:spcPts val="0"/>
              </a:spcAft>
              <a:buClr>
                <a:schemeClr val="lt1"/>
              </a:buClr>
              <a:buSzPts val="1800"/>
              <a:buFont typeface="Noto Sans Symbols"/>
              <a:buNone/>
            </a:pPr>
            <a:endParaRPr sz="1800">
              <a:solidFill>
                <a:schemeClr val="lt1"/>
              </a:solidFill>
              <a:latin typeface="Century Gothic"/>
              <a:ea typeface="Century Gothic"/>
              <a:cs typeface="Century Gothic"/>
              <a:sym typeface="Century Gothic"/>
            </a:endParaRPr>
          </a:p>
          <a:p>
            <a:pPr marL="285750" marR="0" lvl="0" indent="-171450" algn="l" rtl="0">
              <a:spcBef>
                <a:spcPts val="0"/>
              </a:spcBef>
              <a:spcAft>
                <a:spcPts val="0"/>
              </a:spcAft>
              <a:buClr>
                <a:schemeClr val="lt1"/>
              </a:buClr>
              <a:buSzPts val="1800"/>
              <a:buFont typeface="Noto Sans Symbols"/>
              <a:buNone/>
            </a:pPr>
            <a:endParaRPr sz="1800">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p:nvPr/>
        </p:nvSpPr>
        <p:spPr>
          <a:xfrm>
            <a:off x="794350" y="987125"/>
            <a:ext cx="10054800" cy="1555500"/>
          </a:xfrm>
          <a:prstGeom prst="rect">
            <a:avLst/>
          </a:prstGeom>
          <a:noFill/>
          <a:ln>
            <a:noFill/>
          </a:ln>
        </p:spPr>
        <p:txBody>
          <a:bodyPr spcFirstLastPara="1" wrap="square" lIns="91425" tIns="91425" rIns="91425" bIns="91425" anchor="t" anchorCtr="0">
            <a:spAutoFit/>
          </a:bodyPr>
          <a:lstStyle/>
          <a:p>
            <a:pPr marL="457200" lvl="0" indent="-317500" algn="l" rtl="0">
              <a:spcBef>
                <a:spcPts val="1418"/>
              </a:spcBef>
              <a:spcAft>
                <a:spcPts val="0"/>
              </a:spcAft>
              <a:buClr>
                <a:srgbClr val="FFFFFF"/>
              </a:buClr>
              <a:buSzPts val="1400"/>
              <a:buChar char="➢"/>
            </a:pPr>
            <a:r>
              <a:rPr lang="en-US" sz="2101">
                <a:solidFill>
                  <a:srgbClr val="FFFFFF"/>
                </a:solidFill>
              </a:rPr>
              <a:t>MongoDB: </a:t>
            </a:r>
            <a:r>
              <a:rPr lang="en-US" sz="1701">
                <a:solidFill>
                  <a:srgbClr val="FFFFFF"/>
                </a:solidFill>
              </a:rPr>
              <a:t>MongoDB is a NoSQL database where each record is a document consisting of key-value pairs that are similar to JSON (JavaScript Object Notation) objects. MongoDB is flexible and allows its users to create schema, databases, tables, etc. Documents that are identifiable by a primary key make up the basic unit of MongoDB. Once MongoDB is installed, users can make use of Mongo Shell as well</a:t>
            </a:r>
            <a:endParaRPr sz="1900">
              <a:solidFill>
                <a:srgbClr val="FFFFFF"/>
              </a:solidFill>
              <a:latin typeface="Century Gothic"/>
              <a:ea typeface="Century Gothic"/>
              <a:cs typeface="Century Gothic"/>
              <a:sym typeface="Century Gothic"/>
            </a:endParaRPr>
          </a:p>
        </p:txBody>
      </p:sp>
      <p:sp>
        <p:nvSpPr>
          <p:cNvPr id="185" name="Google Shape;185;p25"/>
          <p:cNvSpPr txBox="1"/>
          <p:nvPr/>
        </p:nvSpPr>
        <p:spPr>
          <a:xfrm>
            <a:off x="794425" y="3053373"/>
            <a:ext cx="10054800" cy="161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FFFF"/>
              </a:buClr>
              <a:buSzPts val="1400"/>
              <a:buChar char="➢"/>
            </a:pPr>
            <a:r>
              <a:rPr lang="en-US" sz="2001" dirty="0">
                <a:solidFill>
                  <a:srgbClr val="FFFFFF"/>
                </a:solidFill>
              </a:rPr>
              <a:t>Express JS : </a:t>
            </a:r>
            <a:r>
              <a:rPr lang="en-US" sz="1801" dirty="0">
                <a:solidFill>
                  <a:srgbClr val="FFFFFF"/>
                </a:solidFill>
                <a:latin typeface="Roboto"/>
                <a:ea typeface="Roboto"/>
                <a:cs typeface="Roboto"/>
                <a:sym typeface="Roboto"/>
              </a:rPr>
              <a:t>Express is a Node.js framework. Rather than writing the code using Node.js and creating loads of Node modules, Express makes it simpler and easier to write the back-end code. Express helps in designing great web applications and APIs. Express supports many middle wares which makes the code shorter and easier to write </a:t>
            </a:r>
            <a:endParaRPr sz="1900" b="1" dirty="0">
              <a:solidFill>
                <a:srgbClr val="FFFFFF"/>
              </a:solidFill>
            </a:endParaRPr>
          </a:p>
          <a:p>
            <a:pPr marL="0" lvl="0" indent="0" algn="l" rtl="0">
              <a:spcBef>
                <a:spcPts val="0"/>
              </a:spcBef>
              <a:spcAft>
                <a:spcPts val="0"/>
              </a:spcAft>
              <a:buNone/>
            </a:pPr>
            <a:endParaRPr sz="1900" dirty="0">
              <a:solidFill>
                <a:srgbClr val="FFFFFF"/>
              </a:solidFill>
              <a:latin typeface="Century Gothic"/>
              <a:ea typeface="Century Gothic"/>
              <a:cs typeface="Century Gothic"/>
              <a:sym typeface="Century Gothic"/>
            </a:endParaRPr>
          </a:p>
        </p:txBody>
      </p:sp>
      <p:sp>
        <p:nvSpPr>
          <p:cNvPr id="186" name="Google Shape;186;p25"/>
          <p:cNvSpPr txBox="1"/>
          <p:nvPr/>
        </p:nvSpPr>
        <p:spPr>
          <a:xfrm>
            <a:off x="794350" y="4516983"/>
            <a:ext cx="10054800" cy="1226075"/>
          </a:xfrm>
          <a:prstGeom prst="rect">
            <a:avLst/>
          </a:prstGeom>
          <a:noFill/>
          <a:ln>
            <a:noFill/>
          </a:ln>
        </p:spPr>
        <p:txBody>
          <a:bodyPr spcFirstLastPara="1" wrap="square" lIns="91425" tIns="91425" rIns="91425" bIns="91425" anchor="t" anchorCtr="0">
            <a:spAutoFit/>
          </a:bodyPr>
          <a:lstStyle/>
          <a:p>
            <a:pPr marL="457200" marR="566964" lvl="0" indent="-317500" algn="l" rtl="0">
              <a:spcBef>
                <a:spcPts val="1377"/>
              </a:spcBef>
              <a:spcAft>
                <a:spcPts val="0"/>
              </a:spcAft>
              <a:buClr>
                <a:srgbClr val="FFFFFF"/>
              </a:buClr>
              <a:buSzPts val="1400"/>
              <a:buChar char="➢"/>
            </a:pPr>
            <a:r>
              <a:rPr lang="en-US" sz="2001" dirty="0">
                <a:solidFill>
                  <a:srgbClr val="FFFFFF"/>
                </a:solidFill>
              </a:rPr>
              <a:t>Node.js : </a:t>
            </a:r>
            <a:r>
              <a:rPr lang="en-US" dirty="0">
                <a:solidFill>
                  <a:srgbClr val="FFFFFF"/>
                </a:solidFill>
                <a:latin typeface="Roboto"/>
                <a:ea typeface="Roboto"/>
                <a:cs typeface="Roboto"/>
                <a:sym typeface="Roboto"/>
              </a:rPr>
              <a:t>Node.js provides a JavaScript Environment which allows the user to run their code on the server (outside the browser). Node pack manager i.e. </a:t>
            </a:r>
            <a:r>
              <a:rPr lang="en-US" dirty="0" err="1">
                <a:solidFill>
                  <a:srgbClr val="FFFFFF"/>
                </a:solidFill>
                <a:latin typeface="Roboto"/>
                <a:ea typeface="Roboto"/>
                <a:cs typeface="Roboto"/>
                <a:sym typeface="Roboto"/>
              </a:rPr>
              <a:t>npm</a:t>
            </a:r>
            <a:r>
              <a:rPr lang="en-US" dirty="0">
                <a:solidFill>
                  <a:srgbClr val="FFFFFF"/>
                </a:solidFill>
                <a:latin typeface="Roboto"/>
                <a:ea typeface="Roboto"/>
                <a:cs typeface="Roboto"/>
                <a:sym typeface="Roboto"/>
              </a:rPr>
              <a:t> allows the user to choose from thousands of free packages (node modules) to download. </a:t>
            </a:r>
            <a:endParaRPr dirty="0">
              <a:solidFill>
                <a:srgbClr val="FFFFFF"/>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2"/>
              </a:buClr>
              <a:buSzPts val="6000"/>
              <a:buFont typeface="Century Gothic"/>
              <a:buNone/>
            </a:pPr>
            <a:r>
              <a:rPr lang="en-US" sz="6000"/>
              <a:t>Requirements</a:t>
            </a:r>
            <a:endParaRPr sz="6000"/>
          </a:p>
        </p:txBody>
      </p:sp>
      <p:sp>
        <p:nvSpPr>
          <p:cNvPr id="192" name="Google Shape;192;p2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40"/>
              <a:buNone/>
            </a:pPr>
            <a:r>
              <a:rPr lang="en-US" sz="2800">
                <a:latin typeface="Arial"/>
                <a:ea typeface="Arial"/>
                <a:cs typeface="Arial"/>
                <a:sym typeface="Arial"/>
              </a:rPr>
              <a:t>HARDWARE REQUIREMENTS</a:t>
            </a:r>
            <a:endParaRPr/>
          </a:p>
          <a:p>
            <a:pPr marL="342900" lvl="0" indent="-342900" algn="l" rtl="0">
              <a:lnSpc>
                <a:spcPct val="115000"/>
              </a:lnSpc>
              <a:spcBef>
                <a:spcPts val="1000"/>
              </a:spcBef>
              <a:spcAft>
                <a:spcPts val="0"/>
              </a:spcAft>
              <a:buSzPts val="1600"/>
              <a:buFont typeface="Noto Sans Symbols"/>
              <a:buChar char="▪"/>
            </a:pPr>
            <a:r>
              <a:rPr lang="en-US">
                <a:latin typeface="Calibri"/>
                <a:ea typeface="Calibri"/>
                <a:cs typeface="Calibri"/>
                <a:sym typeface="Calibri"/>
              </a:rPr>
              <a:t>Processor: Intel CORE i5 (8</a:t>
            </a:r>
            <a:r>
              <a:rPr lang="en-US" baseline="30000">
                <a:latin typeface="Calibri"/>
                <a:ea typeface="Calibri"/>
                <a:cs typeface="Calibri"/>
                <a:sym typeface="Calibri"/>
              </a:rPr>
              <a:t>th</a:t>
            </a:r>
            <a:r>
              <a:rPr lang="en-US">
                <a:latin typeface="Calibri"/>
                <a:ea typeface="Calibri"/>
                <a:cs typeface="Calibri"/>
                <a:sym typeface="Calibri"/>
              </a:rPr>
              <a:t> Gen) </a:t>
            </a:r>
            <a:endParaRPr/>
          </a:p>
          <a:p>
            <a:pPr marL="342900" lvl="0" indent="-342900" algn="l" rtl="0">
              <a:lnSpc>
                <a:spcPct val="115000"/>
              </a:lnSpc>
              <a:spcBef>
                <a:spcPts val="1000"/>
              </a:spcBef>
              <a:spcAft>
                <a:spcPts val="0"/>
              </a:spcAft>
              <a:buSzPts val="1600"/>
              <a:buFont typeface="Noto Sans Symbols"/>
              <a:buChar char="▪"/>
            </a:pPr>
            <a:r>
              <a:rPr lang="en-US">
                <a:latin typeface="Calibri"/>
                <a:ea typeface="Calibri"/>
                <a:cs typeface="Calibri"/>
                <a:sym typeface="Calibri"/>
              </a:rPr>
              <a:t>Main Memory(RAM) : 4gb </a:t>
            </a:r>
            <a:endParaRPr/>
          </a:p>
          <a:p>
            <a:pPr marL="342900" lvl="0" indent="-342900" algn="l" rtl="0">
              <a:lnSpc>
                <a:spcPct val="115000"/>
              </a:lnSpc>
              <a:spcBef>
                <a:spcPts val="1000"/>
              </a:spcBef>
              <a:spcAft>
                <a:spcPts val="0"/>
              </a:spcAft>
              <a:buSzPts val="1600"/>
              <a:buFont typeface="Noto Sans Symbols"/>
              <a:buChar char="▪"/>
            </a:pPr>
            <a:r>
              <a:rPr lang="en-US">
                <a:latin typeface="Calibri"/>
                <a:ea typeface="Calibri"/>
                <a:cs typeface="Calibri"/>
                <a:sym typeface="Calibri"/>
              </a:rPr>
              <a:t>Keyboard : 108 Keys </a:t>
            </a:r>
            <a:endParaRPr/>
          </a:p>
          <a:p>
            <a:pPr marL="342900" lvl="0" indent="-342900" algn="l" rtl="0">
              <a:lnSpc>
                <a:spcPct val="115000"/>
              </a:lnSpc>
              <a:spcBef>
                <a:spcPts val="1000"/>
              </a:spcBef>
              <a:spcAft>
                <a:spcPts val="0"/>
              </a:spcAft>
              <a:buSzPts val="1600"/>
              <a:buFont typeface="Noto Sans Symbols"/>
              <a:buChar char="▪"/>
            </a:pPr>
            <a:r>
              <a:rPr lang="en-US">
                <a:latin typeface="Calibri"/>
                <a:ea typeface="Calibri"/>
                <a:cs typeface="Calibri"/>
                <a:sym typeface="Calibri"/>
              </a:rPr>
              <a:t>Mouse : Optical Mouse </a:t>
            </a:r>
            <a:endParaRPr/>
          </a:p>
          <a:p>
            <a:pPr marL="342900" lvl="0" indent="-342900" algn="l" rtl="0">
              <a:lnSpc>
                <a:spcPct val="115000"/>
              </a:lnSpc>
              <a:spcBef>
                <a:spcPts val="1000"/>
              </a:spcBef>
              <a:spcAft>
                <a:spcPts val="0"/>
              </a:spcAft>
              <a:buSzPts val="1600"/>
              <a:buFont typeface="Noto Sans Symbols"/>
              <a:buChar char="▪"/>
            </a:pPr>
            <a:r>
              <a:rPr lang="en-US">
                <a:latin typeface="Calibri"/>
                <a:ea typeface="Calibri"/>
                <a:cs typeface="Calibri"/>
                <a:sym typeface="Calibri"/>
              </a:rPr>
              <a:t>Hard Disk : 160 GB </a:t>
            </a:r>
            <a:endParaRPr/>
          </a:p>
          <a:p>
            <a:pPr marL="342900" lvl="0" indent="-342900" algn="l" rtl="0">
              <a:lnSpc>
                <a:spcPct val="115000"/>
              </a:lnSpc>
              <a:spcBef>
                <a:spcPts val="2000"/>
              </a:spcBef>
              <a:spcAft>
                <a:spcPts val="0"/>
              </a:spcAft>
              <a:buSzPts val="1600"/>
              <a:buFont typeface="Noto Sans Symbols"/>
              <a:buChar char="▪"/>
            </a:pPr>
            <a:r>
              <a:rPr lang="en-US">
                <a:latin typeface="Calibri"/>
                <a:ea typeface="Calibri"/>
                <a:cs typeface="Calibri"/>
                <a:sym typeface="Calibri"/>
              </a:rPr>
              <a:t>Good Internet Connection</a:t>
            </a:r>
            <a:endParaRPr>
              <a:latin typeface="Calibri"/>
              <a:ea typeface="Calibri"/>
              <a:cs typeface="Calibri"/>
              <a:sym typeface="Calibri"/>
            </a:endParaRPr>
          </a:p>
          <a:p>
            <a:pPr marL="342900" lvl="0" indent="-241300" algn="l" rtl="0">
              <a:lnSpc>
                <a:spcPct val="115000"/>
              </a:lnSpc>
              <a:spcBef>
                <a:spcPts val="2000"/>
              </a:spcBef>
              <a:spcAft>
                <a:spcPts val="0"/>
              </a:spcAft>
              <a:buSzPts val="1600"/>
              <a:buFont typeface="Noto Sans Symbols"/>
              <a:buNone/>
            </a:pPr>
            <a:endParaRPr>
              <a:latin typeface="Calibri"/>
              <a:ea typeface="Calibri"/>
              <a:cs typeface="Calibri"/>
              <a:sym typeface="Calibri"/>
            </a:endParaRPr>
          </a:p>
          <a:p>
            <a:pPr marL="0" lvl="0" indent="0" algn="l" rtl="0">
              <a:lnSpc>
                <a:spcPct val="115000"/>
              </a:lnSpc>
              <a:spcBef>
                <a:spcPts val="2000"/>
              </a:spcBef>
              <a:spcAft>
                <a:spcPts val="0"/>
              </a:spcAft>
              <a:buSzPts val="1600"/>
              <a:buNone/>
            </a:pPr>
            <a:endParaRPr>
              <a:latin typeface="Calibri"/>
              <a:ea typeface="Calibri"/>
              <a:cs typeface="Calibri"/>
              <a:sym typeface="Calibri"/>
            </a:endParaRPr>
          </a:p>
          <a:p>
            <a:pPr marL="0" lvl="0" indent="0" algn="l" rtl="0">
              <a:spcBef>
                <a:spcPts val="2000"/>
              </a:spcBef>
              <a:spcAft>
                <a:spcPts val="0"/>
              </a:spcAft>
              <a:buSzPts val="2240"/>
              <a:buNone/>
            </a:pPr>
            <a:endParaRPr sz="280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title"/>
          </p:nvPr>
        </p:nvSpPr>
        <p:spPr>
          <a:xfrm>
            <a:off x="628694" y="539803"/>
            <a:ext cx="11397843" cy="617450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2"/>
              </a:buClr>
              <a:buSzPts val="2800"/>
              <a:buFont typeface="Arial"/>
              <a:buNone/>
            </a:pPr>
            <a:r>
              <a:rPr lang="en-US" sz="2800">
                <a:latin typeface="Arial"/>
                <a:ea typeface="Arial"/>
                <a:cs typeface="Arial"/>
                <a:sym typeface="Arial"/>
              </a:rPr>
              <a:t>SOFTWARE REQUIRED</a:t>
            </a:r>
            <a:br>
              <a:rPr lang="en-US" sz="2800">
                <a:latin typeface="Arial"/>
                <a:ea typeface="Arial"/>
                <a:cs typeface="Arial"/>
                <a:sym typeface="Arial"/>
              </a:rPr>
            </a:br>
            <a:r>
              <a:rPr lang="en-US" sz="2800">
                <a:latin typeface="Arial"/>
                <a:ea typeface="Arial"/>
                <a:cs typeface="Arial"/>
                <a:sym typeface="Arial"/>
              </a:rPr>
              <a:t>   </a:t>
            </a:r>
            <a:r>
              <a:rPr lang="en-US" sz="2000">
                <a:latin typeface="Arial"/>
                <a:ea typeface="Arial"/>
                <a:cs typeface="Arial"/>
                <a:sym typeface="Arial"/>
              </a:rPr>
              <a:t>Visual Studio Code</a:t>
            </a:r>
            <a:endParaRPr sz="2800">
              <a:latin typeface="Arial"/>
              <a:ea typeface="Arial"/>
              <a:cs typeface="Arial"/>
              <a:sym typeface="Arial"/>
            </a:endParaRPr>
          </a:p>
        </p:txBody>
      </p:sp>
      <p:pic>
        <p:nvPicPr>
          <p:cNvPr id="198" name="Google Shape;198;p27"/>
          <p:cNvPicPr preferRelativeResize="0"/>
          <p:nvPr/>
        </p:nvPicPr>
        <p:blipFill rotWithShape="1">
          <a:blip r:embed="rId3">
            <a:alphaModFix/>
          </a:blip>
          <a:srcRect r="4893"/>
          <a:stretch/>
        </p:blipFill>
        <p:spPr>
          <a:xfrm>
            <a:off x="3267391" y="1484051"/>
            <a:ext cx="8759146" cy="53086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TotalTime>
  <Words>701</Words>
  <Application>Microsoft Office PowerPoint</Application>
  <PresentationFormat>Widescreen</PresentationFormat>
  <Paragraphs>58</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Noto Sans Symbols</vt:lpstr>
      <vt:lpstr>Roboto</vt:lpstr>
      <vt:lpstr>Wingdings 3</vt:lpstr>
      <vt:lpstr>Ion</vt:lpstr>
      <vt:lpstr>MEMORIES</vt:lpstr>
      <vt:lpstr>Problem statement</vt:lpstr>
      <vt:lpstr>Introduction</vt:lpstr>
      <vt:lpstr>Objective</vt:lpstr>
      <vt:lpstr>Technology Used</vt:lpstr>
      <vt:lpstr>PowerPoint Presentation</vt:lpstr>
      <vt:lpstr>PowerPoint Presentation</vt:lpstr>
      <vt:lpstr>Requirements</vt:lpstr>
      <vt:lpstr>SOFTWARE REQUIRED    Visual Studio Code</vt:lpstr>
      <vt:lpstr>PROJECT SNIPPETS       </vt:lpstr>
      <vt:lpstr>PROJECT SNIPPETS       </vt:lpstr>
      <vt:lpstr>PROJECT SNIPPETS       </vt:lpstr>
      <vt:lpstr>PROJECT SNIPPETS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MEMORIES</dc:title>
  <dc:creator>Mayank Goyal</dc:creator>
  <cp:lastModifiedBy>Mayank Goyal</cp:lastModifiedBy>
  <cp:revision>2</cp:revision>
  <dcterms:modified xsi:type="dcterms:W3CDTF">2021-05-10T16:31:13Z</dcterms:modified>
</cp:coreProperties>
</file>