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ya Aswal" initials="AA" lastIdx="1" clrIdx="0">
    <p:extLst>
      <p:ext uri="{19B8F6BF-5375-455C-9EA6-DF929625EA0E}">
        <p15:presenceInfo xmlns:p15="http://schemas.microsoft.com/office/powerpoint/2012/main" userId="9647ddfcd77c37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26T20:25:29.25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diti-Aswal2/steg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Aditi Aswal</a:t>
            </a:r>
          </a:p>
          <a:p>
            <a:r>
              <a:rPr lang="en-US" sz="2000" b="1" dirty="0">
                <a:solidFill>
                  <a:schemeClr val="accent1">
                    <a:lumMod val="75000"/>
                  </a:schemeClr>
                </a:solidFill>
                <a:latin typeface="Arial"/>
                <a:cs typeface="Arial"/>
              </a:rPr>
              <a:t>College Name &amp; Department : Graphic Era deemed to be University, Computer Applications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0DBDE103-97D1-049F-480D-BFF2BDB241B6}"/>
              </a:ext>
            </a:extLst>
          </p:cNvPr>
          <p:cNvSpPr>
            <a:spLocks noGrp="1" noChangeArrowheads="1"/>
          </p:cNvSpPr>
          <p:nvPr>
            <p:ph idx="1"/>
          </p:nvPr>
        </p:nvSpPr>
        <p:spPr bwMode="auto">
          <a:xfrm>
            <a:off x="535670" y="1829075"/>
            <a:ext cx="1133515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Future enhancements may include support for larger messages, advanced encryption techniques,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and a graphical user interface (GUI) for improved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886098" y="2374332"/>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9404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17714" y="-1436915"/>
            <a:ext cx="11177218" cy="8392886"/>
          </a:xfrm>
        </p:spPr>
        <p:txBody>
          <a:bodyPr>
            <a:normAutofit/>
          </a:bodyPr>
          <a:lstStyle/>
          <a:p>
            <a:pPr marL="0" indent="0">
              <a:buNone/>
            </a:pPr>
            <a:r>
              <a:rPr lang="en-US" sz="2000" dirty="0">
                <a:latin typeface="Arial" panose="020B0604020202020204" pitchFamily="34" charset="0"/>
                <a:cs typeface="Arial" panose="020B0604020202020204" pitchFamily="34" charset="0"/>
              </a:rPr>
              <a:t>In an era of increasing digital communication where cyberattacks are very common, ensuring data confidentiality is a critical challenge. Traditional encryption methods make sensitive data detectable, raising the risk of interception. There is a need for a method that allows secure data transmission without attracting attention. </a:t>
            </a:r>
          </a:p>
          <a:p>
            <a:pPr marL="0" indent="0">
              <a:buNone/>
            </a:pPr>
            <a:r>
              <a:rPr lang="en-US" sz="2000" dirty="0">
                <a:latin typeface="Arial" panose="020B0604020202020204" pitchFamily="34" charset="0"/>
                <a:cs typeface="Arial" panose="020B0604020202020204" pitchFamily="34" charset="0"/>
              </a:rPr>
              <a:t>Steganography provides a solution by embedding secret messages within digital images, ensuring effective communication while maintaining the image's visual integrity.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367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5098" y="0"/>
            <a:ext cx="11613485" cy="5563973"/>
          </a:xfrm>
        </p:spPr>
        <p:txBody>
          <a:bodyPr vert="horz" lIns="91440" tIns="45720" rIns="91440" bIns="45720" rtlCol="0" anchor="ctr">
            <a:noAutofit/>
          </a:bodyPr>
          <a:lstStyle/>
          <a:p>
            <a:pPr marL="0" indent="0">
              <a:buNone/>
            </a:pPr>
            <a:r>
              <a:rPr lang="en-IN" sz="2000" b="1" dirty="0">
                <a:latin typeface="Arial" panose="020B0604020202020204" pitchFamily="34" charset="0"/>
                <a:cs typeface="Arial" panose="020B0604020202020204" pitchFamily="34" charset="0"/>
              </a:rPr>
              <a:t>Python</a:t>
            </a:r>
            <a:r>
              <a:rPr lang="en-IN" sz="2000" dirty="0">
                <a:latin typeface="Arial" panose="020B0604020202020204" pitchFamily="34" charset="0"/>
                <a:cs typeface="Arial" panose="020B0604020202020204" pitchFamily="34" charset="0"/>
              </a:rPr>
              <a:t> :The core programming language used to implement the steganography algorithm.</a:t>
            </a:r>
          </a:p>
          <a:p>
            <a:pPr marL="0" indent="0">
              <a:buNone/>
            </a:pPr>
            <a:r>
              <a:rPr lang="en-IN" sz="2000" b="1" dirty="0">
                <a:latin typeface="Arial" panose="020B0604020202020204" pitchFamily="34" charset="0"/>
                <a:cs typeface="Arial" panose="020B0604020202020204" pitchFamily="34" charset="0"/>
              </a:rPr>
              <a:t>OpenCV</a:t>
            </a:r>
            <a:r>
              <a:rPr lang="en-IN" sz="2000" dirty="0">
                <a:latin typeface="Arial" panose="020B0604020202020204" pitchFamily="34" charset="0"/>
                <a:cs typeface="Arial" panose="020B0604020202020204" pitchFamily="34" charset="0"/>
              </a:rPr>
              <a:t> :Used for image processing, reading, modifying, and saving images</a:t>
            </a:r>
          </a:p>
          <a:p>
            <a:pPr marL="0" indent="0">
              <a:buNone/>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OS Module :</a:t>
            </a:r>
            <a:r>
              <a:rPr lang="en-IN" sz="2000" dirty="0">
                <a:latin typeface="Arial" panose="020B0604020202020204" pitchFamily="34" charset="0"/>
                <a:cs typeface="Arial" panose="020B0604020202020204" pitchFamily="34" charset="0"/>
              </a:rPr>
              <a:t>Used for file handling, such as opening the encrypted image automatically after encryption.</a:t>
            </a:r>
          </a:p>
          <a:p>
            <a:pPr marL="0" indent="0">
              <a:buNone/>
            </a:pPr>
            <a:r>
              <a:rPr lang="en-US" sz="2000" b="1" i="0" dirty="0">
                <a:solidFill>
                  <a:srgbClr val="1F1F1F"/>
                </a:solidFill>
                <a:effectLst/>
                <a:latin typeface="Arial" panose="020B0604020202020204" pitchFamily="34" charset="0"/>
                <a:cs typeface="Arial" panose="020B0604020202020204" pitchFamily="34" charset="0"/>
              </a:rPr>
              <a:t>Visual Studio Code :</a:t>
            </a:r>
            <a:r>
              <a:rPr lang="en-US" sz="2000" dirty="0">
                <a:solidFill>
                  <a:srgbClr val="040C28"/>
                </a:solidFill>
                <a:latin typeface="Arial" panose="020B0604020202020204" pitchFamily="34" charset="0"/>
                <a:cs typeface="Arial" panose="020B0604020202020204" pitchFamily="34" charset="0"/>
              </a:rPr>
              <a:t>A</a:t>
            </a:r>
            <a:r>
              <a:rPr lang="en-US" sz="2000" b="0" i="0" dirty="0">
                <a:solidFill>
                  <a:srgbClr val="040C28"/>
                </a:solidFill>
                <a:effectLst/>
                <a:latin typeface="Arial" panose="020B0604020202020204" pitchFamily="34" charset="0"/>
                <a:cs typeface="Arial" panose="020B0604020202020204" pitchFamily="34" charset="0"/>
              </a:rPr>
              <a:t>n integrated development environment to run the code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58815"/>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766261"/>
            <a:ext cx="11029615" cy="7297687"/>
          </a:xfrm>
        </p:spPr>
        <p:txBody>
          <a:bodyPr/>
          <a:lstStyle/>
          <a:p>
            <a:pPr marL="0" indent="0">
              <a:buNone/>
            </a:pPr>
            <a:r>
              <a:rPr lang="en-US" sz="2000" dirty="0">
                <a:latin typeface="Arial" panose="020B0604020202020204" pitchFamily="34" charset="0"/>
                <a:cs typeface="Arial" panose="020B0604020202020204" pitchFamily="34" charset="0"/>
              </a:rPr>
              <a:t>Simple and interactive for easy encryption and decryption without complex setups.</a:t>
            </a:r>
          </a:p>
          <a:p>
            <a:pPr marL="0" indent="0">
              <a:buNone/>
            </a:pPr>
            <a:r>
              <a:rPr lang="en-US" sz="2000" dirty="0">
                <a:latin typeface="Arial" panose="020B0604020202020204" pitchFamily="34" charset="0"/>
                <a:cs typeface="Arial" panose="020B0604020202020204" pitchFamily="34" charset="0"/>
              </a:rPr>
              <a:t>Automatically opens the encrypted image for verification after processing.</a:t>
            </a:r>
          </a:p>
          <a:p>
            <a:pPr marL="0" indent="0">
              <a:buNone/>
            </a:pPr>
            <a:r>
              <a:rPr lang="en-US" sz="2000" dirty="0">
                <a:latin typeface="Arial" panose="020B0604020202020204" pitchFamily="34" charset="0"/>
                <a:cs typeface="Arial" panose="020B0604020202020204" pitchFamily="34" charset="0"/>
              </a:rPr>
              <a:t>The secret message is embedded in pixel values without significantly altering the image, making detection difficult.</a:t>
            </a:r>
          </a:p>
          <a:p>
            <a:pPr marL="0" indent="0">
              <a:buNone/>
            </a:pPr>
            <a:r>
              <a:rPr lang="en-US" sz="2000" dirty="0">
                <a:latin typeface="Arial" panose="020B0604020202020204" pitchFamily="34" charset="0"/>
                <a:cs typeface="Arial" panose="020B0604020202020204" pitchFamily="34" charset="0"/>
              </a:rPr>
              <a:t>This project requires a password to retrieve hidden messages, adding an extra layer of security.</a:t>
            </a:r>
          </a:p>
          <a:p>
            <a:pPr marL="0" indent="0">
              <a:buNone/>
            </a:pPr>
            <a:r>
              <a:rPr lang="en-US" sz="2000" dirty="0">
                <a:latin typeface="Arial" panose="020B0604020202020204" pitchFamily="34" charset="0"/>
                <a:cs typeface="Arial" panose="020B0604020202020204" pitchFamily="34" charset="0"/>
              </a:rPr>
              <a:t>Uses OpenCV for optimized image processing, ensuring quick encryption and decryption.</a:t>
            </a: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00744" y="522516"/>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20296" y="1088989"/>
            <a:ext cx="11110064" cy="5327376"/>
          </a:xfrm>
        </p:spPr>
        <p:txBody>
          <a:bodyPr>
            <a:normAutofit/>
          </a:bodyPr>
          <a:lstStyle/>
          <a:p>
            <a:r>
              <a:rPr lang="en-US" sz="2000" b="1" dirty="0">
                <a:latin typeface="Arial" panose="020B0604020202020204" pitchFamily="34" charset="0"/>
                <a:cs typeface="Arial" panose="020B0604020202020204" pitchFamily="34" charset="0"/>
              </a:rPr>
              <a:t>Military, Defense &amp; Secret Agencies: </a:t>
            </a:r>
            <a:r>
              <a:rPr lang="en-US" sz="2000" dirty="0">
                <a:latin typeface="Arial" panose="020B0604020202020204" pitchFamily="34" charset="0"/>
                <a:cs typeface="Arial" panose="020B0604020202020204" pitchFamily="34" charset="0"/>
              </a:rPr>
              <a:t>Used for communication between intelligence agencies and operatives in sensitive missions without raising suspicion.</a:t>
            </a:r>
          </a:p>
          <a:p>
            <a:r>
              <a:rPr lang="en-US" sz="2000" b="1" dirty="0">
                <a:latin typeface="Arial" panose="020B0604020202020204" pitchFamily="34" charset="0"/>
                <a:cs typeface="Arial" panose="020B0604020202020204" pitchFamily="34" charset="0"/>
              </a:rPr>
              <a:t>Journalism: </a:t>
            </a:r>
            <a:r>
              <a:rPr lang="en-US" sz="2000" dirty="0">
                <a:latin typeface="Arial" panose="020B0604020202020204" pitchFamily="34" charset="0"/>
                <a:cs typeface="Arial" panose="020B0604020202020204" pitchFamily="34" charset="0"/>
              </a:rPr>
              <a:t>Allows journalists to share confidential data securely without being traced.</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Secure Data Transmission:</a:t>
            </a:r>
            <a:r>
              <a:rPr lang="en-US" sz="2000" dirty="0">
                <a:latin typeface="Arial" panose="020B0604020202020204" pitchFamily="34" charset="0"/>
                <a:cs typeface="Arial" panose="020B0604020202020204" pitchFamily="34" charset="0"/>
              </a:rPr>
              <a:t> Protects sensitive corporate or government communications from cyber threats and unauthorized access.</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Digital Watermarking &amp; Copyright Protection: </a:t>
            </a:r>
            <a:r>
              <a:rPr lang="en-US" sz="2000" dirty="0">
                <a:latin typeface="Arial" panose="020B0604020202020204" pitchFamily="34" charset="0"/>
                <a:cs typeface="Arial" panose="020B0604020202020204" pitchFamily="34" charset="0"/>
              </a:rPr>
              <a:t>Embeds ownership or copyright details within media files to prevent piracy and unauthorized duplication.</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Medical Data Security: </a:t>
            </a:r>
            <a:r>
              <a:rPr lang="en-US" sz="2000" dirty="0">
                <a:latin typeface="Arial" panose="020B0604020202020204" pitchFamily="34" charset="0"/>
                <a:cs typeface="Arial" panose="020B0604020202020204" pitchFamily="34" charset="0"/>
              </a:rPr>
              <a:t>Hides patient records in medical images to ensure privacy in healthcare communications.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a:t>
            </a:r>
          </a:p>
        </p:txBody>
      </p:sp>
      <p:pic>
        <p:nvPicPr>
          <p:cNvPr id="7" name="Content Placeholder 6">
            <a:extLst>
              <a:ext uri="{FF2B5EF4-FFF2-40B4-BE49-F238E27FC236}">
                <a16:creationId xmlns:a16="http://schemas.microsoft.com/office/drawing/2014/main" id="{DD6FBEFA-D57B-5384-55B1-75C419D198BA}"/>
              </a:ext>
            </a:extLst>
          </p:cNvPr>
          <p:cNvPicPr>
            <a:picLocks noGrp="1" noChangeAspect="1"/>
          </p:cNvPicPr>
          <p:nvPr>
            <p:ph idx="1"/>
          </p:nvPr>
        </p:nvPicPr>
        <p:blipFill>
          <a:blip r:embed="rId2"/>
          <a:srcRect l="4694" r="68332"/>
          <a:stretch/>
        </p:blipFill>
        <p:spPr>
          <a:xfrm>
            <a:off x="664029" y="1232452"/>
            <a:ext cx="3668485" cy="4673600"/>
          </a:xfrm>
        </p:spPr>
      </p:pic>
      <p:sp>
        <p:nvSpPr>
          <p:cNvPr id="8" name="TextBox 7">
            <a:extLst>
              <a:ext uri="{FF2B5EF4-FFF2-40B4-BE49-F238E27FC236}">
                <a16:creationId xmlns:a16="http://schemas.microsoft.com/office/drawing/2014/main" id="{2FE59A26-4F87-B0D2-794D-C2A976B4925A}"/>
              </a:ext>
            </a:extLst>
          </p:cNvPr>
          <p:cNvSpPr txBox="1"/>
          <p:nvPr/>
        </p:nvSpPr>
        <p:spPr>
          <a:xfrm>
            <a:off x="185058" y="5971178"/>
            <a:ext cx="4147456" cy="646331"/>
          </a:xfrm>
          <a:prstGeom prst="rect">
            <a:avLst/>
          </a:prstGeom>
          <a:noFill/>
        </p:spPr>
        <p:txBody>
          <a:bodyPr wrap="square" rtlCol="0">
            <a:spAutoFit/>
          </a:bodyPr>
          <a:lstStyle/>
          <a:p>
            <a:r>
              <a:rPr lang="en-IN" dirty="0"/>
              <a:t>The code for encrypting the image with secret </a:t>
            </a:r>
            <a:r>
              <a:rPr lang="en-IN" dirty="0" err="1"/>
              <a:t>msg</a:t>
            </a:r>
            <a:endParaRPr lang="en-IN" dirty="0"/>
          </a:p>
        </p:txBody>
      </p:sp>
      <p:pic>
        <p:nvPicPr>
          <p:cNvPr id="10" name="Picture 9">
            <a:extLst>
              <a:ext uri="{FF2B5EF4-FFF2-40B4-BE49-F238E27FC236}">
                <a16:creationId xmlns:a16="http://schemas.microsoft.com/office/drawing/2014/main" id="{01B040E6-85F3-79B4-30FB-398417555B87}"/>
              </a:ext>
            </a:extLst>
          </p:cNvPr>
          <p:cNvPicPr>
            <a:picLocks noChangeAspect="1"/>
          </p:cNvPicPr>
          <p:nvPr/>
        </p:nvPicPr>
        <p:blipFill>
          <a:blip r:embed="rId3"/>
          <a:srcRect r="35341"/>
          <a:stretch/>
        </p:blipFill>
        <p:spPr>
          <a:xfrm>
            <a:off x="4613320" y="1011503"/>
            <a:ext cx="3638817" cy="1257876"/>
          </a:xfrm>
          <a:prstGeom prst="rect">
            <a:avLst/>
          </a:prstGeom>
        </p:spPr>
      </p:pic>
      <p:pic>
        <p:nvPicPr>
          <p:cNvPr id="12" name="Picture 11">
            <a:extLst>
              <a:ext uri="{FF2B5EF4-FFF2-40B4-BE49-F238E27FC236}">
                <a16:creationId xmlns:a16="http://schemas.microsoft.com/office/drawing/2014/main" id="{542F4D05-A6CF-8B0C-AF60-37B565DE5F33}"/>
              </a:ext>
            </a:extLst>
          </p:cNvPr>
          <p:cNvPicPr>
            <a:picLocks noChangeAspect="1"/>
          </p:cNvPicPr>
          <p:nvPr/>
        </p:nvPicPr>
        <p:blipFill>
          <a:blip r:embed="rId4"/>
          <a:srcRect l="20429" t="32" r="30273" b="4200"/>
          <a:stretch/>
        </p:blipFill>
        <p:spPr>
          <a:xfrm>
            <a:off x="5031790" y="2481203"/>
            <a:ext cx="2801878" cy="3725501"/>
          </a:xfrm>
          <a:prstGeom prst="rect">
            <a:avLst/>
          </a:prstGeom>
        </p:spPr>
      </p:pic>
      <p:sp>
        <p:nvSpPr>
          <p:cNvPr id="18" name="TextBox 17">
            <a:extLst>
              <a:ext uri="{FF2B5EF4-FFF2-40B4-BE49-F238E27FC236}">
                <a16:creationId xmlns:a16="http://schemas.microsoft.com/office/drawing/2014/main" id="{48D60B56-95B7-1B5C-2973-829CC1C79AC8}"/>
              </a:ext>
            </a:extLst>
          </p:cNvPr>
          <p:cNvSpPr txBox="1"/>
          <p:nvPr/>
        </p:nvSpPr>
        <p:spPr>
          <a:xfrm>
            <a:off x="4978572" y="651296"/>
            <a:ext cx="2029210" cy="369332"/>
          </a:xfrm>
          <a:prstGeom prst="rect">
            <a:avLst/>
          </a:prstGeom>
          <a:noFill/>
        </p:spPr>
        <p:txBody>
          <a:bodyPr wrap="none" rtlCol="0">
            <a:spAutoFit/>
          </a:bodyPr>
          <a:lstStyle/>
          <a:p>
            <a:r>
              <a:rPr lang="en-IN" dirty="0"/>
              <a:t>Encryption process</a:t>
            </a:r>
          </a:p>
        </p:txBody>
      </p:sp>
      <p:sp>
        <p:nvSpPr>
          <p:cNvPr id="19" name="TextBox 18">
            <a:extLst>
              <a:ext uri="{FF2B5EF4-FFF2-40B4-BE49-F238E27FC236}">
                <a16:creationId xmlns:a16="http://schemas.microsoft.com/office/drawing/2014/main" id="{013C0093-773B-F26B-75CE-050364038B79}"/>
              </a:ext>
            </a:extLst>
          </p:cNvPr>
          <p:cNvSpPr txBox="1"/>
          <p:nvPr/>
        </p:nvSpPr>
        <p:spPr>
          <a:xfrm>
            <a:off x="5303920" y="6294343"/>
            <a:ext cx="1808508" cy="369332"/>
          </a:xfrm>
          <a:prstGeom prst="rect">
            <a:avLst/>
          </a:prstGeom>
          <a:noFill/>
        </p:spPr>
        <p:txBody>
          <a:bodyPr wrap="none" rtlCol="0">
            <a:spAutoFit/>
          </a:bodyPr>
          <a:lstStyle/>
          <a:p>
            <a:r>
              <a:rPr lang="en-IN" dirty="0"/>
              <a:t>Encrypted image</a:t>
            </a:r>
          </a:p>
        </p:txBody>
      </p:sp>
      <p:sp>
        <p:nvSpPr>
          <p:cNvPr id="20" name="TextBox 19">
            <a:extLst>
              <a:ext uri="{FF2B5EF4-FFF2-40B4-BE49-F238E27FC236}">
                <a16:creationId xmlns:a16="http://schemas.microsoft.com/office/drawing/2014/main" id="{5B831557-6D25-247F-B69A-02F5C6E09698}"/>
              </a:ext>
            </a:extLst>
          </p:cNvPr>
          <p:cNvSpPr txBox="1"/>
          <p:nvPr/>
        </p:nvSpPr>
        <p:spPr>
          <a:xfrm>
            <a:off x="8763000" y="3105834"/>
            <a:ext cx="3429000" cy="646331"/>
          </a:xfrm>
          <a:prstGeom prst="rect">
            <a:avLst/>
          </a:prstGeom>
          <a:noFill/>
        </p:spPr>
        <p:txBody>
          <a:bodyPr wrap="square" rtlCol="0">
            <a:spAutoFit/>
          </a:bodyPr>
          <a:lstStyle/>
          <a:p>
            <a:r>
              <a:rPr lang="en-IN" dirty="0"/>
              <a:t>Decryption process to retrieve the hidden message</a:t>
            </a:r>
          </a:p>
        </p:txBody>
      </p:sp>
      <p:pic>
        <p:nvPicPr>
          <p:cNvPr id="22" name="Picture 21">
            <a:extLst>
              <a:ext uri="{FF2B5EF4-FFF2-40B4-BE49-F238E27FC236}">
                <a16:creationId xmlns:a16="http://schemas.microsoft.com/office/drawing/2014/main" id="{E5C62A0F-3DB0-1237-7AE5-446D6B80D8EE}"/>
              </a:ext>
            </a:extLst>
          </p:cNvPr>
          <p:cNvPicPr>
            <a:picLocks noChangeAspect="1"/>
          </p:cNvPicPr>
          <p:nvPr/>
        </p:nvPicPr>
        <p:blipFill>
          <a:blip r:embed="rId5"/>
          <a:stretch>
            <a:fillRect/>
          </a:stretch>
        </p:blipFill>
        <p:spPr>
          <a:xfrm>
            <a:off x="8670607" y="1069167"/>
            <a:ext cx="3336336" cy="171350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1036878"/>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This project successfully implements secure data hiding using steganography, allowing users to embed and retrieve secret messages within an image using a password. By leveraging Python, OpenCV, the system ensures efficient and undetectable encryption, making it suitable for confidential communication.</a:t>
            </a:r>
          </a:p>
          <a:p>
            <a:r>
              <a:rPr lang="en-US" sz="2000" dirty="0">
                <a:latin typeface="Arial" panose="020B0604020202020204" pitchFamily="34" charset="0"/>
                <a:cs typeface="Arial" panose="020B0604020202020204" pitchFamily="34" charset="0"/>
              </a:rPr>
              <a:t>The password-protected mechanism adds an extra layer of security, ensuring that only authorized users can access the hidden data. This approach can be applied in military, intelligence, journalism, and secure data transmission, making it a valuable tool for protecting sensitive information.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202898"/>
            <a:ext cx="11029616" cy="530296"/>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409398"/>
            <a:ext cx="11029615" cy="4673324"/>
          </a:xfrm>
        </p:spPr>
        <p:txBody>
          <a:bodyPr>
            <a:normAutofit/>
          </a:bodyPr>
          <a:lstStyle/>
          <a:p>
            <a:pPr marL="0" indent="0">
              <a:buNone/>
            </a:pPr>
            <a:r>
              <a:rPr lang="en-IN" sz="2000" dirty="0">
                <a:latin typeface="Arial" panose="020B0604020202020204" pitchFamily="34" charset="0"/>
                <a:cs typeface="Arial" panose="020B0604020202020204" pitchFamily="34" charset="0"/>
                <a:hlinkClick r:id="rId2"/>
              </a:rPr>
              <a:t>https://github.com/Aditi-Aswal2/stegnography.git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511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Ananya Aswal</cp:lastModifiedBy>
  <cp:revision>29</cp:revision>
  <dcterms:created xsi:type="dcterms:W3CDTF">2021-05-26T16:50:10Z</dcterms:created>
  <dcterms:modified xsi:type="dcterms:W3CDTF">2025-02-26T15:17:12Z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