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73" r:id="rId9"/>
    <p:sldId id="274" r:id="rId10"/>
    <p:sldId id="263" r:id="rId11"/>
    <p:sldId id="264" r:id="rId12"/>
    <p:sldId id="265" r:id="rId13"/>
    <p:sldId id="266" r:id="rId14"/>
    <p:sldId id="267" r:id="rId15"/>
    <p:sldId id="268" r:id="rId16"/>
    <p:sldId id="269" r:id="rId17"/>
    <p:sldId id="270" r:id="rId18"/>
    <p:sldId id="27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A49AB8-2540-4F67-B851-CE12AFD437CB}" type="datetimeFigureOut">
              <a:rPr lang="en-IN" smtClean="0"/>
              <a:t>12-11-2020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6D7EB-0731-4FB8-908C-46C732EB4942}" type="slidenum">
              <a:rPr lang="en-IN" smtClean="0"/>
              <a:t>‹#›</a:t>
            </a:fld>
            <a:endParaRPr lang="en-IN"/>
          </a:p>
        </p:txBody>
      </p:sp>
    </p:spTree>
    <p:extLst>
      <p:ext uri="{BB962C8B-B14F-4D97-AF65-F5344CB8AC3E}">
        <p14:creationId xmlns:p14="http://schemas.microsoft.com/office/powerpoint/2010/main" val="4164684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BB6D7EB-0731-4FB8-908C-46C732EB4942}" type="slidenum">
              <a:rPr lang="en-IN" smtClean="0"/>
              <a:t>5</a:t>
            </a:fld>
            <a:endParaRPr lang="en-IN"/>
          </a:p>
        </p:txBody>
      </p:sp>
    </p:spTree>
    <p:extLst>
      <p:ext uri="{BB962C8B-B14F-4D97-AF65-F5344CB8AC3E}">
        <p14:creationId xmlns:p14="http://schemas.microsoft.com/office/powerpoint/2010/main" val="3010430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BA6B59E-8919-48A6-9467-BC06E5E06350}" type="datetime1">
              <a:rPr lang="en-IN" smtClean="0"/>
              <a:t>12-11-2020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73DC43-398B-4968-A7DE-7A7CAF4FAC65}" type="slidenum">
              <a:rPr lang="en-IN" smtClean="0"/>
              <a:t>‹#›</a:t>
            </a:fld>
            <a:endParaRPr lang="en-IN"/>
          </a:p>
        </p:txBody>
      </p:sp>
    </p:spTree>
    <p:extLst>
      <p:ext uri="{BB962C8B-B14F-4D97-AF65-F5344CB8AC3E}">
        <p14:creationId xmlns:p14="http://schemas.microsoft.com/office/powerpoint/2010/main" val="2152370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7658A67-3898-47A3-A6DA-1A98D65752A5}" type="datetime1">
              <a:rPr lang="en-IN" smtClean="0"/>
              <a:t>12-11-2020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73DC43-398B-4968-A7DE-7A7CAF4FAC65}" type="slidenum">
              <a:rPr lang="en-IN" smtClean="0"/>
              <a:t>‹#›</a:t>
            </a:fld>
            <a:endParaRPr lang="en-IN"/>
          </a:p>
        </p:txBody>
      </p:sp>
    </p:spTree>
    <p:extLst>
      <p:ext uri="{BB962C8B-B14F-4D97-AF65-F5344CB8AC3E}">
        <p14:creationId xmlns:p14="http://schemas.microsoft.com/office/powerpoint/2010/main" val="977946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4EE438A-F5F8-4511-B4F4-58FD9FE87A25}" type="datetime1">
              <a:rPr lang="en-IN" smtClean="0"/>
              <a:t>12-11-2020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73DC43-398B-4968-A7DE-7A7CAF4FAC65}" type="slidenum">
              <a:rPr lang="en-IN" smtClean="0"/>
              <a:t>‹#›</a:t>
            </a:fld>
            <a:endParaRPr lang="en-IN"/>
          </a:p>
        </p:txBody>
      </p:sp>
    </p:spTree>
    <p:extLst>
      <p:ext uri="{BB962C8B-B14F-4D97-AF65-F5344CB8AC3E}">
        <p14:creationId xmlns:p14="http://schemas.microsoft.com/office/powerpoint/2010/main" val="2169688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FA2F17A-9822-4D75-BA9E-A319A93EB65B}" type="datetime1">
              <a:rPr lang="en-IN" smtClean="0"/>
              <a:t>12-11-2020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73DC43-398B-4968-A7DE-7A7CAF4FAC65}" type="slidenum">
              <a:rPr lang="en-IN" smtClean="0"/>
              <a:t>‹#›</a:t>
            </a:fld>
            <a:endParaRPr lang="en-IN"/>
          </a:p>
        </p:txBody>
      </p:sp>
    </p:spTree>
    <p:extLst>
      <p:ext uri="{BB962C8B-B14F-4D97-AF65-F5344CB8AC3E}">
        <p14:creationId xmlns:p14="http://schemas.microsoft.com/office/powerpoint/2010/main" val="3512546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09AD7D-AA5B-4741-939C-A0C7E5B6A95B}" type="datetime1">
              <a:rPr lang="en-IN" smtClean="0"/>
              <a:t>12-11-2020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73DC43-398B-4968-A7DE-7A7CAF4FAC65}" type="slidenum">
              <a:rPr lang="en-IN" smtClean="0"/>
              <a:t>‹#›</a:t>
            </a:fld>
            <a:endParaRPr lang="en-IN"/>
          </a:p>
        </p:txBody>
      </p:sp>
    </p:spTree>
    <p:extLst>
      <p:ext uri="{BB962C8B-B14F-4D97-AF65-F5344CB8AC3E}">
        <p14:creationId xmlns:p14="http://schemas.microsoft.com/office/powerpoint/2010/main" val="3378738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00CE6F5-729F-4607-9D65-EE7CDD730E36}" type="datetime1">
              <a:rPr lang="en-IN" smtClean="0"/>
              <a:t>12-11-2020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73DC43-398B-4968-A7DE-7A7CAF4FAC65}" type="slidenum">
              <a:rPr lang="en-IN" smtClean="0"/>
              <a:t>‹#›</a:t>
            </a:fld>
            <a:endParaRPr lang="en-IN"/>
          </a:p>
        </p:txBody>
      </p:sp>
    </p:spTree>
    <p:extLst>
      <p:ext uri="{BB962C8B-B14F-4D97-AF65-F5344CB8AC3E}">
        <p14:creationId xmlns:p14="http://schemas.microsoft.com/office/powerpoint/2010/main" val="3204403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28FA16D-9A9D-449C-A1B5-C266C57C9EA7}" type="datetime1">
              <a:rPr lang="en-IN" smtClean="0"/>
              <a:t>12-11-2020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73DC43-398B-4968-A7DE-7A7CAF4FAC65}" type="slidenum">
              <a:rPr lang="en-IN" smtClean="0"/>
              <a:t>‹#›</a:t>
            </a:fld>
            <a:endParaRPr lang="en-IN"/>
          </a:p>
        </p:txBody>
      </p:sp>
    </p:spTree>
    <p:extLst>
      <p:ext uri="{BB962C8B-B14F-4D97-AF65-F5344CB8AC3E}">
        <p14:creationId xmlns:p14="http://schemas.microsoft.com/office/powerpoint/2010/main" val="3923972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DF1C851-2370-4ACA-8D27-DF3AE02E24C1}" type="datetime1">
              <a:rPr lang="en-IN" smtClean="0"/>
              <a:t>12-11-2020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73DC43-398B-4968-A7DE-7A7CAF4FAC65}" type="slidenum">
              <a:rPr lang="en-IN" smtClean="0"/>
              <a:t>‹#›</a:t>
            </a:fld>
            <a:endParaRPr lang="en-IN"/>
          </a:p>
        </p:txBody>
      </p:sp>
    </p:spTree>
    <p:extLst>
      <p:ext uri="{BB962C8B-B14F-4D97-AF65-F5344CB8AC3E}">
        <p14:creationId xmlns:p14="http://schemas.microsoft.com/office/powerpoint/2010/main" val="2335211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503166-48BE-4C91-B003-95FCA4046CAB}" type="datetime1">
              <a:rPr lang="en-IN" smtClean="0"/>
              <a:t>12-11-2020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73DC43-398B-4968-A7DE-7A7CAF4FAC65}" type="slidenum">
              <a:rPr lang="en-IN" smtClean="0"/>
              <a:t>‹#›</a:t>
            </a:fld>
            <a:endParaRPr lang="en-IN"/>
          </a:p>
        </p:txBody>
      </p:sp>
    </p:spTree>
    <p:extLst>
      <p:ext uri="{BB962C8B-B14F-4D97-AF65-F5344CB8AC3E}">
        <p14:creationId xmlns:p14="http://schemas.microsoft.com/office/powerpoint/2010/main" val="4036969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AF51A1-B622-4DA8-BF5F-06577F8FAE1C}" type="datetime1">
              <a:rPr lang="en-IN" smtClean="0"/>
              <a:t>12-11-2020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73DC43-398B-4968-A7DE-7A7CAF4FAC65}" type="slidenum">
              <a:rPr lang="en-IN" smtClean="0"/>
              <a:t>‹#›</a:t>
            </a:fld>
            <a:endParaRPr lang="en-IN"/>
          </a:p>
        </p:txBody>
      </p:sp>
    </p:spTree>
    <p:extLst>
      <p:ext uri="{BB962C8B-B14F-4D97-AF65-F5344CB8AC3E}">
        <p14:creationId xmlns:p14="http://schemas.microsoft.com/office/powerpoint/2010/main" val="2704065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2C9C70-5888-4DB9-AF86-499D56A06AF2}" type="datetime1">
              <a:rPr lang="en-IN" smtClean="0"/>
              <a:t>12-11-2020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73DC43-398B-4968-A7DE-7A7CAF4FAC65}" type="slidenum">
              <a:rPr lang="en-IN" smtClean="0"/>
              <a:t>‹#›</a:t>
            </a:fld>
            <a:endParaRPr lang="en-IN"/>
          </a:p>
        </p:txBody>
      </p:sp>
    </p:spTree>
    <p:extLst>
      <p:ext uri="{BB962C8B-B14F-4D97-AF65-F5344CB8AC3E}">
        <p14:creationId xmlns:p14="http://schemas.microsoft.com/office/powerpoint/2010/main" val="2585651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581462-6376-42D6-AE8D-52144D5397F9}" type="datetime1">
              <a:rPr lang="en-IN" smtClean="0"/>
              <a:t>12-11-2020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73DC43-398B-4968-A7DE-7A7CAF4FAC65}" type="slidenum">
              <a:rPr lang="en-IN" smtClean="0"/>
              <a:t>‹#›</a:t>
            </a:fld>
            <a:endParaRPr lang="en-IN"/>
          </a:p>
        </p:txBody>
      </p:sp>
    </p:spTree>
    <p:extLst>
      <p:ext uri="{BB962C8B-B14F-4D97-AF65-F5344CB8AC3E}">
        <p14:creationId xmlns:p14="http://schemas.microsoft.com/office/powerpoint/2010/main" val="354671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kivy.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5993" y="1401511"/>
            <a:ext cx="9144000" cy="1313694"/>
          </a:xfrm>
        </p:spPr>
        <p:txBody>
          <a:bodyPr>
            <a:normAutofit/>
          </a:bodyPr>
          <a:lstStyle/>
          <a:p>
            <a:r>
              <a:rPr lang="en-IN" sz="8000" b="1" dirty="0" smtClean="0"/>
              <a:t>CONVO-LYSER</a:t>
            </a:r>
            <a:endParaRPr lang="en-IN" sz="8000" b="1" dirty="0"/>
          </a:p>
        </p:txBody>
      </p:sp>
      <p:sp>
        <p:nvSpPr>
          <p:cNvPr id="3" name="Subtitle 2"/>
          <p:cNvSpPr>
            <a:spLocks noGrp="1"/>
          </p:cNvSpPr>
          <p:nvPr>
            <p:ph type="subTitle" idx="1"/>
          </p:nvPr>
        </p:nvSpPr>
        <p:spPr>
          <a:xfrm>
            <a:off x="1532546" y="3044425"/>
            <a:ext cx="9144000" cy="1066102"/>
          </a:xfrm>
        </p:spPr>
        <p:txBody>
          <a:bodyPr>
            <a:normAutofit/>
          </a:bodyPr>
          <a:lstStyle/>
          <a:p>
            <a:r>
              <a:rPr lang="en-IN" sz="2800" dirty="0" smtClean="0"/>
              <a:t>MOBILE APPLICATION DEVELOPMENT</a:t>
            </a:r>
          </a:p>
          <a:p>
            <a:r>
              <a:rPr lang="en-IN" sz="2800" dirty="0" smtClean="0"/>
              <a:t>(IT7013)</a:t>
            </a:r>
            <a:endParaRPr lang="en-IN" sz="2800" dirty="0"/>
          </a:p>
        </p:txBody>
      </p:sp>
      <p:sp>
        <p:nvSpPr>
          <p:cNvPr id="4" name="TextBox 3"/>
          <p:cNvSpPr txBox="1"/>
          <p:nvPr/>
        </p:nvSpPr>
        <p:spPr>
          <a:xfrm>
            <a:off x="4503632" y="4439748"/>
            <a:ext cx="4469452" cy="1631216"/>
          </a:xfrm>
          <a:prstGeom prst="rect">
            <a:avLst/>
          </a:prstGeom>
          <a:noFill/>
        </p:spPr>
        <p:txBody>
          <a:bodyPr wrap="square" rtlCol="0">
            <a:spAutoFit/>
          </a:bodyPr>
          <a:lstStyle/>
          <a:p>
            <a:r>
              <a:rPr lang="en-IN" sz="2000" dirty="0" smtClean="0"/>
              <a:t>ADITI BASKAR (2018506006)</a:t>
            </a:r>
          </a:p>
          <a:p>
            <a:r>
              <a:rPr lang="en-IN" sz="2000" dirty="0" smtClean="0"/>
              <a:t>AMRUTHAVARSHINI R (2018506015)</a:t>
            </a:r>
          </a:p>
          <a:p>
            <a:r>
              <a:rPr lang="en-IN" sz="2000" dirty="0" smtClean="0"/>
              <a:t>GOWRI S (2018506034)</a:t>
            </a:r>
          </a:p>
          <a:p>
            <a:r>
              <a:rPr lang="en-IN" sz="2000" dirty="0" smtClean="0"/>
              <a:t>KIRUPALINI S (2018506054)</a:t>
            </a:r>
          </a:p>
          <a:p>
            <a:r>
              <a:rPr lang="en-IN" sz="2000" dirty="0" smtClean="0"/>
              <a:t>SWETHA S (2018506134)</a:t>
            </a:r>
            <a:endParaRPr lang="en-IN" sz="2000" dirty="0"/>
          </a:p>
        </p:txBody>
      </p:sp>
      <p:sp>
        <p:nvSpPr>
          <p:cNvPr id="5" name="Slide Number Placeholder 4"/>
          <p:cNvSpPr>
            <a:spLocks noGrp="1"/>
          </p:cNvSpPr>
          <p:nvPr>
            <p:ph type="sldNum" sz="quarter" idx="12"/>
          </p:nvPr>
        </p:nvSpPr>
        <p:spPr/>
        <p:txBody>
          <a:bodyPr/>
          <a:lstStyle/>
          <a:p>
            <a:fld id="{DD73DC43-398B-4968-A7DE-7A7CAF4FAC65}" type="slidenum">
              <a:rPr lang="en-IN" smtClean="0"/>
              <a:t>1</a:t>
            </a:fld>
            <a:endParaRPr lang="en-IN"/>
          </a:p>
        </p:txBody>
      </p:sp>
    </p:spTree>
    <p:extLst>
      <p:ext uri="{BB962C8B-B14F-4D97-AF65-F5344CB8AC3E}">
        <p14:creationId xmlns:p14="http://schemas.microsoft.com/office/powerpoint/2010/main" val="40604234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SENTIMENT ANALYSER</a:t>
            </a:r>
            <a:endParaRPr lang="en-IN" dirty="0"/>
          </a:p>
        </p:txBody>
      </p:sp>
      <p:sp>
        <p:nvSpPr>
          <p:cNvPr id="3" name="Content Placeholder 2"/>
          <p:cNvSpPr>
            <a:spLocks noGrp="1"/>
          </p:cNvSpPr>
          <p:nvPr>
            <p:ph idx="1"/>
          </p:nvPr>
        </p:nvSpPr>
        <p:spPr/>
        <p:txBody>
          <a:bodyPr/>
          <a:lstStyle/>
          <a:p>
            <a:r>
              <a:rPr lang="en-IN" dirty="0"/>
              <a:t>Conversation analysis aims to determine how participants in a natural conversation understand and respond to one another when it is their turn to talk.</a:t>
            </a:r>
          </a:p>
          <a:p>
            <a:r>
              <a:rPr lang="en-IN" dirty="0" smtClean="0"/>
              <a:t>Sentiment </a:t>
            </a:r>
            <a:r>
              <a:rPr lang="en-IN" dirty="0"/>
              <a:t>analysis is the text analysis to systematically identify, extract, quantify, and study affective states and subjective information. That is, using a powerful analytic tool, we determine if the sentiment of the conversation is either positive, negative, or neutral.</a:t>
            </a:r>
          </a:p>
        </p:txBody>
      </p:sp>
      <p:sp>
        <p:nvSpPr>
          <p:cNvPr id="4" name="Slide Number Placeholder 3"/>
          <p:cNvSpPr>
            <a:spLocks noGrp="1"/>
          </p:cNvSpPr>
          <p:nvPr>
            <p:ph type="sldNum" sz="quarter" idx="12"/>
          </p:nvPr>
        </p:nvSpPr>
        <p:spPr/>
        <p:txBody>
          <a:bodyPr/>
          <a:lstStyle/>
          <a:p>
            <a:fld id="{DD73DC43-398B-4968-A7DE-7A7CAF4FAC65}" type="slidenum">
              <a:rPr lang="en-IN" smtClean="0"/>
              <a:t>10</a:t>
            </a:fld>
            <a:endParaRPr lang="en-IN"/>
          </a:p>
        </p:txBody>
      </p:sp>
    </p:spTree>
    <p:extLst>
      <p:ext uri="{BB962C8B-B14F-4D97-AF65-F5344CB8AC3E}">
        <p14:creationId xmlns:p14="http://schemas.microsoft.com/office/powerpoint/2010/main" val="11346109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EMOTIONAL ANALYSER</a:t>
            </a:r>
            <a:endParaRPr lang="en-IN" dirty="0"/>
          </a:p>
        </p:txBody>
      </p:sp>
      <p:sp>
        <p:nvSpPr>
          <p:cNvPr id="3" name="Content Placeholder 2"/>
          <p:cNvSpPr>
            <a:spLocks noGrp="1"/>
          </p:cNvSpPr>
          <p:nvPr>
            <p:ph idx="1"/>
          </p:nvPr>
        </p:nvSpPr>
        <p:spPr/>
        <p:txBody>
          <a:bodyPr/>
          <a:lstStyle/>
          <a:p>
            <a:r>
              <a:rPr lang="en-IN" dirty="0"/>
              <a:t>Understanding people’s emotions are essential since people can express their thoughts and feelings, which is a wider classification of the sentiment. </a:t>
            </a:r>
            <a:endParaRPr lang="en-IN" dirty="0" smtClean="0"/>
          </a:p>
          <a:p>
            <a:r>
              <a:rPr lang="en-IN" dirty="0" smtClean="0"/>
              <a:t>The </a:t>
            </a:r>
            <a:r>
              <a:rPr lang="en-IN" dirty="0"/>
              <a:t>conversation is </a:t>
            </a:r>
            <a:r>
              <a:rPr lang="en-IN" dirty="0" smtClean="0"/>
              <a:t>analysed </a:t>
            </a:r>
            <a:r>
              <a:rPr lang="en-IN" dirty="0"/>
              <a:t>and will give the percentage of each emotion in the conversation</a:t>
            </a:r>
            <a:r>
              <a:rPr lang="en-IN" dirty="0" smtClean="0"/>
              <a:t>.</a:t>
            </a:r>
          </a:p>
          <a:p>
            <a:r>
              <a:rPr lang="en-IN" dirty="0" smtClean="0"/>
              <a:t> </a:t>
            </a:r>
            <a:r>
              <a:rPr lang="en-IN" dirty="0"/>
              <a:t>We considered five different emotions and classified performed analysis accordingly, which are joy, sadness, anger, fear, and disgust.</a:t>
            </a:r>
          </a:p>
        </p:txBody>
      </p:sp>
      <p:sp>
        <p:nvSpPr>
          <p:cNvPr id="4" name="Slide Number Placeholder 3"/>
          <p:cNvSpPr>
            <a:spLocks noGrp="1"/>
          </p:cNvSpPr>
          <p:nvPr>
            <p:ph type="sldNum" sz="quarter" idx="12"/>
          </p:nvPr>
        </p:nvSpPr>
        <p:spPr/>
        <p:txBody>
          <a:bodyPr/>
          <a:lstStyle/>
          <a:p>
            <a:fld id="{DD73DC43-398B-4968-A7DE-7A7CAF4FAC65}" type="slidenum">
              <a:rPr lang="en-IN" smtClean="0"/>
              <a:t>11</a:t>
            </a:fld>
            <a:endParaRPr lang="en-IN"/>
          </a:p>
        </p:txBody>
      </p:sp>
    </p:spTree>
    <p:extLst>
      <p:ext uri="{BB962C8B-B14F-4D97-AF65-F5344CB8AC3E}">
        <p14:creationId xmlns:p14="http://schemas.microsoft.com/office/powerpoint/2010/main" val="37561458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ASPECT ANALYSER</a:t>
            </a:r>
            <a:endParaRPr lang="en-IN" dirty="0"/>
          </a:p>
        </p:txBody>
      </p:sp>
      <p:sp>
        <p:nvSpPr>
          <p:cNvPr id="3" name="Content Placeholder 2"/>
          <p:cNvSpPr>
            <a:spLocks noGrp="1"/>
          </p:cNvSpPr>
          <p:nvPr>
            <p:ph idx="1"/>
          </p:nvPr>
        </p:nvSpPr>
        <p:spPr/>
        <p:txBody>
          <a:bodyPr/>
          <a:lstStyle/>
          <a:p>
            <a:r>
              <a:rPr lang="en-IN" dirty="0"/>
              <a:t>Our final analysis is based on aspects. The task is to classify the sentiment of potentially long texts for several aspects.  We have aspects classifications done based on </a:t>
            </a:r>
            <a:r>
              <a:rPr lang="en-IN" dirty="0" smtClean="0"/>
              <a:t>six </a:t>
            </a:r>
            <a:r>
              <a:rPr lang="en-IN" dirty="0"/>
              <a:t>primary </a:t>
            </a:r>
            <a:r>
              <a:rPr lang="en-IN" dirty="0" smtClean="0"/>
              <a:t>aspects-</a:t>
            </a:r>
          </a:p>
          <a:p>
            <a:pPr lvl="2"/>
            <a:r>
              <a:rPr lang="en-IN" sz="2400" dirty="0" smtClean="0"/>
              <a:t>Business</a:t>
            </a:r>
          </a:p>
          <a:p>
            <a:pPr lvl="2"/>
            <a:r>
              <a:rPr lang="en-IN" sz="2400" dirty="0" smtClean="0"/>
              <a:t>Family</a:t>
            </a:r>
          </a:p>
          <a:p>
            <a:pPr lvl="2"/>
            <a:r>
              <a:rPr lang="en-IN" sz="2400" dirty="0" smtClean="0"/>
              <a:t>Health and Fitness</a:t>
            </a:r>
          </a:p>
          <a:p>
            <a:pPr lvl="2"/>
            <a:r>
              <a:rPr lang="en-IN" sz="2400" dirty="0" smtClean="0"/>
              <a:t>Disease</a:t>
            </a:r>
          </a:p>
          <a:p>
            <a:pPr lvl="2"/>
            <a:r>
              <a:rPr lang="en-IN" sz="2400" dirty="0" smtClean="0"/>
              <a:t>Government</a:t>
            </a:r>
          </a:p>
          <a:p>
            <a:pPr lvl="2"/>
            <a:r>
              <a:rPr lang="en-IN" sz="2400" dirty="0" smtClean="0"/>
              <a:t>Society</a:t>
            </a:r>
            <a:endParaRPr lang="en-IN" sz="2400" dirty="0"/>
          </a:p>
          <a:p>
            <a:endParaRPr lang="en-IN" dirty="0"/>
          </a:p>
        </p:txBody>
      </p:sp>
      <p:sp>
        <p:nvSpPr>
          <p:cNvPr id="4" name="Slide Number Placeholder 3"/>
          <p:cNvSpPr>
            <a:spLocks noGrp="1"/>
          </p:cNvSpPr>
          <p:nvPr>
            <p:ph type="sldNum" sz="quarter" idx="12"/>
          </p:nvPr>
        </p:nvSpPr>
        <p:spPr/>
        <p:txBody>
          <a:bodyPr/>
          <a:lstStyle/>
          <a:p>
            <a:fld id="{DD73DC43-398B-4968-A7DE-7A7CAF4FAC65}" type="slidenum">
              <a:rPr lang="en-IN" smtClean="0"/>
              <a:t>12</a:t>
            </a:fld>
            <a:endParaRPr lang="en-IN"/>
          </a:p>
        </p:txBody>
      </p:sp>
    </p:spTree>
    <p:extLst>
      <p:ext uri="{BB962C8B-B14F-4D97-AF65-F5344CB8AC3E}">
        <p14:creationId xmlns:p14="http://schemas.microsoft.com/office/powerpoint/2010/main" val="682093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SEMANTIC ANALYSER</a:t>
            </a:r>
            <a:endParaRPr lang="en-IN" dirty="0"/>
          </a:p>
        </p:txBody>
      </p:sp>
      <p:sp>
        <p:nvSpPr>
          <p:cNvPr id="3" name="Content Placeholder 2"/>
          <p:cNvSpPr>
            <a:spLocks noGrp="1"/>
          </p:cNvSpPr>
          <p:nvPr>
            <p:ph idx="1"/>
          </p:nvPr>
        </p:nvSpPr>
        <p:spPr>
          <a:xfrm>
            <a:off x="838200" y="1825625"/>
            <a:ext cx="10515600" cy="3643683"/>
          </a:xfrm>
        </p:spPr>
        <p:txBody>
          <a:bodyPr/>
          <a:lstStyle/>
          <a:p>
            <a:r>
              <a:rPr lang="en-US" dirty="0"/>
              <a:t>Latent </a:t>
            </a:r>
            <a:r>
              <a:rPr lang="en-US" dirty="0" err="1"/>
              <a:t>Dirichlet</a:t>
            </a:r>
            <a:r>
              <a:rPr lang="en-US" dirty="0"/>
              <a:t> Allocation </a:t>
            </a:r>
            <a:r>
              <a:rPr lang="en-IN" dirty="0"/>
              <a:t>(LDA) is used for topic modelling, the process of identifying topics in a set of documents.</a:t>
            </a:r>
          </a:p>
          <a:p>
            <a:r>
              <a:rPr lang="en-US" dirty="0"/>
              <a:t>In our project, LDA groups the tokenized words from the conversation that fall under a similar topic based on a similarity value.</a:t>
            </a:r>
          </a:p>
          <a:p>
            <a:r>
              <a:rPr lang="en-US" dirty="0"/>
              <a:t>Thus, we get words related to sexual context under the same topic.</a:t>
            </a:r>
          </a:p>
          <a:p>
            <a:endParaRPr lang="en-IN" dirty="0"/>
          </a:p>
        </p:txBody>
      </p:sp>
      <p:sp>
        <p:nvSpPr>
          <p:cNvPr id="4" name="Slide Number Placeholder 3"/>
          <p:cNvSpPr>
            <a:spLocks noGrp="1"/>
          </p:cNvSpPr>
          <p:nvPr>
            <p:ph type="sldNum" sz="quarter" idx="12"/>
          </p:nvPr>
        </p:nvSpPr>
        <p:spPr/>
        <p:txBody>
          <a:bodyPr/>
          <a:lstStyle/>
          <a:p>
            <a:fld id="{DD73DC43-398B-4968-A7DE-7A7CAF4FAC65}" type="slidenum">
              <a:rPr lang="en-IN" smtClean="0"/>
              <a:t>13</a:t>
            </a:fld>
            <a:endParaRPr lang="en-IN"/>
          </a:p>
        </p:txBody>
      </p:sp>
    </p:spTree>
    <p:extLst>
      <p:ext uri="{BB962C8B-B14F-4D97-AF65-F5344CB8AC3E}">
        <p14:creationId xmlns:p14="http://schemas.microsoft.com/office/powerpoint/2010/main" val="24628581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GROOMING DETECTION</a:t>
            </a:r>
            <a:endParaRPr lang="en-IN" dirty="0"/>
          </a:p>
        </p:txBody>
      </p:sp>
      <p:sp>
        <p:nvSpPr>
          <p:cNvPr id="3" name="Content Placeholder 2"/>
          <p:cNvSpPr>
            <a:spLocks noGrp="1"/>
          </p:cNvSpPr>
          <p:nvPr>
            <p:ph idx="1"/>
          </p:nvPr>
        </p:nvSpPr>
        <p:spPr/>
        <p:txBody>
          <a:bodyPr>
            <a:normAutofit/>
          </a:bodyPr>
          <a:lstStyle/>
          <a:p>
            <a:r>
              <a:rPr lang="en-IN" dirty="0"/>
              <a:t>A dictionary consisting of the words from the LIWC 2007 dictionary, common slang words used on social media platforms and sexual and abusive words were collected and split across the six grooming stages</a:t>
            </a:r>
            <a:r>
              <a:rPr lang="en-IN" dirty="0" smtClean="0"/>
              <a:t>.</a:t>
            </a:r>
          </a:p>
          <a:p>
            <a:r>
              <a:rPr lang="en-IN" dirty="0" smtClean="0"/>
              <a:t> </a:t>
            </a:r>
            <a:r>
              <a:rPr lang="en-IN" dirty="0"/>
              <a:t>The words in each line of the conversation were assigned a stage and the highest stage was recorded for the corresponding lines. The count of these six stages (S1- S6) are given as input to the classifier. </a:t>
            </a:r>
            <a:endParaRPr lang="en-IN" dirty="0" smtClean="0"/>
          </a:p>
          <a:p>
            <a:r>
              <a:rPr lang="en-IN" dirty="0" smtClean="0"/>
              <a:t>A </a:t>
            </a:r>
            <a:r>
              <a:rPr lang="en-IN" dirty="0"/>
              <a:t>Support Vector Machine (SVM) was used to classify the conversation as grooming or non- grooming based on the features determined by the LIWC process. </a:t>
            </a:r>
          </a:p>
        </p:txBody>
      </p:sp>
      <p:sp>
        <p:nvSpPr>
          <p:cNvPr id="4" name="Slide Number Placeholder 3"/>
          <p:cNvSpPr>
            <a:spLocks noGrp="1"/>
          </p:cNvSpPr>
          <p:nvPr>
            <p:ph type="sldNum" sz="quarter" idx="12"/>
          </p:nvPr>
        </p:nvSpPr>
        <p:spPr/>
        <p:txBody>
          <a:bodyPr/>
          <a:lstStyle/>
          <a:p>
            <a:fld id="{DD73DC43-398B-4968-A7DE-7A7CAF4FAC65}" type="slidenum">
              <a:rPr lang="en-IN" smtClean="0"/>
              <a:t>14</a:t>
            </a:fld>
            <a:endParaRPr lang="en-IN"/>
          </a:p>
        </p:txBody>
      </p:sp>
    </p:spTree>
    <p:extLst>
      <p:ext uri="{BB962C8B-B14F-4D97-AF65-F5344CB8AC3E}">
        <p14:creationId xmlns:p14="http://schemas.microsoft.com/office/powerpoint/2010/main" val="18162079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REPORT PORTAL</a:t>
            </a:r>
            <a:endParaRPr lang="en-IN" dirty="0"/>
          </a:p>
        </p:txBody>
      </p:sp>
      <p:sp>
        <p:nvSpPr>
          <p:cNvPr id="3" name="Content Placeholder 2"/>
          <p:cNvSpPr>
            <a:spLocks noGrp="1"/>
          </p:cNvSpPr>
          <p:nvPr>
            <p:ph idx="1"/>
          </p:nvPr>
        </p:nvSpPr>
        <p:spPr/>
        <p:txBody>
          <a:bodyPr>
            <a:normAutofit/>
          </a:bodyPr>
          <a:lstStyle/>
          <a:p>
            <a:r>
              <a:rPr lang="en-IN" dirty="0" smtClean="0"/>
              <a:t>In order to widen the scope of this app, the </a:t>
            </a:r>
            <a:r>
              <a:rPr lang="en-IN" dirty="0"/>
              <a:t>users can also voluntarily report incidents of abusive or offensive chats. </a:t>
            </a:r>
            <a:endParaRPr lang="en-IN" dirty="0" smtClean="0"/>
          </a:p>
          <a:p>
            <a:r>
              <a:rPr lang="en-IN" dirty="0" smtClean="0"/>
              <a:t>They </a:t>
            </a:r>
            <a:r>
              <a:rPr lang="en-IN" dirty="0"/>
              <a:t>will have to provide few such instances along with the correspondent’s number</a:t>
            </a:r>
            <a:r>
              <a:rPr lang="en-IN" dirty="0" smtClean="0"/>
              <a:t>.</a:t>
            </a:r>
          </a:p>
          <a:p>
            <a:r>
              <a:rPr lang="en-IN" dirty="0" smtClean="0"/>
              <a:t>The </a:t>
            </a:r>
            <a:r>
              <a:rPr lang="en-IN" dirty="0"/>
              <a:t>report will be forwarded to the concerned authorities and they will get in touch with the reporter</a:t>
            </a:r>
            <a:r>
              <a:rPr lang="en-IN" dirty="0" smtClean="0"/>
              <a:t>.</a:t>
            </a:r>
          </a:p>
          <a:p>
            <a:r>
              <a:rPr lang="en-IN" dirty="0" smtClean="0"/>
              <a:t>None of the reports are stored in the application. They are directly mailed to the concerned authorities.</a:t>
            </a:r>
            <a:endParaRPr lang="en-IN" dirty="0"/>
          </a:p>
        </p:txBody>
      </p:sp>
      <p:sp>
        <p:nvSpPr>
          <p:cNvPr id="4" name="Slide Number Placeholder 3"/>
          <p:cNvSpPr>
            <a:spLocks noGrp="1"/>
          </p:cNvSpPr>
          <p:nvPr>
            <p:ph type="sldNum" sz="quarter" idx="12"/>
          </p:nvPr>
        </p:nvSpPr>
        <p:spPr/>
        <p:txBody>
          <a:bodyPr/>
          <a:lstStyle/>
          <a:p>
            <a:fld id="{DD73DC43-398B-4968-A7DE-7A7CAF4FAC65}" type="slidenum">
              <a:rPr lang="en-IN" smtClean="0"/>
              <a:t>15</a:t>
            </a:fld>
            <a:endParaRPr lang="en-IN"/>
          </a:p>
        </p:txBody>
      </p:sp>
    </p:spTree>
    <p:extLst>
      <p:ext uri="{BB962C8B-B14F-4D97-AF65-F5344CB8AC3E}">
        <p14:creationId xmlns:p14="http://schemas.microsoft.com/office/powerpoint/2010/main" val="22720269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STATISTICS</a:t>
            </a:r>
            <a:endParaRPr lang="en-IN" dirty="0"/>
          </a:p>
        </p:txBody>
      </p:sp>
      <p:sp>
        <p:nvSpPr>
          <p:cNvPr id="3" name="Content Placeholder 2"/>
          <p:cNvSpPr>
            <a:spLocks noGrp="1"/>
          </p:cNvSpPr>
          <p:nvPr>
            <p:ph idx="1"/>
          </p:nvPr>
        </p:nvSpPr>
        <p:spPr/>
        <p:txBody>
          <a:bodyPr/>
          <a:lstStyle/>
          <a:p>
            <a:r>
              <a:rPr lang="en-US" dirty="0"/>
              <a:t>Statistics provide current number statistics and reported articles on women and child harassment.</a:t>
            </a:r>
          </a:p>
          <a:p>
            <a:r>
              <a:rPr lang="en-US" dirty="0"/>
              <a:t>In our project, we perform news scraping from the UN Women website to provide the latest articles.</a:t>
            </a:r>
          </a:p>
          <a:p>
            <a:r>
              <a:rPr lang="en-US" dirty="0"/>
              <a:t>It uses the </a:t>
            </a:r>
            <a:r>
              <a:rPr lang="en-US" dirty="0" err="1"/>
              <a:t>BeautifulSoup</a:t>
            </a:r>
            <a:r>
              <a:rPr lang="en-US" dirty="0"/>
              <a:t>, </a:t>
            </a:r>
            <a:r>
              <a:rPr lang="en-US" dirty="0" err="1"/>
              <a:t>nltk</a:t>
            </a:r>
            <a:r>
              <a:rPr lang="en-US" dirty="0"/>
              <a:t> and newspaper packages to perform news scraping.</a:t>
            </a:r>
          </a:p>
          <a:p>
            <a:r>
              <a:rPr lang="en-US" dirty="0"/>
              <a:t>It collects the articles from the website and gives the article title and summary.</a:t>
            </a:r>
            <a:endParaRPr lang="en-IN" dirty="0"/>
          </a:p>
        </p:txBody>
      </p:sp>
      <p:sp>
        <p:nvSpPr>
          <p:cNvPr id="4" name="Slide Number Placeholder 3"/>
          <p:cNvSpPr>
            <a:spLocks noGrp="1"/>
          </p:cNvSpPr>
          <p:nvPr>
            <p:ph type="sldNum" sz="quarter" idx="12"/>
          </p:nvPr>
        </p:nvSpPr>
        <p:spPr/>
        <p:txBody>
          <a:bodyPr/>
          <a:lstStyle/>
          <a:p>
            <a:fld id="{DD73DC43-398B-4968-A7DE-7A7CAF4FAC65}" type="slidenum">
              <a:rPr lang="en-IN" smtClean="0"/>
              <a:t>16</a:t>
            </a:fld>
            <a:endParaRPr lang="en-IN"/>
          </a:p>
        </p:txBody>
      </p:sp>
    </p:spTree>
    <p:extLst>
      <p:ext uri="{BB962C8B-B14F-4D97-AF65-F5344CB8AC3E}">
        <p14:creationId xmlns:p14="http://schemas.microsoft.com/office/powerpoint/2010/main" val="18107901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IN" dirty="0"/>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DD73DC43-398B-4968-A7DE-7A7CAF4FAC65}" type="slidenum">
              <a:rPr lang="en-IN" smtClean="0"/>
              <a:t>17</a:t>
            </a:fld>
            <a:endParaRPr lang="en-IN"/>
          </a:p>
        </p:txBody>
      </p:sp>
    </p:spTree>
    <p:extLst>
      <p:ext uri="{BB962C8B-B14F-4D97-AF65-F5344CB8AC3E}">
        <p14:creationId xmlns:p14="http://schemas.microsoft.com/office/powerpoint/2010/main" val="14162865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IN" dirty="0"/>
          </a:p>
        </p:txBody>
      </p:sp>
      <p:sp>
        <p:nvSpPr>
          <p:cNvPr id="3" name="Content Placeholder 2"/>
          <p:cNvSpPr>
            <a:spLocks noGrp="1"/>
          </p:cNvSpPr>
          <p:nvPr>
            <p:ph idx="1"/>
          </p:nvPr>
        </p:nvSpPr>
        <p:spPr/>
        <p:txBody>
          <a:bodyPr/>
          <a:lstStyle/>
          <a:p>
            <a:r>
              <a:rPr lang="en-IN" dirty="0" smtClean="0"/>
              <a:t>The SVM used to identify grooming characteristics gave an accuracy of 91%.</a:t>
            </a:r>
          </a:p>
          <a:p>
            <a:pPr marL="0" indent="0">
              <a:buNone/>
            </a:pPr>
            <a:endParaRPr lang="en-IN" dirty="0" smtClean="0"/>
          </a:p>
        </p:txBody>
      </p:sp>
      <p:graphicFrame>
        <p:nvGraphicFramePr>
          <p:cNvPr id="4" name="Table 3"/>
          <p:cNvGraphicFramePr>
            <a:graphicFrameLocks noGrp="1"/>
          </p:cNvGraphicFramePr>
          <p:nvPr>
            <p:extLst>
              <p:ext uri="{D42A27DB-BD31-4B8C-83A1-F6EECF244321}">
                <p14:modId xmlns:p14="http://schemas.microsoft.com/office/powerpoint/2010/main" val="220714621"/>
              </p:ext>
            </p:extLst>
          </p:nvPr>
        </p:nvGraphicFramePr>
        <p:xfrm>
          <a:off x="2139556" y="3077037"/>
          <a:ext cx="7252272" cy="2657191"/>
        </p:xfrm>
        <a:graphic>
          <a:graphicData uri="http://schemas.openxmlformats.org/drawingml/2006/table">
            <a:tbl>
              <a:tblPr firstRow="1" firstCol="1" bandRow="1">
                <a:tableStyleId>{5C22544A-7EE6-4342-B048-85BDC9FD1C3A}</a:tableStyleId>
              </a:tblPr>
              <a:tblGrid>
                <a:gridCol w="1641504"/>
                <a:gridCol w="1389145"/>
                <a:gridCol w="1320233"/>
                <a:gridCol w="1450293"/>
                <a:gridCol w="1451097"/>
              </a:tblGrid>
              <a:tr h="885730">
                <a:tc>
                  <a:txBody>
                    <a:bodyPr/>
                    <a:lstStyle/>
                    <a:p>
                      <a:pPr marL="457200" marR="179705" algn="just">
                        <a:lnSpc>
                          <a:spcPct val="107000"/>
                        </a:lnSpc>
                        <a:spcAft>
                          <a:spcPts val="0"/>
                        </a:spcAft>
                      </a:pPr>
                      <a:r>
                        <a:rPr lang="en-IN" sz="1200" dirty="0">
                          <a:effectLst/>
                        </a:rPr>
                        <a:t>Kernel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179705" algn="just">
                        <a:lnSpc>
                          <a:spcPct val="107000"/>
                        </a:lnSpc>
                        <a:spcAft>
                          <a:spcPts val="0"/>
                        </a:spcAft>
                      </a:pPr>
                      <a:r>
                        <a:rPr lang="en-IN" sz="1200">
                          <a:effectLst/>
                        </a:rPr>
                        <a:t>Precision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179705" algn="just">
                        <a:lnSpc>
                          <a:spcPct val="107000"/>
                        </a:lnSpc>
                        <a:spcAft>
                          <a:spcPts val="0"/>
                        </a:spcAft>
                      </a:pPr>
                      <a:r>
                        <a:rPr lang="en-IN" sz="1200" dirty="0">
                          <a:effectLst/>
                        </a:rPr>
                        <a:t>Recall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179705" algn="just">
                        <a:lnSpc>
                          <a:spcPct val="107000"/>
                        </a:lnSpc>
                        <a:spcAft>
                          <a:spcPts val="0"/>
                        </a:spcAft>
                      </a:pPr>
                      <a:r>
                        <a:rPr lang="en-IN" sz="1200">
                          <a:effectLst/>
                        </a:rPr>
                        <a:t>F1 score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179705" algn="just">
                        <a:lnSpc>
                          <a:spcPct val="107000"/>
                        </a:lnSpc>
                        <a:spcAft>
                          <a:spcPts val="0"/>
                        </a:spcAft>
                      </a:pPr>
                      <a:r>
                        <a:rPr lang="en-IN" sz="1200">
                          <a:effectLst/>
                        </a:rPr>
                        <a:t>Accuracy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90487">
                <a:tc>
                  <a:txBody>
                    <a:bodyPr/>
                    <a:lstStyle/>
                    <a:p>
                      <a:pPr marL="457200" marR="179705" algn="just">
                        <a:lnSpc>
                          <a:spcPct val="107000"/>
                        </a:lnSpc>
                        <a:spcAft>
                          <a:spcPts val="0"/>
                        </a:spcAft>
                      </a:pPr>
                      <a:r>
                        <a:rPr lang="en-IN" sz="1200">
                          <a:effectLst/>
                        </a:rPr>
                        <a:t>Linear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179705" algn="just">
                        <a:lnSpc>
                          <a:spcPct val="107000"/>
                        </a:lnSpc>
                        <a:spcAft>
                          <a:spcPts val="0"/>
                        </a:spcAft>
                      </a:pPr>
                      <a:r>
                        <a:rPr lang="en-IN" sz="1200">
                          <a:effectLst/>
                        </a:rPr>
                        <a:t>0.90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179705" algn="just">
                        <a:lnSpc>
                          <a:spcPct val="107000"/>
                        </a:lnSpc>
                        <a:spcAft>
                          <a:spcPts val="0"/>
                        </a:spcAft>
                      </a:pPr>
                      <a:r>
                        <a:rPr lang="en-IN" sz="1200">
                          <a:effectLst/>
                        </a:rPr>
                        <a:t>0.90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179705" algn="just">
                        <a:lnSpc>
                          <a:spcPct val="107000"/>
                        </a:lnSpc>
                        <a:spcAft>
                          <a:spcPts val="0"/>
                        </a:spcAft>
                      </a:pPr>
                      <a:r>
                        <a:rPr lang="en-IN" sz="1200">
                          <a:effectLst/>
                        </a:rPr>
                        <a:t>0.90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179705" algn="just">
                        <a:lnSpc>
                          <a:spcPct val="107000"/>
                        </a:lnSpc>
                        <a:spcAft>
                          <a:spcPts val="0"/>
                        </a:spcAft>
                      </a:pPr>
                      <a:r>
                        <a:rPr lang="en-IN" sz="1200">
                          <a:effectLst/>
                        </a:rPr>
                        <a:t>0.88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90487">
                <a:tc>
                  <a:txBody>
                    <a:bodyPr/>
                    <a:lstStyle/>
                    <a:p>
                      <a:pPr marL="457200" marR="179705" algn="just">
                        <a:lnSpc>
                          <a:spcPct val="107000"/>
                        </a:lnSpc>
                        <a:spcAft>
                          <a:spcPts val="0"/>
                        </a:spcAft>
                      </a:pPr>
                      <a:r>
                        <a:rPr lang="en-IN" sz="1200">
                          <a:effectLst/>
                        </a:rPr>
                        <a:t>Polynomial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179705" algn="just">
                        <a:lnSpc>
                          <a:spcPct val="107000"/>
                        </a:lnSpc>
                        <a:spcAft>
                          <a:spcPts val="0"/>
                        </a:spcAft>
                      </a:pPr>
                      <a:r>
                        <a:rPr lang="en-IN" sz="1200">
                          <a:effectLst/>
                        </a:rPr>
                        <a:t>0.71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179705" algn="just">
                        <a:lnSpc>
                          <a:spcPct val="107000"/>
                        </a:lnSpc>
                        <a:spcAft>
                          <a:spcPts val="0"/>
                        </a:spcAft>
                      </a:pPr>
                      <a:r>
                        <a:rPr lang="en-IN" sz="12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179705" algn="just">
                        <a:lnSpc>
                          <a:spcPct val="107000"/>
                        </a:lnSpc>
                        <a:spcAft>
                          <a:spcPts val="0"/>
                        </a:spcAft>
                      </a:pPr>
                      <a:r>
                        <a:rPr lang="en-IN" sz="1200">
                          <a:effectLst/>
                        </a:rPr>
                        <a:t>0.83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179705" algn="just">
                        <a:lnSpc>
                          <a:spcPct val="107000"/>
                        </a:lnSpc>
                        <a:spcAft>
                          <a:spcPts val="0"/>
                        </a:spcAft>
                      </a:pPr>
                      <a:r>
                        <a:rPr lang="en-IN" sz="1200">
                          <a:effectLst/>
                        </a:rPr>
                        <a:t>0.76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90487">
                <a:tc>
                  <a:txBody>
                    <a:bodyPr/>
                    <a:lstStyle/>
                    <a:p>
                      <a:pPr marL="457200" marR="179705" algn="just">
                        <a:lnSpc>
                          <a:spcPct val="107000"/>
                        </a:lnSpc>
                        <a:spcAft>
                          <a:spcPts val="0"/>
                        </a:spcAft>
                      </a:pPr>
                      <a:r>
                        <a:rPr lang="en-IN" sz="1200">
                          <a:effectLst/>
                        </a:rPr>
                        <a:t>RBF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179705" algn="just">
                        <a:lnSpc>
                          <a:spcPct val="107000"/>
                        </a:lnSpc>
                        <a:spcAft>
                          <a:spcPts val="0"/>
                        </a:spcAft>
                      </a:pPr>
                      <a:r>
                        <a:rPr lang="en-IN" sz="1200">
                          <a:effectLst/>
                        </a:rPr>
                        <a:t>0.90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179705" algn="just">
                        <a:lnSpc>
                          <a:spcPct val="107000"/>
                        </a:lnSpc>
                        <a:spcAft>
                          <a:spcPts val="0"/>
                        </a:spcAft>
                      </a:pPr>
                      <a:r>
                        <a:rPr lang="en-IN" sz="1200">
                          <a:effectLst/>
                        </a:rPr>
                        <a:t>0.95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179705" algn="just">
                        <a:lnSpc>
                          <a:spcPct val="107000"/>
                        </a:lnSpc>
                        <a:spcAft>
                          <a:spcPts val="0"/>
                        </a:spcAft>
                      </a:pPr>
                      <a:r>
                        <a:rPr lang="en-IN" sz="1200">
                          <a:effectLst/>
                        </a:rPr>
                        <a:t>0.93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179705" algn="just">
                        <a:lnSpc>
                          <a:spcPct val="107000"/>
                        </a:lnSpc>
                        <a:spcAft>
                          <a:spcPts val="0"/>
                        </a:spcAft>
                      </a:pPr>
                      <a:r>
                        <a:rPr lang="en-IN" sz="1200" dirty="0">
                          <a:effectLst/>
                        </a:rPr>
                        <a:t>0.91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DD73DC43-398B-4968-A7DE-7A7CAF4FAC65}" type="slidenum">
              <a:rPr lang="en-IN" smtClean="0"/>
              <a:t>18</a:t>
            </a:fld>
            <a:endParaRPr lang="en-IN"/>
          </a:p>
        </p:txBody>
      </p:sp>
    </p:spTree>
    <p:extLst>
      <p:ext uri="{BB962C8B-B14F-4D97-AF65-F5344CB8AC3E}">
        <p14:creationId xmlns:p14="http://schemas.microsoft.com/office/powerpoint/2010/main" val="22569189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8380" y="595030"/>
            <a:ext cx="10515600" cy="4351338"/>
          </a:xfrm>
        </p:spPr>
        <p:txBody>
          <a:bodyPr/>
          <a:lstStyle/>
          <a:p>
            <a:r>
              <a:rPr lang="en-IN" dirty="0" smtClean="0"/>
              <a:t>The sentiment analysis tool from IBM Watson yielded an accuracy of 95%.</a:t>
            </a:r>
          </a:p>
          <a:p>
            <a:pPr marL="0" indent="0">
              <a:buNone/>
            </a:pPr>
            <a:endParaRPr lang="en-IN" dirty="0"/>
          </a:p>
          <a:p>
            <a:endParaRPr lang="en-IN" dirty="0" smtClean="0"/>
          </a:p>
          <a:p>
            <a:pPr marL="0" indent="0">
              <a:buNone/>
            </a:pPr>
            <a:endParaRPr lang="en-IN" dirty="0"/>
          </a:p>
          <a:p>
            <a:pPr marL="0" indent="0">
              <a:buNone/>
            </a:pPr>
            <a:endParaRPr lang="en-IN" dirty="0" smtClean="0"/>
          </a:p>
          <a:p>
            <a:r>
              <a:rPr lang="en-IN" dirty="0" smtClean="0"/>
              <a:t>The emotions analysis tool from IBM Watson yielded an accuracy of 96%.</a:t>
            </a:r>
            <a:endParaRPr lang="en-IN" dirty="0"/>
          </a:p>
        </p:txBody>
      </p:sp>
      <p:pic>
        <p:nvPicPr>
          <p:cNvPr id="4" name="Content Placeholder 3"/>
          <p:cNvPicPr>
            <a:picLocks noGrp="1" noChangeAspect="1"/>
          </p:cNvPicPr>
          <p:nvPr/>
        </p:nvPicPr>
        <p:blipFill rotWithShape="1">
          <a:blip r:embed="rId2">
            <a:extLst>
              <a:ext uri="{28A0092B-C50C-407E-A947-70E740481C1C}">
                <a14:useLocalDpi xmlns:a14="http://schemas.microsoft.com/office/drawing/2010/main" val="0"/>
              </a:ext>
            </a:extLst>
          </a:blip>
          <a:srcRect t="28798" r="38487" b="16169"/>
          <a:stretch/>
        </p:blipFill>
        <p:spPr>
          <a:xfrm>
            <a:off x="2941252" y="1213502"/>
            <a:ext cx="5388948" cy="2204815"/>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33254" r="41436" b="12454"/>
          <a:stretch/>
        </p:blipFill>
        <p:spPr>
          <a:xfrm>
            <a:off x="3171989" y="4036789"/>
            <a:ext cx="5066156" cy="2626632"/>
          </a:xfrm>
          <a:prstGeom prst="rect">
            <a:avLst/>
          </a:prstGeom>
        </p:spPr>
      </p:pic>
      <p:sp>
        <p:nvSpPr>
          <p:cNvPr id="6" name="Slide Number Placeholder 5"/>
          <p:cNvSpPr>
            <a:spLocks noGrp="1"/>
          </p:cNvSpPr>
          <p:nvPr>
            <p:ph type="sldNum" sz="quarter" idx="12"/>
          </p:nvPr>
        </p:nvSpPr>
        <p:spPr/>
        <p:txBody>
          <a:bodyPr/>
          <a:lstStyle/>
          <a:p>
            <a:fld id="{DD73DC43-398B-4968-A7DE-7A7CAF4FAC65}" type="slidenum">
              <a:rPr lang="en-IN" smtClean="0"/>
              <a:t>19</a:t>
            </a:fld>
            <a:endParaRPr lang="en-IN"/>
          </a:p>
        </p:txBody>
      </p:sp>
    </p:spTree>
    <p:extLst>
      <p:ext uri="{BB962C8B-B14F-4D97-AF65-F5344CB8AC3E}">
        <p14:creationId xmlns:p14="http://schemas.microsoft.com/office/powerpoint/2010/main" val="32644753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dirty="0" smtClean="0"/>
              <a:t>AGENDA</a:t>
            </a:r>
            <a:endParaRPr lang="en-IN" sz="5400" dirty="0"/>
          </a:p>
        </p:txBody>
      </p:sp>
      <p:sp>
        <p:nvSpPr>
          <p:cNvPr id="3" name="Content Placeholder 2"/>
          <p:cNvSpPr>
            <a:spLocks noGrp="1"/>
          </p:cNvSpPr>
          <p:nvPr>
            <p:ph idx="1"/>
          </p:nvPr>
        </p:nvSpPr>
        <p:spPr>
          <a:xfrm>
            <a:off x="1222761" y="1765804"/>
            <a:ext cx="6041164" cy="4351338"/>
          </a:xfrm>
        </p:spPr>
        <p:txBody>
          <a:bodyPr/>
          <a:lstStyle/>
          <a:p>
            <a:r>
              <a:rPr lang="en-IN" sz="3200" dirty="0" smtClean="0"/>
              <a:t>Overview</a:t>
            </a:r>
          </a:p>
          <a:p>
            <a:r>
              <a:rPr lang="en-IN" sz="3200" dirty="0" smtClean="0"/>
              <a:t>Technology Stack</a:t>
            </a:r>
          </a:p>
          <a:p>
            <a:r>
              <a:rPr lang="en-IN" sz="3200" dirty="0" err="1" smtClean="0"/>
              <a:t>KivyMD</a:t>
            </a:r>
            <a:endParaRPr lang="en-IN" sz="3200" dirty="0" smtClean="0"/>
          </a:p>
          <a:p>
            <a:r>
              <a:rPr lang="en-IN" sz="3200" dirty="0" smtClean="0"/>
              <a:t>Workflow</a:t>
            </a:r>
          </a:p>
          <a:p>
            <a:r>
              <a:rPr lang="en-IN" sz="3200" dirty="0" smtClean="0"/>
              <a:t>Modules</a:t>
            </a:r>
          </a:p>
          <a:p>
            <a:r>
              <a:rPr lang="en-IN" sz="3200" dirty="0" smtClean="0"/>
              <a:t>Output</a:t>
            </a:r>
          </a:p>
          <a:p>
            <a:r>
              <a:rPr lang="en-IN" sz="3200" dirty="0" smtClean="0"/>
              <a:t>Results</a:t>
            </a:r>
          </a:p>
          <a:p>
            <a:endParaRPr lang="en-IN" dirty="0"/>
          </a:p>
        </p:txBody>
      </p:sp>
      <p:sp>
        <p:nvSpPr>
          <p:cNvPr id="4" name="Slide Number Placeholder 3"/>
          <p:cNvSpPr>
            <a:spLocks noGrp="1"/>
          </p:cNvSpPr>
          <p:nvPr>
            <p:ph type="sldNum" sz="quarter" idx="12"/>
          </p:nvPr>
        </p:nvSpPr>
        <p:spPr/>
        <p:txBody>
          <a:bodyPr/>
          <a:lstStyle/>
          <a:p>
            <a:fld id="{DD73DC43-398B-4968-A7DE-7A7CAF4FAC65}" type="slidenum">
              <a:rPr lang="en-IN" smtClean="0"/>
              <a:t>2</a:t>
            </a:fld>
            <a:endParaRPr lang="en-IN"/>
          </a:p>
        </p:txBody>
      </p:sp>
    </p:spTree>
    <p:extLst>
      <p:ext uri="{BB962C8B-B14F-4D97-AF65-F5344CB8AC3E}">
        <p14:creationId xmlns:p14="http://schemas.microsoft.com/office/powerpoint/2010/main" val="6981026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dirty="0" smtClean="0"/>
              <a:t>OVERVIEW</a:t>
            </a:r>
            <a:endParaRPr lang="en-IN" sz="5400" dirty="0"/>
          </a:p>
        </p:txBody>
      </p:sp>
      <p:sp>
        <p:nvSpPr>
          <p:cNvPr id="3" name="Content Placeholder 2"/>
          <p:cNvSpPr>
            <a:spLocks noGrp="1"/>
          </p:cNvSpPr>
          <p:nvPr>
            <p:ph idx="1"/>
          </p:nvPr>
        </p:nvSpPr>
        <p:spPr>
          <a:xfrm>
            <a:off x="838200" y="2005012"/>
            <a:ext cx="10515600" cy="4351338"/>
          </a:xfrm>
        </p:spPr>
        <p:txBody>
          <a:bodyPr/>
          <a:lstStyle/>
          <a:p>
            <a:r>
              <a:rPr lang="en-IN" dirty="0" smtClean="0"/>
              <a:t>Convo-</a:t>
            </a:r>
            <a:r>
              <a:rPr lang="en-IN" dirty="0" err="1" smtClean="0"/>
              <a:t>Lyser</a:t>
            </a:r>
            <a:r>
              <a:rPr lang="en-IN" dirty="0" smtClean="0"/>
              <a:t> is a conversation analyser mobile application which extracts different features from chats like emotions, sentiments, aspects, semantic relationships.</a:t>
            </a:r>
          </a:p>
          <a:p>
            <a:r>
              <a:rPr lang="en-IN" dirty="0" smtClean="0"/>
              <a:t>The main aim of this app is to provide a method to detect child grooming characteristics and alert the user and report the authorities in case of such occurrences.</a:t>
            </a:r>
          </a:p>
          <a:p>
            <a:r>
              <a:rPr lang="en-IN" dirty="0" smtClean="0"/>
              <a:t>Additionally, a report portal facility and statistics page containing news articles pertaining to grooming is also available.</a:t>
            </a:r>
            <a:endParaRPr lang="en-IN" dirty="0"/>
          </a:p>
        </p:txBody>
      </p:sp>
      <p:sp>
        <p:nvSpPr>
          <p:cNvPr id="4" name="Slide Number Placeholder 3"/>
          <p:cNvSpPr>
            <a:spLocks noGrp="1"/>
          </p:cNvSpPr>
          <p:nvPr>
            <p:ph type="sldNum" sz="quarter" idx="12"/>
          </p:nvPr>
        </p:nvSpPr>
        <p:spPr/>
        <p:txBody>
          <a:bodyPr/>
          <a:lstStyle/>
          <a:p>
            <a:fld id="{DD73DC43-398B-4968-A7DE-7A7CAF4FAC65}" type="slidenum">
              <a:rPr lang="en-IN" smtClean="0"/>
              <a:t>3</a:t>
            </a:fld>
            <a:endParaRPr lang="en-IN"/>
          </a:p>
        </p:txBody>
      </p:sp>
    </p:spTree>
    <p:extLst>
      <p:ext uri="{BB962C8B-B14F-4D97-AF65-F5344CB8AC3E}">
        <p14:creationId xmlns:p14="http://schemas.microsoft.com/office/powerpoint/2010/main" val="40828896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6760"/>
            <a:ext cx="10515600" cy="1096206"/>
          </a:xfrm>
        </p:spPr>
        <p:txBody>
          <a:bodyPr>
            <a:normAutofit/>
          </a:bodyPr>
          <a:lstStyle/>
          <a:p>
            <a:r>
              <a:rPr lang="en-IN" sz="4800" dirty="0" smtClean="0"/>
              <a:t>TECHNOLOGY STACK</a:t>
            </a:r>
            <a:endParaRPr lang="en-IN" sz="4800" dirty="0"/>
          </a:p>
        </p:txBody>
      </p:sp>
      <p:sp>
        <p:nvSpPr>
          <p:cNvPr id="3" name="Content Placeholder 2"/>
          <p:cNvSpPr>
            <a:spLocks noGrp="1"/>
          </p:cNvSpPr>
          <p:nvPr>
            <p:ph idx="1"/>
          </p:nvPr>
        </p:nvSpPr>
        <p:spPr>
          <a:xfrm>
            <a:off x="1342402" y="1496894"/>
            <a:ext cx="8015243" cy="5042018"/>
          </a:xfrm>
        </p:spPr>
        <p:txBody>
          <a:bodyPr>
            <a:normAutofit fontScale="92500" lnSpcReduction="10000"/>
          </a:bodyPr>
          <a:lstStyle/>
          <a:p>
            <a:pPr lvl="0"/>
            <a:r>
              <a:rPr lang="en-US" dirty="0"/>
              <a:t>Python 3.8 (</a:t>
            </a:r>
            <a:r>
              <a:rPr lang="en-US" dirty="0" err="1"/>
              <a:t>Pycharm</a:t>
            </a:r>
            <a:r>
              <a:rPr lang="en-US" dirty="0"/>
              <a:t> IDE)</a:t>
            </a:r>
            <a:endParaRPr lang="en-IN" dirty="0"/>
          </a:p>
          <a:p>
            <a:pPr lvl="0"/>
            <a:r>
              <a:rPr lang="en-US" dirty="0" err="1"/>
              <a:t>Kivy</a:t>
            </a:r>
            <a:r>
              <a:rPr lang="en-US" dirty="0"/>
              <a:t> MD</a:t>
            </a:r>
            <a:endParaRPr lang="en-IN" dirty="0"/>
          </a:p>
          <a:p>
            <a:r>
              <a:rPr lang="en-IN" dirty="0" err="1" smtClean="0"/>
              <a:t>Joblib</a:t>
            </a:r>
            <a:endParaRPr lang="en-IN" dirty="0" smtClean="0"/>
          </a:p>
          <a:p>
            <a:r>
              <a:rPr lang="en-IN" dirty="0" err="1" smtClean="0"/>
              <a:t>Sklearn</a:t>
            </a:r>
            <a:endParaRPr lang="en-IN" dirty="0" smtClean="0"/>
          </a:p>
          <a:p>
            <a:r>
              <a:rPr lang="en-IN" dirty="0" smtClean="0"/>
              <a:t>NLTK</a:t>
            </a:r>
          </a:p>
          <a:p>
            <a:r>
              <a:rPr lang="en-IN" dirty="0" smtClean="0"/>
              <a:t>SMTP</a:t>
            </a:r>
          </a:p>
          <a:p>
            <a:r>
              <a:rPr lang="en-IN" dirty="0" smtClean="0"/>
              <a:t>Pandas</a:t>
            </a:r>
          </a:p>
          <a:p>
            <a:r>
              <a:rPr lang="en-IN" dirty="0" smtClean="0"/>
              <a:t>CSV</a:t>
            </a:r>
          </a:p>
          <a:p>
            <a:r>
              <a:rPr lang="en-IN" dirty="0" smtClean="0"/>
              <a:t>LIWC</a:t>
            </a:r>
          </a:p>
          <a:p>
            <a:r>
              <a:rPr lang="en-IN" dirty="0" err="1" smtClean="0"/>
              <a:t>Gensim</a:t>
            </a:r>
            <a:endParaRPr lang="en-IN" dirty="0" smtClean="0"/>
          </a:p>
          <a:p>
            <a:r>
              <a:rPr lang="en-IN" dirty="0" smtClean="0"/>
              <a:t>IBM Watson</a:t>
            </a:r>
            <a:endParaRPr lang="en-IN" dirty="0"/>
          </a:p>
        </p:txBody>
      </p:sp>
      <p:sp>
        <p:nvSpPr>
          <p:cNvPr id="4" name="Slide Number Placeholder 3"/>
          <p:cNvSpPr>
            <a:spLocks noGrp="1"/>
          </p:cNvSpPr>
          <p:nvPr>
            <p:ph type="sldNum" sz="quarter" idx="12"/>
          </p:nvPr>
        </p:nvSpPr>
        <p:spPr/>
        <p:txBody>
          <a:bodyPr/>
          <a:lstStyle/>
          <a:p>
            <a:fld id="{DD73DC43-398B-4968-A7DE-7A7CAF4FAC65}" type="slidenum">
              <a:rPr lang="en-IN" smtClean="0"/>
              <a:t>4</a:t>
            </a:fld>
            <a:endParaRPr lang="en-IN"/>
          </a:p>
        </p:txBody>
      </p:sp>
    </p:spTree>
    <p:extLst>
      <p:ext uri="{BB962C8B-B14F-4D97-AF65-F5344CB8AC3E}">
        <p14:creationId xmlns:p14="http://schemas.microsoft.com/office/powerpoint/2010/main" val="14004226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427" y="296759"/>
            <a:ext cx="8570721" cy="1325563"/>
          </a:xfrm>
        </p:spPr>
        <p:txBody>
          <a:bodyPr/>
          <a:lstStyle/>
          <a:p>
            <a:r>
              <a:rPr lang="en-IN" dirty="0" smtClean="0"/>
              <a:t> </a:t>
            </a:r>
            <a:r>
              <a:rPr lang="en-IN" sz="4800" b="1" dirty="0" err="1" smtClean="0"/>
              <a:t>KivyMD</a:t>
            </a:r>
            <a:endParaRPr lang="en-IN" sz="4800" b="1" dirty="0"/>
          </a:p>
        </p:txBody>
      </p:sp>
      <p:sp>
        <p:nvSpPr>
          <p:cNvPr id="3" name="Content Placeholder 2"/>
          <p:cNvSpPr>
            <a:spLocks noGrp="1"/>
          </p:cNvSpPr>
          <p:nvPr>
            <p:ph idx="1"/>
          </p:nvPr>
        </p:nvSpPr>
        <p:spPr>
          <a:xfrm>
            <a:off x="1265488" y="1888621"/>
            <a:ext cx="10515600" cy="4623274"/>
          </a:xfrm>
        </p:spPr>
        <p:txBody>
          <a:bodyPr>
            <a:normAutofit/>
          </a:bodyPr>
          <a:lstStyle/>
          <a:p>
            <a:r>
              <a:rPr lang="en-US" dirty="0" err="1"/>
              <a:t>KivyMD</a:t>
            </a:r>
            <a:r>
              <a:rPr lang="en-US" dirty="0"/>
              <a:t> is a collection of Material Design compliant widgets for use with </a:t>
            </a:r>
            <a:r>
              <a:rPr lang="en-US" dirty="0" err="1">
                <a:hlinkClick r:id="rId3"/>
              </a:rPr>
              <a:t>Kivy</a:t>
            </a:r>
            <a:r>
              <a:rPr lang="en-US" dirty="0"/>
              <a:t>, is an open source, cross-platform Python framework for the development of applications that makes use of innovative, multi-touch user interfaces. </a:t>
            </a:r>
            <a:endParaRPr lang="en-US" dirty="0" smtClean="0"/>
          </a:p>
          <a:p>
            <a:r>
              <a:rPr lang="en-US" dirty="0" err="1" smtClean="0"/>
              <a:t>Kivy</a:t>
            </a:r>
            <a:r>
              <a:rPr lang="en-US" dirty="0" smtClean="0"/>
              <a:t> </a:t>
            </a:r>
            <a:r>
              <a:rPr lang="en-US" dirty="0"/>
              <a:t>MD is based on </a:t>
            </a:r>
            <a:r>
              <a:rPr lang="en-US" dirty="0" err="1"/>
              <a:t>Kivy</a:t>
            </a:r>
            <a:r>
              <a:rPr lang="en-US" dirty="0"/>
              <a:t> and while some design aspects are much easier to implement. </a:t>
            </a:r>
            <a:endParaRPr lang="en-US" dirty="0" smtClean="0"/>
          </a:p>
          <a:p>
            <a:r>
              <a:rPr lang="en-US" dirty="0" smtClean="0"/>
              <a:t>Currently </a:t>
            </a:r>
            <a:r>
              <a:rPr lang="en-US" dirty="0"/>
              <a:t>it is in </a:t>
            </a:r>
            <a:r>
              <a:rPr lang="en-US" b="1" dirty="0"/>
              <a:t>beta</a:t>
            </a:r>
            <a:r>
              <a:rPr lang="en-US" dirty="0"/>
              <a:t> status, so things are changing all the time and doesn’t assure any kind of API stability. However it is safe to vendor now and make use of what's currently available.</a:t>
            </a:r>
            <a:endParaRPr lang="en-IN" dirty="0"/>
          </a:p>
          <a:p>
            <a:endParaRPr lang="en-IN" dirty="0"/>
          </a:p>
        </p:txBody>
      </p:sp>
      <p:pic>
        <p:nvPicPr>
          <p:cNvPr id="4" name="Picture 3" descr="Logo"/>
          <p:cNvPicPr/>
          <p:nvPr/>
        </p:nvPicPr>
        <p:blipFill>
          <a:blip r:embed="rId4"/>
          <a:srcRect/>
          <a:stretch>
            <a:fillRect/>
          </a:stretch>
        </p:blipFill>
        <p:spPr bwMode="auto">
          <a:xfrm>
            <a:off x="131272" y="64100"/>
            <a:ext cx="1544416" cy="1558222"/>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DD73DC43-398B-4968-A7DE-7A7CAF4FAC65}" type="slidenum">
              <a:rPr lang="en-IN" smtClean="0"/>
              <a:t>5</a:t>
            </a:fld>
            <a:endParaRPr lang="en-IN"/>
          </a:p>
        </p:txBody>
      </p:sp>
    </p:spTree>
    <p:extLst>
      <p:ext uri="{BB962C8B-B14F-4D97-AF65-F5344CB8AC3E}">
        <p14:creationId xmlns:p14="http://schemas.microsoft.com/office/powerpoint/2010/main" val="14341212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err="1" smtClean="0"/>
              <a:t>KivyMD</a:t>
            </a:r>
            <a:r>
              <a:rPr lang="en-IN" sz="4800" dirty="0" smtClean="0"/>
              <a:t> Packages</a:t>
            </a:r>
            <a:endParaRPr lang="en-IN" sz="4800" dirty="0"/>
          </a:p>
        </p:txBody>
      </p:sp>
      <p:sp>
        <p:nvSpPr>
          <p:cNvPr id="4" name="Rectangle 1"/>
          <p:cNvSpPr>
            <a:spLocks noGrp="1" noChangeArrowheads="1"/>
          </p:cNvSpPr>
          <p:nvPr>
            <p:ph idx="1"/>
          </p:nvPr>
        </p:nvSpPr>
        <p:spPr bwMode="auto">
          <a:xfrm>
            <a:off x="838200" y="1923899"/>
            <a:ext cx="8576130" cy="369331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kumimoji="0" lang="en-US" sz="1800" b="0" i="0" u="none" strike="noStrike" cap="none" normalizeH="0" baseline="0" dirty="0" smtClean="0">
                <a:ln>
                  <a:noFill/>
                </a:ln>
                <a:solidFill>
                  <a:srgbClr val="CC7832"/>
                </a:solidFill>
                <a:effectLst/>
                <a:latin typeface="JetBrains Mono"/>
              </a:rPr>
              <a:t>from </a:t>
            </a:r>
            <a:r>
              <a:rPr kumimoji="0" lang="en-US" sz="1800" b="0" i="0" u="none" strike="noStrike" cap="none" normalizeH="0" baseline="0" dirty="0" err="1" smtClean="0">
                <a:ln>
                  <a:noFill/>
                </a:ln>
                <a:solidFill>
                  <a:srgbClr val="A9B7C6"/>
                </a:solidFill>
                <a:effectLst/>
                <a:latin typeface="JetBrains Mono"/>
              </a:rPr>
              <a:t>kivymd.app</a:t>
            </a:r>
            <a:r>
              <a:rPr kumimoji="0" lang="en-US" sz="1800" b="0" i="0" u="none" strike="noStrike" cap="none" normalizeH="0" baseline="0" dirty="0" smtClean="0">
                <a:ln>
                  <a:noFill/>
                </a:ln>
                <a:solidFill>
                  <a:srgbClr val="A9B7C6"/>
                </a:solidFill>
                <a:effectLst/>
                <a:latin typeface="JetBrains Mono"/>
              </a:rPr>
              <a:t> </a:t>
            </a:r>
            <a:r>
              <a:rPr kumimoji="0" lang="en-US" sz="1800" b="0" i="0" u="none" strike="noStrike" cap="none" normalizeH="0" baseline="0" dirty="0" smtClean="0">
                <a:ln>
                  <a:noFill/>
                </a:ln>
                <a:solidFill>
                  <a:srgbClr val="CC7832"/>
                </a:solidFill>
                <a:effectLst/>
                <a:latin typeface="JetBrains Mono"/>
              </a:rPr>
              <a:t>import </a:t>
            </a:r>
            <a:r>
              <a:rPr kumimoji="0" lang="en-US" sz="1800" b="0" i="0" u="none" strike="noStrike" cap="none" normalizeH="0" baseline="0" dirty="0" err="1" smtClean="0">
                <a:ln>
                  <a:noFill/>
                </a:ln>
                <a:solidFill>
                  <a:srgbClr val="A9B7C6"/>
                </a:solidFill>
                <a:effectLst/>
                <a:latin typeface="JetBrains Mono"/>
              </a:rPr>
              <a:t>MDApp</a:t>
            </a:r>
            <a:r>
              <a:rPr kumimoji="0" lang="en-US" sz="1800" b="0" i="0" u="none" strike="noStrike" cap="none" normalizeH="0" baseline="0" dirty="0" smtClean="0">
                <a:ln>
                  <a:noFill/>
                </a:ln>
                <a:solidFill>
                  <a:srgbClr val="A9B7C6"/>
                </a:solidFill>
                <a:effectLst/>
                <a:latin typeface="JetBrains Mono"/>
              </a:rPr>
              <a:t/>
            </a:r>
            <a:br>
              <a:rPr kumimoji="0" lang="en-US" sz="1800" b="0" i="0" u="none" strike="noStrike" cap="none" normalizeH="0" baseline="0" dirty="0" smtClean="0">
                <a:ln>
                  <a:noFill/>
                </a:ln>
                <a:solidFill>
                  <a:srgbClr val="A9B7C6"/>
                </a:solidFill>
                <a:effectLst/>
                <a:latin typeface="JetBrains Mono"/>
              </a:rPr>
            </a:br>
            <a:r>
              <a:rPr kumimoji="0" lang="en-US" sz="1800" b="0" i="0" u="none" strike="noStrike" cap="none" normalizeH="0" baseline="0" dirty="0" smtClean="0">
                <a:ln>
                  <a:noFill/>
                </a:ln>
                <a:solidFill>
                  <a:srgbClr val="CC7832"/>
                </a:solidFill>
                <a:effectLst/>
                <a:latin typeface="JetBrains Mono"/>
              </a:rPr>
              <a:t>from </a:t>
            </a:r>
            <a:r>
              <a:rPr kumimoji="0" lang="en-US" sz="1800" b="0" i="0" u="none" strike="noStrike" cap="none" normalizeH="0" baseline="0" dirty="0" err="1" smtClean="0">
                <a:ln>
                  <a:noFill/>
                </a:ln>
                <a:solidFill>
                  <a:srgbClr val="A9B7C6"/>
                </a:solidFill>
                <a:effectLst/>
                <a:latin typeface="JetBrains Mono"/>
              </a:rPr>
              <a:t>kivy.lang</a:t>
            </a:r>
            <a:r>
              <a:rPr kumimoji="0" lang="en-US" sz="1800" b="0" i="0" u="none" strike="noStrike" cap="none" normalizeH="0" baseline="0" dirty="0" smtClean="0">
                <a:ln>
                  <a:noFill/>
                </a:ln>
                <a:solidFill>
                  <a:srgbClr val="A9B7C6"/>
                </a:solidFill>
                <a:effectLst/>
                <a:latin typeface="JetBrains Mono"/>
              </a:rPr>
              <a:t> </a:t>
            </a:r>
            <a:r>
              <a:rPr kumimoji="0" lang="en-US" sz="1800" b="0" i="0" u="none" strike="noStrike" cap="none" normalizeH="0" baseline="0" dirty="0" smtClean="0">
                <a:ln>
                  <a:noFill/>
                </a:ln>
                <a:solidFill>
                  <a:srgbClr val="CC7832"/>
                </a:solidFill>
                <a:effectLst/>
                <a:latin typeface="JetBrains Mono"/>
              </a:rPr>
              <a:t>import </a:t>
            </a:r>
            <a:r>
              <a:rPr kumimoji="0" lang="en-US" sz="1800" b="0" i="0" u="none" strike="noStrike" cap="none" normalizeH="0" baseline="0" dirty="0" smtClean="0">
                <a:ln>
                  <a:noFill/>
                </a:ln>
                <a:solidFill>
                  <a:srgbClr val="A9B7C6"/>
                </a:solidFill>
                <a:effectLst/>
                <a:latin typeface="JetBrains Mono"/>
              </a:rPr>
              <a:t>Builder</a:t>
            </a:r>
            <a:br>
              <a:rPr kumimoji="0" lang="en-US" sz="1800" b="0" i="0" u="none" strike="noStrike" cap="none" normalizeH="0" baseline="0" dirty="0" smtClean="0">
                <a:ln>
                  <a:noFill/>
                </a:ln>
                <a:solidFill>
                  <a:srgbClr val="A9B7C6"/>
                </a:solidFill>
                <a:effectLst/>
                <a:latin typeface="JetBrains Mono"/>
              </a:rPr>
            </a:br>
            <a:r>
              <a:rPr kumimoji="0" lang="en-US" sz="1800" b="0" i="0" u="none" strike="noStrike" cap="none" normalizeH="0" baseline="0" dirty="0" smtClean="0">
                <a:ln>
                  <a:noFill/>
                </a:ln>
                <a:solidFill>
                  <a:srgbClr val="CC7832"/>
                </a:solidFill>
                <a:effectLst/>
                <a:latin typeface="JetBrains Mono"/>
              </a:rPr>
              <a:t>from </a:t>
            </a:r>
            <a:r>
              <a:rPr kumimoji="0" lang="en-US" sz="1800" b="0" i="0" u="none" strike="noStrike" cap="none" normalizeH="0" baseline="0" dirty="0" err="1" smtClean="0">
                <a:ln>
                  <a:noFill/>
                </a:ln>
                <a:solidFill>
                  <a:srgbClr val="A9B7C6"/>
                </a:solidFill>
                <a:effectLst/>
                <a:latin typeface="JetBrains Mono"/>
              </a:rPr>
              <a:t>kivy.core.window</a:t>
            </a:r>
            <a:r>
              <a:rPr kumimoji="0" lang="en-US" sz="1800" b="0" i="0" u="none" strike="noStrike" cap="none" normalizeH="0" baseline="0" dirty="0" smtClean="0">
                <a:ln>
                  <a:noFill/>
                </a:ln>
                <a:solidFill>
                  <a:srgbClr val="A9B7C6"/>
                </a:solidFill>
                <a:effectLst/>
                <a:latin typeface="JetBrains Mono"/>
              </a:rPr>
              <a:t> </a:t>
            </a:r>
            <a:r>
              <a:rPr kumimoji="0" lang="en-US" sz="1800" b="0" i="0" u="none" strike="noStrike" cap="none" normalizeH="0" baseline="0" dirty="0" smtClean="0">
                <a:ln>
                  <a:noFill/>
                </a:ln>
                <a:solidFill>
                  <a:srgbClr val="CC7832"/>
                </a:solidFill>
                <a:effectLst/>
                <a:latin typeface="JetBrains Mono"/>
              </a:rPr>
              <a:t>import </a:t>
            </a:r>
            <a:r>
              <a:rPr kumimoji="0" lang="en-US" sz="1800" b="0" i="0" u="none" strike="noStrike" cap="none" normalizeH="0" baseline="0" dirty="0" smtClean="0">
                <a:ln>
                  <a:noFill/>
                </a:ln>
                <a:solidFill>
                  <a:srgbClr val="A9B7C6"/>
                </a:solidFill>
                <a:effectLst/>
                <a:latin typeface="JetBrains Mono"/>
              </a:rPr>
              <a:t>Window</a:t>
            </a:r>
            <a:br>
              <a:rPr kumimoji="0" lang="en-US" sz="1800" b="0" i="0" u="none" strike="noStrike" cap="none" normalizeH="0" baseline="0" dirty="0" smtClean="0">
                <a:ln>
                  <a:noFill/>
                </a:ln>
                <a:solidFill>
                  <a:srgbClr val="A9B7C6"/>
                </a:solidFill>
                <a:effectLst/>
                <a:latin typeface="JetBrains Mono"/>
              </a:rPr>
            </a:br>
            <a:r>
              <a:rPr kumimoji="0" lang="en-US" sz="1800" b="0" i="0" u="none" strike="noStrike" cap="none" normalizeH="0" baseline="0" dirty="0" smtClean="0">
                <a:ln>
                  <a:noFill/>
                </a:ln>
                <a:solidFill>
                  <a:srgbClr val="CC7832"/>
                </a:solidFill>
                <a:effectLst/>
                <a:latin typeface="JetBrains Mono"/>
              </a:rPr>
              <a:t>from </a:t>
            </a:r>
            <a:r>
              <a:rPr kumimoji="0" lang="en-US" sz="1800" b="0" i="0" u="none" strike="noStrike" cap="none" normalizeH="0" baseline="0" dirty="0" err="1" smtClean="0">
                <a:ln>
                  <a:noFill/>
                </a:ln>
                <a:solidFill>
                  <a:srgbClr val="A9B7C6"/>
                </a:solidFill>
                <a:effectLst/>
                <a:latin typeface="JetBrains Mono"/>
              </a:rPr>
              <a:t>kivymd.theming</a:t>
            </a:r>
            <a:r>
              <a:rPr kumimoji="0" lang="en-US" sz="1800" b="0" i="0" u="none" strike="noStrike" cap="none" normalizeH="0" baseline="0" dirty="0" smtClean="0">
                <a:ln>
                  <a:noFill/>
                </a:ln>
                <a:solidFill>
                  <a:srgbClr val="A9B7C6"/>
                </a:solidFill>
                <a:effectLst/>
                <a:latin typeface="JetBrains Mono"/>
              </a:rPr>
              <a:t> </a:t>
            </a:r>
            <a:r>
              <a:rPr kumimoji="0" lang="en-US" sz="1800" b="0" i="0" u="none" strike="noStrike" cap="none" normalizeH="0" baseline="0" dirty="0" smtClean="0">
                <a:ln>
                  <a:noFill/>
                </a:ln>
                <a:solidFill>
                  <a:srgbClr val="CC7832"/>
                </a:solidFill>
                <a:effectLst/>
                <a:latin typeface="JetBrains Mono"/>
              </a:rPr>
              <a:t>import </a:t>
            </a:r>
            <a:r>
              <a:rPr kumimoji="0" lang="en-US" sz="1800" b="0" i="0" u="none" strike="noStrike" cap="none" normalizeH="0" baseline="0" dirty="0" err="1" smtClean="0">
                <a:ln>
                  <a:noFill/>
                </a:ln>
                <a:solidFill>
                  <a:srgbClr val="A9B7C6"/>
                </a:solidFill>
                <a:effectLst/>
                <a:latin typeface="JetBrains Mono"/>
              </a:rPr>
              <a:t>ThemableBehavior</a:t>
            </a:r>
            <a:r>
              <a:rPr kumimoji="0" lang="en-US" sz="1800" b="0" i="0" u="none" strike="noStrike" cap="none" normalizeH="0" baseline="0" dirty="0" smtClean="0">
                <a:ln>
                  <a:noFill/>
                </a:ln>
                <a:solidFill>
                  <a:srgbClr val="A9B7C6"/>
                </a:solidFill>
                <a:effectLst/>
                <a:latin typeface="JetBrains Mono"/>
              </a:rPr>
              <a:t/>
            </a:r>
            <a:br>
              <a:rPr kumimoji="0" lang="en-US" sz="1800" b="0" i="0" u="none" strike="noStrike" cap="none" normalizeH="0" baseline="0" dirty="0" smtClean="0">
                <a:ln>
                  <a:noFill/>
                </a:ln>
                <a:solidFill>
                  <a:srgbClr val="A9B7C6"/>
                </a:solidFill>
                <a:effectLst/>
                <a:latin typeface="JetBrains Mono"/>
              </a:rPr>
            </a:br>
            <a:r>
              <a:rPr kumimoji="0" lang="en-US" sz="1800" b="0" i="0" u="none" strike="noStrike" cap="none" normalizeH="0" baseline="0" dirty="0" smtClean="0">
                <a:ln>
                  <a:noFill/>
                </a:ln>
                <a:solidFill>
                  <a:srgbClr val="CC7832"/>
                </a:solidFill>
                <a:effectLst/>
                <a:latin typeface="JetBrains Mono"/>
              </a:rPr>
              <a:t>from </a:t>
            </a:r>
            <a:r>
              <a:rPr kumimoji="0" lang="en-US" sz="1800" b="0" i="0" u="none" strike="noStrike" cap="none" normalizeH="0" baseline="0" dirty="0" err="1" smtClean="0">
                <a:ln>
                  <a:noFill/>
                </a:ln>
                <a:solidFill>
                  <a:srgbClr val="A9B7C6"/>
                </a:solidFill>
                <a:effectLst/>
                <a:latin typeface="JetBrains Mono"/>
              </a:rPr>
              <a:t>kivymd.uix.filemanager</a:t>
            </a:r>
            <a:r>
              <a:rPr kumimoji="0" lang="en-US" sz="1800" b="0" i="0" u="none" strike="noStrike" cap="none" normalizeH="0" baseline="0" dirty="0" smtClean="0">
                <a:ln>
                  <a:noFill/>
                </a:ln>
                <a:solidFill>
                  <a:srgbClr val="A9B7C6"/>
                </a:solidFill>
                <a:effectLst/>
                <a:latin typeface="JetBrains Mono"/>
              </a:rPr>
              <a:t> </a:t>
            </a:r>
            <a:r>
              <a:rPr kumimoji="0" lang="en-US" sz="1800" b="0" i="0" u="none" strike="noStrike" cap="none" normalizeH="0" baseline="0" dirty="0" smtClean="0">
                <a:ln>
                  <a:noFill/>
                </a:ln>
                <a:solidFill>
                  <a:srgbClr val="CC7832"/>
                </a:solidFill>
                <a:effectLst/>
                <a:latin typeface="JetBrains Mono"/>
              </a:rPr>
              <a:t>import </a:t>
            </a:r>
            <a:r>
              <a:rPr kumimoji="0" lang="en-US" sz="1800" b="0" i="0" u="none" strike="noStrike" cap="none" normalizeH="0" baseline="0" dirty="0" err="1" smtClean="0">
                <a:ln>
                  <a:noFill/>
                </a:ln>
                <a:solidFill>
                  <a:srgbClr val="A9B7C6"/>
                </a:solidFill>
                <a:effectLst/>
                <a:latin typeface="JetBrains Mono"/>
              </a:rPr>
              <a:t>MDFileManager</a:t>
            </a:r>
            <a:r>
              <a:rPr kumimoji="0" lang="en-US" sz="1800" b="0" i="0" u="none" strike="noStrike" cap="none" normalizeH="0" baseline="0" dirty="0" smtClean="0">
                <a:ln>
                  <a:noFill/>
                </a:ln>
                <a:solidFill>
                  <a:srgbClr val="A9B7C6"/>
                </a:solidFill>
                <a:effectLst/>
                <a:latin typeface="JetBrains Mono"/>
              </a:rPr>
              <a:t/>
            </a:r>
            <a:br>
              <a:rPr kumimoji="0" lang="en-US" sz="1800" b="0" i="0" u="none" strike="noStrike" cap="none" normalizeH="0" baseline="0" dirty="0" smtClean="0">
                <a:ln>
                  <a:noFill/>
                </a:ln>
                <a:solidFill>
                  <a:srgbClr val="A9B7C6"/>
                </a:solidFill>
                <a:effectLst/>
                <a:latin typeface="JetBrains Mono"/>
              </a:rPr>
            </a:br>
            <a:r>
              <a:rPr kumimoji="0" lang="en-US" sz="1800" b="0" i="0" u="none" strike="noStrike" cap="none" normalizeH="0" baseline="0" dirty="0" smtClean="0">
                <a:ln>
                  <a:noFill/>
                </a:ln>
                <a:solidFill>
                  <a:srgbClr val="CC7832"/>
                </a:solidFill>
                <a:effectLst/>
                <a:latin typeface="JetBrains Mono"/>
              </a:rPr>
              <a:t>from </a:t>
            </a:r>
            <a:r>
              <a:rPr kumimoji="0" lang="en-US" sz="1800" b="0" i="0" u="none" strike="noStrike" cap="none" normalizeH="0" baseline="0" dirty="0" err="1" smtClean="0">
                <a:ln>
                  <a:noFill/>
                </a:ln>
                <a:solidFill>
                  <a:srgbClr val="A9B7C6"/>
                </a:solidFill>
                <a:effectLst/>
                <a:latin typeface="JetBrains Mono"/>
              </a:rPr>
              <a:t>kivymd.uix.boxlayout</a:t>
            </a:r>
            <a:r>
              <a:rPr kumimoji="0" lang="en-US" sz="1800" b="0" i="0" u="none" strike="noStrike" cap="none" normalizeH="0" baseline="0" dirty="0" smtClean="0">
                <a:ln>
                  <a:noFill/>
                </a:ln>
                <a:solidFill>
                  <a:srgbClr val="A9B7C6"/>
                </a:solidFill>
                <a:effectLst/>
                <a:latin typeface="JetBrains Mono"/>
              </a:rPr>
              <a:t> </a:t>
            </a:r>
            <a:r>
              <a:rPr kumimoji="0" lang="en-US" sz="1800" b="0" i="0" u="none" strike="noStrike" cap="none" normalizeH="0" baseline="0" dirty="0" smtClean="0">
                <a:ln>
                  <a:noFill/>
                </a:ln>
                <a:solidFill>
                  <a:srgbClr val="CC7832"/>
                </a:solidFill>
                <a:effectLst/>
                <a:latin typeface="JetBrains Mono"/>
              </a:rPr>
              <a:t>import </a:t>
            </a:r>
            <a:r>
              <a:rPr kumimoji="0" lang="en-US" sz="1800" b="0" i="0" u="none" strike="noStrike" cap="none" normalizeH="0" baseline="0" dirty="0" err="1" smtClean="0">
                <a:ln>
                  <a:noFill/>
                </a:ln>
                <a:solidFill>
                  <a:srgbClr val="A9B7C6"/>
                </a:solidFill>
                <a:effectLst/>
                <a:latin typeface="JetBrains Mono"/>
              </a:rPr>
              <a:t>BoxLayout</a:t>
            </a:r>
            <a:r>
              <a:rPr kumimoji="0" lang="en-US" sz="1800" b="0" i="0" u="none" strike="noStrike" cap="none" normalizeH="0" baseline="0" dirty="0" smtClean="0">
                <a:ln>
                  <a:noFill/>
                </a:ln>
                <a:solidFill>
                  <a:srgbClr val="A9B7C6"/>
                </a:solidFill>
                <a:effectLst/>
                <a:latin typeface="JetBrains Mono"/>
              </a:rPr>
              <a:t/>
            </a:r>
            <a:br>
              <a:rPr kumimoji="0" lang="en-US" sz="1800" b="0" i="0" u="none" strike="noStrike" cap="none" normalizeH="0" baseline="0" dirty="0" smtClean="0">
                <a:ln>
                  <a:noFill/>
                </a:ln>
                <a:solidFill>
                  <a:srgbClr val="A9B7C6"/>
                </a:solidFill>
                <a:effectLst/>
                <a:latin typeface="JetBrains Mono"/>
              </a:rPr>
            </a:br>
            <a:r>
              <a:rPr kumimoji="0" lang="en-US" sz="1800" b="0" i="0" u="none" strike="noStrike" cap="none" normalizeH="0" baseline="0" dirty="0" smtClean="0">
                <a:ln>
                  <a:noFill/>
                </a:ln>
                <a:solidFill>
                  <a:srgbClr val="CC7832"/>
                </a:solidFill>
                <a:effectLst/>
                <a:latin typeface="JetBrains Mono"/>
              </a:rPr>
              <a:t>from </a:t>
            </a:r>
            <a:r>
              <a:rPr kumimoji="0" lang="en-US" sz="1800" b="0" i="0" u="none" strike="noStrike" cap="none" normalizeH="0" baseline="0" dirty="0" err="1" smtClean="0">
                <a:ln>
                  <a:noFill/>
                </a:ln>
                <a:solidFill>
                  <a:srgbClr val="A9B7C6"/>
                </a:solidFill>
                <a:effectLst/>
                <a:latin typeface="JetBrains Mono"/>
              </a:rPr>
              <a:t>kivymd.toast</a:t>
            </a:r>
            <a:r>
              <a:rPr kumimoji="0" lang="en-US" sz="1800" b="0" i="0" u="none" strike="noStrike" cap="none" normalizeH="0" baseline="0" dirty="0" smtClean="0">
                <a:ln>
                  <a:noFill/>
                </a:ln>
                <a:solidFill>
                  <a:srgbClr val="A9B7C6"/>
                </a:solidFill>
                <a:effectLst/>
                <a:latin typeface="JetBrains Mono"/>
              </a:rPr>
              <a:t> </a:t>
            </a:r>
            <a:r>
              <a:rPr kumimoji="0" lang="en-US" sz="1800" b="0" i="0" u="none" strike="noStrike" cap="none" normalizeH="0" baseline="0" dirty="0" smtClean="0">
                <a:ln>
                  <a:noFill/>
                </a:ln>
                <a:solidFill>
                  <a:srgbClr val="CC7832"/>
                </a:solidFill>
                <a:effectLst/>
                <a:latin typeface="JetBrains Mono"/>
              </a:rPr>
              <a:t>import </a:t>
            </a:r>
            <a:r>
              <a:rPr kumimoji="0" lang="en-US" sz="1800" b="0" i="0" u="none" strike="noStrike" cap="none" normalizeH="0" baseline="0" dirty="0" smtClean="0">
                <a:ln>
                  <a:noFill/>
                </a:ln>
                <a:solidFill>
                  <a:srgbClr val="A9B7C6"/>
                </a:solidFill>
                <a:effectLst/>
                <a:latin typeface="JetBrains Mono"/>
              </a:rPr>
              <a:t>toast</a:t>
            </a:r>
            <a:br>
              <a:rPr kumimoji="0" lang="en-US" sz="1800" b="0" i="0" u="none" strike="noStrike" cap="none" normalizeH="0" baseline="0" dirty="0" smtClean="0">
                <a:ln>
                  <a:noFill/>
                </a:ln>
                <a:solidFill>
                  <a:srgbClr val="A9B7C6"/>
                </a:solidFill>
                <a:effectLst/>
                <a:latin typeface="JetBrains Mono"/>
              </a:rPr>
            </a:br>
            <a:r>
              <a:rPr kumimoji="0" lang="en-US" sz="1800" b="0" i="0" u="none" strike="noStrike" cap="none" normalizeH="0" baseline="0" dirty="0" smtClean="0">
                <a:ln>
                  <a:noFill/>
                </a:ln>
                <a:solidFill>
                  <a:srgbClr val="CC7832"/>
                </a:solidFill>
                <a:effectLst/>
                <a:latin typeface="JetBrains Mono"/>
              </a:rPr>
              <a:t>from </a:t>
            </a:r>
            <a:r>
              <a:rPr kumimoji="0" lang="en-US" sz="1800" b="0" i="0" u="none" strike="noStrike" cap="none" normalizeH="0" baseline="0" dirty="0" err="1" smtClean="0">
                <a:ln>
                  <a:noFill/>
                </a:ln>
                <a:solidFill>
                  <a:srgbClr val="A9B7C6"/>
                </a:solidFill>
                <a:effectLst/>
                <a:latin typeface="JetBrains Mono"/>
              </a:rPr>
              <a:t>kivy.uix.screenmanager</a:t>
            </a:r>
            <a:r>
              <a:rPr kumimoji="0" lang="en-US" sz="1800" b="0" i="0" u="none" strike="noStrike" cap="none" normalizeH="0" baseline="0" dirty="0" smtClean="0">
                <a:ln>
                  <a:noFill/>
                </a:ln>
                <a:solidFill>
                  <a:srgbClr val="A9B7C6"/>
                </a:solidFill>
                <a:effectLst/>
                <a:latin typeface="JetBrains Mono"/>
              </a:rPr>
              <a:t> </a:t>
            </a:r>
            <a:r>
              <a:rPr kumimoji="0" lang="en-US" sz="1800" b="0" i="0" u="none" strike="noStrike" cap="none" normalizeH="0" baseline="0" dirty="0" smtClean="0">
                <a:ln>
                  <a:noFill/>
                </a:ln>
                <a:solidFill>
                  <a:srgbClr val="CC7832"/>
                </a:solidFill>
                <a:effectLst/>
                <a:latin typeface="JetBrains Mono"/>
              </a:rPr>
              <a:t>import </a:t>
            </a:r>
            <a:r>
              <a:rPr kumimoji="0" lang="en-US" sz="1800" b="0" i="0" u="none" strike="noStrike" cap="none" normalizeH="0" baseline="0" dirty="0" err="1" smtClean="0">
                <a:ln>
                  <a:noFill/>
                </a:ln>
                <a:solidFill>
                  <a:srgbClr val="A9B7C6"/>
                </a:solidFill>
                <a:effectLst/>
                <a:latin typeface="JetBrains Mono"/>
              </a:rPr>
              <a:t>ScreenManager</a:t>
            </a:r>
            <a:r>
              <a:rPr kumimoji="0" lang="en-US" sz="1800" b="0" i="0" u="none" strike="noStrike" cap="none" normalizeH="0" baseline="0" dirty="0" smtClean="0">
                <a:ln>
                  <a:noFill/>
                </a:ln>
                <a:solidFill>
                  <a:srgbClr val="A9B7C6"/>
                </a:solidFill>
                <a:effectLst/>
                <a:latin typeface="JetBrains Mono"/>
              </a:rPr>
              <a:t/>
            </a:r>
            <a:br>
              <a:rPr kumimoji="0" lang="en-US" sz="1800" b="0" i="0" u="none" strike="noStrike" cap="none" normalizeH="0" baseline="0" dirty="0" smtClean="0">
                <a:ln>
                  <a:noFill/>
                </a:ln>
                <a:solidFill>
                  <a:srgbClr val="A9B7C6"/>
                </a:solidFill>
                <a:effectLst/>
                <a:latin typeface="JetBrains Mono"/>
              </a:rPr>
            </a:br>
            <a:r>
              <a:rPr kumimoji="0" lang="en-US" sz="1800" b="0" i="0" u="none" strike="noStrike" cap="none" normalizeH="0" baseline="0" dirty="0" smtClean="0">
                <a:ln>
                  <a:noFill/>
                </a:ln>
                <a:solidFill>
                  <a:srgbClr val="CC7832"/>
                </a:solidFill>
                <a:effectLst/>
                <a:latin typeface="JetBrains Mono"/>
              </a:rPr>
              <a:t>from </a:t>
            </a:r>
            <a:r>
              <a:rPr kumimoji="0" lang="en-US" sz="1800" b="0" i="0" u="none" strike="noStrike" cap="none" normalizeH="0" baseline="0" dirty="0" err="1" smtClean="0">
                <a:ln>
                  <a:noFill/>
                </a:ln>
                <a:solidFill>
                  <a:srgbClr val="A9B7C6"/>
                </a:solidFill>
                <a:effectLst/>
                <a:latin typeface="JetBrains Mono"/>
              </a:rPr>
              <a:t>kivymd.uix.button</a:t>
            </a:r>
            <a:r>
              <a:rPr kumimoji="0" lang="en-US" sz="1800" b="0" i="0" u="none" strike="noStrike" cap="none" normalizeH="0" baseline="0" dirty="0" smtClean="0">
                <a:ln>
                  <a:noFill/>
                </a:ln>
                <a:solidFill>
                  <a:srgbClr val="A9B7C6"/>
                </a:solidFill>
                <a:effectLst/>
                <a:latin typeface="JetBrains Mono"/>
              </a:rPr>
              <a:t> </a:t>
            </a:r>
            <a:r>
              <a:rPr kumimoji="0" lang="en-US" sz="1800" b="0" i="0" u="none" strike="noStrike" cap="none" normalizeH="0" baseline="0" dirty="0" smtClean="0">
                <a:ln>
                  <a:noFill/>
                </a:ln>
                <a:solidFill>
                  <a:srgbClr val="CC7832"/>
                </a:solidFill>
                <a:effectLst/>
                <a:latin typeface="JetBrains Mono"/>
              </a:rPr>
              <a:t>import </a:t>
            </a:r>
            <a:r>
              <a:rPr kumimoji="0" lang="en-US" sz="1800" b="0" i="0" u="none" strike="noStrike" cap="none" normalizeH="0" baseline="0" dirty="0" err="1" smtClean="0">
                <a:ln>
                  <a:noFill/>
                </a:ln>
                <a:solidFill>
                  <a:srgbClr val="A9B7C6"/>
                </a:solidFill>
                <a:effectLst/>
                <a:latin typeface="JetBrains Mono"/>
              </a:rPr>
              <a:t>MDRectangleFlatButton</a:t>
            </a:r>
            <a:r>
              <a:rPr kumimoji="0" lang="en-US" sz="1800" b="0" i="0" u="none" strike="noStrike" cap="none" normalizeH="0" baseline="0" dirty="0" smtClean="0">
                <a:ln>
                  <a:noFill/>
                </a:ln>
                <a:solidFill>
                  <a:srgbClr val="CC7832"/>
                </a:solidFill>
                <a:effectLst/>
                <a:latin typeface="JetBrains Mono"/>
              </a:rPr>
              <a:t>, </a:t>
            </a:r>
            <a:r>
              <a:rPr kumimoji="0" lang="en-US" sz="1800" b="0" i="0" u="none" strike="noStrike" cap="none" normalizeH="0" baseline="0" dirty="0" err="1" smtClean="0">
                <a:ln>
                  <a:noFill/>
                </a:ln>
                <a:solidFill>
                  <a:srgbClr val="A9B7C6"/>
                </a:solidFill>
                <a:effectLst/>
                <a:latin typeface="JetBrains Mono"/>
              </a:rPr>
              <a:t>MDFlatButton</a:t>
            </a:r>
            <a:r>
              <a:rPr kumimoji="0" lang="en-US" sz="1800" b="0" i="0" u="none" strike="noStrike" cap="none" normalizeH="0" baseline="0" dirty="0" smtClean="0">
                <a:ln>
                  <a:noFill/>
                </a:ln>
                <a:solidFill>
                  <a:srgbClr val="A9B7C6"/>
                </a:solidFill>
                <a:effectLst/>
                <a:latin typeface="JetBrains Mono"/>
              </a:rPr>
              <a:t/>
            </a:r>
            <a:br>
              <a:rPr kumimoji="0" lang="en-US" sz="1800" b="0" i="0" u="none" strike="noStrike" cap="none" normalizeH="0" baseline="0" dirty="0" smtClean="0">
                <a:ln>
                  <a:noFill/>
                </a:ln>
                <a:solidFill>
                  <a:srgbClr val="A9B7C6"/>
                </a:solidFill>
                <a:effectLst/>
                <a:latin typeface="JetBrains Mono"/>
              </a:rPr>
            </a:br>
            <a:r>
              <a:rPr kumimoji="0" lang="en-US" sz="1800" b="0" i="0" u="none" strike="noStrike" cap="none" normalizeH="0" baseline="0" dirty="0" smtClean="0">
                <a:ln>
                  <a:noFill/>
                </a:ln>
                <a:solidFill>
                  <a:srgbClr val="CC7832"/>
                </a:solidFill>
                <a:effectLst/>
                <a:latin typeface="JetBrains Mono"/>
              </a:rPr>
              <a:t>from </a:t>
            </a:r>
            <a:r>
              <a:rPr kumimoji="0" lang="en-US" sz="1800" b="0" i="0" u="none" strike="noStrike" cap="none" normalizeH="0" baseline="0" dirty="0" err="1" smtClean="0">
                <a:ln>
                  <a:noFill/>
                </a:ln>
                <a:solidFill>
                  <a:srgbClr val="A9B7C6"/>
                </a:solidFill>
                <a:effectLst/>
                <a:latin typeface="JetBrains Mono"/>
              </a:rPr>
              <a:t>kivymd.uix.dialog</a:t>
            </a:r>
            <a:r>
              <a:rPr kumimoji="0" lang="en-US" sz="1800" b="0" i="0" u="none" strike="noStrike" cap="none" normalizeH="0" baseline="0" dirty="0" smtClean="0">
                <a:ln>
                  <a:noFill/>
                </a:ln>
                <a:solidFill>
                  <a:srgbClr val="A9B7C6"/>
                </a:solidFill>
                <a:effectLst/>
                <a:latin typeface="JetBrains Mono"/>
              </a:rPr>
              <a:t> </a:t>
            </a:r>
            <a:r>
              <a:rPr kumimoji="0" lang="en-US" sz="1800" b="0" i="0" u="none" strike="noStrike" cap="none" normalizeH="0" baseline="0" dirty="0" smtClean="0">
                <a:ln>
                  <a:noFill/>
                </a:ln>
                <a:solidFill>
                  <a:srgbClr val="CC7832"/>
                </a:solidFill>
                <a:effectLst/>
                <a:latin typeface="JetBrains Mono"/>
              </a:rPr>
              <a:t>import </a:t>
            </a:r>
            <a:r>
              <a:rPr kumimoji="0" lang="en-US" sz="1800" b="0" i="0" u="none" strike="noStrike" cap="none" normalizeH="0" baseline="0" dirty="0" err="1" smtClean="0">
                <a:ln>
                  <a:noFill/>
                </a:ln>
                <a:solidFill>
                  <a:srgbClr val="A9B7C6"/>
                </a:solidFill>
                <a:effectLst/>
                <a:latin typeface="JetBrains Mono"/>
              </a:rPr>
              <a:t>MDDialog</a:t>
            </a:r>
            <a:r>
              <a:rPr kumimoji="0" lang="en-US" sz="1800" b="0" i="0" u="none" strike="noStrike" cap="none" normalizeH="0" baseline="0" dirty="0" smtClean="0">
                <a:ln>
                  <a:noFill/>
                </a:ln>
                <a:solidFill>
                  <a:srgbClr val="A9B7C6"/>
                </a:solidFill>
                <a:effectLst/>
                <a:latin typeface="JetBrains Mono"/>
              </a:rPr>
              <a:t/>
            </a:r>
            <a:br>
              <a:rPr kumimoji="0" lang="en-US" sz="1800" b="0" i="0" u="none" strike="noStrike" cap="none" normalizeH="0" baseline="0" dirty="0" smtClean="0">
                <a:ln>
                  <a:noFill/>
                </a:ln>
                <a:solidFill>
                  <a:srgbClr val="A9B7C6"/>
                </a:solidFill>
                <a:effectLst/>
                <a:latin typeface="JetBrains Mono"/>
              </a:rPr>
            </a:br>
            <a:r>
              <a:rPr kumimoji="0" lang="en-US" sz="1800" b="0" i="0" u="none" strike="noStrike" cap="none" normalizeH="0" baseline="0" dirty="0" smtClean="0">
                <a:ln>
                  <a:noFill/>
                </a:ln>
                <a:solidFill>
                  <a:srgbClr val="CC7832"/>
                </a:solidFill>
                <a:effectLst/>
                <a:latin typeface="JetBrains Mono"/>
              </a:rPr>
              <a:t>from </a:t>
            </a:r>
            <a:r>
              <a:rPr kumimoji="0" lang="en-US" sz="1800" b="0" i="0" u="none" strike="noStrike" cap="none" normalizeH="0" baseline="0" dirty="0" err="1" smtClean="0">
                <a:ln>
                  <a:noFill/>
                </a:ln>
                <a:solidFill>
                  <a:srgbClr val="A9B7C6"/>
                </a:solidFill>
                <a:effectLst/>
                <a:latin typeface="JetBrains Mono"/>
              </a:rPr>
              <a:t>kivymd.uix.list</a:t>
            </a:r>
            <a:r>
              <a:rPr kumimoji="0" lang="en-US" sz="1800" b="0" i="0" u="none" strike="noStrike" cap="none" normalizeH="0" baseline="0" dirty="0" smtClean="0">
                <a:ln>
                  <a:noFill/>
                </a:ln>
                <a:solidFill>
                  <a:srgbClr val="A9B7C6"/>
                </a:solidFill>
                <a:effectLst/>
                <a:latin typeface="JetBrains Mono"/>
              </a:rPr>
              <a:t> </a:t>
            </a:r>
            <a:r>
              <a:rPr kumimoji="0" lang="en-US" sz="1800" b="0" i="0" u="none" strike="noStrike" cap="none" normalizeH="0" baseline="0" dirty="0" smtClean="0">
                <a:ln>
                  <a:noFill/>
                </a:ln>
                <a:solidFill>
                  <a:srgbClr val="CC7832"/>
                </a:solidFill>
                <a:effectLst/>
                <a:latin typeface="JetBrains Mono"/>
              </a:rPr>
              <a:t>import </a:t>
            </a:r>
            <a:r>
              <a:rPr kumimoji="0" lang="en-US" sz="1800" b="0" i="0" u="none" strike="noStrike" cap="none" normalizeH="0" baseline="0" dirty="0" err="1" smtClean="0">
                <a:ln>
                  <a:noFill/>
                </a:ln>
                <a:solidFill>
                  <a:srgbClr val="A9B7C6"/>
                </a:solidFill>
                <a:effectLst/>
                <a:latin typeface="JetBrains Mono"/>
              </a:rPr>
              <a:t>MDList</a:t>
            </a:r>
            <a:r>
              <a:rPr kumimoji="0" lang="en-US" sz="1800" b="0" i="0" u="none" strike="noStrike" cap="none" normalizeH="0" baseline="0" dirty="0" smtClean="0">
                <a:ln>
                  <a:noFill/>
                </a:ln>
                <a:solidFill>
                  <a:srgbClr val="A9B7C6"/>
                </a:solidFill>
                <a:effectLst/>
                <a:latin typeface="JetBrains Mono"/>
              </a:rPr>
              <a:t/>
            </a:r>
            <a:br>
              <a:rPr kumimoji="0" lang="en-US" sz="1800" b="0" i="0" u="none" strike="noStrike" cap="none" normalizeH="0" baseline="0" dirty="0" smtClean="0">
                <a:ln>
                  <a:noFill/>
                </a:ln>
                <a:solidFill>
                  <a:srgbClr val="A9B7C6"/>
                </a:solidFill>
                <a:effectLst/>
                <a:latin typeface="JetBrains Mono"/>
              </a:rPr>
            </a:br>
            <a:r>
              <a:rPr kumimoji="0" lang="en-US" sz="1800" b="0" i="0" u="none" strike="noStrike" cap="none" normalizeH="0" baseline="0" dirty="0" smtClean="0">
                <a:ln>
                  <a:noFill/>
                </a:ln>
                <a:solidFill>
                  <a:srgbClr val="CC7832"/>
                </a:solidFill>
                <a:effectLst/>
                <a:latin typeface="JetBrains Mono"/>
              </a:rPr>
              <a:t>from </a:t>
            </a:r>
            <a:r>
              <a:rPr kumimoji="0" lang="en-US" sz="1800" b="0" i="0" u="none" strike="noStrike" cap="none" normalizeH="0" baseline="0" dirty="0" err="1" smtClean="0">
                <a:ln>
                  <a:noFill/>
                </a:ln>
                <a:solidFill>
                  <a:srgbClr val="A9B7C6"/>
                </a:solidFill>
                <a:effectLst/>
                <a:latin typeface="JetBrains Mono"/>
              </a:rPr>
              <a:t>kivymd.uix.list</a:t>
            </a:r>
            <a:r>
              <a:rPr kumimoji="0" lang="en-US" sz="1800" b="0" i="0" u="none" strike="noStrike" cap="none" normalizeH="0" baseline="0" dirty="0" smtClean="0">
                <a:ln>
                  <a:noFill/>
                </a:ln>
                <a:solidFill>
                  <a:srgbClr val="A9B7C6"/>
                </a:solidFill>
                <a:effectLst/>
                <a:latin typeface="JetBrains Mono"/>
              </a:rPr>
              <a:t> </a:t>
            </a:r>
            <a:r>
              <a:rPr kumimoji="0" lang="en-US" sz="1800" b="0" i="0" u="none" strike="noStrike" cap="none" normalizeH="0" baseline="0" dirty="0" smtClean="0">
                <a:ln>
                  <a:noFill/>
                </a:ln>
                <a:solidFill>
                  <a:srgbClr val="CC7832"/>
                </a:solidFill>
                <a:effectLst/>
                <a:latin typeface="JetBrains Mono"/>
              </a:rPr>
              <a:t>import </a:t>
            </a:r>
            <a:r>
              <a:rPr kumimoji="0" lang="en-US" sz="1800" b="0" i="0" u="none" strike="noStrike" cap="none" normalizeH="0" baseline="0" dirty="0" err="1" smtClean="0">
                <a:ln>
                  <a:noFill/>
                </a:ln>
                <a:solidFill>
                  <a:srgbClr val="A9B7C6"/>
                </a:solidFill>
                <a:effectLst/>
                <a:latin typeface="JetBrains Mono"/>
              </a:rPr>
              <a:t>OneLineListItem</a:t>
            </a:r>
            <a:r>
              <a:rPr kumimoji="0" lang="en-US" sz="1800" b="0" i="0" u="none" strike="noStrike" cap="none" normalizeH="0" baseline="0" dirty="0" smtClean="0">
                <a:ln>
                  <a:noFill/>
                </a:ln>
                <a:solidFill>
                  <a:srgbClr val="CC7832"/>
                </a:solidFill>
                <a:effectLst/>
                <a:latin typeface="JetBrains Mono"/>
              </a:rPr>
              <a:t>, </a:t>
            </a:r>
            <a:r>
              <a:rPr kumimoji="0" lang="en-US" sz="1800" b="0" i="0" u="none" strike="noStrike" cap="none" normalizeH="0" baseline="0" dirty="0" err="1" smtClean="0">
                <a:ln>
                  <a:noFill/>
                </a:ln>
                <a:solidFill>
                  <a:srgbClr val="A9B7C6"/>
                </a:solidFill>
                <a:effectLst/>
                <a:latin typeface="JetBrains Mono"/>
              </a:rPr>
              <a:t>TwoLineListItem</a:t>
            </a:r>
            <a:r>
              <a:rPr kumimoji="0" lang="en-US" sz="1800" b="0" i="0" u="none" strike="noStrike" cap="none" normalizeH="0" baseline="0" dirty="0" smtClean="0">
                <a:ln>
                  <a:noFill/>
                </a:ln>
                <a:solidFill>
                  <a:srgbClr val="CC7832"/>
                </a:solidFill>
                <a:effectLst/>
                <a:latin typeface="JetBrains Mono"/>
              </a:rPr>
              <a:t>, </a:t>
            </a:r>
            <a:r>
              <a:rPr kumimoji="0" lang="en-US" sz="1800" b="0" i="0" u="none" strike="noStrike" cap="none" normalizeH="0" baseline="0" dirty="0" err="1" smtClean="0">
                <a:ln>
                  <a:noFill/>
                </a:ln>
                <a:solidFill>
                  <a:srgbClr val="A9B7C6"/>
                </a:solidFill>
                <a:effectLst/>
                <a:latin typeface="JetBrains Mono"/>
              </a:rPr>
              <a:t>ThreeLineListItem</a:t>
            </a:r>
            <a:r>
              <a:rPr kumimoji="0" lang="en-US" sz="1800" b="0" i="0" u="none" strike="noStrike" cap="none" normalizeH="0" baseline="0" dirty="0" smtClean="0">
                <a:ln>
                  <a:noFill/>
                </a:ln>
                <a:solidFill>
                  <a:srgbClr val="A9B7C6"/>
                </a:solidFill>
                <a:effectLst/>
                <a:latin typeface="JetBrains Mono"/>
              </a:rPr>
              <a:t/>
            </a:r>
            <a:br>
              <a:rPr kumimoji="0" lang="en-US" sz="1800" b="0" i="0" u="none" strike="noStrike" cap="none" normalizeH="0" baseline="0" dirty="0" smtClean="0">
                <a:ln>
                  <a:noFill/>
                </a:ln>
                <a:solidFill>
                  <a:srgbClr val="A9B7C6"/>
                </a:solidFill>
                <a:effectLst/>
                <a:latin typeface="JetBrains Mono"/>
              </a:rPr>
            </a:br>
            <a:r>
              <a:rPr kumimoji="0" lang="en-US" sz="1800" b="0" i="0" u="none" strike="noStrike" cap="none" normalizeH="0" baseline="0" dirty="0" smtClean="0">
                <a:ln>
                  <a:noFill/>
                </a:ln>
                <a:solidFill>
                  <a:srgbClr val="CC7832"/>
                </a:solidFill>
                <a:effectLst/>
                <a:latin typeface="JetBrains Mono"/>
              </a:rPr>
              <a:t>from </a:t>
            </a:r>
            <a:r>
              <a:rPr kumimoji="0" lang="en-US" sz="1800" b="0" i="0" u="none" strike="noStrike" cap="none" normalizeH="0" baseline="0" dirty="0" err="1" smtClean="0">
                <a:ln>
                  <a:noFill/>
                </a:ln>
                <a:solidFill>
                  <a:srgbClr val="A9B7C6"/>
                </a:solidFill>
                <a:effectLst/>
                <a:latin typeface="JetBrains Mono"/>
              </a:rPr>
              <a:t>kivymd.uix.taptargetview</a:t>
            </a:r>
            <a:r>
              <a:rPr kumimoji="0" lang="en-US" sz="1800" b="0" i="0" u="none" strike="noStrike" cap="none" normalizeH="0" baseline="0" dirty="0" smtClean="0">
                <a:ln>
                  <a:noFill/>
                </a:ln>
                <a:solidFill>
                  <a:srgbClr val="A9B7C6"/>
                </a:solidFill>
                <a:effectLst/>
                <a:latin typeface="JetBrains Mono"/>
              </a:rPr>
              <a:t> </a:t>
            </a:r>
            <a:r>
              <a:rPr kumimoji="0" lang="en-US" sz="1800" b="0" i="0" u="none" strike="noStrike" cap="none" normalizeH="0" baseline="0" dirty="0" smtClean="0">
                <a:ln>
                  <a:noFill/>
                </a:ln>
                <a:solidFill>
                  <a:srgbClr val="CC7832"/>
                </a:solidFill>
                <a:effectLst/>
                <a:latin typeface="JetBrains Mono"/>
              </a:rPr>
              <a:t>import </a:t>
            </a:r>
            <a:r>
              <a:rPr kumimoji="0" lang="en-US" sz="1800" b="0" i="0" u="none" strike="noStrike" cap="none" normalizeH="0" baseline="0" dirty="0" err="1" smtClean="0">
                <a:ln>
                  <a:noFill/>
                </a:ln>
                <a:solidFill>
                  <a:srgbClr val="A9B7C6"/>
                </a:solidFill>
                <a:effectLst/>
                <a:latin typeface="JetBrains Mono"/>
              </a:rPr>
              <a:t>MDTapTargetView</a:t>
            </a:r>
            <a:endParaRPr kumimoji="0" lang="en-US" sz="4400" b="0" i="0" u="none" strike="noStrike" cap="none" normalizeH="0" baseline="0" dirty="0" smtClean="0">
              <a:ln>
                <a:noFill/>
              </a:ln>
              <a:solidFill>
                <a:schemeClr val="tx1"/>
              </a:solidFill>
              <a:effectLst/>
              <a:latin typeface="Arial" panose="020B0604020202020204" pitchFamily="34" charset="0"/>
            </a:endParaRPr>
          </a:p>
        </p:txBody>
      </p:sp>
      <p:sp>
        <p:nvSpPr>
          <p:cNvPr id="5" name="Slide Number Placeholder 4"/>
          <p:cNvSpPr>
            <a:spLocks noGrp="1"/>
          </p:cNvSpPr>
          <p:nvPr>
            <p:ph type="sldNum" sz="quarter" idx="12"/>
          </p:nvPr>
        </p:nvSpPr>
        <p:spPr/>
        <p:txBody>
          <a:bodyPr/>
          <a:lstStyle/>
          <a:p>
            <a:fld id="{DD73DC43-398B-4968-A7DE-7A7CAF4FAC65}" type="slidenum">
              <a:rPr lang="en-IN" smtClean="0"/>
              <a:t>6</a:t>
            </a:fld>
            <a:endParaRPr lang="en-IN"/>
          </a:p>
        </p:txBody>
      </p:sp>
    </p:spTree>
    <p:extLst>
      <p:ext uri="{BB962C8B-B14F-4D97-AF65-F5344CB8AC3E}">
        <p14:creationId xmlns:p14="http://schemas.microsoft.com/office/powerpoint/2010/main" val="26695197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t>WORKFLOW</a:t>
            </a:r>
            <a:endParaRPr lang="en-IN" sz="4800" dirty="0"/>
          </a:p>
        </p:txBody>
      </p:sp>
      <p:sp>
        <p:nvSpPr>
          <p:cNvPr id="4" name="Slide Number Placeholder 3"/>
          <p:cNvSpPr>
            <a:spLocks noGrp="1"/>
          </p:cNvSpPr>
          <p:nvPr>
            <p:ph type="sldNum" sz="quarter" idx="12"/>
          </p:nvPr>
        </p:nvSpPr>
        <p:spPr/>
        <p:txBody>
          <a:bodyPr/>
          <a:lstStyle/>
          <a:p>
            <a:fld id="{DD73DC43-398B-4968-A7DE-7A7CAF4FAC65}" type="slidenum">
              <a:rPr lang="en-IN" smtClean="0"/>
              <a:t>7</a:t>
            </a:fld>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709" y="1761470"/>
            <a:ext cx="7666384" cy="4839119"/>
          </a:xfrm>
          <a:prstGeom prst="rect">
            <a:avLst/>
          </a:prstGeom>
        </p:spPr>
      </p:pic>
    </p:spTree>
    <p:extLst>
      <p:ext uri="{BB962C8B-B14F-4D97-AF65-F5344CB8AC3E}">
        <p14:creationId xmlns:p14="http://schemas.microsoft.com/office/powerpoint/2010/main" val="30241463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79" y="2193094"/>
            <a:ext cx="10515600" cy="3959878"/>
          </a:xfrm>
        </p:spPr>
        <p:txBody>
          <a:bodyPr/>
          <a:lstStyle/>
          <a:p>
            <a:r>
              <a:rPr lang="en-IN" dirty="0"/>
              <a:t>IBM Watson tone analyser and Natural Language Understanding packages are used to analyse the unstructured data for polarity, emotions and aspects.</a:t>
            </a:r>
          </a:p>
          <a:p>
            <a:pPr lvl="1"/>
            <a:r>
              <a:rPr lang="en-IN" dirty="0"/>
              <a:t>Conversation given into Watson NLU.</a:t>
            </a:r>
          </a:p>
          <a:p>
            <a:pPr lvl="1"/>
            <a:r>
              <a:rPr lang="en-IN" dirty="0"/>
              <a:t>It analyses the original text with the Watson Studio which, builds, runs and manages AI models, and optimize decisions. Overall, it helps data scientists and analysts prepare data and build models.</a:t>
            </a:r>
          </a:p>
          <a:p>
            <a:pPr lvl="1"/>
            <a:r>
              <a:rPr lang="en-IN" dirty="0"/>
              <a:t>It is then given to the Classification module, wherein for any given input it gives various classifications like Sentiment, Emotion, Keywords, Entities, Categories, Concept, Syntax, Semantic Roles.</a:t>
            </a:r>
          </a:p>
          <a:p>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79" y="132282"/>
            <a:ext cx="2552700" cy="1790700"/>
          </a:xfrm>
          <a:prstGeom prst="rect">
            <a:avLst/>
          </a:prstGeom>
        </p:spPr>
      </p:pic>
      <p:sp>
        <p:nvSpPr>
          <p:cNvPr id="8" name="Title 1"/>
          <p:cNvSpPr>
            <a:spLocks noGrp="1"/>
          </p:cNvSpPr>
          <p:nvPr>
            <p:ph type="title"/>
          </p:nvPr>
        </p:nvSpPr>
        <p:spPr>
          <a:xfrm>
            <a:off x="3604545" y="364850"/>
            <a:ext cx="7410244" cy="1325563"/>
          </a:xfrm>
        </p:spPr>
        <p:txBody>
          <a:bodyPr>
            <a:normAutofit/>
          </a:bodyPr>
          <a:lstStyle/>
          <a:p>
            <a:r>
              <a:rPr lang="en-IN" sz="4800" b="1" dirty="0" smtClean="0"/>
              <a:t>IBM WATSON</a:t>
            </a:r>
            <a:endParaRPr lang="en-IN" sz="4800" b="1" dirty="0"/>
          </a:p>
        </p:txBody>
      </p:sp>
      <p:sp>
        <p:nvSpPr>
          <p:cNvPr id="9" name="Slide Number Placeholder 8"/>
          <p:cNvSpPr>
            <a:spLocks noGrp="1"/>
          </p:cNvSpPr>
          <p:nvPr>
            <p:ph type="sldNum" sz="quarter" idx="12"/>
          </p:nvPr>
        </p:nvSpPr>
        <p:spPr/>
        <p:txBody>
          <a:bodyPr/>
          <a:lstStyle/>
          <a:p>
            <a:fld id="{DD73DC43-398B-4968-A7DE-7A7CAF4FAC65}" type="slidenum">
              <a:rPr lang="en-IN" smtClean="0"/>
              <a:t>8</a:t>
            </a:fld>
            <a:endParaRPr lang="en-IN"/>
          </a:p>
        </p:txBody>
      </p:sp>
    </p:spTree>
    <p:extLst>
      <p:ext uri="{BB962C8B-B14F-4D97-AF65-F5344CB8AC3E}">
        <p14:creationId xmlns:p14="http://schemas.microsoft.com/office/powerpoint/2010/main" val="2093033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953" y="931492"/>
            <a:ext cx="9639656" cy="5607420"/>
          </a:xfrm>
          <a:prstGeom prst="rect">
            <a:avLst/>
          </a:prstGeom>
          <a:noFill/>
          <a:ln>
            <a:noFill/>
          </a:ln>
        </p:spPr>
      </p:pic>
      <p:sp>
        <p:nvSpPr>
          <p:cNvPr id="6" name="Slide Number Placeholder 5"/>
          <p:cNvSpPr>
            <a:spLocks noGrp="1"/>
          </p:cNvSpPr>
          <p:nvPr>
            <p:ph type="sldNum" sz="quarter" idx="12"/>
          </p:nvPr>
        </p:nvSpPr>
        <p:spPr/>
        <p:txBody>
          <a:bodyPr/>
          <a:lstStyle/>
          <a:p>
            <a:fld id="{DD73DC43-398B-4968-A7DE-7A7CAF4FAC65}" type="slidenum">
              <a:rPr lang="en-IN" smtClean="0"/>
              <a:t>9</a:t>
            </a:fld>
            <a:endParaRPr lang="en-IN"/>
          </a:p>
        </p:txBody>
      </p:sp>
      <p:sp>
        <p:nvSpPr>
          <p:cNvPr id="2" name="TextBox 1"/>
          <p:cNvSpPr txBox="1"/>
          <p:nvPr/>
        </p:nvSpPr>
        <p:spPr>
          <a:xfrm>
            <a:off x="1110953" y="230736"/>
            <a:ext cx="3649054" cy="769441"/>
          </a:xfrm>
          <a:prstGeom prst="rect">
            <a:avLst/>
          </a:prstGeom>
          <a:noFill/>
        </p:spPr>
        <p:txBody>
          <a:bodyPr wrap="square" rtlCol="0">
            <a:spAutoFit/>
          </a:bodyPr>
          <a:lstStyle/>
          <a:p>
            <a:r>
              <a:rPr lang="en-IN" sz="4400" dirty="0"/>
              <a:t>W</a:t>
            </a:r>
            <a:r>
              <a:rPr lang="en-IN" sz="4400" dirty="0" smtClean="0"/>
              <a:t>ORKING</a:t>
            </a:r>
            <a:endParaRPr lang="en-IN" sz="4400" dirty="0"/>
          </a:p>
        </p:txBody>
      </p:sp>
    </p:spTree>
    <p:extLst>
      <p:ext uri="{BB962C8B-B14F-4D97-AF65-F5344CB8AC3E}">
        <p14:creationId xmlns:p14="http://schemas.microsoft.com/office/powerpoint/2010/main" val="17680106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836</Words>
  <Application>Microsoft Office PowerPoint</Application>
  <PresentationFormat>Widescreen</PresentationFormat>
  <Paragraphs>127</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JetBrains Mono</vt:lpstr>
      <vt:lpstr>Times New Roman</vt:lpstr>
      <vt:lpstr>Office Theme</vt:lpstr>
      <vt:lpstr>CONVO-LYSER</vt:lpstr>
      <vt:lpstr>AGENDA</vt:lpstr>
      <vt:lpstr>OVERVIEW</vt:lpstr>
      <vt:lpstr>TECHNOLOGY STACK</vt:lpstr>
      <vt:lpstr> KivyMD</vt:lpstr>
      <vt:lpstr>KivyMD Packages</vt:lpstr>
      <vt:lpstr>WORKFLOW</vt:lpstr>
      <vt:lpstr>IBM WATSON</vt:lpstr>
      <vt:lpstr>PowerPoint Presentation</vt:lpstr>
      <vt:lpstr>SENTIMENT ANALYSER</vt:lpstr>
      <vt:lpstr>EMOTIONAL ANALYSER</vt:lpstr>
      <vt:lpstr>ASPECT ANALYSER</vt:lpstr>
      <vt:lpstr>SEMANTIC ANALYSER</vt:lpstr>
      <vt:lpstr>GROOMING DETECTION</vt:lpstr>
      <vt:lpstr>REPORT PORTAL</vt:lpstr>
      <vt:lpstr>STATISTICS</vt:lpstr>
      <vt:lpstr>OUTPUT</vt:lpstr>
      <vt:lpstr>RESULTS</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CONVO-LYSER</dc:title>
  <dc:creator>Microsoft account</dc:creator>
  <cp:lastModifiedBy>Microsoft account</cp:lastModifiedBy>
  <cp:revision>9</cp:revision>
  <dcterms:created xsi:type="dcterms:W3CDTF">2020-11-11T16:57:40Z</dcterms:created>
  <dcterms:modified xsi:type="dcterms:W3CDTF">2020-11-12T05:41:53Z</dcterms:modified>
</cp:coreProperties>
</file>