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1" r:id="rId2"/>
    <p:sldId id="259" r:id="rId3"/>
    <p:sldId id="260" r:id="rId4"/>
    <p:sldId id="262" r:id="rId5"/>
    <p:sldId id="256"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A25816-272F-4738-B5F9-9374F8F45B33}"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CDEE6-075A-4002-ABA1-BF2A08C34D7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89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25816-272F-4738-B5F9-9374F8F45B33}"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CDEE6-075A-4002-ABA1-BF2A08C34D72}" type="slidenum">
              <a:rPr lang="en-IN" smtClean="0"/>
              <a:t>‹#›</a:t>
            </a:fld>
            <a:endParaRPr lang="en-IN"/>
          </a:p>
        </p:txBody>
      </p:sp>
    </p:spTree>
    <p:extLst>
      <p:ext uri="{BB962C8B-B14F-4D97-AF65-F5344CB8AC3E}">
        <p14:creationId xmlns:p14="http://schemas.microsoft.com/office/powerpoint/2010/main" val="330749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25816-272F-4738-B5F9-9374F8F45B33}"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CDEE6-075A-4002-ABA1-BF2A08C34D72}" type="slidenum">
              <a:rPr lang="en-IN" smtClean="0"/>
              <a:t>‹#›</a:t>
            </a:fld>
            <a:endParaRPr lang="en-IN"/>
          </a:p>
        </p:txBody>
      </p:sp>
    </p:spTree>
    <p:extLst>
      <p:ext uri="{BB962C8B-B14F-4D97-AF65-F5344CB8AC3E}">
        <p14:creationId xmlns:p14="http://schemas.microsoft.com/office/powerpoint/2010/main" val="370581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25816-272F-4738-B5F9-9374F8F45B33}"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CDEE6-075A-4002-ABA1-BF2A08C34D72}" type="slidenum">
              <a:rPr lang="en-IN" smtClean="0"/>
              <a:t>‹#›</a:t>
            </a:fld>
            <a:endParaRPr lang="en-IN"/>
          </a:p>
        </p:txBody>
      </p:sp>
    </p:spTree>
    <p:extLst>
      <p:ext uri="{BB962C8B-B14F-4D97-AF65-F5344CB8AC3E}">
        <p14:creationId xmlns:p14="http://schemas.microsoft.com/office/powerpoint/2010/main" val="340554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A25816-272F-4738-B5F9-9374F8F45B33}"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5CDEE6-075A-4002-ABA1-BF2A08C34D7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01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A25816-272F-4738-B5F9-9374F8F45B33}"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CDEE6-075A-4002-ABA1-BF2A08C34D72}" type="slidenum">
              <a:rPr lang="en-IN" smtClean="0"/>
              <a:t>‹#›</a:t>
            </a:fld>
            <a:endParaRPr lang="en-IN"/>
          </a:p>
        </p:txBody>
      </p:sp>
    </p:spTree>
    <p:extLst>
      <p:ext uri="{BB962C8B-B14F-4D97-AF65-F5344CB8AC3E}">
        <p14:creationId xmlns:p14="http://schemas.microsoft.com/office/powerpoint/2010/main" val="200917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25816-272F-4738-B5F9-9374F8F45B33}"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5CDEE6-075A-4002-ABA1-BF2A08C34D72}" type="slidenum">
              <a:rPr lang="en-IN" smtClean="0"/>
              <a:t>‹#›</a:t>
            </a:fld>
            <a:endParaRPr lang="en-IN"/>
          </a:p>
        </p:txBody>
      </p:sp>
    </p:spTree>
    <p:extLst>
      <p:ext uri="{BB962C8B-B14F-4D97-AF65-F5344CB8AC3E}">
        <p14:creationId xmlns:p14="http://schemas.microsoft.com/office/powerpoint/2010/main" val="291878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A25816-272F-4738-B5F9-9374F8F45B33}"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5CDEE6-075A-4002-ABA1-BF2A08C34D72}" type="slidenum">
              <a:rPr lang="en-IN" smtClean="0"/>
              <a:t>‹#›</a:t>
            </a:fld>
            <a:endParaRPr lang="en-IN"/>
          </a:p>
        </p:txBody>
      </p:sp>
    </p:spTree>
    <p:extLst>
      <p:ext uri="{BB962C8B-B14F-4D97-AF65-F5344CB8AC3E}">
        <p14:creationId xmlns:p14="http://schemas.microsoft.com/office/powerpoint/2010/main" val="45206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A25816-272F-4738-B5F9-9374F8F45B33}" type="datetimeFigureOut">
              <a:rPr lang="en-IN" smtClean="0"/>
              <a:t>01-12-2023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15CDEE6-075A-4002-ABA1-BF2A08C34D72}" type="slidenum">
              <a:rPr lang="en-IN" smtClean="0"/>
              <a:t>‹#›</a:t>
            </a:fld>
            <a:endParaRPr lang="en-IN"/>
          </a:p>
        </p:txBody>
      </p:sp>
    </p:spTree>
    <p:extLst>
      <p:ext uri="{BB962C8B-B14F-4D97-AF65-F5344CB8AC3E}">
        <p14:creationId xmlns:p14="http://schemas.microsoft.com/office/powerpoint/2010/main" val="107054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A25816-272F-4738-B5F9-9374F8F45B33}" type="datetimeFigureOut">
              <a:rPr lang="en-IN" smtClean="0"/>
              <a:t>01-12-2023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5CDEE6-075A-4002-ABA1-BF2A08C34D72}" type="slidenum">
              <a:rPr lang="en-IN" smtClean="0"/>
              <a:t>‹#›</a:t>
            </a:fld>
            <a:endParaRPr lang="en-IN"/>
          </a:p>
        </p:txBody>
      </p:sp>
    </p:spTree>
    <p:extLst>
      <p:ext uri="{BB962C8B-B14F-4D97-AF65-F5344CB8AC3E}">
        <p14:creationId xmlns:p14="http://schemas.microsoft.com/office/powerpoint/2010/main" val="168559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25816-272F-4738-B5F9-9374F8F45B33}"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5CDEE6-075A-4002-ABA1-BF2A08C34D72}" type="slidenum">
              <a:rPr lang="en-IN" smtClean="0"/>
              <a:t>‹#›</a:t>
            </a:fld>
            <a:endParaRPr lang="en-IN"/>
          </a:p>
        </p:txBody>
      </p:sp>
    </p:spTree>
    <p:extLst>
      <p:ext uri="{BB962C8B-B14F-4D97-AF65-F5344CB8AC3E}">
        <p14:creationId xmlns:p14="http://schemas.microsoft.com/office/powerpoint/2010/main" val="292022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A25816-272F-4738-B5F9-9374F8F45B33}" type="datetimeFigureOut">
              <a:rPr lang="en-IN" smtClean="0"/>
              <a:t>01-12-2023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5CDEE6-075A-4002-ABA1-BF2A08C34D7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354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7539D24-8B24-5A5B-B7B2-5464602CBDEB}"/>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97039" y="254457"/>
            <a:ext cx="4363267" cy="42011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C54CB2F-67E8-7787-08EB-A15917239D30}"/>
              </a:ext>
            </a:extLst>
          </p:cNvPr>
          <p:cNvSpPr>
            <a:spLocks noGrp="1"/>
          </p:cNvSpPr>
          <p:nvPr>
            <p:ph type="ctrTitle"/>
          </p:nvPr>
        </p:nvSpPr>
        <p:spPr/>
        <p:txBody>
          <a:bodyPr>
            <a:normAutofit/>
          </a:bodyPr>
          <a:lstStyle/>
          <a:p>
            <a:r>
              <a:rPr lang="en-IN" sz="7200" dirty="0"/>
              <a:t>ME518 Assignment 3</a:t>
            </a:r>
          </a:p>
        </p:txBody>
      </p:sp>
      <p:sp>
        <p:nvSpPr>
          <p:cNvPr id="3" name="Subtitle 2">
            <a:extLst>
              <a:ext uri="{FF2B5EF4-FFF2-40B4-BE49-F238E27FC236}">
                <a16:creationId xmlns:a16="http://schemas.microsoft.com/office/drawing/2014/main" id="{F18B6949-45EA-3224-AF16-CEE17A55835A}"/>
              </a:ext>
            </a:extLst>
          </p:cNvPr>
          <p:cNvSpPr>
            <a:spLocks noGrp="1"/>
          </p:cNvSpPr>
          <p:nvPr>
            <p:ph type="subTitle" idx="1"/>
          </p:nvPr>
        </p:nvSpPr>
        <p:spPr/>
        <p:txBody>
          <a:bodyPr>
            <a:normAutofit/>
          </a:bodyPr>
          <a:lstStyle/>
          <a:p>
            <a:r>
              <a:rPr lang="en-IN" sz="2800" b="1" dirty="0"/>
              <a:t>Elliptical Trammel</a:t>
            </a:r>
          </a:p>
          <a:p>
            <a:r>
              <a:rPr lang="en-IN" sz="1800" dirty="0"/>
              <a:t>2022MEB1289 | Aditi Garg</a:t>
            </a:r>
          </a:p>
        </p:txBody>
      </p:sp>
    </p:spTree>
    <p:extLst>
      <p:ext uri="{BB962C8B-B14F-4D97-AF65-F5344CB8AC3E}">
        <p14:creationId xmlns:p14="http://schemas.microsoft.com/office/powerpoint/2010/main" val="397611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3412-141D-FDD3-C895-0AB5AC565FC5}"/>
              </a:ext>
            </a:extLst>
          </p:cNvPr>
          <p:cNvSpPr>
            <a:spLocks noGrp="1"/>
          </p:cNvSpPr>
          <p:nvPr>
            <p:ph type="title"/>
          </p:nvPr>
        </p:nvSpPr>
        <p:spPr/>
        <p:txBody>
          <a:bodyPr/>
          <a:lstStyle/>
          <a:p>
            <a:r>
              <a:rPr lang="en-IN" dirty="0"/>
              <a:t>What is an Elliptical Trammel?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89FCD7-F547-09EE-8E68-64F4D7203AC9}"/>
                  </a:ext>
                </a:extLst>
              </p:cNvPr>
              <p:cNvSpPr>
                <a:spLocks noGrp="1"/>
              </p:cNvSpPr>
              <p:nvPr>
                <p:ph idx="1"/>
              </p:nvPr>
            </p:nvSpPr>
            <p:spPr>
              <a:xfrm>
                <a:off x="1097280" y="1845734"/>
                <a:ext cx="5953969" cy="4023360"/>
              </a:xfrm>
            </p:spPr>
            <p:txBody>
              <a:bodyPr>
                <a:normAutofit fontScale="85000" lnSpcReduction="10000"/>
              </a:bodyPr>
              <a:lstStyle/>
              <a:p>
                <a:r>
                  <a:rPr lang="en-US" dirty="0"/>
                  <a:t>An elliptical trammel, sometimes referred to as an ellipse trammel or the trammel of Archimedes, is a tool for drawing ellipses in geometry. It contains two movable bars that are perpendicular to one other, and one of them has a pencil or stylus connected.</a:t>
                </a:r>
              </a:p>
              <a:p>
                <a:r>
                  <a:rPr lang="en-US" dirty="0"/>
                  <a:t>The elliptical trammel makes precise and movable ellipses by </a:t>
                </a:r>
                <a:r>
                  <a:rPr lang="en-US" dirty="0" err="1"/>
                  <a:t>utilising</a:t>
                </a:r>
                <a:r>
                  <a:rPr lang="en-US" dirty="0"/>
                  <a:t> the geometric features of ellipses. It uses the mathematical relationship between the major and minor axes of an ellipse that ‘The sum of the distances from any point on the ellipse to two fixed points (called foci) remains constant’.</a:t>
                </a:r>
              </a:p>
              <a:p>
                <a:r>
                  <a:rPr lang="en-US" dirty="0"/>
                  <a:t>The two sliders, one on the x- and one on the y-axes have unrestricted movement along their corresponding axes. The semi-major (a) and semi-minor (b) axes of the ellipse are determined by the distances of the sliders from the end point attached to the pencil, respectively.</a:t>
                </a:r>
              </a:p>
              <a:p>
                <a:r>
                  <a:rPr lang="en-US" dirty="0"/>
                  <a:t>Equation of ellipse:   </a:t>
                </a:r>
                <a14:m>
                  <m:oMath xmlns:m="http://schemas.openxmlformats.org/officeDocument/2006/math">
                    <m:f>
                      <m:fPr>
                        <m:ctrlPr>
                          <a:rPr lang="en-US" sz="2400" i="1" smtClean="0">
                            <a:latin typeface="Cambria Math" panose="02040503050406030204" pitchFamily="18" charset="0"/>
                          </a:rPr>
                        </m:ctrlPr>
                      </m:fPr>
                      <m:num>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2</m:t>
                            </m:r>
                          </m:sup>
                        </m:sSup>
                      </m:num>
                      <m:den>
                        <m:sSup>
                          <m:sSupPr>
                            <m:ctrlPr>
                              <a:rPr lang="en-US" sz="2400" i="1" smtClean="0">
                                <a:latin typeface="Cambria Math" panose="02040503050406030204" pitchFamily="18" charset="0"/>
                              </a:rPr>
                            </m:ctrlPr>
                          </m:sSupPr>
                          <m:e>
                            <m:r>
                              <a:rPr lang="en-IN" sz="2400" b="0" i="1" smtClean="0">
                                <a:latin typeface="Cambria Math" panose="02040503050406030204" pitchFamily="18" charset="0"/>
                              </a:rPr>
                              <m:t>𝑎</m:t>
                            </m:r>
                          </m:e>
                          <m:sup>
                            <m:r>
                              <a:rPr lang="en-IN" sz="2400" b="0" i="1" smtClean="0">
                                <a:latin typeface="Cambria Math" panose="02040503050406030204" pitchFamily="18" charset="0"/>
                              </a:rPr>
                              <m:t>2</m:t>
                            </m:r>
                          </m:sup>
                        </m:sSup>
                      </m:den>
                    </m:f>
                  </m:oMath>
                </a14:m>
                <a:r>
                  <a:rPr lang="en-IN" dirty="0"/>
                  <a:t> + </a:t>
                </a:r>
                <a14:m>
                  <m:oMath xmlns:m="http://schemas.openxmlformats.org/officeDocument/2006/math">
                    <m:f>
                      <m:fPr>
                        <m:ctrlPr>
                          <a:rPr lang="en-IN" sz="2400" i="1" smtClean="0">
                            <a:latin typeface="Cambria Math" panose="02040503050406030204" pitchFamily="18" charset="0"/>
                          </a:rPr>
                        </m:ctrlPr>
                      </m:fPr>
                      <m:num>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2</m:t>
                            </m:r>
                          </m:sup>
                        </m:sSup>
                      </m:num>
                      <m:den>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𝑏</m:t>
                            </m:r>
                          </m:e>
                          <m:sup>
                            <m:r>
                              <a:rPr lang="en-IN" sz="2400" b="0" i="1" smtClean="0">
                                <a:latin typeface="Cambria Math" panose="02040503050406030204" pitchFamily="18" charset="0"/>
                              </a:rPr>
                              <m:t>2</m:t>
                            </m:r>
                          </m:sup>
                        </m:sSup>
                      </m:den>
                    </m:f>
                  </m:oMath>
                </a14:m>
                <a:r>
                  <a:rPr lang="en-IN" dirty="0"/>
                  <a:t> = 1</a:t>
                </a:r>
              </a:p>
            </p:txBody>
          </p:sp>
        </mc:Choice>
        <mc:Fallback>
          <p:sp>
            <p:nvSpPr>
              <p:cNvPr id="3" name="Content Placeholder 2">
                <a:extLst>
                  <a:ext uri="{FF2B5EF4-FFF2-40B4-BE49-F238E27FC236}">
                    <a16:creationId xmlns:a16="http://schemas.microsoft.com/office/drawing/2014/main" id="{0789FCD7-F547-09EE-8E68-64F4D7203AC9}"/>
                  </a:ext>
                </a:extLst>
              </p:cNvPr>
              <p:cNvSpPr>
                <a:spLocks noGrp="1" noRot="1" noChangeAspect="1" noMove="1" noResize="1" noEditPoints="1" noAdjustHandles="1" noChangeArrowheads="1" noChangeShapeType="1" noTextEdit="1"/>
              </p:cNvSpPr>
              <p:nvPr>
                <p:ph idx="1"/>
              </p:nvPr>
            </p:nvSpPr>
            <p:spPr>
              <a:xfrm>
                <a:off x="1097280" y="1845734"/>
                <a:ext cx="5953969" cy="4023360"/>
              </a:xfrm>
              <a:blipFill>
                <a:blip r:embed="rId2"/>
                <a:stretch>
                  <a:fillRect l="-614" t="-1667" r="-194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C0CA732-06AA-A1CA-9C89-BB3074162B4A}"/>
              </a:ext>
            </a:extLst>
          </p:cNvPr>
          <p:cNvPicPr>
            <a:picLocks noChangeAspect="1"/>
          </p:cNvPicPr>
          <p:nvPr/>
        </p:nvPicPr>
        <p:blipFill>
          <a:blip r:embed="rId3"/>
          <a:stretch>
            <a:fillRect/>
          </a:stretch>
        </p:blipFill>
        <p:spPr>
          <a:xfrm>
            <a:off x="7308635" y="1890511"/>
            <a:ext cx="4483614" cy="3230130"/>
          </a:xfrm>
          <a:prstGeom prst="rect">
            <a:avLst/>
          </a:prstGeom>
        </p:spPr>
      </p:pic>
    </p:spTree>
    <p:extLst>
      <p:ext uri="{BB962C8B-B14F-4D97-AF65-F5344CB8AC3E}">
        <p14:creationId xmlns:p14="http://schemas.microsoft.com/office/powerpoint/2010/main" val="149552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55AC-837A-EDB1-A27D-2DC0F7683BDD}"/>
              </a:ext>
            </a:extLst>
          </p:cNvPr>
          <p:cNvSpPr>
            <a:spLocks noGrp="1"/>
          </p:cNvSpPr>
          <p:nvPr>
            <p:ph type="title"/>
          </p:nvPr>
        </p:nvSpPr>
        <p:spPr/>
        <p:txBody>
          <a:bodyPr/>
          <a:lstStyle/>
          <a:p>
            <a:r>
              <a:rPr lang="en-IN" dirty="0"/>
              <a:t>Simulink Simulation</a:t>
            </a:r>
          </a:p>
        </p:txBody>
      </p:sp>
      <p:sp>
        <p:nvSpPr>
          <p:cNvPr id="3" name="Content Placeholder 2">
            <a:extLst>
              <a:ext uri="{FF2B5EF4-FFF2-40B4-BE49-F238E27FC236}">
                <a16:creationId xmlns:a16="http://schemas.microsoft.com/office/drawing/2014/main" id="{78469C17-65B1-C7F3-7293-E81E96C29183}"/>
              </a:ext>
            </a:extLst>
          </p:cNvPr>
          <p:cNvSpPr>
            <a:spLocks noGrp="1"/>
          </p:cNvSpPr>
          <p:nvPr>
            <p:ph sz="half" idx="1"/>
          </p:nvPr>
        </p:nvSpPr>
        <p:spPr/>
        <p:txBody>
          <a:bodyPr>
            <a:normAutofit/>
          </a:bodyPr>
          <a:lstStyle/>
          <a:p>
            <a:pPr marL="0" indent="0">
              <a:buNone/>
            </a:pPr>
            <a:r>
              <a:rPr lang="en-IN" sz="1800" dirty="0"/>
              <a:t>Simulink allows us to simulate a multibody system using blocks that donate different bodies, joints, signals etc. It allows us to analyse the position, velocity, torque etc for different parts of the body using graphs.</a:t>
            </a:r>
          </a:p>
          <a:p>
            <a:pPr marL="0" indent="0">
              <a:buNone/>
            </a:pPr>
            <a:r>
              <a:rPr lang="en-IN" sz="1600" dirty="0"/>
              <a:t>The major parts in an Elliptical trammel are:</a:t>
            </a:r>
          </a:p>
          <a:p>
            <a:pPr marL="0" indent="0">
              <a:lnSpc>
                <a:spcPct val="100000"/>
              </a:lnSpc>
              <a:spcBef>
                <a:spcPts val="0"/>
              </a:spcBef>
              <a:buNone/>
            </a:pPr>
            <a:r>
              <a:rPr lang="en-IN" sz="1600" dirty="0"/>
              <a:t> 1. Sliders	  2. Connecting Rod	 3. Base</a:t>
            </a:r>
          </a:p>
          <a:p>
            <a:pPr marL="0" indent="0">
              <a:lnSpc>
                <a:spcPct val="100000"/>
              </a:lnSpc>
              <a:spcBef>
                <a:spcPts val="0"/>
              </a:spcBef>
              <a:buNone/>
            </a:pPr>
            <a:r>
              <a:rPr lang="en-IN" sz="1600" dirty="0"/>
              <a:t>All these three elements were made using the ‘Solid Brick’ block in Simulink</a:t>
            </a:r>
          </a:p>
          <a:p>
            <a:pPr marL="0" indent="0">
              <a:buNone/>
            </a:pPr>
            <a:r>
              <a:rPr lang="en-IN" sz="1600" dirty="0"/>
              <a:t>The major joints in an Elliptical trammel are:</a:t>
            </a:r>
          </a:p>
          <a:p>
            <a:pPr marL="0" indent="0">
              <a:lnSpc>
                <a:spcPct val="100000"/>
              </a:lnSpc>
              <a:spcBef>
                <a:spcPts val="0"/>
              </a:spcBef>
              <a:buNone/>
            </a:pPr>
            <a:r>
              <a:rPr lang="en-IN" sz="1600" dirty="0"/>
              <a:t> 1. Prismatic Joints (Between the base and the sliders)</a:t>
            </a:r>
          </a:p>
          <a:p>
            <a:pPr marL="0" indent="0">
              <a:lnSpc>
                <a:spcPct val="100000"/>
              </a:lnSpc>
              <a:spcBef>
                <a:spcPts val="0"/>
              </a:spcBef>
              <a:buNone/>
            </a:pPr>
            <a:r>
              <a:rPr lang="en-IN" sz="1600" dirty="0"/>
              <a:t> 2. Revolute Joint (Between the sliders and connecting rod)</a:t>
            </a:r>
          </a:p>
          <a:p>
            <a:pPr marL="0" indent="0">
              <a:lnSpc>
                <a:spcPct val="100000"/>
              </a:lnSpc>
              <a:spcBef>
                <a:spcPts val="0"/>
              </a:spcBef>
              <a:buNone/>
            </a:pPr>
            <a:r>
              <a:rPr lang="en-IN" sz="1600" dirty="0"/>
              <a:t> 3. Welded Joint (To attach the base to the ground) </a:t>
            </a:r>
          </a:p>
        </p:txBody>
      </p:sp>
      <p:pic>
        <p:nvPicPr>
          <p:cNvPr id="6" name="Content Placeholder 5">
            <a:extLst>
              <a:ext uri="{FF2B5EF4-FFF2-40B4-BE49-F238E27FC236}">
                <a16:creationId xmlns:a16="http://schemas.microsoft.com/office/drawing/2014/main" id="{A066A100-B854-7150-1344-1FB08021CDC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875" r="6403"/>
          <a:stretch/>
        </p:blipFill>
        <p:spPr>
          <a:xfrm>
            <a:off x="6035038" y="1286308"/>
            <a:ext cx="5995597" cy="4285383"/>
          </a:xfrm>
        </p:spPr>
      </p:pic>
    </p:spTree>
    <p:extLst>
      <p:ext uri="{BB962C8B-B14F-4D97-AF65-F5344CB8AC3E}">
        <p14:creationId xmlns:p14="http://schemas.microsoft.com/office/powerpoint/2010/main" val="118186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4D9C78-663C-79AB-CE2F-F71C77863DD1}"/>
              </a:ext>
            </a:extLst>
          </p:cNvPr>
          <p:cNvSpPr>
            <a:spLocks noGrp="1"/>
          </p:cNvSpPr>
          <p:nvPr>
            <p:ph type="title"/>
          </p:nvPr>
        </p:nvSpPr>
        <p:spPr/>
        <p:txBody>
          <a:bodyPr/>
          <a:lstStyle/>
          <a:p>
            <a:r>
              <a:rPr lang="en-IN" dirty="0"/>
              <a:t>Simulink Simulation</a:t>
            </a:r>
          </a:p>
        </p:txBody>
      </p:sp>
      <p:sp>
        <p:nvSpPr>
          <p:cNvPr id="5" name="Content Placeholder 4">
            <a:extLst>
              <a:ext uri="{FF2B5EF4-FFF2-40B4-BE49-F238E27FC236}">
                <a16:creationId xmlns:a16="http://schemas.microsoft.com/office/drawing/2014/main" id="{69DD6315-DE79-0E60-FD0B-C79EE6D174BE}"/>
              </a:ext>
            </a:extLst>
          </p:cNvPr>
          <p:cNvSpPr>
            <a:spLocks noGrp="1"/>
          </p:cNvSpPr>
          <p:nvPr>
            <p:ph sz="half" idx="1"/>
          </p:nvPr>
        </p:nvSpPr>
        <p:spPr>
          <a:xfrm>
            <a:off x="1097278" y="1845734"/>
            <a:ext cx="5680040" cy="4023360"/>
          </a:xfrm>
        </p:spPr>
        <p:txBody>
          <a:bodyPr/>
          <a:lstStyle/>
          <a:p>
            <a:r>
              <a:rPr lang="en-IN" dirty="0"/>
              <a:t>Since, the system of Elliptical Trammel has only one Degree of Freedom (DOF), giving input to any one of the joints is enough to set the mechanism into motion.</a:t>
            </a:r>
          </a:p>
          <a:p>
            <a:r>
              <a:rPr lang="en-IN" dirty="0"/>
              <a:t>I have provided a Ramp input to the position of revolute joint-1 with a slope of 3 which is the angular velocity of that joint. </a:t>
            </a:r>
          </a:p>
          <a:p>
            <a:pPr>
              <a:spcBef>
                <a:spcPts val="0"/>
              </a:spcBef>
            </a:pPr>
            <a:r>
              <a:rPr lang="en-IN" dirty="0"/>
              <a:t>We connect the input to the physical model using ‘Simulink-PS Converter’ with Input handling at second order filtering for Velocity and Acceleration. It is done to define the Jacobian.</a:t>
            </a:r>
          </a:p>
        </p:txBody>
      </p:sp>
      <p:pic>
        <p:nvPicPr>
          <p:cNvPr id="10" name="Trammel">
            <a:hlinkClick r:id="" action="ppaction://media"/>
            <a:extLst>
              <a:ext uri="{FF2B5EF4-FFF2-40B4-BE49-F238E27FC236}">
                <a16:creationId xmlns:a16="http://schemas.microsoft.com/office/drawing/2014/main" id="{761AE97C-33A8-9171-3BCD-48E59AB5CB37}"/>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rotWithShape="1">
          <a:blip r:embed="rId4"/>
          <a:srcRect l="16445" r="20796"/>
          <a:stretch/>
        </p:blipFill>
        <p:spPr>
          <a:xfrm>
            <a:off x="6949441" y="1999731"/>
            <a:ext cx="4145281" cy="3715366"/>
          </a:xfrm>
          <a:ln>
            <a:solidFill>
              <a:schemeClr val="tx1"/>
            </a:solidFill>
          </a:ln>
        </p:spPr>
      </p:pic>
    </p:spTree>
    <p:extLst>
      <p:ext uri="{BB962C8B-B14F-4D97-AF65-F5344CB8AC3E}">
        <p14:creationId xmlns:p14="http://schemas.microsoft.com/office/powerpoint/2010/main" val="79872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33"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232631-8A05-F51E-8F6A-AE43ABE7BB0A}"/>
              </a:ext>
            </a:extLst>
          </p:cNvPr>
          <p:cNvPicPr>
            <a:picLocks noChangeAspect="1"/>
          </p:cNvPicPr>
          <p:nvPr/>
        </p:nvPicPr>
        <p:blipFill>
          <a:blip r:embed="rId2"/>
          <a:stretch>
            <a:fillRect/>
          </a:stretch>
        </p:blipFill>
        <p:spPr>
          <a:xfrm>
            <a:off x="257423" y="154174"/>
            <a:ext cx="3140209" cy="2221474"/>
          </a:xfrm>
          <a:prstGeom prst="rect">
            <a:avLst/>
          </a:prstGeom>
        </p:spPr>
      </p:pic>
      <p:sp>
        <p:nvSpPr>
          <p:cNvPr id="6" name="TextBox 5">
            <a:extLst>
              <a:ext uri="{FF2B5EF4-FFF2-40B4-BE49-F238E27FC236}">
                <a16:creationId xmlns:a16="http://schemas.microsoft.com/office/drawing/2014/main" id="{9B069AB7-BE61-ADEF-E695-F096AF04802B}"/>
              </a:ext>
            </a:extLst>
          </p:cNvPr>
          <p:cNvSpPr txBox="1"/>
          <p:nvPr/>
        </p:nvSpPr>
        <p:spPr>
          <a:xfrm>
            <a:off x="983289" y="2375648"/>
            <a:ext cx="1688476" cy="369332"/>
          </a:xfrm>
          <a:prstGeom prst="rect">
            <a:avLst/>
          </a:prstGeom>
          <a:noFill/>
        </p:spPr>
        <p:txBody>
          <a:bodyPr wrap="none" rtlCol="0">
            <a:spAutoFit/>
          </a:bodyPr>
          <a:lstStyle/>
          <a:p>
            <a:r>
              <a:rPr lang="en-IN" dirty="0"/>
              <a:t>Slider 1 Position</a:t>
            </a:r>
          </a:p>
        </p:txBody>
      </p:sp>
      <p:pic>
        <p:nvPicPr>
          <p:cNvPr id="8" name="Picture 7">
            <a:extLst>
              <a:ext uri="{FF2B5EF4-FFF2-40B4-BE49-F238E27FC236}">
                <a16:creationId xmlns:a16="http://schemas.microsoft.com/office/drawing/2014/main" id="{C4E08C11-96A6-674C-9F71-3ED9A897EFDC}"/>
              </a:ext>
            </a:extLst>
          </p:cNvPr>
          <p:cNvPicPr>
            <a:picLocks noChangeAspect="1"/>
          </p:cNvPicPr>
          <p:nvPr/>
        </p:nvPicPr>
        <p:blipFill>
          <a:blip r:embed="rId3"/>
          <a:stretch>
            <a:fillRect/>
          </a:stretch>
        </p:blipFill>
        <p:spPr>
          <a:xfrm>
            <a:off x="3597958" y="154175"/>
            <a:ext cx="3140209" cy="2221474"/>
          </a:xfrm>
          <a:prstGeom prst="rect">
            <a:avLst/>
          </a:prstGeom>
        </p:spPr>
      </p:pic>
      <p:sp>
        <p:nvSpPr>
          <p:cNvPr id="9" name="TextBox 8">
            <a:extLst>
              <a:ext uri="{FF2B5EF4-FFF2-40B4-BE49-F238E27FC236}">
                <a16:creationId xmlns:a16="http://schemas.microsoft.com/office/drawing/2014/main" id="{67156B95-5C08-33B2-9D28-FBBC4866353B}"/>
              </a:ext>
            </a:extLst>
          </p:cNvPr>
          <p:cNvSpPr txBox="1"/>
          <p:nvPr/>
        </p:nvSpPr>
        <p:spPr>
          <a:xfrm>
            <a:off x="4323825" y="2375648"/>
            <a:ext cx="1678408" cy="369332"/>
          </a:xfrm>
          <a:prstGeom prst="rect">
            <a:avLst/>
          </a:prstGeom>
          <a:noFill/>
        </p:spPr>
        <p:txBody>
          <a:bodyPr wrap="none" rtlCol="0">
            <a:spAutoFit/>
          </a:bodyPr>
          <a:lstStyle/>
          <a:p>
            <a:r>
              <a:rPr lang="en-IN" dirty="0"/>
              <a:t>Slider 1 Velocity</a:t>
            </a:r>
          </a:p>
        </p:txBody>
      </p:sp>
      <p:pic>
        <p:nvPicPr>
          <p:cNvPr id="11" name="Picture 10">
            <a:extLst>
              <a:ext uri="{FF2B5EF4-FFF2-40B4-BE49-F238E27FC236}">
                <a16:creationId xmlns:a16="http://schemas.microsoft.com/office/drawing/2014/main" id="{59E6F3A1-937D-E0B1-3D3D-126E09B8471B}"/>
              </a:ext>
            </a:extLst>
          </p:cNvPr>
          <p:cNvPicPr>
            <a:picLocks noChangeAspect="1"/>
          </p:cNvPicPr>
          <p:nvPr/>
        </p:nvPicPr>
        <p:blipFill>
          <a:blip r:embed="rId4"/>
          <a:stretch>
            <a:fillRect/>
          </a:stretch>
        </p:blipFill>
        <p:spPr>
          <a:xfrm>
            <a:off x="7084134" y="2312140"/>
            <a:ext cx="4655236" cy="3293247"/>
          </a:xfrm>
          <a:prstGeom prst="rect">
            <a:avLst/>
          </a:prstGeom>
        </p:spPr>
      </p:pic>
      <p:sp>
        <p:nvSpPr>
          <p:cNvPr id="12" name="TextBox 11">
            <a:extLst>
              <a:ext uri="{FF2B5EF4-FFF2-40B4-BE49-F238E27FC236}">
                <a16:creationId xmlns:a16="http://schemas.microsoft.com/office/drawing/2014/main" id="{8CA696E0-BB0F-7EE1-D0A5-2714B8800C09}"/>
              </a:ext>
            </a:extLst>
          </p:cNvPr>
          <p:cNvSpPr txBox="1"/>
          <p:nvPr/>
        </p:nvSpPr>
        <p:spPr>
          <a:xfrm>
            <a:off x="8553151" y="5691762"/>
            <a:ext cx="1717201" cy="646331"/>
          </a:xfrm>
          <a:prstGeom prst="rect">
            <a:avLst/>
          </a:prstGeom>
          <a:noFill/>
        </p:spPr>
        <p:txBody>
          <a:bodyPr wrap="none" rtlCol="0">
            <a:spAutoFit/>
          </a:bodyPr>
          <a:lstStyle/>
          <a:p>
            <a:pPr algn="ctr"/>
            <a:r>
              <a:rPr lang="en-IN" dirty="0"/>
              <a:t>Connecting Rod </a:t>
            </a:r>
          </a:p>
          <a:p>
            <a:pPr algn="ctr"/>
            <a:r>
              <a:rPr lang="en-IN" dirty="0"/>
              <a:t>Torque</a:t>
            </a:r>
          </a:p>
        </p:txBody>
      </p:sp>
      <p:pic>
        <p:nvPicPr>
          <p:cNvPr id="14" name="Picture 13">
            <a:extLst>
              <a:ext uri="{FF2B5EF4-FFF2-40B4-BE49-F238E27FC236}">
                <a16:creationId xmlns:a16="http://schemas.microsoft.com/office/drawing/2014/main" id="{832702F6-F9E4-F5DB-FE58-951B81A92542}"/>
              </a:ext>
            </a:extLst>
          </p:cNvPr>
          <p:cNvPicPr>
            <a:picLocks noChangeAspect="1"/>
          </p:cNvPicPr>
          <p:nvPr/>
        </p:nvPicPr>
        <p:blipFill>
          <a:blip r:embed="rId5"/>
          <a:stretch>
            <a:fillRect/>
          </a:stretch>
        </p:blipFill>
        <p:spPr>
          <a:xfrm>
            <a:off x="257422" y="3383913"/>
            <a:ext cx="3140210" cy="2221474"/>
          </a:xfrm>
          <a:prstGeom prst="rect">
            <a:avLst/>
          </a:prstGeom>
        </p:spPr>
      </p:pic>
      <p:pic>
        <p:nvPicPr>
          <p:cNvPr id="16" name="Picture 15">
            <a:extLst>
              <a:ext uri="{FF2B5EF4-FFF2-40B4-BE49-F238E27FC236}">
                <a16:creationId xmlns:a16="http://schemas.microsoft.com/office/drawing/2014/main" id="{5AF71A3E-364C-F03E-E7D8-BC3B89034784}"/>
              </a:ext>
            </a:extLst>
          </p:cNvPr>
          <p:cNvPicPr>
            <a:picLocks noChangeAspect="1"/>
          </p:cNvPicPr>
          <p:nvPr/>
        </p:nvPicPr>
        <p:blipFill>
          <a:blip r:embed="rId6"/>
          <a:stretch>
            <a:fillRect/>
          </a:stretch>
        </p:blipFill>
        <p:spPr>
          <a:xfrm>
            <a:off x="3580572" y="3359316"/>
            <a:ext cx="3174979" cy="2246071"/>
          </a:xfrm>
          <a:prstGeom prst="rect">
            <a:avLst/>
          </a:prstGeom>
        </p:spPr>
      </p:pic>
      <p:sp>
        <p:nvSpPr>
          <p:cNvPr id="17" name="TextBox 16">
            <a:extLst>
              <a:ext uri="{FF2B5EF4-FFF2-40B4-BE49-F238E27FC236}">
                <a16:creationId xmlns:a16="http://schemas.microsoft.com/office/drawing/2014/main" id="{A2604398-6BC9-523E-69ED-3FB3F379B744}"/>
              </a:ext>
            </a:extLst>
          </p:cNvPr>
          <p:cNvSpPr txBox="1"/>
          <p:nvPr/>
        </p:nvSpPr>
        <p:spPr>
          <a:xfrm>
            <a:off x="983289" y="5691762"/>
            <a:ext cx="1688476" cy="369332"/>
          </a:xfrm>
          <a:prstGeom prst="rect">
            <a:avLst/>
          </a:prstGeom>
          <a:noFill/>
        </p:spPr>
        <p:txBody>
          <a:bodyPr wrap="none" rtlCol="0">
            <a:spAutoFit/>
          </a:bodyPr>
          <a:lstStyle/>
          <a:p>
            <a:r>
              <a:rPr lang="en-IN" dirty="0"/>
              <a:t>Slider 2 Position</a:t>
            </a:r>
          </a:p>
        </p:txBody>
      </p:sp>
      <p:sp>
        <p:nvSpPr>
          <p:cNvPr id="18" name="TextBox 17">
            <a:extLst>
              <a:ext uri="{FF2B5EF4-FFF2-40B4-BE49-F238E27FC236}">
                <a16:creationId xmlns:a16="http://schemas.microsoft.com/office/drawing/2014/main" id="{6B29640F-47BD-3C86-04F6-F0C5986EB594}"/>
              </a:ext>
            </a:extLst>
          </p:cNvPr>
          <p:cNvSpPr txBox="1"/>
          <p:nvPr/>
        </p:nvSpPr>
        <p:spPr>
          <a:xfrm>
            <a:off x="4323825" y="5691762"/>
            <a:ext cx="1678408" cy="369332"/>
          </a:xfrm>
          <a:prstGeom prst="rect">
            <a:avLst/>
          </a:prstGeom>
          <a:noFill/>
        </p:spPr>
        <p:txBody>
          <a:bodyPr wrap="none" rtlCol="0">
            <a:spAutoFit/>
          </a:bodyPr>
          <a:lstStyle/>
          <a:p>
            <a:r>
              <a:rPr lang="en-IN" dirty="0"/>
              <a:t>Slider 2 Velocity</a:t>
            </a:r>
          </a:p>
        </p:txBody>
      </p:sp>
      <p:sp>
        <p:nvSpPr>
          <p:cNvPr id="4" name="Title 1">
            <a:extLst>
              <a:ext uri="{FF2B5EF4-FFF2-40B4-BE49-F238E27FC236}">
                <a16:creationId xmlns:a16="http://schemas.microsoft.com/office/drawing/2014/main" id="{785B77FC-E3C9-ADE7-B24C-D775C9B4C10D}"/>
              </a:ext>
            </a:extLst>
          </p:cNvPr>
          <p:cNvSpPr txBox="1">
            <a:spLocks/>
          </p:cNvSpPr>
          <p:nvPr/>
        </p:nvSpPr>
        <p:spPr>
          <a:xfrm>
            <a:off x="7084134" y="155921"/>
            <a:ext cx="5036746" cy="1705858"/>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a:t>Plot Analysis</a:t>
            </a:r>
          </a:p>
          <a:p>
            <a:r>
              <a:rPr lang="en-IN" sz="1800" dirty="0"/>
              <a:t>Done with the help of PS-Simulink connectors and Scope blocks</a:t>
            </a:r>
          </a:p>
          <a:p>
            <a:r>
              <a:rPr lang="en-IN" sz="1800" dirty="0"/>
              <a:t>The motion of sliders is oscillating.</a:t>
            </a:r>
          </a:p>
        </p:txBody>
      </p:sp>
    </p:spTree>
    <p:extLst>
      <p:ext uri="{BB962C8B-B14F-4D97-AF65-F5344CB8AC3E}">
        <p14:creationId xmlns:p14="http://schemas.microsoft.com/office/powerpoint/2010/main" val="281002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A206357-4D1B-31F2-C310-1DAA7C38B865}"/>
              </a:ext>
            </a:extLst>
          </p:cNvPr>
          <p:cNvGrpSpPr/>
          <p:nvPr/>
        </p:nvGrpSpPr>
        <p:grpSpPr>
          <a:xfrm>
            <a:off x="247783" y="187828"/>
            <a:ext cx="8536506" cy="5970758"/>
            <a:chOff x="451581" y="210539"/>
            <a:chExt cx="8536506" cy="5970758"/>
          </a:xfrm>
        </p:grpSpPr>
        <p:pic>
          <p:nvPicPr>
            <p:cNvPr id="5" name="Picture 4">
              <a:extLst>
                <a:ext uri="{FF2B5EF4-FFF2-40B4-BE49-F238E27FC236}">
                  <a16:creationId xmlns:a16="http://schemas.microsoft.com/office/drawing/2014/main" id="{678DB70A-70B8-A422-F030-69396D96143C}"/>
                </a:ext>
              </a:extLst>
            </p:cNvPr>
            <p:cNvPicPr>
              <a:picLocks noChangeAspect="1"/>
            </p:cNvPicPr>
            <p:nvPr/>
          </p:nvPicPr>
          <p:blipFill>
            <a:blip r:embed="rId2"/>
            <a:stretch>
              <a:fillRect/>
            </a:stretch>
          </p:blipFill>
          <p:spPr>
            <a:xfrm>
              <a:off x="451582" y="210539"/>
              <a:ext cx="8536505" cy="5970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B9E9893B-E3CC-8BB8-3823-2B9B42514C52}"/>
                </a:ext>
              </a:extLst>
            </p:cNvPr>
            <p:cNvSpPr/>
            <p:nvPr/>
          </p:nvSpPr>
          <p:spPr>
            <a:xfrm>
              <a:off x="451581" y="5176969"/>
              <a:ext cx="8536505" cy="3048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C64415C3-01BD-F02D-AADD-B72F6969460D}"/>
              </a:ext>
            </a:extLst>
          </p:cNvPr>
          <p:cNvSpPr txBox="1"/>
          <p:nvPr/>
        </p:nvSpPr>
        <p:spPr>
          <a:xfrm>
            <a:off x="9198450" y="355600"/>
            <a:ext cx="2495709" cy="1569660"/>
          </a:xfrm>
          <a:prstGeom prst="rect">
            <a:avLst/>
          </a:prstGeom>
          <a:noFill/>
        </p:spPr>
        <p:txBody>
          <a:bodyPr vert="horz" wrap="square" rtlCol="0">
            <a:spAutoFit/>
          </a:bodyPr>
          <a:lstStyle/>
          <a:p>
            <a:r>
              <a:rPr lang="en-IN" sz="4800" spc="-50" dirty="0">
                <a:solidFill>
                  <a:schemeClr val="tx1">
                    <a:lumMod val="75000"/>
                    <a:lumOff val="25000"/>
                  </a:schemeClr>
                </a:solidFill>
                <a:latin typeface="+mj-lt"/>
                <a:ea typeface="+mj-ea"/>
                <a:cs typeface="+mj-cs"/>
              </a:rPr>
              <a:t>Model</a:t>
            </a:r>
          </a:p>
          <a:p>
            <a:r>
              <a:rPr lang="en-IN" sz="4800" spc="-50" dirty="0">
                <a:solidFill>
                  <a:schemeClr val="tx1">
                    <a:lumMod val="75000"/>
                    <a:lumOff val="25000"/>
                  </a:schemeClr>
                </a:solidFill>
                <a:latin typeface="+mj-lt"/>
                <a:ea typeface="+mj-ea"/>
                <a:cs typeface="+mj-cs"/>
              </a:rPr>
              <a:t>Details</a:t>
            </a:r>
          </a:p>
        </p:txBody>
      </p:sp>
    </p:spTree>
    <p:extLst>
      <p:ext uri="{BB962C8B-B14F-4D97-AF65-F5344CB8AC3E}">
        <p14:creationId xmlns:p14="http://schemas.microsoft.com/office/powerpoint/2010/main" val="28922459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104</TotalTime>
  <Words>442</Words>
  <Application>Microsoft Office PowerPoint</Application>
  <PresentationFormat>Widescreen</PresentationFormat>
  <Paragraphs>32</Paragraphs>
  <Slides>6</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Cambria Math</vt:lpstr>
      <vt:lpstr>Retrospect</vt:lpstr>
      <vt:lpstr>ME518 Assignment 3</vt:lpstr>
      <vt:lpstr>What is an Elliptical Trammel?</vt:lpstr>
      <vt:lpstr>Simulink Simulation</vt:lpstr>
      <vt:lpstr>Simulink Simulation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Garg</dc:creator>
  <cp:lastModifiedBy>Aditi Garg</cp:lastModifiedBy>
  <cp:revision>3</cp:revision>
  <dcterms:created xsi:type="dcterms:W3CDTF">2023-11-29T18:58:33Z</dcterms:created>
  <dcterms:modified xsi:type="dcterms:W3CDTF">2023-12-01T03:09:11Z</dcterms:modified>
</cp:coreProperties>
</file>