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4.jpg" ContentType="image/jpeg"/>
  <Override PartName="/ppt/media/image6.jpg" ContentType="image/jpeg"/>
  <Override PartName="/ppt/media/image7.jpg" ContentType="image/jpeg"/>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63" r:id="rId5"/>
    <p:sldId id="262" r:id="rId6"/>
    <p:sldId id="265" r:id="rId7"/>
    <p:sldId id="268" r:id="rId8"/>
    <p:sldId id="264" r:id="rId9"/>
    <p:sldId id="266" r:id="rId10"/>
    <p:sldId id="267" r:id="rId11"/>
    <p:sldId id="269" r:id="rId12"/>
    <p:sldId id="260"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2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1634783-1243-40EB-B01C-B6574628D7FF}" type="datetimeFigureOut">
              <a:rPr lang="en-US" smtClean="0"/>
              <a:t>5/11/2023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ADFE848-45ED-4D1D-8680-CB2F312E0831}" type="slidenum">
              <a:rPr lang="en-US" smtClean="0"/>
              <a:t>‹#›</a:t>
            </a:fld>
            <a:endParaRPr lang="en-US"/>
          </a:p>
        </p:txBody>
      </p:sp>
    </p:spTree>
    <p:extLst>
      <p:ext uri="{BB962C8B-B14F-4D97-AF65-F5344CB8AC3E}">
        <p14:creationId xmlns:p14="http://schemas.microsoft.com/office/powerpoint/2010/main" val="2480273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50" b="0" i="1">
                <a:solidFill>
                  <a:schemeClr val="tx1"/>
                </a:solidFill>
                <a:latin typeface="Comic Sans MS"/>
                <a:cs typeface="Comic Sans MS"/>
              </a:defRPr>
            </a:lvl1pPr>
          </a:lstStyle>
          <a:p>
            <a:pPr marL="12700">
              <a:lnSpc>
                <a:spcPct val="100000"/>
              </a:lnSpc>
              <a:spcBef>
                <a:spcPts val="210"/>
              </a:spcBef>
            </a:pPr>
            <a:r>
              <a:rPr dirty="0"/>
              <a:t>v</a:t>
            </a:r>
            <a:r>
              <a:rPr spc="-70" dirty="0"/>
              <a:t> </a:t>
            </a:r>
            <a:r>
              <a:rPr dirty="0"/>
              <a:t>1.0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4EAC608-555E-4E2E-8711-D2F1FDE037F1}" type="datetime1">
              <a:rPr lang="en-US" smtClean="0"/>
              <a:t>5/11/2023</a:t>
            </a:fld>
            <a:endParaRPr lang="en-US"/>
          </a:p>
        </p:txBody>
      </p:sp>
      <p:sp>
        <p:nvSpPr>
          <p:cNvPr id="6" name="Holder 6"/>
          <p:cNvSpPr>
            <a:spLocks noGrp="1"/>
          </p:cNvSpPr>
          <p:nvPr>
            <p:ph type="sldNum" sz="quarter" idx="7"/>
          </p:nvPr>
        </p:nvSpPr>
        <p:spPr/>
        <p:txBody>
          <a:bodyPr lIns="0" tIns="0" rIns="0" bIns="0"/>
          <a:lstStyle>
            <a:lvl1pPr>
              <a:defRPr sz="1600" b="1" i="0">
                <a:solidFill>
                  <a:srgbClr val="333399"/>
                </a:solidFill>
                <a:latin typeface="Calibri"/>
                <a:cs typeface="Calibri"/>
              </a:defRPr>
            </a:lvl1pPr>
          </a:lstStyle>
          <a:p>
            <a:pPr marL="38100">
              <a:lnSpc>
                <a:spcPts val="1614"/>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1B56B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hlink"/>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050" b="0" i="1">
                <a:solidFill>
                  <a:schemeClr val="tx1"/>
                </a:solidFill>
                <a:latin typeface="Comic Sans MS"/>
                <a:cs typeface="Comic Sans MS"/>
              </a:defRPr>
            </a:lvl1pPr>
          </a:lstStyle>
          <a:p>
            <a:pPr marL="12700">
              <a:lnSpc>
                <a:spcPct val="100000"/>
              </a:lnSpc>
              <a:spcBef>
                <a:spcPts val="210"/>
              </a:spcBef>
            </a:pPr>
            <a:r>
              <a:rPr dirty="0"/>
              <a:t>v</a:t>
            </a:r>
            <a:r>
              <a:rPr spc="-70" dirty="0"/>
              <a:t> </a:t>
            </a:r>
            <a:r>
              <a:rPr dirty="0"/>
              <a:t>1.0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17ECAF8-EE92-4088-8B61-C9091CBA65DB}" type="datetime1">
              <a:rPr lang="en-US" smtClean="0"/>
              <a:t>5/11/2023</a:t>
            </a:fld>
            <a:endParaRPr lang="en-US"/>
          </a:p>
        </p:txBody>
      </p:sp>
      <p:sp>
        <p:nvSpPr>
          <p:cNvPr id="6" name="Holder 6"/>
          <p:cNvSpPr>
            <a:spLocks noGrp="1"/>
          </p:cNvSpPr>
          <p:nvPr>
            <p:ph type="sldNum" sz="quarter" idx="7"/>
          </p:nvPr>
        </p:nvSpPr>
        <p:spPr/>
        <p:txBody>
          <a:bodyPr lIns="0" tIns="0" rIns="0" bIns="0"/>
          <a:lstStyle>
            <a:lvl1pPr>
              <a:defRPr sz="1600" b="1" i="0">
                <a:solidFill>
                  <a:srgbClr val="333399"/>
                </a:solidFill>
                <a:latin typeface="Calibri"/>
                <a:cs typeface="Calibri"/>
              </a:defRPr>
            </a:lvl1pPr>
          </a:lstStyle>
          <a:p>
            <a:pPr marL="38100">
              <a:lnSpc>
                <a:spcPts val="1614"/>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1B56B5"/>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50" b="0" i="1">
                <a:solidFill>
                  <a:schemeClr val="tx1"/>
                </a:solidFill>
                <a:latin typeface="Comic Sans MS"/>
                <a:cs typeface="Comic Sans MS"/>
              </a:defRPr>
            </a:lvl1pPr>
          </a:lstStyle>
          <a:p>
            <a:pPr marL="12700">
              <a:lnSpc>
                <a:spcPct val="100000"/>
              </a:lnSpc>
              <a:spcBef>
                <a:spcPts val="210"/>
              </a:spcBef>
            </a:pPr>
            <a:r>
              <a:rPr dirty="0"/>
              <a:t>v</a:t>
            </a:r>
            <a:r>
              <a:rPr spc="-70" dirty="0"/>
              <a:t> </a:t>
            </a:r>
            <a:r>
              <a:rPr dirty="0"/>
              <a:t>1.0</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3834B7F-3E35-492F-B8EC-2A51A5C88E41}" type="datetime1">
              <a:rPr lang="en-US" smtClean="0"/>
              <a:t>5/11/2023</a:t>
            </a:fld>
            <a:endParaRPr lang="en-US"/>
          </a:p>
        </p:txBody>
      </p:sp>
      <p:sp>
        <p:nvSpPr>
          <p:cNvPr id="7" name="Holder 7"/>
          <p:cNvSpPr>
            <a:spLocks noGrp="1"/>
          </p:cNvSpPr>
          <p:nvPr>
            <p:ph type="sldNum" sz="quarter" idx="7"/>
          </p:nvPr>
        </p:nvSpPr>
        <p:spPr/>
        <p:txBody>
          <a:bodyPr lIns="0" tIns="0" rIns="0" bIns="0"/>
          <a:lstStyle>
            <a:lvl1pPr>
              <a:defRPr sz="1600" b="1" i="0">
                <a:solidFill>
                  <a:srgbClr val="333399"/>
                </a:solidFill>
                <a:latin typeface="Calibri"/>
                <a:cs typeface="Calibri"/>
              </a:defRPr>
            </a:lvl1pPr>
          </a:lstStyle>
          <a:p>
            <a:pPr marL="38100">
              <a:lnSpc>
                <a:spcPts val="1614"/>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1B56B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050" b="0" i="1">
                <a:solidFill>
                  <a:schemeClr val="tx1"/>
                </a:solidFill>
                <a:latin typeface="Comic Sans MS"/>
                <a:cs typeface="Comic Sans MS"/>
              </a:defRPr>
            </a:lvl1pPr>
          </a:lstStyle>
          <a:p>
            <a:pPr marL="12700">
              <a:lnSpc>
                <a:spcPct val="100000"/>
              </a:lnSpc>
              <a:spcBef>
                <a:spcPts val="210"/>
              </a:spcBef>
            </a:pPr>
            <a:r>
              <a:rPr dirty="0"/>
              <a:t>v</a:t>
            </a:r>
            <a:r>
              <a:rPr spc="-70" dirty="0"/>
              <a:t> </a:t>
            </a:r>
            <a:r>
              <a:rPr dirty="0"/>
              <a:t>1.0</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9740208-2C8D-45F7-81EB-022A354A4208}" type="datetime1">
              <a:rPr lang="en-US" smtClean="0"/>
              <a:t>5/11/2023</a:t>
            </a:fld>
            <a:endParaRPr lang="en-US"/>
          </a:p>
        </p:txBody>
      </p:sp>
      <p:sp>
        <p:nvSpPr>
          <p:cNvPr id="5" name="Holder 5"/>
          <p:cNvSpPr>
            <a:spLocks noGrp="1"/>
          </p:cNvSpPr>
          <p:nvPr>
            <p:ph type="sldNum" sz="quarter" idx="7"/>
          </p:nvPr>
        </p:nvSpPr>
        <p:spPr/>
        <p:txBody>
          <a:bodyPr lIns="0" tIns="0" rIns="0" bIns="0"/>
          <a:lstStyle>
            <a:lvl1pPr>
              <a:defRPr sz="1600" b="1" i="0">
                <a:solidFill>
                  <a:srgbClr val="333399"/>
                </a:solidFill>
                <a:latin typeface="Calibri"/>
                <a:cs typeface="Calibri"/>
              </a:defRPr>
            </a:lvl1pPr>
          </a:lstStyle>
          <a:p>
            <a:pPr marL="38100">
              <a:lnSpc>
                <a:spcPts val="1614"/>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50" b="0" i="1">
                <a:solidFill>
                  <a:schemeClr val="tx1"/>
                </a:solidFill>
                <a:latin typeface="Comic Sans MS"/>
                <a:cs typeface="Comic Sans MS"/>
              </a:defRPr>
            </a:lvl1pPr>
          </a:lstStyle>
          <a:p>
            <a:pPr marL="12700">
              <a:lnSpc>
                <a:spcPct val="100000"/>
              </a:lnSpc>
              <a:spcBef>
                <a:spcPts val="210"/>
              </a:spcBef>
            </a:pPr>
            <a:r>
              <a:rPr dirty="0"/>
              <a:t>v</a:t>
            </a:r>
            <a:r>
              <a:rPr spc="-70" dirty="0"/>
              <a:t> </a:t>
            </a:r>
            <a:r>
              <a:rPr dirty="0"/>
              <a:t>1.0</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1E93709-A042-4222-BAD6-81BABCA82F42}" type="datetime1">
              <a:rPr lang="en-US" smtClean="0"/>
              <a:t>5/11/2023</a:t>
            </a:fld>
            <a:endParaRPr lang="en-US"/>
          </a:p>
        </p:txBody>
      </p:sp>
      <p:sp>
        <p:nvSpPr>
          <p:cNvPr id="4" name="Holder 4"/>
          <p:cNvSpPr>
            <a:spLocks noGrp="1"/>
          </p:cNvSpPr>
          <p:nvPr>
            <p:ph type="sldNum" sz="quarter" idx="7"/>
          </p:nvPr>
        </p:nvSpPr>
        <p:spPr/>
        <p:txBody>
          <a:bodyPr lIns="0" tIns="0" rIns="0" bIns="0"/>
          <a:lstStyle>
            <a:lvl1pPr>
              <a:defRPr sz="1600" b="1" i="0">
                <a:solidFill>
                  <a:srgbClr val="333399"/>
                </a:solidFill>
                <a:latin typeface="Calibri"/>
                <a:cs typeface="Calibri"/>
              </a:defRPr>
            </a:lvl1pPr>
          </a:lstStyle>
          <a:p>
            <a:pPr marL="38100">
              <a:lnSpc>
                <a:spcPts val="1614"/>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768329"/>
            <a:ext cx="8793081" cy="1089668"/>
          </a:xfrm>
          <a:prstGeom prst="rect">
            <a:avLst/>
          </a:prstGeom>
        </p:spPr>
      </p:pic>
      <p:sp>
        <p:nvSpPr>
          <p:cNvPr id="17" name="bg object 17"/>
          <p:cNvSpPr/>
          <p:nvPr/>
        </p:nvSpPr>
        <p:spPr>
          <a:xfrm>
            <a:off x="762" y="6214110"/>
            <a:ext cx="685800" cy="304800"/>
          </a:xfrm>
          <a:custGeom>
            <a:avLst/>
            <a:gdLst/>
            <a:ahLst/>
            <a:cxnLst/>
            <a:rect l="l" t="t" r="r" b="b"/>
            <a:pathLst>
              <a:path w="685800" h="304800">
                <a:moveTo>
                  <a:pt x="342900" y="0"/>
                </a:moveTo>
                <a:lnTo>
                  <a:pt x="281262" y="2455"/>
                </a:lnTo>
                <a:lnTo>
                  <a:pt x="223249" y="9535"/>
                </a:lnTo>
                <a:lnTo>
                  <a:pt x="169830" y="20808"/>
                </a:lnTo>
                <a:lnTo>
                  <a:pt x="121972" y="35844"/>
                </a:lnTo>
                <a:lnTo>
                  <a:pt x="80644" y="54212"/>
                </a:lnTo>
                <a:lnTo>
                  <a:pt x="46815" y="75483"/>
                </a:lnTo>
                <a:lnTo>
                  <a:pt x="5524" y="125007"/>
                </a:lnTo>
                <a:lnTo>
                  <a:pt x="0" y="152399"/>
                </a:lnTo>
                <a:lnTo>
                  <a:pt x="5524" y="179792"/>
                </a:lnTo>
                <a:lnTo>
                  <a:pt x="46815" y="229316"/>
                </a:lnTo>
                <a:lnTo>
                  <a:pt x="80644" y="250587"/>
                </a:lnTo>
                <a:lnTo>
                  <a:pt x="121972" y="268955"/>
                </a:lnTo>
                <a:lnTo>
                  <a:pt x="169830" y="283991"/>
                </a:lnTo>
                <a:lnTo>
                  <a:pt x="223249" y="295264"/>
                </a:lnTo>
                <a:lnTo>
                  <a:pt x="281262" y="302344"/>
                </a:lnTo>
                <a:lnTo>
                  <a:pt x="342900" y="304799"/>
                </a:lnTo>
                <a:lnTo>
                  <a:pt x="404537" y="302344"/>
                </a:lnTo>
                <a:lnTo>
                  <a:pt x="462550" y="295264"/>
                </a:lnTo>
                <a:lnTo>
                  <a:pt x="515969" y="283991"/>
                </a:lnTo>
                <a:lnTo>
                  <a:pt x="563827" y="268955"/>
                </a:lnTo>
                <a:lnTo>
                  <a:pt x="605155" y="250587"/>
                </a:lnTo>
                <a:lnTo>
                  <a:pt x="638984" y="229316"/>
                </a:lnTo>
                <a:lnTo>
                  <a:pt x="680275" y="179792"/>
                </a:lnTo>
                <a:lnTo>
                  <a:pt x="685800" y="152399"/>
                </a:lnTo>
                <a:lnTo>
                  <a:pt x="680275" y="125007"/>
                </a:lnTo>
                <a:lnTo>
                  <a:pt x="638984" y="75483"/>
                </a:lnTo>
                <a:lnTo>
                  <a:pt x="605155" y="54212"/>
                </a:lnTo>
                <a:lnTo>
                  <a:pt x="563827" y="35844"/>
                </a:lnTo>
                <a:lnTo>
                  <a:pt x="515969" y="20808"/>
                </a:lnTo>
                <a:lnTo>
                  <a:pt x="462550" y="9535"/>
                </a:lnTo>
                <a:lnTo>
                  <a:pt x="404537" y="2455"/>
                </a:lnTo>
                <a:lnTo>
                  <a:pt x="342900" y="0"/>
                </a:lnTo>
                <a:close/>
              </a:path>
            </a:pathLst>
          </a:custGeom>
          <a:solidFill>
            <a:srgbClr val="FFFFFF"/>
          </a:solidFill>
        </p:spPr>
        <p:txBody>
          <a:bodyPr wrap="square" lIns="0" tIns="0" rIns="0" bIns="0" rtlCol="0"/>
          <a:lstStyle/>
          <a:p>
            <a:endParaRPr/>
          </a:p>
        </p:txBody>
      </p:sp>
      <p:sp>
        <p:nvSpPr>
          <p:cNvPr id="18" name="bg object 18"/>
          <p:cNvSpPr/>
          <p:nvPr/>
        </p:nvSpPr>
        <p:spPr>
          <a:xfrm>
            <a:off x="762" y="6214110"/>
            <a:ext cx="685800" cy="304800"/>
          </a:xfrm>
          <a:custGeom>
            <a:avLst/>
            <a:gdLst/>
            <a:ahLst/>
            <a:cxnLst/>
            <a:rect l="l" t="t" r="r" b="b"/>
            <a:pathLst>
              <a:path w="685800" h="304800">
                <a:moveTo>
                  <a:pt x="0" y="152399"/>
                </a:moveTo>
                <a:lnTo>
                  <a:pt x="21452" y="99224"/>
                </a:lnTo>
                <a:lnTo>
                  <a:pt x="80644" y="54212"/>
                </a:lnTo>
                <a:lnTo>
                  <a:pt x="121972" y="35844"/>
                </a:lnTo>
                <a:lnTo>
                  <a:pt x="169830" y="20808"/>
                </a:lnTo>
                <a:lnTo>
                  <a:pt x="223249" y="9535"/>
                </a:lnTo>
                <a:lnTo>
                  <a:pt x="281262" y="2455"/>
                </a:lnTo>
                <a:lnTo>
                  <a:pt x="342900" y="0"/>
                </a:lnTo>
                <a:lnTo>
                  <a:pt x="404537" y="2455"/>
                </a:lnTo>
                <a:lnTo>
                  <a:pt x="462550" y="9535"/>
                </a:lnTo>
                <a:lnTo>
                  <a:pt x="515969" y="20808"/>
                </a:lnTo>
                <a:lnTo>
                  <a:pt x="563827" y="35844"/>
                </a:lnTo>
                <a:lnTo>
                  <a:pt x="605155" y="54212"/>
                </a:lnTo>
                <a:lnTo>
                  <a:pt x="638984" y="75483"/>
                </a:lnTo>
                <a:lnTo>
                  <a:pt x="680275" y="125007"/>
                </a:lnTo>
                <a:lnTo>
                  <a:pt x="685800" y="152399"/>
                </a:lnTo>
                <a:lnTo>
                  <a:pt x="680275" y="179792"/>
                </a:lnTo>
                <a:lnTo>
                  <a:pt x="638984" y="229316"/>
                </a:lnTo>
                <a:lnTo>
                  <a:pt x="605155" y="250587"/>
                </a:lnTo>
                <a:lnTo>
                  <a:pt x="563827" y="268955"/>
                </a:lnTo>
                <a:lnTo>
                  <a:pt x="515969" y="283991"/>
                </a:lnTo>
                <a:lnTo>
                  <a:pt x="462550" y="295264"/>
                </a:lnTo>
                <a:lnTo>
                  <a:pt x="404537" y="302344"/>
                </a:lnTo>
                <a:lnTo>
                  <a:pt x="342900" y="304799"/>
                </a:lnTo>
                <a:lnTo>
                  <a:pt x="281262" y="302344"/>
                </a:lnTo>
                <a:lnTo>
                  <a:pt x="223249" y="295264"/>
                </a:lnTo>
                <a:lnTo>
                  <a:pt x="169830" y="283991"/>
                </a:lnTo>
                <a:lnTo>
                  <a:pt x="121972" y="268955"/>
                </a:lnTo>
                <a:lnTo>
                  <a:pt x="80644" y="250587"/>
                </a:lnTo>
                <a:lnTo>
                  <a:pt x="46815" y="229316"/>
                </a:lnTo>
                <a:lnTo>
                  <a:pt x="5524" y="179792"/>
                </a:lnTo>
                <a:lnTo>
                  <a:pt x="0" y="152399"/>
                </a:lnTo>
                <a:close/>
              </a:path>
            </a:pathLst>
          </a:custGeom>
          <a:ln w="25400">
            <a:solidFill>
              <a:srgbClr val="FFFFFF"/>
            </a:solidFill>
          </a:ln>
        </p:spPr>
        <p:txBody>
          <a:bodyPr wrap="square" lIns="0" tIns="0" rIns="0" bIns="0" rtlCol="0"/>
          <a:lstStyle/>
          <a:p>
            <a:endParaRPr/>
          </a:p>
        </p:txBody>
      </p:sp>
      <p:sp>
        <p:nvSpPr>
          <p:cNvPr id="19" name="bg object 19"/>
          <p:cNvSpPr/>
          <p:nvPr/>
        </p:nvSpPr>
        <p:spPr>
          <a:xfrm>
            <a:off x="457200" y="1066800"/>
            <a:ext cx="8229600" cy="1905"/>
          </a:xfrm>
          <a:custGeom>
            <a:avLst/>
            <a:gdLst/>
            <a:ahLst/>
            <a:cxnLst/>
            <a:rect l="l" t="t" r="r" b="b"/>
            <a:pathLst>
              <a:path w="8229600" h="1905">
                <a:moveTo>
                  <a:pt x="0" y="0"/>
                </a:moveTo>
                <a:lnTo>
                  <a:pt x="8229600" y="1650"/>
                </a:lnTo>
              </a:path>
            </a:pathLst>
          </a:custGeom>
          <a:ln w="9525">
            <a:solidFill>
              <a:srgbClr val="B7E2E7"/>
            </a:solidFill>
          </a:ln>
        </p:spPr>
        <p:txBody>
          <a:bodyPr wrap="square" lIns="0" tIns="0" rIns="0" bIns="0" rtlCol="0"/>
          <a:lstStyle/>
          <a:p>
            <a:endParaRPr/>
          </a:p>
        </p:txBody>
      </p:sp>
      <p:sp>
        <p:nvSpPr>
          <p:cNvPr id="2" name="Holder 2"/>
          <p:cNvSpPr>
            <a:spLocks noGrp="1"/>
          </p:cNvSpPr>
          <p:nvPr>
            <p:ph type="title"/>
          </p:nvPr>
        </p:nvSpPr>
        <p:spPr>
          <a:xfrm>
            <a:off x="3292093" y="353949"/>
            <a:ext cx="2559812" cy="513715"/>
          </a:xfrm>
          <a:prstGeom prst="rect">
            <a:avLst/>
          </a:prstGeom>
        </p:spPr>
        <p:txBody>
          <a:bodyPr wrap="square" lIns="0" tIns="0" rIns="0" bIns="0">
            <a:spAutoFit/>
          </a:bodyPr>
          <a:lstStyle>
            <a:lvl1pPr>
              <a:defRPr sz="3200" b="0" i="0">
                <a:solidFill>
                  <a:srgbClr val="1B56B5"/>
                </a:solidFill>
                <a:latin typeface="Times New Roman"/>
                <a:cs typeface="Times New Roman"/>
              </a:defRPr>
            </a:lvl1pPr>
          </a:lstStyle>
          <a:p>
            <a:endParaRPr/>
          </a:p>
        </p:txBody>
      </p:sp>
      <p:sp>
        <p:nvSpPr>
          <p:cNvPr id="3" name="Holder 3"/>
          <p:cNvSpPr>
            <a:spLocks noGrp="1"/>
          </p:cNvSpPr>
          <p:nvPr>
            <p:ph type="body" idx="1"/>
          </p:nvPr>
        </p:nvSpPr>
        <p:spPr>
          <a:xfrm>
            <a:off x="525779" y="1241805"/>
            <a:ext cx="8092440" cy="4635500"/>
          </a:xfrm>
          <a:prstGeom prst="rect">
            <a:avLst/>
          </a:prstGeom>
        </p:spPr>
        <p:txBody>
          <a:bodyPr wrap="square" lIns="0" tIns="0" rIns="0" bIns="0">
            <a:spAutoFit/>
          </a:bodyPr>
          <a:lstStyle>
            <a:lvl1pPr>
              <a:defRPr sz="2400" b="0" i="0">
                <a:solidFill>
                  <a:schemeClr val="hlink"/>
                </a:solidFill>
                <a:latin typeface="Times New Roman"/>
                <a:cs typeface="Times New Roman"/>
              </a:defRPr>
            </a:lvl1pPr>
          </a:lstStyle>
          <a:p>
            <a:endParaRPr/>
          </a:p>
        </p:txBody>
      </p:sp>
      <p:sp>
        <p:nvSpPr>
          <p:cNvPr id="4" name="Holder 4"/>
          <p:cNvSpPr>
            <a:spLocks noGrp="1"/>
          </p:cNvSpPr>
          <p:nvPr>
            <p:ph type="ftr" sz="quarter" idx="5"/>
          </p:nvPr>
        </p:nvSpPr>
        <p:spPr>
          <a:xfrm>
            <a:off x="3879850" y="6304614"/>
            <a:ext cx="306704" cy="212725"/>
          </a:xfrm>
          <a:prstGeom prst="rect">
            <a:avLst/>
          </a:prstGeom>
        </p:spPr>
        <p:txBody>
          <a:bodyPr wrap="square" lIns="0" tIns="0" rIns="0" bIns="0">
            <a:spAutoFit/>
          </a:bodyPr>
          <a:lstStyle>
            <a:lvl1pPr>
              <a:defRPr sz="1050" b="0" i="1">
                <a:solidFill>
                  <a:schemeClr val="tx1"/>
                </a:solidFill>
                <a:latin typeface="Comic Sans MS"/>
                <a:cs typeface="Comic Sans MS"/>
              </a:defRPr>
            </a:lvl1pPr>
          </a:lstStyle>
          <a:p>
            <a:pPr marL="12700">
              <a:lnSpc>
                <a:spcPct val="100000"/>
              </a:lnSpc>
              <a:spcBef>
                <a:spcPts val="210"/>
              </a:spcBef>
            </a:pPr>
            <a:r>
              <a:rPr dirty="0"/>
              <a:t>v</a:t>
            </a:r>
            <a:r>
              <a:rPr spc="-70" dirty="0"/>
              <a:t> </a:t>
            </a:r>
            <a:r>
              <a:rPr dirty="0"/>
              <a:t>1.0</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B3FD484E-3287-481B-BBC7-C53E1AB9BE3A}" type="datetime1">
              <a:rPr lang="en-US" smtClean="0"/>
              <a:t>5/11/2023</a:t>
            </a:fld>
            <a:endParaRPr lang="en-US"/>
          </a:p>
        </p:txBody>
      </p:sp>
      <p:sp>
        <p:nvSpPr>
          <p:cNvPr id="6" name="Holder 6"/>
          <p:cNvSpPr>
            <a:spLocks noGrp="1"/>
          </p:cNvSpPr>
          <p:nvPr>
            <p:ph type="sldNum" sz="quarter" idx="7"/>
          </p:nvPr>
        </p:nvSpPr>
        <p:spPr>
          <a:xfrm>
            <a:off x="253288" y="6270828"/>
            <a:ext cx="179070" cy="228600"/>
          </a:xfrm>
          <a:prstGeom prst="rect">
            <a:avLst/>
          </a:prstGeom>
        </p:spPr>
        <p:txBody>
          <a:bodyPr wrap="square" lIns="0" tIns="0" rIns="0" bIns="0">
            <a:spAutoFit/>
          </a:bodyPr>
          <a:lstStyle>
            <a:lvl1pPr>
              <a:defRPr sz="1600" b="1" i="0">
                <a:solidFill>
                  <a:srgbClr val="333399"/>
                </a:solidFill>
                <a:latin typeface="Calibri"/>
                <a:cs typeface="Calibri"/>
              </a:defRPr>
            </a:lvl1pPr>
          </a:lstStyle>
          <a:p>
            <a:pPr marL="38100">
              <a:lnSpc>
                <a:spcPts val="1614"/>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820440"/>
            <a:ext cx="8785859" cy="1037560"/>
          </a:xfrm>
          <a:prstGeom prst="rect">
            <a:avLst/>
          </a:prstGeom>
        </p:spPr>
      </p:pic>
      <p:sp>
        <p:nvSpPr>
          <p:cNvPr id="3" name="object 3"/>
          <p:cNvSpPr/>
          <p:nvPr/>
        </p:nvSpPr>
        <p:spPr>
          <a:xfrm>
            <a:off x="0" y="0"/>
            <a:ext cx="9144000" cy="1752600"/>
          </a:xfrm>
          <a:custGeom>
            <a:avLst/>
            <a:gdLst/>
            <a:ahLst/>
            <a:cxnLst/>
            <a:rect l="l" t="t" r="r" b="b"/>
            <a:pathLst>
              <a:path w="9144000" h="1752600">
                <a:moveTo>
                  <a:pt x="9144000" y="0"/>
                </a:moveTo>
                <a:lnTo>
                  <a:pt x="0" y="0"/>
                </a:lnTo>
                <a:lnTo>
                  <a:pt x="0" y="1752600"/>
                </a:lnTo>
                <a:lnTo>
                  <a:pt x="9144000" y="1752600"/>
                </a:lnTo>
                <a:lnTo>
                  <a:pt x="9144000" y="0"/>
                </a:lnTo>
                <a:close/>
              </a:path>
            </a:pathLst>
          </a:custGeom>
          <a:solidFill>
            <a:srgbClr val="335294"/>
          </a:solidFill>
        </p:spPr>
        <p:txBody>
          <a:bodyPr wrap="square" lIns="0" tIns="0" rIns="0" bIns="0" rtlCol="0"/>
          <a:lstStyle/>
          <a:p>
            <a:endParaRPr/>
          </a:p>
        </p:txBody>
      </p:sp>
      <p:sp>
        <p:nvSpPr>
          <p:cNvPr id="6" name="Slide Number Placeholder 5">
            <a:extLst>
              <a:ext uri="{FF2B5EF4-FFF2-40B4-BE49-F238E27FC236}">
                <a16:creationId xmlns:a16="http://schemas.microsoft.com/office/drawing/2014/main" id="{61CF34F5-2BE8-80FB-03E7-BEDB1E349118}"/>
              </a:ext>
            </a:extLst>
          </p:cNvPr>
          <p:cNvSpPr>
            <a:spLocks noGrp="1"/>
          </p:cNvSpPr>
          <p:nvPr>
            <p:ph type="sldNum" sz="quarter" idx="7"/>
          </p:nvPr>
        </p:nvSpPr>
        <p:spPr/>
        <p:txBody>
          <a:bodyPr/>
          <a:lstStyle/>
          <a:p>
            <a:pPr marL="38100">
              <a:lnSpc>
                <a:spcPts val="1614"/>
              </a:lnSpc>
            </a:pPr>
            <a:fld id="{81D60167-4931-47E6-BA6A-407CBD079E47}" type="slidenum">
              <a:rPr lang="en-US" spc="-5" smtClean="0"/>
              <a:t>1</a:t>
            </a:fld>
            <a:endParaRPr lang="en-US" spc="-5" dirty="0"/>
          </a:p>
        </p:txBody>
      </p:sp>
      <p:sp>
        <p:nvSpPr>
          <p:cNvPr id="8" name="Title 7">
            <a:extLst>
              <a:ext uri="{FF2B5EF4-FFF2-40B4-BE49-F238E27FC236}">
                <a16:creationId xmlns:a16="http://schemas.microsoft.com/office/drawing/2014/main" id="{028BF8B8-98FC-94D5-E688-7396F1C8FA34}"/>
              </a:ext>
            </a:extLst>
          </p:cNvPr>
          <p:cNvSpPr>
            <a:spLocks noGrp="1"/>
          </p:cNvSpPr>
          <p:nvPr>
            <p:ph type="title"/>
          </p:nvPr>
        </p:nvSpPr>
        <p:spPr>
          <a:xfrm>
            <a:off x="683640" y="1905000"/>
            <a:ext cx="7776719" cy="984885"/>
          </a:xfrm>
        </p:spPr>
        <p:txBody>
          <a:bodyPr/>
          <a:lstStyle/>
          <a:p>
            <a:pPr algn="ctr"/>
            <a:r>
              <a:rPr lang="en-IN" dirty="0"/>
              <a:t>IOT BASED INTELLIGENT TRAFFIC MANAGEMENT SYSTEM</a:t>
            </a:r>
          </a:p>
        </p:txBody>
      </p:sp>
      <p:pic>
        <p:nvPicPr>
          <p:cNvPr id="10" name="Picture 9" descr="A busy street full of traffic&#10;&#10;Description automatically generated with low confidence">
            <a:extLst>
              <a:ext uri="{FF2B5EF4-FFF2-40B4-BE49-F238E27FC236}">
                <a16:creationId xmlns:a16="http://schemas.microsoft.com/office/drawing/2014/main" id="{0CFC397F-BA94-6C70-77F3-1F213C541F75}"/>
              </a:ext>
            </a:extLst>
          </p:cNvPr>
          <p:cNvPicPr>
            <a:picLocks noChangeAspect="1"/>
          </p:cNvPicPr>
          <p:nvPr/>
        </p:nvPicPr>
        <p:blipFill rotWithShape="1">
          <a:blip r:embed="rId3">
            <a:extLst>
              <a:ext uri="{28A0092B-C50C-407E-A947-70E740481C1C}">
                <a14:useLocalDpi xmlns:a14="http://schemas.microsoft.com/office/drawing/2010/main" val="0"/>
              </a:ext>
            </a:extLst>
          </a:blip>
          <a:srcRect t="24055" b="3950"/>
          <a:stretch/>
        </p:blipFill>
        <p:spPr>
          <a:xfrm>
            <a:off x="506728" y="4301231"/>
            <a:ext cx="3886200" cy="209840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itle 7">
            <a:extLst>
              <a:ext uri="{FF2B5EF4-FFF2-40B4-BE49-F238E27FC236}">
                <a16:creationId xmlns:a16="http://schemas.microsoft.com/office/drawing/2014/main" id="{B3CF447F-77DC-FA7F-97E3-CCC5BFF24049}"/>
              </a:ext>
            </a:extLst>
          </p:cNvPr>
          <p:cNvSpPr txBox="1">
            <a:spLocks/>
          </p:cNvSpPr>
          <p:nvPr/>
        </p:nvSpPr>
        <p:spPr>
          <a:xfrm>
            <a:off x="3124200" y="3108667"/>
            <a:ext cx="3872824" cy="830997"/>
          </a:xfrm>
          <a:prstGeom prst="rect">
            <a:avLst/>
          </a:prstGeom>
        </p:spPr>
        <p:txBody>
          <a:bodyPr wrap="square" lIns="0" tIns="0" rIns="0" bIns="0">
            <a:spAutoFit/>
          </a:bodyPr>
          <a:lstStyle>
            <a:lvl1pPr>
              <a:defRPr sz="3200" b="0" i="0">
                <a:solidFill>
                  <a:srgbClr val="1B56B5"/>
                </a:solidFill>
                <a:latin typeface="Times New Roman"/>
                <a:ea typeface="+mj-ea"/>
                <a:cs typeface="Times New Roman"/>
              </a:defRPr>
            </a:lvl1pPr>
          </a:lstStyle>
          <a:p>
            <a:pPr algn="just"/>
            <a:r>
              <a:rPr lang="en-IN" sz="1800" i="1" kern="0" dirty="0" err="1">
                <a:solidFill>
                  <a:schemeClr val="tx1"/>
                </a:solidFill>
              </a:rPr>
              <a:t>Abhey</a:t>
            </a:r>
            <a:r>
              <a:rPr lang="en-IN" sz="1800" i="1" kern="0" dirty="0">
                <a:solidFill>
                  <a:schemeClr val="tx1"/>
                </a:solidFill>
              </a:rPr>
              <a:t> Singh (203002002)</a:t>
            </a:r>
          </a:p>
          <a:p>
            <a:pPr algn="just"/>
            <a:r>
              <a:rPr lang="en-IN" sz="1800" i="1" kern="0" dirty="0" err="1">
                <a:solidFill>
                  <a:schemeClr val="tx1"/>
                </a:solidFill>
              </a:rPr>
              <a:t>Abishek</a:t>
            </a:r>
            <a:r>
              <a:rPr lang="en-IN" sz="1800" i="1" kern="0" dirty="0">
                <a:solidFill>
                  <a:schemeClr val="tx1"/>
                </a:solidFill>
              </a:rPr>
              <a:t> Jeremy Vasanth (203002003)</a:t>
            </a:r>
          </a:p>
          <a:p>
            <a:pPr algn="just"/>
            <a:r>
              <a:rPr lang="en-IN" sz="1800" i="1" kern="0" dirty="0">
                <a:solidFill>
                  <a:schemeClr val="tx1"/>
                </a:solidFill>
              </a:rPr>
              <a:t>Aditi Kannan (203002004)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10E961-D7E6-E169-5262-F48755BBE432}"/>
              </a:ext>
            </a:extLst>
          </p:cNvPr>
          <p:cNvSpPr>
            <a:spLocks noGrp="1"/>
          </p:cNvSpPr>
          <p:nvPr>
            <p:ph type="sldNum" sz="quarter" idx="7"/>
          </p:nvPr>
        </p:nvSpPr>
        <p:spPr>
          <a:xfrm>
            <a:off x="253288" y="6270828"/>
            <a:ext cx="432512" cy="129972"/>
          </a:xfrm>
        </p:spPr>
        <p:txBody>
          <a:bodyPr/>
          <a:lstStyle/>
          <a:p>
            <a:pPr marL="38100">
              <a:lnSpc>
                <a:spcPts val="1614"/>
              </a:lnSpc>
            </a:pPr>
            <a:fld id="{81D60167-4931-47E6-BA6A-407CBD079E47}" type="slidenum">
              <a:rPr lang="en-IN" spc="-5" smtClean="0"/>
              <a:t>10</a:t>
            </a:fld>
            <a:endParaRPr lang="en-IN" spc="-5" dirty="0"/>
          </a:p>
        </p:txBody>
      </p:sp>
      <p:pic>
        <p:nvPicPr>
          <p:cNvPr id="6" name="Picture 5">
            <a:extLst>
              <a:ext uri="{FF2B5EF4-FFF2-40B4-BE49-F238E27FC236}">
                <a16:creationId xmlns:a16="http://schemas.microsoft.com/office/drawing/2014/main" id="{E6382D4B-D554-6FB8-4C6F-56EBFB73AE05}"/>
              </a:ext>
            </a:extLst>
          </p:cNvPr>
          <p:cNvPicPr>
            <a:picLocks noChangeAspect="1"/>
          </p:cNvPicPr>
          <p:nvPr/>
        </p:nvPicPr>
        <p:blipFill rotWithShape="1">
          <a:blip r:embed="rId2">
            <a:extLst>
              <a:ext uri="{28A0092B-C50C-407E-A947-70E740481C1C}">
                <a14:useLocalDpi xmlns:a14="http://schemas.microsoft.com/office/drawing/2010/main" val="0"/>
              </a:ext>
            </a:extLst>
          </a:blip>
          <a:srcRect l="4155" t="3379" r="22500" b="1689"/>
          <a:stretch/>
        </p:blipFill>
        <p:spPr>
          <a:xfrm>
            <a:off x="21230" y="808283"/>
            <a:ext cx="4471112" cy="4281311"/>
          </a:xfrm>
          <a:prstGeom prst="rect">
            <a:avLst/>
          </a:prstGeom>
        </p:spPr>
      </p:pic>
      <p:sp>
        <p:nvSpPr>
          <p:cNvPr id="9" name="TextBox 8">
            <a:extLst>
              <a:ext uri="{FF2B5EF4-FFF2-40B4-BE49-F238E27FC236}">
                <a16:creationId xmlns:a16="http://schemas.microsoft.com/office/drawing/2014/main" id="{C8CEE3A5-2305-645F-A1DA-269398BC7D83}"/>
              </a:ext>
            </a:extLst>
          </p:cNvPr>
          <p:cNvSpPr txBox="1"/>
          <p:nvPr/>
        </p:nvSpPr>
        <p:spPr>
          <a:xfrm>
            <a:off x="316190" y="5356339"/>
            <a:ext cx="3189010" cy="38100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5: Message sent to violator</a:t>
            </a:r>
          </a:p>
        </p:txBody>
      </p:sp>
      <p:sp>
        <p:nvSpPr>
          <p:cNvPr id="10" name="TextBox 9">
            <a:extLst>
              <a:ext uri="{FF2B5EF4-FFF2-40B4-BE49-F238E27FC236}">
                <a16:creationId xmlns:a16="http://schemas.microsoft.com/office/drawing/2014/main" id="{4477EFB9-E232-9C30-D29D-79324A88E384}"/>
              </a:ext>
            </a:extLst>
          </p:cNvPr>
          <p:cNvSpPr txBox="1"/>
          <p:nvPr/>
        </p:nvSpPr>
        <p:spPr>
          <a:xfrm>
            <a:off x="5257800" y="5356339"/>
            <a:ext cx="3453688" cy="38100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6: Result displayed on system</a:t>
            </a:r>
          </a:p>
        </p:txBody>
      </p:sp>
      <p:pic>
        <p:nvPicPr>
          <p:cNvPr id="12" name="Picture 11">
            <a:extLst>
              <a:ext uri="{FF2B5EF4-FFF2-40B4-BE49-F238E27FC236}">
                <a16:creationId xmlns:a16="http://schemas.microsoft.com/office/drawing/2014/main" id="{B34EAF13-23CE-056D-768E-FFDAF056BB62}"/>
              </a:ext>
            </a:extLst>
          </p:cNvPr>
          <p:cNvPicPr>
            <a:picLocks noChangeAspect="1"/>
          </p:cNvPicPr>
          <p:nvPr/>
        </p:nvPicPr>
        <p:blipFill rotWithShape="1">
          <a:blip r:embed="rId3">
            <a:extLst>
              <a:ext uri="{28A0092B-C50C-407E-A947-70E740481C1C}">
                <a14:useLocalDpi xmlns:a14="http://schemas.microsoft.com/office/drawing/2010/main" val="0"/>
              </a:ext>
            </a:extLst>
          </a:blip>
          <a:srcRect l="18329" b="13889"/>
          <a:stretch/>
        </p:blipFill>
        <p:spPr>
          <a:xfrm>
            <a:off x="4343400" y="586738"/>
            <a:ext cx="4544707" cy="4724400"/>
          </a:xfrm>
          <a:prstGeom prst="rect">
            <a:avLst/>
          </a:prstGeom>
        </p:spPr>
      </p:pic>
    </p:spTree>
    <p:extLst>
      <p:ext uri="{BB962C8B-B14F-4D97-AF65-F5344CB8AC3E}">
        <p14:creationId xmlns:p14="http://schemas.microsoft.com/office/powerpoint/2010/main" val="410291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922470-8C95-9825-8817-81F70ADFC80F}"/>
              </a:ext>
            </a:extLst>
          </p:cNvPr>
          <p:cNvSpPr>
            <a:spLocks noGrp="1"/>
          </p:cNvSpPr>
          <p:nvPr>
            <p:ph type="sldNum" sz="quarter" idx="7"/>
          </p:nvPr>
        </p:nvSpPr>
        <p:spPr>
          <a:xfrm>
            <a:off x="253288" y="6270828"/>
            <a:ext cx="432512" cy="129972"/>
          </a:xfrm>
        </p:spPr>
        <p:txBody>
          <a:bodyPr/>
          <a:lstStyle/>
          <a:p>
            <a:pPr marL="38100">
              <a:lnSpc>
                <a:spcPts val="1614"/>
              </a:lnSpc>
            </a:pPr>
            <a:fld id="{81D60167-4931-47E6-BA6A-407CBD079E47}" type="slidenum">
              <a:rPr lang="en-IN" spc="-5" smtClean="0"/>
              <a:t>11</a:t>
            </a:fld>
            <a:endParaRPr lang="en-IN" spc="-5" dirty="0"/>
          </a:p>
        </p:txBody>
      </p:sp>
      <p:pic>
        <p:nvPicPr>
          <p:cNvPr id="7" name="Picture 6">
            <a:extLst>
              <a:ext uri="{FF2B5EF4-FFF2-40B4-BE49-F238E27FC236}">
                <a16:creationId xmlns:a16="http://schemas.microsoft.com/office/drawing/2014/main" id="{E69FE2EA-65EF-DD24-5CBA-07D29CEA8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609600"/>
            <a:ext cx="6172200" cy="4146947"/>
          </a:xfrm>
          <a:prstGeom prst="rect">
            <a:avLst/>
          </a:prstGeom>
        </p:spPr>
      </p:pic>
      <p:sp>
        <p:nvSpPr>
          <p:cNvPr id="8" name="TextBox 7">
            <a:extLst>
              <a:ext uri="{FF2B5EF4-FFF2-40B4-BE49-F238E27FC236}">
                <a16:creationId xmlns:a16="http://schemas.microsoft.com/office/drawing/2014/main" id="{830A4AF8-FA4F-F13C-E0AA-41928D534627}"/>
              </a:ext>
            </a:extLst>
          </p:cNvPr>
          <p:cNvSpPr txBox="1"/>
          <p:nvPr/>
        </p:nvSpPr>
        <p:spPr>
          <a:xfrm>
            <a:off x="3200400" y="4953000"/>
            <a:ext cx="2438400" cy="38100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7: Database update</a:t>
            </a:r>
          </a:p>
        </p:txBody>
      </p:sp>
    </p:spTree>
    <p:extLst>
      <p:ext uri="{BB962C8B-B14F-4D97-AF65-F5344CB8AC3E}">
        <p14:creationId xmlns:p14="http://schemas.microsoft.com/office/powerpoint/2010/main" val="1928382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4F9AD2-7AC6-AFDD-9722-F9FA11D92F0A}"/>
              </a:ext>
            </a:extLst>
          </p:cNvPr>
          <p:cNvSpPr>
            <a:spLocks noGrp="1"/>
          </p:cNvSpPr>
          <p:nvPr>
            <p:ph type="title"/>
          </p:nvPr>
        </p:nvSpPr>
        <p:spPr>
          <a:xfrm>
            <a:off x="1836545" y="129065"/>
            <a:ext cx="5470907" cy="887856"/>
          </a:xfrm>
        </p:spPr>
        <p:txBody>
          <a:bodyPr/>
          <a:lstStyle/>
          <a:p>
            <a:pPr algn="ctr"/>
            <a:r>
              <a:rPr lang="en-IN" dirty="0"/>
              <a:t>CONCLUSION AND FUTURE WORK TO BE DONE</a:t>
            </a:r>
          </a:p>
        </p:txBody>
      </p:sp>
      <p:sp>
        <p:nvSpPr>
          <p:cNvPr id="7" name="Text Placeholder 6">
            <a:extLst>
              <a:ext uri="{FF2B5EF4-FFF2-40B4-BE49-F238E27FC236}">
                <a16:creationId xmlns:a16="http://schemas.microsoft.com/office/drawing/2014/main" id="{1A5EB07C-B9C9-1B92-9F47-C3AE74E36C94}"/>
              </a:ext>
            </a:extLst>
          </p:cNvPr>
          <p:cNvSpPr>
            <a:spLocks noGrp="1"/>
          </p:cNvSpPr>
          <p:nvPr>
            <p:ph type="body" idx="1"/>
          </p:nvPr>
        </p:nvSpPr>
        <p:spPr>
          <a:xfrm>
            <a:off x="525778" y="1687702"/>
            <a:ext cx="8092440" cy="3722498"/>
          </a:xfrm>
        </p:spPr>
        <p:txBody>
          <a:bodyPr/>
          <a:lstStyle/>
          <a:p>
            <a:pPr algn="just"/>
            <a:r>
              <a:rPr lang="en-US" dirty="0">
                <a:solidFill>
                  <a:schemeClr val="tx1"/>
                </a:solidFill>
              </a:rPr>
              <a:t>Thus, an intelligent IoT-based traffic management system was developed that detects violations in real-time using RFID technology and Raspberry Pi. The system sends SMS alerts to violators and promotes responsible driving behavior, improving traffic management and enhancing public safety. Ultrasonic sensors were found to be inefficient during busy hours due to interference. This project provides a foundation for further research in traffic management and safety, for example, detecting vehicles that cross the speed limit.</a:t>
            </a:r>
          </a:p>
          <a:p>
            <a:endParaRPr lang="en-US" dirty="0"/>
          </a:p>
          <a:p>
            <a:endParaRPr lang="en-US" dirty="0"/>
          </a:p>
          <a:p>
            <a:endParaRPr lang="en-US" dirty="0"/>
          </a:p>
          <a:p>
            <a:endParaRPr lang="en-US" dirty="0"/>
          </a:p>
          <a:p>
            <a:endParaRPr lang="en-IN" dirty="0"/>
          </a:p>
        </p:txBody>
      </p:sp>
      <p:sp>
        <p:nvSpPr>
          <p:cNvPr id="6" name="Slide Number Placeholder 5">
            <a:extLst>
              <a:ext uri="{FF2B5EF4-FFF2-40B4-BE49-F238E27FC236}">
                <a16:creationId xmlns:a16="http://schemas.microsoft.com/office/drawing/2014/main" id="{204FF43E-8F30-E42A-9EF4-C632E44277B8}"/>
              </a:ext>
            </a:extLst>
          </p:cNvPr>
          <p:cNvSpPr>
            <a:spLocks noGrp="1"/>
          </p:cNvSpPr>
          <p:nvPr>
            <p:ph type="sldNum" sz="quarter" idx="7"/>
          </p:nvPr>
        </p:nvSpPr>
        <p:spPr>
          <a:xfrm>
            <a:off x="253288" y="6270828"/>
            <a:ext cx="584912" cy="53772"/>
          </a:xfrm>
        </p:spPr>
        <p:txBody>
          <a:bodyPr/>
          <a:lstStyle/>
          <a:p>
            <a:pPr marL="38100">
              <a:lnSpc>
                <a:spcPts val="1614"/>
              </a:lnSpc>
            </a:pPr>
            <a:fld id="{81D60167-4931-47E6-BA6A-407CBD079E47}" type="slidenum">
              <a:rPr lang="en-US" spc="-5" smtClean="0"/>
              <a:t>12</a:t>
            </a:fld>
            <a:endParaRPr lang="en-US"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304800"/>
            <a:ext cx="2819400" cy="505908"/>
          </a:xfrm>
          <a:prstGeom prst="rect">
            <a:avLst/>
          </a:prstGeom>
        </p:spPr>
        <p:txBody>
          <a:bodyPr vert="horz" wrap="square" lIns="0" tIns="13335" rIns="0" bIns="0" rtlCol="0">
            <a:spAutoFit/>
          </a:bodyPr>
          <a:lstStyle/>
          <a:p>
            <a:pPr marL="12700">
              <a:lnSpc>
                <a:spcPct val="100000"/>
              </a:lnSpc>
              <a:spcBef>
                <a:spcPts val="105"/>
              </a:spcBef>
            </a:pPr>
            <a:r>
              <a:rPr lang="en-IN" dirty="0"/>
              <a:t>MOTIVATION</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14"/>
              </a:lnSpc>
            </a:pPr>
            <a:fld id="{81D60167-4931-47E6-BA6A-407CBD079E47}" type="slidenum">
              <a:rPr spc="-5" dirty="0"/>
              <a:t>2</a:t>
            </a:fld>
            <a:endParaRPr spc="-5" dirty="0"/>
          </a:p>
        </p:txBody>
      </p:sp>
      <p:sp>
        <p:nvSpPr>
          <p:cNvPr id="3" name="object 3"/>
          <p:cNvSpPr txBox="1"/>
          <p:nvPr/>
        </p:nvSpPr>
        <p:spPr>
          <a:xfrm>
            <a:off x="653891" y="1075442"/>
            <a:ext cx="7671434" cy="1490152"/>
          </a:xfrm>
          <a:prstGeom prst="rect">
            <a:avLst/>
          </a:prstGeom>
        </p:spPr>
        <p:txBody>
          <a:bodyPr vert="horz" wrap="square" lIns="0" tIns="12700" rIns="0" bIns="0" rtlCol="0">
            <a:spAutoFit/>
          </a:bodyPr>
          <a:lstStyle/>
          <a:p>
            <a:pPr marL="22860" algn="just">
              <a:tabLst>
                <a:tab pos="365125" algn="l"/>
                <a:tab pos="365760" algn="l"/>
              </a:tabLst>
            </a:pPr>
            <a:r>
              <a:rPr lang="en-US" sz="2400" b="0" i="0" dirty="0">
                <a:effectLst/>
                <a:latin typeface="Times New Roman" panose="02020603050405020304" pitchFamily="18" charset="0"/>
                <a:cs typeface="Times New Roman" panose="02020603050405020304" pitchFamily="18" charset="0"/>
              </a:rPr>
              <a:t>Traffic violations pose safety risks, cause congestion, and increase law enforcement costs in urban areas. Real-time detection and efficient solutions are crucial to reducing violations. </a:t>
            </a:r>
            <a:endParaRPr sz="2400"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42EFFF8C-1EB4-CB65-2B5C-CD608D180B9A}"/>
              </a:ext>
            </a:extLst>
          </p:cNvPr>
          <p:cNvSpPr txBox="1">
            <a:spLocks/>
          </p:cNvSpPr>
          <p:nvPr/>
        </p:nvSpPr>
        <p:spPr>
          <a:xfrm>
            <a:off x="3376569" y="2923092"/>
            <a:ext cx="2450783" cy="505908"/>
          </a:xfrm>
          <a:prstGeom prst="rect">
            <a:avLst/>
          </a:prstGeom>
        </p:spPr>
        <p:txBody>
          <a:bodyPr vert="horz" wrap="square" lIns="0" tIns="13335" rIns="0" bIns="0" rtlCol="0">
            <a:spAutoFit/>
          </a:bodyPr>
          <a:lstStyle>
            <a:lvl1pPr>
              <a:defRPr sz="3200" b="0" i="0">
                <a:solidFill>
                  <a:srgbClr val="1B56B5"/>
                </a:solidFill>
                <a:latin typeface="Times New Roman"/>
                <a:ea typeface="+mj-ea"/>
                <a:cs typeface="Times New Roman"/>
              </a:defRPr>
            </a:lvl1pPr>
          </a:lstStyle>
          <a:p>
            <a:pPr marL="12700">
              <a:spcBef>
                <a:spcPts val="105"/>
              </a:spcBef>
            </a:pPr>
            <a:r>
              <a:rPr lang="en-IN" kern="0" dirty="0"/>
              <a:t>OBJECTIVE</a:t>
            </a:r>
          </a:p>
        </p:txBody>
      </p:sp>
      <p:sp>
        <p:nvSpPr>
          <p:cNvPr id="9" name="TextBox 8">
            <a:extLst>
              <a:ext uri="{FF2B5EF4-FFF2-40B4-BE49-F238E27FC236}">
                <a16:creationId xmlns:a16="http://schemas.microsoft.com/office/drawing/2014/main" id="{59070015-F581-80C1-0A31-F6A8D0AF296E}"/>
              </a:ext>
            </a:extLst>
          </p:cNvPr>
          <p:cNvSpPr txBox="1"/>
          <p:nvPr/>
        </p:nvSpPr>
        <p:spPr>
          <a:xfrm>
            <a:off x="653891" y="3853923"/>
            <a:ext cx="7772400" cy="1938992"/>
          </a:xfrm>
          <a:prstGeom prst="rect">
            <a:avLst/>
          </a:prstGeom>
          <a:noFill/>
        </p:spPr>
        <p:txBody>
          <a:bodyPr wrap="square">
            <a:spAutoFit/>
          </a:bodyPr>
          <a:lstStyle/>
          <a:p>
            <a:pPr marL="22860" algn="just">
              <a:tabLst>
                <a:tab pos="365125" algn="l"/>
                <a:tab pos="365760" algn="l"/>
              </a:tabLst>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project's objective is to develop a reliable system that improves traffic management, and enhances the overall quality of life in urban areas by </a:t>
            </a:r>
            <a:r>
              <a:rPr lang="en-US" sz="2400" b="0" i="0" dirty="0">
                <a:effectLst/>
                <a:latin typeface="Times New Roman" panose="02020603050405020304" pitchFamily="18" charset="0"/>
                <a:cs typeface="Times New Roman" panose="02020603050405020304" pitchFamily="18" charset="0"/>
              </a:rPr>
              <a:t>detecting violations in real-time and promoting responsible driving behavior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using </a:t>
            </a:r>
            <a:r>
              <a:rPr lang="en-US" sz="2400" b="0" i="0" dirty="0">
                <a:effectLst/>
                <a:latin typeface="Times New Roman" panose="02020603050405020304" pitchFamily="18" charset="0"/>
                <a:cs typeface="Times New Roman" panose="02020603050405020304" pitchFamily="18" charset="0"/>
              </a:rPr>
              <a:t>RFID and Raspberry Pi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9285" y="400557"/>
            <a:ext cx="3807460" cy="513715"/>
          </a:xfrm>
          <a:prstGeom prst="rect">
            <a:avLst/>
          </a:prstGeom>
        </p:spPr>
        <p:txBody>
          <a:bodyPr vert="horz" wrap="square" lIns="0" tIns="13335" rIns="0" bIns="0" rtlCol="0">
            <a:spAutoFit/>
          </a:bodyPr>
          <a:lstStyle/>
          <a:p>
            <a:pPr marL="12700" algn="ctr">
              <a:lnSpc>
                <a:spcPct val="100000"/>
              </a:lnSpc>
              <a:spcBef>
                <a:spcPts val="105"/>
              </a:spcBef>
            </a:pPr>
            <a:r>
              <a:rPr lang="en-US" dirty="0"/>
              <a:t>WORK DONE</a:t>
            </a:r>
            <a:endParaRPr dirty="0"/>
          </a:p>
        </p:txBody>
      </p:sp>
      <p:sp>
        <p:nvSpPr>
          <p:cNvPr id="4" name="object 4"/>
          <p:cNvSpPr txBox="1">
            <a:spLocks noGrp="1"/>
          </p:cNvSpPr>
          <p:nvPr>
            <p:ph type="sldNum" sz="quarter" idx="7"/>
          </p:nvPr>
        </p:nvSpPr>
        <p:spPr>
          <a:xfrm>
            <a:off x="253288" y="6270828"/>
            <a:ext cx="179070" cy="208006"/>
          </a:xfrm>
          <a:prstGeom prst="rect">
            <a:avLst/>
          </a:prstGeom>
        </p:spPr>
        <p:txBody>
          <a:bodyPr vert="horz" wrap="square" lIns="0" tIns="0" rIns="0" bIns="0" rtlCol="0">
            <a:spAutoFit/>
          </a:bodyPr>
          <a:lstStyle/>
          <a:p>
            <a:pPr marL="38100">
              <a:lnSpc>
                <a:spcPts val="1614"/>
              </a:lnSpc>
            </a:pPr>
            <a:r>
              <a:rPr lang="en-US" spc="-5" dirty="0"/>
              <a:t>4</a:t>
            </a:r>
            <a:endParaRPr spc="-5" dirty="0"/>
          </a:p>
        </p:txBody>
      </p:sp>
      <p:sp>
        <p:nvSpPr>
          <p:cNvPr id="3" name="object 3"/>
          <p:cNvSpPr txBox="1">
            <a:spLocks noGrp="1"/>
          </p:cNvSpPr>
          <p:nvPr>
            <p:ph type="body" idx="1"/>
          </p:nvPr>
        </p:nvSpPr>
        <p:spPr>
          <a:xfrm>
            <a:off x="609600" y="1981200"/>
            <a:ext cx="8092440" cy="1859483"/>
          </a:xfrm>
          <a:prstGeom prst="rect">
            <a:avLst/>
          </a:prstGeom>
        </p:spPr>
        <p:txBody>
          <a:bodyPr vert="horz" wrap="square" lIns="0" tIns="12700" rIns="0" bIns="0" rtlCol="0">
            <a:spAutoFit/>
          </a:bodyPr>
          <a:lstStyle/>
          <a:p>
            <a:pPr marL="22860" marR="164465" algn="just">
              <a:lnSpc>
                <a:spcPct val="100000"/>
              </a:lnSpc>
              <a:spcBef>
                <a:spcPts val="100"/>
              </a:spcBef>
              <a:tabLst>
                <a:tab pos="365125" algn="l"/>
                <a:tab pos="365760" algn="l"/>
              </a:tabLst>
            </a:pPr>
            <a:r>
              <a:rPr lang="en-US" b="0" i="0" dirty="0">
                <a:solidFill>
                  <a:schemeClr val="tx1"/>
                </a:solidFill>
                <a:effectLst/>
                <a:latin typeface="Times New Roman" panose="02020603050405020304" pitchFamily="18" charset="0"/>
                <a:cs typeface="Times New Roman" panose="02020603050405020304" pitchFamily="18" charset="0"/>
              </a:rPr>
              <a:t>The work involves placing RFID detectors at traffic junctions to read unique ID values during red signals. Violators who run a red signal or park in the pedestrian crossing have their RFID captured and updated in a database. An SMS alert is sent to the violator's phone number associated with the RFID. </a:t>
            </a:r>
            <a:endParaRPr lang="en-US" spc="-5"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281E-F7A8-3B23-D16E-F9840089C0A0}"/>
              </a:ext>
            </a:extLst>
          </p:cNvPr>
          <p:cNvSpPr>
            <a:spLocks noGrp="1"/>
          </p:cNvSpPr>
          <p:nvPr>
            <p:ph type="title"/>
          </p:nvPr>
        </p:nvSpPr>
        <p:spPr>
          <a:xfrm>
            <a:off x="2514600" y="353949"/>
            <a:ext cx="4560903" cy="560451"/>
          </a:xfrm>
        </p:spPr>
        <p:txBody>
          <a:bodyPr/>
          <a:lstStyle/>
          <a:p>
            <a:r>
              <a:rPr lang="en-IN" dirty="0"/>
              <a:t>SCHEMATIC DIAGRAM</a:t>
            </a:r>
          </a:p>
        </p:txBody>
      </p:sp>
      <p:sp>
        <p:nvSpPr>
          <p:cNvPr id="4" name="Slide Number Placeholder 3">
            <a:extLst>
              <a:ext uri="{FF2B5EF4-FFF2-40B4-BE49-F238E27FC236}">
                <a16:creationId xmlns:a16="http://schemas.microsoft.com/office/drawing/2014/main" id="{47BC3D4F-E039-A4AA-4CAF-7B383F999943}"/>
              </a:ext>
            </a:extLst>
          </p:cNvPr>
          <p:cNvSpPr>
            <a:spLocks noGrp="1"/>
          </p:cNvSpPr>
          <p:nvPr>
            <p:ph type="sldNum" sz="quarter" idx="7"/>
          </p:nvPr>
        </p:nvSpPr>
        <p:spPr/>
        <p:txBody>
          <a:bodyPr/>
          <a:lstStyle/>
          <a:p>
            <a:pPr marL="38100">
              <a:lnSpc>
                <a:spcPts val="1614"/>
              </a:lnSpc>
            </a:pPr>
            <a:fld id="{81D60167-4931-47E6-BA6A-407CBD079E47}" type="slidenum">
              <a:rPr lang="en-IN" spc="-5" smtClean="0"/>
              <a:t>4</a:t>
            </a:fld>
            <a:endParaRPr lang="en-IN" spc="-5" dirty="0"/>
          </a:p>
        </p:txBody>
      </p:sp>
      <p:pic>
        <p:nvPicPr>
          <p:cNvPr id="6" name="Picture 5">
            <a:extLst>
              <a:ext uri="{FF2B5EF4-FFF2-40B4-BE49-F238E27FC236}">
                <a16:creationId xmlns:a16="http://schemas.microsoft.com/office/drawing/2014/main" id="{B03D216E-D399-ECD6-CF26-5D662D9A2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123" y="838200"/>
            <a:ext cx="6200188" cy="4876800"/>
          </a:xfrm>
          <a:prstGeom prst="rect">
            <a:avLst/>
          </a:prstGeom>
        </p:spPr>
      </p:pic>
    </p:spTree>
    <p:extLst>
      <p:ext uri="{BB962C8B-B14F-4D97-AF65-F5344CB8AC3E}">
        <p14:creationId xmlns:p14="http://schemas.microsoft.com/office/powerpoint/2010/main" val="1118368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E7FAF-CC37-7DA6-E5B3-DB92C6BABB59}"/>
              </a:ext>
            </a:extLst>
          </p:cNvPr>
          <p:cNvSpPr>
            <a:spLocks noGrp="1"/>
          </p:cNvSpPr>
          <p:nvPr>
            <p:ph type="title"/>
          </p:nvPr>
        </p:nvSpPr>
        <p:spPr>
          <a:xfrm>
            <a:off x="3405188" y="165889"/>
            <a:ext cx="2559812" cy="492443"/>
          </a:xfrm>
        </p:spPr>
        <p:txBody>
          <a:bodyPr/>
          <a:lstStyle/>
          <a:p>
            <a:r>
              <a:rPr lang="en-US" dirty="0"/>
              <a:t>    Flowchart</a:t>
            </a:r>
          </a:p>
        </p:txBody>
      </p:sp>
      <p:sp>
        <p:nvSpPr>
          <p:cNvPr id="3" name="Text Placeholder 2">
            <a:extLst>
              <a:ext uri="{FF2B5EF4-FFF2-40B4-BE49-F238E27FC236}">
                <a16:creationId xmlns:a16="http://schemas.microsoft.com/office/drawing/2014/main" id="{4DF3EAA5-7824-EB45-EF52-D7AB41BD91A6}"/>
              </a:ext>
            </a:extLst>
          </p:cNvPr>
          <p:cNvSpPr>
            <a:spLocks noGrp="1"/>
          </p:cNvSpPr>
          <p:nvPr>
            <p:ph type="body" idx="1"/>
          </p:nvPr>
        </p:nvSpPr>
        <p:spPr>
          <a:xfrm>
            <a:off x="525779" y="1241805"/>
            <a:ext cx="8092440" cy="369332"/>
          </a:xfrm>
        </p:spPr>
        <p:txBody>
          <a:bodyPr/>
          <a:lstStyle/>
          <a:p>
            <a:r>
              <a:rPr lang="en-US" dirty="0"/>
              <a:t> </a:t>
            </a:r>
          </a:p>
        </p:txBody>
      </p:sp>
      <p:sp>
        <p:nvSpPr>
          <p:cNvPr id="39" name="Slide Number Placeholder 38">
            <a:extLst>
              <a:ext uri="{FF2B5EF4-FFF2-40B4-BE49-F238E27FC236}">
                <a16:creationId xmlns:a16="http://schemas.microsoft.com/office/drawing/2014/main" id="{63966FA7-EA8D-A280-43DB-B6F8129B52A6}"/>
              </a:ext>
            </a:extLst>
          </p:cNvPr>
          <p:cNvSpPr>
            <a:spLocks noGrp="1"/>
          </p:cNvSpPr>
          <p:nvPr>
            <p:ph type="sldNum" sz="quarter" idx="7"/>
          </p:nvPr>
        </p:nvSpPr>
        <p:spPr/>
        <p:txBody>
          <a:bodyPr/>
          <a:lstStyle/>
          <a:p>
            <a:pPr marL="38100">
              <a:lnSpc>
                <a:spcPts val="1614"/>
              </a:lnSpc>
            </a:pPr>
            <a:fld id="{81D60167-4931-47E6-BA6A-407CBD079E47}" type="slidenum">
              <a:rPr lang="en-US" spc="-5" smtClean="0"/>
              <a:t>5</a:t>
            </a:fld>
            <a:endParaRPr lang="en-US" spc="-5" dirty="0"/>
          </a:p>
        </p:txBody>
      </p:sp>
      <p:sp>
        <p:nvSpPr>
          <p:cNvPr id="7" name="Flowchart: Process 6">
            <a:extLst>
              <a:ext uri="{FF2B5EF4-FFF2-40B4-BE49-F238E27FC236}">
                <a16:creationId xmlns:a16="http://schemas.microsoft.com/office/drawing/2014/main" id="{B38BD4DE-A84D-5824-450D-2535289941F8}"/>
              </a:ext>
            </a:extLst>
          </p:cNvPr>
          <p:cNvSpPr/>
          <p:nvPr/>
        </p:nvSpPr>
        <p:spPr>
          <a:xfrm>
            <a:off x="3200400" y="1272972"/>
            <a:ext cx="23622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RFID Data</a:t>
            </a:r>
          </a:p>
        </p:txBody>
      </p:sp>
      <p:sp>
        <p:nvSpPr>
          <p:cNvPr id="9" name="Rectangle 8">
            <a:extLst>
              <a:ext uri="{FF2B5EF4-FFF2-40B4-BE49-F238E27FC236}">
                <a16:creationId xmlns:a16="http://schemas.microsoft.com/office/drawing/2014/main" id="{E0379706-BD5D-2206-B581-581914AE4BAC}"/>
              </a:ext>
            </a:extLst>
          </p:cNvPr>
          <p:cNvSpPr/>
          <p:nvPr/>
        </p:nvSpPr>
        <p:spPr>
          <a:xfrm>
            <a:off x="522890" y="3635173"/>
            <a:ext cx="1905000" cy="2537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Raspberry Pi 4B</a:t>
            </a:r>
          </a:p>
        </p:txBody>
      </p:sp>
      <p:sp>
        <p:nvSpPr>
          <p:cNvPr id="10" name="Diamond 9">
            <a:extLst>
              <a:ext uri="{FF2B5EF4-FFF2-40B4-BE49-F238E27FC236}">
                <a16:creationId xmlns:a16="http://schemas.microsoft.com/office/drawing/2014/main" id="{2F5A64B5-1D3E-EAA3-771E-42EB6FEE60BF}"/>
              </a:ext>
            </a:extLst>
          </p:cNvPr>
          <p:cNvSpPr/>
          <p:nvPr/>
        </p:nvSpPr>
        <p:spPr>
          <a:xfrm>
            <a:off x="3421122" y="2932292"/>
            <a:ext cx="1721069" cy="140575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Detect and Decide</a:t>
            </a:r>
          </a:p>
        </p:txBody>
      </p:sp>
      <p:sp>
        <p:nvSpPr>
          <p:cNvPr id="11" name="Diamond 10">
            <a:extLst>
              <a:ext uri="{FF2B5EF4-FFF2-40B4-BE49-F238E27FC236}">
                <a16:creationId xmlns:a16="http://schemas.microsoft.com/office/drawing/2014/main" id="{AEC0056A-06C5-36BC-A354-459AC2EB668D}"/>
              </a:ext>
            </a:extLst>
          </p:cNvPr>
          <p:cNvSpPr/>
          <p:nvPr/>
        </p:nvSpPr>
        <p:spPr>
          <a:xfrm>
            <a:off x="6198809" y="2954438"/>
            <a:ext cx="1721069" cy="140575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 Traffic Signal Red?</a:t>
            </a:r>
          </a:p>
        </p:txBody>
      </p:sp>
      <p:sp>
        <p:nvSpPr>
          <p:cNvPr id="12" name="Cylinder 11">
            <a:extLst>
              <a:ext uri="{FF2B5EF4-FFF2-40B4-BE49-F238E27FC236}">
                <a16:creationId xmlns:a16="http://schemas.microsoft.com/office/drawing/2014/main" id="{EE696BBE-A9D4-4D0B-F190-6D38996ED9E2}"/>
              </a:ext>
            </a:extLst>
          </p:cNvPr>
          <p:cNvSpPr/>
          <p:nvPr/>
        </p:nvSpPr>
        <p:spPr>
          <a:xfrm>
            <a:off x="6583288" y="1102060"/>
            <a:ext cx="1036319" cy="12783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Store Vehicle Info</a:t>
            </a:r>
          </a:p>
        </p:txBody>
      </p:sp>
      <p:pic>
        <p:nvPicPr>
          <p:cNvPr id="13" name="Picture 12" descr="A picture containing shape&#10;&#10;Description automatically generated">
            <a:extLst>
              <a:ext uri="{FF2B5EF4-FFF2-40B4-BE49-F238E27FC236}">
                <a16:creationId xmlns:a16="http://schemas.microsoft.com/office/drawing/2014/main" id="{D8F88997-F7E5-732C-287A-D7E2BC7A46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7658" y="1561484"/>
            <a:ext cx="826506" cy="826506"/>
          </a:xfrm>
          <a:prstGeom prst="rect">
            <a:avLst/>
          </a:prstGeom>
        </p:spPr>
      </p:pic>
      <p:sp>
        <p:nvSpPr>
          <p:cNvPr id="16" name="Arrow: Down 15">
            <a:extLst>
              <a:ext uri="{FF2B5EF4-FFF2-40B4-BE49-F238E27FC236}">
                <a16:creationId xmlns:a16="http://schemas.microsoft.com/office/drawing/2014/main" id="{60F7FAB5-DF1C-7160-A4A4-4837FFB589B4}"/>
              </a:ext>
            </a:extLst>
          </p:cNvPr>
          <p:cNvSpPr/>
          <p:nvPr/>
        </p:nvSpPr>
        <p:spPr>
          <a:xfrm>
            <a:off x="4119659" y="1878631"/>
            <a:ext cx="323836" cy="10169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886EFB90-D6C6-413E-5582-FFC4CDFB10CB}"/>
              </a:ext>
            </a:extLst>
          </p:cNvPr>
          <p:cNvSpPr/>
          <p:nvPr/>
        </p:nvSpPr>
        <p:spPr>
          <a:xfrm>
            <a:off x="2427890" y="5508310"/>
            <a:ext cx="977298" cy="336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FD6F6C39-C727-FC05-3635-964AD88E9549}"/>
              </a:ext>
            </a:extLst>
          </p:cNvPr>
          <p:cNvSpPr/>
          <p:nvPr/>
        </p:nvSpPr>
        <p:spPr>
          <a:xfrm>
            <a:off x="5142191" y="3483755"/>
            <a:ext cx="1001111" cy="302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Up 18">
            <a:extLst>
              <a:ext uri="{FF2B5EF4-FFF2-40B4-BE49-F238E27FC236}">
                <a16:creationId xmlns:a16="http://schemas.microsoft.com/office/drawing/2014/main" id="{16FE520A-8528-6B90-FD9E-0DA41C9B16DB}"/>
              </a:ext>
            </a:extLst>
          </p:cNvPr>
          <p:cNvSpPr/>
          <p:nvPr/>
        </p:nvSpPr>
        <p:spPr>
          <a:xfrm>
            <a:off x="6897426" y="2426414"/>
            <a:ext cx="323836" cy="5058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iamond 19">
            <a:extLst>
              <a:ext uri="{FF2B5EF4-FFF2-40B4-BE49-F238E27FC236}">
                <a16:creationId xmlns:a16="http://schemas.microsoft.com/office/drawing/2014/main" id="{619063FF-E4F1-915A-45CF-CAA32077D5BA}"/>
              </a:ext>
            </a:extLst>
          </p:cNvPr>
          <p:cNvSpPr/>
          <p:nvPr/>
        </p:nvSpPr>
        <p:spPr>
          <a:xfrm>
            <a:off x="3405188" y="4956848"/>
            <a:ext cx="1721069" cy="140575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Traffic Flow Monito-ring</a:t>
            </a:r>
          </a:p>
        </p:txBody>
      </p:sp>
      <p:sp>
        <p:nvSpPr>
          <p:cNvPr id="21" name="Arrow: Right 20">
            <a:extLst>
              <a:ext uri="{FF2B5EF4-FFF2-40B4-BE49-F238E27FC236}">
                <a16:creationId xmlns:a16="http://schemas.microsoft.com/office/drawing/2014/main" id="{CB6340C1-4573-9E7E-2872-5145FCA45BA9}"/>
              </a:ext>
            </a:extLst>
          </p:cNvPr>
          <p:cNvSpPr/>
          <p:nvPr/>
        </p:nvSpPr>
        <p:spPr>
          <a:xfrm>
            <a:off x="7659021" y="1837117"/>
            <a:ext cx="458637" cy="275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95489579-8071-202A-8267-D7D69C130FE6}"/>
              </a:ext>
            </a:extLst>
          </p:cNvPr>
          <p:cNvSpPr/>
          <p:nvPr/>
        </p:nvSpPr>
        <p:spPr>
          <a:xfrm>
            <a:off x="5072719" y="3186885"/>
            <a:ext cx="737700" cy="278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Yes</a:t>
            </a:r>
          </a:p>
        </p:txBody>
      </p:sp>
      <p:sp>
        <p:nvSpPr>
          <p:cNvPr id="29" name="Rectangle 28">
            <a:extLst>
              <a:ext uri="{FF2B5EF4-FFF2-40B4-BE49-F238E27FC236}">
                <a16:creationId xmlns:a16="http://schemas.microsoft.com/office/drawing/2014/main" id="{D98606F0-D463-5A3B-5646-951C4C749CB1}"/>
              </a:ext>
            </a:extLst>
          </p:cNvPr>
          <p:cNvSpPr/>
          <p:nvPr/>
        </p:nvSpPr>
        <p:spPr>
          <a:xfrm>
            <a:off x="7181450" y="2975648"/>
            <a:ext cx="737700" cy="278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Yes</a:t>
            </a:r>
          </a:p>
        </p:txBody>
      </p:sp>
      <p:sp>
        <p:nvSpPr>
          <p:cNvPr id="35" name="Arrow: Down 34">
            <a:extLst>
              <a:ext uri="{FF2B5EF4-FFF2-40B4-BE49-F238E27FC236}">
                <a16:creationId xmlns:a16="http://schemas.microsoft.com/office/drawing/2014/main" id="{56D0AA8A-C675-B2EF-82C9-BD6D47DD3029}"/>
              </a:ext>
            </a:extLst>
          </p:cNvPr>
          <p:cNvSpPr/>
          <p:nvPr/>
        </p:nvSpPr>
        <p:spPr>
          <a:xfrm>
            <a:off x="6925769" y="4374742"/>
            <a:ext cx="295493" cy="1187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Left 35">
            <a:extLst>
              <a:ext uri="{FF2B5EF4-FFF2-40B4-BE49-F238E27FC236}">
                <a16:creationId xmlns:a16="http://schemas.microsoft.com/office/drawing/2014/main" id="{35E8D4CC-857C-9294-F41B-DC8E17F688C3}"/>
              </a:ext>
            </a:extLst>
          </p:cNvPr>
          <p:cNvSpPr/>
          <p:nvPr/>
        </p:nvSpPr>
        <p:spPr>
          <a:xfrm>
            <a:off x="5175201" y="5508310"/>
            <a:ext cx="1884143" cy="2887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85619D09-6CEE-D432-7D2B-4A4DE912B1DC}"/>
              </a:ext>
            </a:extLst>
          </p:cNvPr>
          <p:cNvSpPr/>
          <p:nvPr/>
        </p:nvSpPr>
        <p:spPr>
          <a:xfrm>
            <a:off x="7175241" y="4746575"/>
            <a:ext cx="609669" cy="278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a:t>
            </a:r>
          </a:p>
        </p:txBody>
      </p:sp>
      <p:sp>
        <p:nvSpPr>
          <p:cNvPr id="41" name="Arrow: Left-Right 40">
            <a:extLst>
              <a:ext uri="{FF2B5EF4-FFF2-40B4-BE49-F238E27FC236}">
                <a16:creationId xmlns:a16="http://schemas.microsoft.com/office/drawing/2014/main" id="{D71CC2C2-ED14-2815-63F2-2CDC78728156}"/>
              </a:ext>
            </a:extLst>
          </p:cNvPr>
          <p:cNvSpPr/>
          <p:nvPr/>
        </p:nvSpPr>
        <p:spPr>
          <a:xfrm rot="16200000">
            <a:off x="3996690" y="4483702"/>
            <a:ext cx="576786" cy="3588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336CE73F-B738-5323-5402-24D4026C2FC2}"/>
              </a:ext>
            </a:extLst>
          </p:cNvPr>
          <p:cNvSpPr/>
          <p:nvPr/>
        </p:nvSpPr>
        <p:spPr>
          <a:xfrm>
            <a:off x="4351841" y="4536403"/>
            <a:ext cx="737700" cy="278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a:t>
            </a:r>
          </a:p>
        </p:txBody>
      </p:sp>
    </p:spTree>
    <p:extLst>
      <p:ext uri="{BB962C8B-B14F-4D97-AF65-F5344CB8AC3E}">
        <p14:creationId xmlns:p14="http://schemas.microsoft.com/office/powerpoint/2010/main" val="272522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BCD4-2707-A162-81A7-07C0198A908A}"/>
              </a:ext>
            </a:extLst>
          </p:cNvPr>
          <p:cNvSpPr>
            <a:spLocks noGrp="1"/>
          </p:cNvSpPr>
          <p:nvPr>
            <p:ph type="title"/>
          </p:nvPr>
        </p:nvSpPr>
        <p:spPr>
          <a:xfrm>
            <a:off x="2522345" y="381000"/>
            <a:ext cx="4099308" cy="636651"/>
          </a:xfrm>
        </p:spPr>
        <p:txBody>
          <a:bodyPr/>
          <a:lstStyle/>
          <a:p>
            <a:r>
              <a:rPr lang="en-IN" dirty="0"/>
              <a:t>CONNECTION SETUP</a:t>
            </a:r>
          </a:p>
        </p:txBody>
      </p:sp>
      <p:sp>
        <p:nvSpPr>
          <p:cNvPr id="4" name="Slide Number Placeholder 3">
            <a:extLst>
              <a:ext uri="{FF2B5EF4-FFF2-40B4-BE49-F238E27FC236}">
                <a16:creationId xmlns:a16="http://schemas.microsoft.com/office/drawing/2014/main" id="{57700A1C-91AC-9CD7-DA80-628F1B2EC0B6}"/>
              </a:ext>
            </a:extLst>
          </p:cNvPr>
          <p:cNvSpPr>
            <a:spLocks noGrp="1"/>
          </p:cNvSpPr>
          <p:nvPr>
            <p:ph type="sldNum" sz="quarter" idx="7"/>
          </p:nvPr>
        </p:nvSpPr>
        <p:spPr/>
        <p:txBody>
          <a:bodyPr/>
          <a:lstStyle/>
          <a:p>
            <a:pPr marL="38100">
              <a:lnSpc>
                <a:spcPts val="1614"/>
              </a:lnSpc>
            </a:pPr>
            <a:fld id="{81D60167-4931-47E6-BA6A-407CBD079E47}" type="slidenum">
              <a:rPr lang="en-IN" spc="-5" smtClean="0"/>
              <a:t>6</a:t>
            </a:fld>
            <a:endParaRPr lang="en-IN" spc="-5" dirty="0"/>
          </a:p>
        </p:txBody>
      </p:sp>
      <p:pic>
        <p:nvPicPr>
          <p:cNvPr id="6" name="Picture 5">
            <a:extLst>
              <a:ext uri="{FF2B5EF4-FFF2-40B4-BE49-F238E27FC236}">
                <a16:creationId xmlns:a16="http://schemas.microsoft.com/office/drawing/2014/main" id="{8F1D900C-3E58-B088-FE5A-A6666341F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99" y="1219200"/>
            <a:ext cx="8153400" cy="3765852"/>
          </a:xfrm>
          <a:prstGeom prst="rect">
            <a:avLst/>
          </a:prstGeom>
        </p:spPr>
      </p:pic>
      <p:sp>
        <p:nvSpPr>
          <p:cNvPr id="15" name="TextBox 14">
            <a:extLst>
              <a:ext uri="{FF2B5EF4-FFF2-40B4-BE49-F238E27FC236}">
                <a16:creationId xmlns:a16="http://schemas.microsoft.com/office/drawing/2014/main" id="{FEE6D3D0-9627-6BAC-5C8E-0734F322DF22}"/>
              </a:ext>
            </a:extLst>
          </p:cNvPr>
          <p:cNvSpPr txBox="1"/>
          <p:nvPr/>
        </p:nvSpPr>
        <p:spPr>
          <a:xfrm>
            <a:off x="2971800" y="5245963"/>
            <a:ext cx="3886200" cy="38100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1: Picture of the model proposed</a:t>
            </a:r>
          </a:p>
        </p:txBody>
      </p:sp>
    </p:spTree>
    <p:extLst>
      <p:ext uri="{BB962C8B-B14F-4D97-AF65-F5344CB8AC3E}">
        <p14:creationId xmlns:p14="http://schemas.microsoft.com/office/powerpoint/2010/main" val="366785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787D6-BA62-218C-A1AA-65A4A446D14E}"/>
              </a:ext>
            </a:extLst>
          </p:cNvPr>
          <p:cNvSpPr>
            <a:spLocks noGrp="1"/>
          </p:cNvSpPr>
          <p:nvPr>
            <p:ph type="sldNum" sz="quarter" idx="7"/>
          </p:nvPr>
        </p:nvSpPr>
        <p:spPr/>
        <p:txBody>
          <a:bodyPr/>
          <a:lstStyle/>
          <a:p>
            <a:pPr marL="38100">
              <a:lnSpc>
                <a:spcPts val="1614"/>
              </a:lnSpc>
            </a:pPr>
            <a:fld id="{81D60167-4931-47E6-BA6A-407CBD079E47}" type="slidenum">
              <a:rPr lang="en-IN" spc="-5" smtClean="0"/>
              <a:t>7</a:t>
            </a:fld>
            <a:endParaRPr lang="en-IN" spc="-5" dirty="0"/>
          </a:p>
        </p:txBody>
      </p:sp>
      <p:pic>
        <p:nvPicPr>
          <p:cNvPr id="6" name="Picture 5">
            <a:extLst>
              <a:ext uri="{FF2B5EF4-FFF2-40B4-BE49-F238E27FC236}">
                <a16:creationId xmlns:a16="http://schemas.microsoft.com/office/drawing/2014/main" id="{13347879-5E15-99DA-3CB3-428207656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143000"/>
            <a:ext cx="8153400" cy="3765852"/>
          </a:xfrm>
          <a:prstGeom prst="rect">
            <a:avLst/>
          </a:prstGeom>
        </p:spPr>
      </p:pic>
      <p:sp>
        <p:nvSpPr>
          <p:cNvPr id="7" name="TextBox 6">
            <a:extLst>
              <a:ext uri="{FF2B5EF4-FFF2-40B4-BE49-F238E27FC236}">
                <a16:creationId xmlns:a16="http://schemas.microsoft.com/office/drawing/2014/main" id="{D9646A89-AF8B-9A5C-4F35-E0ED51112B21}"/>
              </a:ext>
            </a:extLst>
          </p:cNvPr>
          <p:cNvSpPr txBox="1"/>
          <p:nvPr/>
        </p:nvSpPr>
        <p:spPr>
          <a:xfrm>
            <a:off x="1828800" y="5181600"/>
            <a:ext cx="57912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2: Top view of the model showing the connection setup</a:t>
            </a:r>
          </a:p>
        </p:txBody>
      </p:sp>
    </p:spTree>
    <p:extLst>
      <p:ext uri="{BB962C8B-B14F-4D97-AF65-F5344CB8AC3E}">
        <p14:creationId xmlns:p14="http://schemas.microsoft.com/office/powerpoint/2010/main" val="4145792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8C17-5E22-D73D-31B4-00E8D7E077E7}"/>
              </a:ext>
            </a:extLst>
          </p:cNvPr>
          <p:cNvSpPr>
            <a:spLocks noGrp="1"/>
          </p:cNvSpPr>
          <p:nvPr>
            <p:ph type="title"/>
          </p:nvPr>
        </p:nvSpPr>
        <p:spPr>
          <a:xfrm>
            <a:off x="1874645" y="370965"/>
            <a:ext cx="5394708" cy="626746"/>
          </a:xfrm>
        </p:spPr>
        <p:txBody>
          <a:bodyPr/>
          <a:lstStyle/>
          <a:p>
            <a:r>
              <a:rPr lang="en-IN" dirty="0"/>
              <a:t>ESTIMATED PARAMETERS</a:t>
            </a:r>
          </a:p>
        </p:txBody>
      </p:sp>
      <p:sp>
        <p:nvSpPr>
          <p:cNvPr id="4" name="Slide Number Placeholder 3">
            <a:extLst>
              <a:ext uri="{FF2B5EF4-FFF2-40B4-BE49-F238E27FC236}">
                <a16:creationId xmlns:a16="http://schemas.microsoft.com/office/drawing/2014/main" id="{F68BB520-6F7D-03A7-5A3A-B92F6FEBC6C6}"/>
              </a:ext>
            </a:extLst>
          </p:cNvPr>
          <p:cNvSpPr>
            <a:spLocks noGrp="1"/>
          </p:cNvSpPr>
          <p:nvPr>
            <p:ph type="sldNum" sz="quarter" idx="7"/>
          </p:nvPr>
        </p:nvSpPr>
        <p:spPr/>
        <p:txBody>
          <a:bodyPr/>
          <a:lstStyle/>
          <a:p>
            <a:pPr marL="38100">
              <a:lnSpc>
                <a:spcPts val="1614"/>
              </a:lnSpc>
            </a:pPr>
            <a:fld id="{81D60167-4931-47E6-BA6A-407CBD079E47}" type="slidenum">
              <a:rPr lang="en-IN" spc="-5" smtClean="0"/>
              <a:t>8</a:t>
            </a:fld>
            <a:endParaRPr lang="en-IN" spc="-5" dirty="0"/>
          </a:p>
        </p:txBody>
      </p:sp>
      <p:graphicFrame>
        <p:nvGraphicFramePr>
          <p:cNvPr id="7" name="Table 6">
            <a:extLst>
              <a:ext uri="{FF2B5EF4-FFF2-40B4-BE49-F238E27FC236}">
                <a16:creationId xmlns:a16="http://schemas.microsoft.com/office/drawing/2014/main" id="{82E45FA8-A669-83F4-EBA3-1BBECD3F1CA8}"/>
              </a:ext>
            </a:extLst>
          </p:cNvPr>
          <p:cNvGraphicFramePr>
            <a:graphicFrameLocks noGrp="1"/>
          </p:cNvGraphicFramePr>
          <p:nvPr>
            <p:extLst>
              <p:ext uri="{D42A27DB-BD31-4B8C-83A1-F6EECF244321}">
                <p14:modId xmlns:p14="http://schemas.microsoft.com/office/powerpoint/2010/main" val="4074535431"/>
              </p:ext>
            </p:extLst>
          </p:nvPr>
        </p:nvGraphicFramePr>
        <p:xfrm>
          <a:off x="1219200" y="1524000"/>
          <a:ext cx="6781800" cy="3200400"/>
        </p:xfrm>
        <a:graphic>
          <a:graphicData uri="http://schemas.openxmlformats.org/drawingml/2006/table">
            <a:tbl>
              <a:tblPr>
                <a:tableStyleId>{5C22544A-7EE6-4342-B048-85BDC9FD1C3A}</a:tableStyleId>
              </a:tblPr>
              <a:tblGrid>
                <a:gridCol w="695570">
                  <a:extLst>
                    <a:ext uri="{9D8B030D-6E8A-4147-A177-3AD203B41FA5}">
                      <a16:colId xmlns:a16="http://schemas.microsoft.com/office/drawing/2014/main" val="1561027548"/>
                    </a:ext>
                  </a:extLst>
                </a:gridCol>
                <a:gridCol w="1782395">
                  <a:extLst>
                    <a:ext uri="{9D8B030D-6E8A-4147-A177-3AD203B41FA5}">
                      <a16:colId xmlns:a16="http://schemas.microsoft.com/office/drawing/2014/main" val="3594575266"/>
                    </a:ext>
                  </a:extLst>
                </a:gridCol>
                <a:gridCol w="2362038">
                  <a:extLst>
                    <a:ext uri="{9D8B030D-6E8A-4147-A177-3AD203B41FA5}">
                      <a16:colId xmlns:a16="http://schemas.microsoft.com/office/drawing/2014/main" val="1504261319"/>
                    </a:ext>
                  </a:extLst>
                </a:gridCol>
                <a:gridCol w="1941797">
                  <a:extLst>
                    <a:ext uri="{9D8B030D-6E8A-4147-A177-3AD203B41FA5}">
                      <a16:colId xmlns:a16="http://schemas.microsoft.com/office/drawing/2014/main" val="2316382912"/>
                    </a:ext>
                  </a:extLst>
                </a:gridCol>
              </a:tblGrid>
              <a:tr h="635546">
                <a:tc>
                  <a:txBody>
                    <a:bodyPr/>
                    <a:lstStyle/>
                    <a:p>
                      <a:pPr algn="ctr" fontAlgn="b"/>
                      <a:r>
                        <a:rPr lang="en-IN" sz="1800" b="1" u="sng" strike="noStrike" dirty="0" err="1">
                          <a:effectLst/>
                          <a:latin typeface="Times New Roman" panose="02020603050405020304" pitchFamily="18" charset="0"/>
                          <a:cs typeface="Times New Roman" panose="02020603050405020304" pitchFamily="18" charset="0"/>
                        </a:rPr>
                        <a:t>S.No</a:t>
                      </a:r>
                      <a:endParaRPr lang="en-IN" sz="18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u="sng" strike="noStrike" dirty="0">
                          <a:effectLst/>
                          <a:latin typeface="Times New Roman" panose="02020603050405020304" pitchFamily="18" charset="0"/>
                          <a:cs typeface="Times New Roman" panose="02020603050405020304" pitchFamily="18" charset="0"/>
                        </a:rPr>
                        <a:t>Sensors</a:t>
                      </a:r>
                      <a:endParaRPr lang="en-IN" sz="18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u="sng" strike="noStrike" dirty="0">
                          <a:effectLst/>
                          <a:latin typeface="Times New Roman" panose="02020603050405020304" pitchFamily="18" charset="0"/>
                          <a:cs typeface="Times New Roman" panose="02020603050405020304" pitchFamily="18" charset="0"/>
                        </a:rPr>
                        <a:t>Estimated / Obtained Parameters</a:t>
                      </a:r>
                      <a:endParaRPr lang="en-IN" sz="18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u="sng" strike="noStrike" dirty="0">
                          <a:effectLst/>
                          <a:latin typeface="Times New Roman" panose="02020603050405020304" pitchFamily="18" charset="0"/>
                          <a:cs typeface="Times New Roman" panose="02020603050405020304" pitchFamily="18" charset="0"/>
                        </a:rPr>
                        <a:t>Use</a:t>
                      </a:r>
                      <a:endParaRPr lang="en-IN" sz="18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5877929"/>
                  </a:ext>
                </a:extLst>
              </a:tr>
              <a:tr h="843475">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MFRCC522 RFID Detector</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Unique ID of Vehicles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To obtain violator's data</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4393911"/>
                  </a:ext>
                </a:extLst>
              </a:tr>
              <a:tr h="1721379">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Ultrasonic Sensor</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Distance of Vehicles from red light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To differentiate between signal jumping and pedestrian lane cutting</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84321"/>
                  </a:ext>
                </a:extLst>
              </a:tr>
            </a:tbl>
          </a:graphicData>
        </a:graphic>
      </p:graphicFrame>
    </p:spTree>
    <p:extLst>
      <p:ext uri="{BB962C8B-B14F-4D97-AF65-F5344CB8AC3E}">
        <p14:creationId xmlns:p14="http://schemas.microsoft.com/office/powerpoint/2010/main" val="1149091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8B4B4C-6C83-7F9A-5E59-B9C326490E9C}"/>
              </a:ext>
            </a:extLst>
          </p:cNvPr>
          <p:cNvSpPr>
            <a:spLocks noGrp="1"/>
          </p:cNvSpPr>
          <p:nvPr>
            <p:ph type="sldNum" sz="quarter" idx="7"/>
          </p:nvPr>
        </p:nvSpPr>
        <p:spPr/>
        <p:txBody>
          <a:bodyPr/>
          <a:lstStyle/>
          <a:p>
            <a:pPr marL="38100">
              <a:lnSpc>
                <a:spcPts val="1614"/>
              </a:lnSpc>
            </a:pPr>
            <a:fld id="{81D60167-4931-47E6-BA6A-407CBD079E47}" type="slidenum">
              <a:rPr lang="en-IN" spc="-5" smtClean="0"/>
              <a:t>9</a:t>
            </a:fld>
            <a:endParaRPr lang="en-IN" spc="-5" dirty="0"/>
          </a:p>
        </p:txBody>
      </p:sp>
      <p:pic>
        <p:nvPicPr>
          <p:cNvPr id="5" name="Picture 4">
            <a:extLst>
              <a:ext uri="{FF2B5EF4-FFF2-40B4-BE49-F238E27FC236}">
                <a16:creationId xmlns:a16="http://schemas.microsoft.com/office/drawing/2014/main" id="{9206EFC3-0082-63A9-579E-D96622BBCDE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6906"/>
          <a:stretch/>
        </p:blipFill>
        <p:spPr>
          <a:xfrm>
            <a:off x="1143000" y="1043867"/>
            <a:ext cx="2819400" cy="4461804"/>
          </a:xfrm>
          <a:prstGeom prst="rect">
            <a:avLst/>
          </a:prstGeom>
        </p:spPr>
      </p:pic>
      <p:pic>
        <p:nvPicPr>
          <p:cNvPr id="6" name="Picture 5">
            <a:extLst>
              <a:ext uri="{FF2B5EF4-FFF2-40B4-BE49-F238E27FC236}">
                <a16:creationId xmlns:a16="http://schemas.microsoft.com/office/drawing/2014/main" id="{645A87C6-8FE6-37E9-5206-99CD5A8FDB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371"/>
          <a:stretch/>
        </p:blipFill>
        <p:spPr>
          <a:xfrm>
            <a:off x="4724400" y="846392"/>
            <a:ext cx="3004331" cy="4659218"/>
          </a:xfrm>
          <a:prstGeom prst="rect">
            <a:avLst/>
          </a:prstGeom>
        </p:spPr>
      </p:pic>
      <p:sp>
        <p:nvSpPr>
          <p:cNvPr id="8" name="Title 1">
            <a:extLst>
              <a:ext uri="{FF2B5EF4-FFF2-40B4-BE49-F238E27FC236}">
                <a16:creationId xmlns:a16="http://schemas.microsoft.com/office/drawing/2014/main" id="{778D47F9-596A-B1D8-8133-8BB1B8A71286}"/>
              </a:ext>
            </a:extLst>
          </p:cNvPr>
          <p:cNvSpPr>
            <a:spLocks noGrp="1"/>
          </p:cNvSpPr>
          <p:nvPr>
            <p:ph type="title"/>
          </p:nvPr>
        </p:nvSpPr>
        <p:spPr>
          <a:xfrm>
            <a:off x="3631242" y="152400"/>
            <a:ext cx="2559812" cy="492443"/>
          </a:xfrm>
        </p:spPr>
        <p:txBody>
          <a:bodyPr/>
          <a:lstStyle/>
          <a:p>
            <a:r>
              <a:rPr lang="en-IN" dirty="0"/>
              <a:t>RESULTS</a:t>
            </a:r>
          </a:p>
        </p:txBody>
      </p:sp>
      <p:sp>
        <p:nvSpPr>
          <p:cNvPr id="9" name="TextBox 8">
            <a:extLst>
              <a:ext uri="{FF2B5EF4-FFF2-40B4-BE49-F238E27FC236}">
                <a16:creationId xmlns:a16="http://schemas.microsoft.com/office/drawing/2014/main" id="{5A55F2F7-C97D-9CE2-10E6-5A3B6550C310}"/>
              </a:ext>
            </a:extLst>
          </p:cNvPr>
          <p:cNvSpPr txBox="1"/>
          <p:nvPr/>
        </p:nvSpPr>
        <p:spPr>
          <a:xfrm>
            <a:off x="1295400" y="5714195"/>
            <a:ext cx="2819400" cy="38100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3: Signal Jumping</a:t>
            </a:r>
          </a:p>
        </p:txBody>
      </p:sp>
      <p:sp>
        <p:nvSpPr>
          <p:cNvPr id="10" name="TextBox 9">
            <a:extLst>
              <a:ext uri="{FF2B5EF4-FFF2-40B4-BE49-F238E27FC236}">
                <a16:creationId xmlns:a16="http://schemas.microsoft.com/office/drawing/2014/main" id="{FBAB75B8-DACF-6E98-0881-0B4C1C71D541}"/>
              </a:ext>
            </a:extLst>
          </p:cNvPr>
          <p:cNvSpPr txBox="1"/>
          <p:nvPr/>
        </p:nvSpPr>
        <p:spPr>
          <a:xfrm>
            <a:off x="4800600" y="5624497"/>
            <a:ext cx="22860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4: Pedestrian lane obstruction</a:t>
            </a:r>
          </a:p>
        </p:txBody>
      </p:sp>
    </p:spTree>
    <p:extLst>
      <p:ext uri="{BB962C8B-B14F-4D97-AF65-F5344CB8AC3E}">
        <p14:creationId xmlns:p14="http://schemas.microsoft.com/office/powerpoint/2010/main" val="2488506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632</TotalTime>
  <Words>373</Words>
  <Application>Microsoft Office PowerPoint</Application>
  <PresentationFormat>On-screen Show (4:3)</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Comic Sans MS</vt:lpstr>
      <vt:lpstr>Times New Roman</vt:lpstr>
      <vt:lpstr>Office Theme</vt:lpstr>
      <vt:lpstr>IOT BASED INTELLIGENT TRAFFIC MANAGEMENT SYSTEM</vt:lpstr>
      <vt:lpstr>MOTIVATION</vt:lpstr>
      <vt:lpstr>WORK DONE</vt:lpstr>
      <vt:lpstr>SCHEMATIC DIAGRAM</vt:lpstr>
      <vt:lpstr>    Flowchart</vt:lpstr>
      <vt:lpstr>CONNECTION SETUP</vt:lpstr>
      <vt:lpstr>PowerPoint Presentation</vt:lpstr>
      <vt:lpstr>ESTIMATED PARAMETERS</vt:lpstr>
      <vt:lpstr>RESULTS</vt:lpstr>
      <vt:lpstr>PowerPoint Presentation</vt:lpstr>
      <vt:lpstr>PowerPoint Presentation</vt:lpstr>
      <vt:lpstr>CONCLUSION AND FUTURE WORK TO BE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S Sivakumar</dc:creator>
  <cp:lastModifiedBy>Aditi Kannan</cp:lastModifiedBy>
  <cp:revision>28</cp:revision>
  <dcterms:created xsi:type="dcterms:W3CDTF">2022-05-05T14:56:16Z</dcterms:created>
  <dcterms:modified xsi:type="dcterms:W3CDTF">2023-05-11T08:30:26Z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2022-05-02T00:00:00Z</vt:filetime>
  </property>
  <property fmtid="{D5CDD505-2E9C-101B-9397-08002B2CF9AE}" pid="3" name="Creator">
    <vt:lpwstr>Microsoft® PowerPoint® for Microsoft 365</vt:lpwstr>
  </property>
  <property fmtid="{D5CDD505-2E9C-101B-9397-08002B2CF9AE}" pid="4" name="LastSaved">
    <vt:filetime>2022-05-05T00:00:00Z</vt:filetime>
  </property>
</Properties>
</file>