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67_0.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3"/>
  </p:notesMasterIdLst>
  <p:sldIdLst>
    <p:sldId id="259" r:id="rId3"/>
    <p:sldId id="359" r:id="rId4"/>
    <p:sldId id="360" r:id="rId5"/>
    <p:sldId id="375" r:id="rId6"/>
    <p:sldId id="374" r:id="rId7"/>
    <p:sldId id="344" r:id="rId8"/>
    <p:sldId id="376" r:id="rId9"/>
    <p:sldId id="372" r:id="rId10"/>
    <p:sldId id="373" r:id="rId11"/>
    <p:sldId id="276" r:id="rId12"/>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B29843-F28D-EBCE-30C8-EDCEB57F579A}" name="Aditi Kannan" initials="AK" userId="S::aditi2010219@ssn.edu.in::e3a00f75-2420-425a-bb2a-28fca5ff8173" providerId="AD"/>
  <p188:author id="{16ADB990-95D9-BDD3-9B50-BC9B4C6F0085}" name="Shanmugam,Kannan,IN-Kolkata" initials="SK" userId="Shanmugam,Kannan,IN-Kolkat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5295"/>
    <a:srgbClr val="FF0000"/>
    <a:srgbClr val="B21E53"/>
    <a:srgbClr val="1FCB71"/>
    <a:srgbClr val="1B57B5"/>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71" autoAdjust="0"/>
    <p:restoredTop sz="95161" autoAdjust="0"/>
  </p:normalViewPr>
  <p:slideViewPr>
    <p:cSldViewPr>
      <p:cViewPr varScale="1">
        <p:scale>
          <a:sx n="78" d="100"/>
          <a:sy n="78" d="100"/>
        </p:scale>
        <p:origin x="13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omments/modernComment_167_0.xml><?xml version="1.0" encoding="utf-8"?>
<p188:cmLst xmlns:a="http://schemas.openxmlformats.org/drawingml/2006/main" xmlns:r="http://schemas.openxmlformats.org/officeDocument/2006/relationships" xmlns:p188="http://schemas.microsoft.com/office/powerpoint/2018/8/main">
  <p188:cm id="{74E0A289-EB89-465C-AE51-AB2F6F856281}" authorId="{A8B29843-F28D-EBCE-30C8-EDCEB57F579A}" created="2023-03-25T15:04:19.150">
    <ac:txMkLst xmlns:ac="http://schemas.microsoft.com/office/drawing/2013/main/command">
      <pc:docMk xmlns:pc="http://schemas.microsoft.com/office/powerpoint/2013/main/command"/>
      <pc:sldMk xmlns:pc="http://schemas.microsoft.com/office/powerpoint/2013/main/command" cId="0" sldId="359"/>
      <ac:spMk id="9219" creationId="{D59E5150-A876-F042-023F-0B42D0742B4C}"/>
      <ac:txMk cp="315">
        <ac:context len="316" hash="208471817"/>
      </ac:txMk>
    </ac:txMkLst>
    <p188:pos x="7811729" y="1927123"/>
    <p188:replyLst>
      <p188:reply id="{CFC94257-CC92-4560-B85B-AC2EAE9FB7DB}" authorId="{16ADB990-95D9-BDD3-9B50-BC9B4C6F0085}" created="2023-03-26T10:21:09.276">
        <p188:txBody>
          <a:bodyPr/>
          <a:lstStyle/>
          <a:p>
            <a:r>
              <a:rPr lang="en-IN"/>
              <a:t>Changed it</a:t>
            </a:r>
          </a:p>
        </p188:txBody>
      </p188:reply>
    </p188:replyLst>
    <p188:txBody>
      <a:bodyPr/>
      <a:lstStyle/>
      <a:p>
        <a:r>
          <a:rPr lang="en-IN"/>
          <a:t>Make it crisp</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87B198A-4F68-FB4D-42A9-D66FF44C858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D288F9B0-FC3D-F747-B5D1-942C629A752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6148" name="Rectangle 4">
            <a:extLst>
              <a:ext uri="{FF2B5EF4-FFF2-40B4-BE49-F238E27FC236}">
                <a16:creationId xmlns:a16="http://schemas.microsoft.com/office/drawing/2014/main" id="{EFC49FB2-4F06-7ABA-4126-301BE557DF9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1445D984-DAB9-AE11-47F2-4AAE455CA4A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a:extLst>
              <a:ext uri="{FF2B5EF4-FFF2-40B4-BE49-F238E27FC236}">
                <a16:creationId xmlns:a16="http://schemas.microsoft.com/office/drawing/2014/main" id="{8F8A0664-7CCD-EBD6-4450-752A3004B71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4103" name="Rectangle 7">
            <a:extLst>
              <a:ext uri="{FF2B5EF4-FFF2-40B4-BE49-F238E27FC236}">
                <a16:creationId xmlns:a16="http://schemas.microsoft.com/office/drawing/2014/main" id="{B4FF8CDE-1593-AAD4-40F3-C842AB42A50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90305C21-A593-4606-A76F-0E17E2E7590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249E0E0-7714-BA27-FACF-A7FBC1306E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825092-DB21-4A83-8F53-774CCB636FD3}" type="slidenum">
              <a:rPr lang="en-US" altLang="en-US"/>
              <a:pPr>
                <a:spcBef>
                  <a:spcPct val="0"/>
                </a:spcBef>
              </a:pPr>
              <a:t>1</a:t>
            </a:fld>
            <a:endParaRPr lang="en-US" altLang="en-US"/>
          </a:p>
        </p:txBody>
      </p:sp>
      <p:sp>
        <p:nvSpPr>
          <p:cNvPr id="8195" name="Rectangle 2">
            <a:extLst>
              <a:ext uri="{FF2B5EF4-FFF2-40B4-BE49-F238E27FC236}">
                <a16:creationId xmlns:a16="http://schemas.microsoft.com/office/drawing/2014/main" id="{69902F61-F478-A569-0D96-9A3026AACFF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C0820B4-1D3F-BBE6-0EDF-41200E785B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0">
            <a:extLst>
              <a:ext uri="{FF2B5EF4-FFF2-40B4-BE49-F238E27FC236}">
                <a16:creationId xmlns:a16="http://schemas.microsoft.com/office/drawing/2014/main" id="{398A4EEB-F811-CFC3-FD42-767FD7F540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095C693-57F4-4113-B47A-6DA9CB2DD146}" type="slidenum">
              <a:rPr lang="en-US" altLang="en-US"/>
              <a:pPr>
                <a:spcBef>
                  <a:spcPct val="0"/>
                </a:spcBef>
              </a:pPr>
              <a:t>10</a:t>
            </a:fld>
            <a:endParaRPr lang="en-US" altLang="en-US"/>
          </a:p>
        </p:txBody>
      </p:sp>
      <p:sp>
        <p:nvSpPr>
          <p:cNvPr id="20483" name="Rectangle 1">
            <a:extLst>
              <a:ext uri="{FF2B5EF4-FFF2-40B4-BE49-F238E27FC236}">
                <a16:creationId xmlns:a16="http://schemas.microsoft.com/office/drawing/2014/main" id="{B74AF838-9572-0815-1C12-B0B6566B47DF}"/>
              </a:ext>
            </a:extLst>
          </p:cNvPr>
          <p:cNvSpPr>
            <a:spLocks noGrp="1" noRot="1" noChangeAspect="1" noChangeArrowheads="1" noTextEdit="1"/>
          </p:cNvSpPr>
          <p:nvPr>
            <p:ph type="sldImg"/>
          </p:nvPr>
        </p:nvSpPr>
        <p:spPr>
          <a:solidFill>
            <a:srgbClr val="FFFFFF"/>
          </a:solidFill>
          <a:ln/>
        </p:spPr>
      </p:sp>
      <p:sp>
        <p:nvSpPr>
          <p:cNvPr id="20484" name="Rectangle 2">
            <a:extLst>
              <a:ext uri="{FF2B5EF4-FFF2-40B4-BE49-F238E27FC236}">
                <a16:creationId xmlns:a16="http://schemas.microsoft.com/office/drawing/2014/main" id="{75EBEB9E-1D49-3D2E-EAA7-14B7A1121128}"/>
              </a:ext>
            </a:extLst>
          </p:cNvPr>
          <p:cNvSpPr>
            <a:spLocks noGrp="1"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6D3C879-A263-728D-DB2E-4152DBDFCEC2}"/>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258AC8E9-56A9-3B3F-36C8-34587052FF4E}"/>
              </a:ext>
            </a:extLst>
          </p:cNvPr>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Student Notes: Risks </a:t>
            </a:r>
            <a:r>
              <a:rPr lang="en-IN" sz="1800" b="1" spc="25" dirty="0">
                <a:solidFill>
                  <a:srgbClr val="424142"/>
                </a:solidFill>
                <a:effectLst/>
                <a:latin typeface="Georgia" panose="02040502050405020303" pitchFamily="18" charset="0"/>
                <a:ea typeface="Times New Roman" panose="02020603050405020304" pitchFamily="18" charset="0"/>
              </a:rPr>
              <a:t>such as high competition, failure of technology, </a:t>
            </a:r>
            <a:r>
              <a:rPr lang="en-IN" sz="1800" b="1" spc="25" dirty="0" err="1">
                <a:solidFill>
                  <a:srgbClr val="424142"/>
                </a:solidFill>
                <a:effectLst/>
                <a:latin typeface="Georgia" panose="02040502050405020303" pitchFamily="18" charset="0"/>
                <a:ea typeface="Times New Roman" panose="02020603050405020304" pitchFamily="18" charset="0"/>
              </a:rPr>
              <a:t>labor</a:t>
            </a:r>
            <a:r>
              <a:rPr lang="en-IN" sz="1800" b="1" spc="25" dirty="0">
                <a:solidFill>
                  <a:srgbClr val="424142"/>
                </a:solidFill>
                <a:effectLst/>
                <a:latin typeface="Georgia" panose="02040502050405020303" pitchFamily="18" charset="0"/>
                <a:ea typeface="Times New Roman" panose="02020603050405020304" pitchFamily="18" charset="0"/>
              </a:rPr>
              <a:t> unrest, inflation, recession, and change in government laws.</a:t>
            </a:r>
            <a:endParaRPr lang="en-IN" sz="1800" b="1" dirty="0">
              <a:effectLst/>
              <a:latin typeface="Times New Roman" panose="02020603050405020304" pitchFamily="18" charset="0"/>
              <a:ea typeface="Times New Roman" panose="02020603050405020304" pitchFamily="18" charset="0"/>
            </a:endParaRPr>
          </a:p>
          <a:p>
            <a:pPr>
              <a:defRPr/>
            </a:pPr>
            <a:endParaRPr lang="en-US" b="1" dirty="0"/>
          </a:p>
          <a:p>
            <a:pPr>
              <a:defRPr/>
            </a:pPr>
            <a:endParaRPr lang="en-US" dirty="0"/>
          </a:p>
          <a:p>
            <a:pPr>
              <a:defRPr/>
            </a:pPr>
            <a:r>
              <a:rPr lang="en-US" dirty="0"/>
              <a:t>The objective of the session is to introduce the concept of </a:t>
            </a:r>
            <a:r>
              <a:rPr lang="en-US" kern="0" dirty="0"/>
              <a:t>time varying signals</a:t>
            </a:r>
            <a:r>
              <a:rPr lang="en-US" dirty="0"/>
              <a:t> and how these signals are described and classified further. We will also discuss various types of other classifications with examples.</a:t>
            </a:r>
          </a:p>
          <a:p>
            <a:pPr>
              <a:defRPr/>
            </a:pPr>
            <a:endParaRPr lang="en-IN" dirty="0"/>
          </a:p>
        </p:txBody>
      </p:sp>
      <p:sp>
        <p:nvSpPr>
          <p:cNvPr id="10244" name="Slide Number Placeholder 3">
            <a:extLst>
              <a:ext uri="{FF2B5EF4-FFF2-40B4-BE49-F238E27FC236}">
                <a16:creationId xmlns:a16="http://schemas.microsoft.com/office/drawing/2014/main" id="{5596E935-8BB4-7C5E-4E05-B135C2B032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0D9474-E6C4-41C8-AB1D-B051B5DE73C2}" type="slidenum">
              <a:rPr lang="en-IN" altLang="en-US"/>
              <a:pPr>
                <a:spcBef>
                  <a:spcPct val="0"/>
                </a:spcBef>
              </a:pPr>
              <a:t>2</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B15227D-5AD2-85A3-8963-AF82EF3A66B6}"/>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FB568ADE-1838-BDAC-3BBA-C444AB841847}"/>
              </a:ext>
            </a:extLst>
          </p:cNvPr>
          <p:cNvSpPr>
            <a:spLocks noGrp="1"/>
          </p:cNvSpPr>
          <p:nvPr>
            <p:ph type="body" idx="1"/>
          </p:nvPr>
        </p:nvSpPr>
        <p:spPr/>
        <p:txBody>
          <a:bodyPr>
            <a:normAutofit/>
          </a:bodyPr>
          <a:lstStyle/>
          <a:p>
            <a:pPr>
              <a:defRPr/>
            </a:pPr>
            <a:r>
              <a:rPr lang="en-US" b="1" dirty="0"/>
              <a:t>Student Notes:</a:t>
            </a:r>
          </a:p>
          <a:p>
            <a:pPr>
              <a:defRPr/>
            </a:pPr>
            <a:endParaRPr lang="en-US" dirty="0"/>
          </a:p>
          <a:p>
            <a:pPr>
              <a:defRPr/>
            </a:pPr>
            <a:r>
              <a:rPr lang="en-US" dirty="0"/>
              <a:t>The objective of the session is to introduce the concept of </a:t>
            </a:r>
            <a:r>
              <a:rPr lang="en-US" kern="0" dirty="0"/>
              <a:t>time varying signals</a:t>
            </a:r>
            <a:r>
              <a:rPr lang="en-US" dirty="0"/>
              <a:t> and how these signals are described and classified further. We will also discuss various types of other classifications with examples.</a:t>
            </a:r>
          </a:p>
          <a:p>
            <a:pPr>
              <a:defRPr/>
            </a:pPr>
            <a:endParaRPr lang="en-IN" dirty="0"/>
          </a:p>
        </p:txBody>
      </p:sp>
      <p:sp>
        <p:nvSpPr>
          <p:cNvPr id="12292" name="Slide Number Placeholder 3">
            <a:extLst>
              <a:ext uri="{FF2B5EF4-FFF2-40B4-BE49-F238E27FC236}">
                <a16:creationId xmlns:a16="http://schemas.microsoft.com/office/drawing/2014/main" id="{06EE78D3-D44C-668B-3994-42CB269575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E8976D6-D99A-4D86-8C63-172D8A73C55D}" type="slidenum">
              <a:rPr lang="en-IN" altLang="en-US"/>
              <a:pPr>
                <a:spcBef>
                  <a:spcPct val="0"/>
                </a:spcBef>
              </a:pPr>
              <a:t>3</a:t>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B15227D-5AD2-85A3-8963-AF82EF3A66B6}"/>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FB568ADE-1838-BDAC-3BBA-C444AB841847}"/>
              </a:ext>
            </a:extLst>
          </p:cNvPr>
          <p:cNvSpPr>
            <a:spLocks noGrp="1"/>
          </p:cNvSpPr>
          <p:nvPr>
            <p:ph type="body" idx="1"/>
          </p:nvPr>
        </p:nvSpPr>
        <p:spPr/>
        <p:txBody>
          <a:bodyPr>
            <a:normAutofit/>
          </a:bodyPr>
          <a:lstStyle/>
          <a:p>
            <a:pPr>
              <a:defRPr/>
            </a:pPr>
            <a:r>
              <a:rPr lang="en-US" b="1" dirty="0"/>
              <a:t>Student Notes:</a:t>
            </a:r>
          </a:p>
          <a:p>
            <a:pPr>
              <a:defRPr/>
            </a:pPr>
            <a:endParaRPr lang="en-US" dirty="0"/>
          </a:p>
          <a:p>
            <a:pPr>
              <a:defRPr/>
            </a:pPr>
            <a:r>
              <a:rPr lang="en-US" dirty="0"/>
              <a:t>The objective of the session is to introduce the concept of </a:t>
            </a:r>
            <a:r>
              <a:rPr lang="en-US" kern="0" dirty="0"/>
              <a:t>time varying signals</a:t>
            </a:r>
            <a:r>
              <a:rPr lang="en-US" dirty="0"/>
              <a:t> and how these signals are described and classified further. We will also discuss various types of other classifications with examples.</a:t>
            </a:r>
          </a:p>
          <a:p>
            <a:pPr>
              <a:defRPr/>
            </a:pPr>
            <a:endParaRPr lang="en-IN" dirty="0"/>
          </a:p>
        </p:txBody>
      </p:sp>
      <p:sp>
        <p:nvSpPr>
          <p:cNvPr id="12292" name="Slide Number Placeholder 3">
            <a:extLst>
              <a:ext uri="{FF2B5EF4-FFF2-40B4-BE49-F238E27FC236}">
                <a16:creationId xmlns:a16="http://schemas.microsoft.com/office/drawing/2014/main" id="{06EE78D3-D44C-668B-3994-42CB269575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E8976D6-D99A-4D86-8C63-172D8A73C55D}" type="slidenum">
              <a:rPr lang="en-IN" altLang="en-US"/>
              <a:pPr>
                <a:spcBef>
                  <a:spcPct val="0"/>
                </a:spcBef>
              </a:pPr>
              <a:t>4</a:t>
            </a:fld>
            <a:endParaRPr lang="en-IN" altLang="en-US"/>
          </a:p>
        </p:txBody>
      </p:sp>
    </p:spTree>
    <p:extLst>
      <p:ext uri="{BB962C8B-B14F-4D97-AF65-F5344CB8AC3E}">
        <p14:creationId xmlns:p14="http://schemas.microsoft.com/office/powerpoint/2010/main" val="343143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B15227D-5AD2-85A3-8963-AF82EF3A66B6}"/>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FB568ADE-1838-BDAC-3BBA-C444AB841847}"/>
              </a:ext>
            </a:extLst>
          </p:cNvPr>
          <p:cNvSpPr>
            <a:spLocks noGrp="1"/>
          </p:cNvSpPr>
          <p:nvPr>
            <p:ph type="body" idx="1"/>
          </p:nvPr>
        </p:nvSpPr>
        <p:spPr/>
        <p:txBody>
          <a:bodyPr>
            <a:normAutofit/>
          </a:bodyPr>
          <a:lstStyle/>
          <a:p>
            <a:pPr>
              <a:defRPr/>
            </a:pPr>
            <a:r>
              <a:rPr lang="en-US" b="1" dirty="0"/>
              <a:t>Student Notes:</a:t>
            </a:r>
          </a:p>
          <a:p>
            <a:pPr>
              <a:defRPr/>
            </a:pPr>
            <a:endParaRPr lang="en-US" dirty="0"/>
          </a:p>
          <a:p>
            <a:pPr>
              <a:defRPr/>
            </a:pPr>
            <a:r>
              <a:rPr lang="en-US" dirty="0"/>
              <a:t>The objective of the session is to introduce the concept of </a:t>
            </a:r>
            <a:r>
              <a:rPr lang="en-US" kern="0" dirty="0"/>
              <a:t>time varying signals</a:t>
            </a:r>
            <a:r>
              <a:rPr lang="en-US" dirty="0"/>
              <a:t> and how these signals are described and classified further. We will also discuss various types of other classifications with examples.</a:t>
            </a:r>
          </a:p>
          <a:p>
            <a:pPr>
              <a:defRPr/>
            </a:pPr>
            <a:endParaRPr lang="en-IN" dirty="0"/>
          </a:p>
        </p:txBody>
      </p:sp>
      <p:sp>
        <p:nvSpPr>
          <p:cNvPr id="12292" name="Slide Number Placeholder 3">
            <a:extLst>
              <a:ext uri="{FF2B5EF4-FFF2-40B4-BE49-F238E27FC236}">
                <a16:creationId xmlns:a16="http://schemas.microsoft.com/office/drawing/2014/main" id="{06EE78D3-D44C-668B-3994-42CB269575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E8976D6-D99A-4D86-8C63-172D8A73C55D}" type="slidenum">
              <a:rPr lang="en-IN" altLang="en-US"/>
              <a:pPr>
                <a:spcBef>
                  <a:spcPct val="0"/>
                </a:spcBef>
              </a:pPr>
              <a:t>5</a:t>
            </a:fld>
            <a:endParaRPr lang="en-IN" altLang="en-US"/>
          </a:p>
        </p:txBody>
      </p:sp>
    </p:spTree>
    <p:extLst>
      <p:ext uri="{BB962C8B-B14F-4D97-AF65-F5344CB8AC3E}">
        <p14:creationId xmlns:p14="http://schemas.microsoft.com/office/powerpoint/2010/main" val="426824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0">
            <a:extLst>
              <a:ext uri="{FF2B5EF4-FFF2-40B4-BE49-F238E27FC236}">
                <a16:creationId xmlns:a16="http://schemas.microsoft.com/office/drawing/2014/main" id="{76B1398D-35BB-651B-5AB4-F59B932743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AE9C1C9-93CB-475E-A47D-1ECC50E9DA22}" type="slidenum">
              <a:rPr lang="en-US" altLang="en-US"/>
              <a:pPr>
                <a:spcBef>
                  <a:spcPct val="0"/>
                </a:spcBef>
              </a:pPr>
              <a:t>6</a:t>
            </a:fld>
            <a:endParaRPr lang="en-US" altLang="en-US"/>
          </a:p>
        </p:txBody>
      </p:sp>
      <p:sp>
        <p:nvSpPr>
          <p:cNvPr id="14339" name="Rectangle 1">
            <a:extLst>
              <a:ext uri="{FF2B5EF4-FFF2-40B4-BE49-F238E27FC236}">
                <a16:creationId xmlns:a16="http://schemas.microsoft.com/office/drawing/2014/main" id="{7E1D6190-62BF-9C84-35BA-1C9C0DF030AD}"/>
              </a:ext>
            </a:extLst>
          </p:cNvPr>
          <p:cNvSpPr>
            <a:spLocks noGrp="1" noRot="1" noChangeAspect="1" noChangeArrowheads="1" noTextEdit="1"/>
          </p:cNvSpPr>
          <p:nvPr>
            <p:ph type="sldImg"/>
          </p:nvPr>
        </p:nvSpPr>
        <p:spPr>
          <a:solidFill>
            <a:srgbClr val="FFFFFF"/>
          </a:solidFill>
          <a:ln/>
        </p:spPr>
      </p:sp>
      <p:sp>
        <p:nvSpPr>
          <p:cNvPr id="14340" name="Rectangle 2">
            <a:extLst>
              <a:ext uri="{FF2B5EF4-FFF2-40B4-BE49-F238E27FC236}">
                <a16:creationId xmlns:a16="http://schemas.microsoft.com/office/drawing/2014/main" id="{B3A55339-F342-9212-AE21-25A3C7156CB4}"/>
              </a:ext>
            </a:extLst>
          </p:cNvPr>
          <p:cNvSpPr>
            <a:spLocks noGrp="1"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0">
            <a:extLst>
              <a:ext uri="{FF2B5EF4-FFF2-40B4-BE49-F238E27FC236}">
                <a16:creationId xmlns:a16="http://schemas.microsoft.com/office/drawing/2014/main" id="{EF213D01-1DE9-7BAC-5FFC-1BCAAAEB03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674B6F-024A-4F07-9263-651EBEAD610C}" type="slidenum">
              <a:rPr lang="en-US" altLang="en-US"/>
              <a:pPr>
                <a:spcBef>
                  <a:spcPct val="0"/>
                </a:spcBef>
              </a:pPr>
              <a:t>7</a:t>
            </a:fld>
            <a:endParaRPr lang="en-US" altLang="en-US"/>
          </a:p>
        </p:txBody>
      </p:sp>
      <p:sp>
        <p:nvSpPr>
          <p:cNvPr id="16387" name="Rectangle 1">
            <a:extLst>
              <a:ext uri="{FF2B5EF4-FFF2-40B4-BE49-F238E27FC236}">
                <a16:creationId xmlns:a16="http://schemas.microsoft.com/office/drawing/2014/main" id="{FC296805-C418-AE41-8BF1-FC8FD46DFBB1}"/>
              </a:ext>
            </a:extLst>
          </p:cNvPr>
          <p:cNvSpPr>
            <a:spLocks noGrp="1" noRot="1" noChangeAspect="1" noChangeArrowheads="1" noTextEdit="1"/>
          </p:cNvSpPr>
          <p:nvPr>
            <p:ph type="sldImg"/>
          </p:nvPr>
        </p:nvSpPr>
        <p:spPr>
          <a:solidFill>
            <a:srgbClr val="FFFFFF"/>
          </a:solidFill>
          <a:ln/>
        </p:spPr>
      </p:sp>
      <p:sp>
        <p:nvSpPr>
          <p:cNvPr id="16388" name="Rectangle 2">
            <a:extLst>
              <a:ext uri="{FF2B5EF4-FFF2-40B4-BE49-F238E27FC236}">
                <a16:creationId xmlns:a16="http://schemas.microsoft.com/office/drawing/2014/main" id="{7E186003-B043-281D-340F-0B6F021E96E4}"/>
              </a:ext>
            </a:extLst>
          </p:cNvPr>
          <p:cNvSpPr>
            <a:spLocks noGrp="1"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extLst>
      <p:ext uri="{BB962C8B-B14F-4D97-AF65-F5344CB8AC3E}">
        <p14:creationId xmlns:p14="http://schemas.microsoft.com/office/powerpoint/2010/main" val="107442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0">
            <a:extLst>
              <a:ext uri="{FF2B5EF4-FFF2-40B4-BE49-F238E27FC236}">
                <a16:creationId xmlns:a16="http://schemas.microsoft.com/office/drawing/2014/main" id="{EF213D01-1DE9-7BAC-5FFC-1BCAAAEB03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674B6F-024A-4F07-9263-651EBEAD610C}" type="slidenum">
              <a:rPr lang="en-US" altLang="en-US"/>
              <a:pPr>
                <a:spcBef>
                  <a:spcPct val="0"/>
                </a:spcBef>
              </a:pPr>
              <a:t>8</a:t>
            </a:fld>
            <a:endParaRPr lang="en-US" altLang="en-US"/>
          </a:p>
        </p:txBody>
      </p:sp>
      <p:sp>
        <p:nvSpPr>
          <p:cNvPr id="16387" name="Rectangle 1">
            <a:extLst>
              <a:ext uri="{FF2B5EF4-FFF2-40B4-BE49-F238E27FC236}">
                <a16:creationId xmlns:a16="http://schemas.microsoft.com/office/drawing/2014/main" id="{FC296805-C418-AE41-8BF1-FC8FD46DFBB1}"/>
              </a:ext>
            </a:extLst>
          </p:cNvPr>
          <p:cNvSpPr>
            <a:spLocks noGrp="1" noRot="1" noChangeAspect="1" noChangeArrowheads="1" noTextEdit="1"/>
          </p:cNvSpPr>
          <p:nvPr>
            <p:ph type="sldImg"/>
          </p:nvPr>
        </p:nvSpPr>
        <p:spPr>
          <a:solidFill>
            <a:srgbClr val="FFFFFF"/>
          </a:solidFill>
          <a:ln/>
        </p:spPr>
      </p:sp>
      <p:sp>
        <p:nvSpPr>
          <p:cNvPr id="16388" name="Rectangle 2">
            <a:extLst>
              <a:ext uri="{FF2B5EF4-FFF2-40B4-BE49-F238E27FC236}">
                <a16:creationId xmlns:a16="http://schemas.microsoft.com/office/drawing/2014/main" id="{7E186003-B043-281D-340F-0B6F021E96E4}"/>
              </a:ext>
            </a:extLst>
          </p:cNvPr>
          <p:cNvSpPr>
            <a:spLocks noGrp="1"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0">
            <a:extLst>
              <a:ext uri="{FF2B5EF4-FFF2-40B4-BE49-F238E27FC236}">
                <a16:creationId xmlns:a16="http://schemas.microsoft.com/office/drawing/2014/main" id="{764EBF93-AFA6-26F6-62B9-FF70B758BE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DB19AEB-A35C-4032-A184-675766FE4C5D}" type="slidenum">
              <a:rPr lang="en-US" altLang="en-US"/>
              <a:pPr>
                <a:spcBef>
                  <a:spcPct val="0"/>
                </a:spcBef>
              </a:pPr>
              <a:t>9</a:t>
            </a:fld>
            <a:endParaRPr lang="en-US" altLang="en-US"/>
          </a:p>
        </p:txBody>
      </p:sp>
      <p:sp>
        <p:nvSpPr>
          <p:cNvPr id="18435" name="Rectangle 1">
            <a:extLst>
              <a:ext uri="{FF2B5EF4-FFF2-40B4-BE49-F238E27FC236}">
                <a16:creationId xmlns:a16="http://schemas.microsoft.com/office/drawing/2014/main" id="{BB47A97A-42D1-0F55-F2E0-8DDFC4CCE0DF}"/>
              </a:ext>
            </a:extLst>
          </p:cNvPr>
          <p:cNvSpPr>
            <a:spLocks noGrp="1" noRot="1" noChangeAspect="1" noChangeArrowheads="1" noTextEdit="1"/>
          </p:cNvSpPr>
          <p:nvPr>
            <p:ph type="sldImg"/>
          </p:nvPr>
        </p:nvSpPr>
        <p:spPr>
          <a:solidFill>
            <a:srgbClr val="FFFFFF"/>
          </a:solidFill>
          <a:ln/>
        </p:spPr>
      </p:sp>
      <p:sp>
        <p:nvSpPr>
          <p:cNvPr id="18436" name="Rectangle 2">
            <a:extLst>
              <a:ext uri="{FF2B5EF4-FFF2-40B4-BE49-F238E27FC236}">
                <a16:creationId xmlns:a16="http://schemas.microsoft.com/office/drawing/2014/main" id="{BF691305-9FBA-B0BF-0CAB-B95C7ABCBFA8}"/>
              </a:ext>
            </a:extLst>
          </p:cNvPr>
          <p:cNvSpPr>
            <a:spLocks noGrp="1" noChangeArrowheads="1"/>
          </p:cNvSpPr>
          <p:nvPr>
            <p:ph type="body" idx="1"/>
          </p:nvPr>
        </p:nvSpPr>
        <p:spPr>
          <a:xfrm>
            <a:off x="685800" y="4343400"/>
            <a:ext cx="54816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1" descr="band">
            <a:extLst>
              <a:ext uri="{FF2B5EF4-FFF2-40B4-BE49-F238E27FC236}">
                <a16:creationId xmlns:a16="http://schemas.microsoft.com/office/drawing/2014/main" id="{01F719E4-7097-CD2B-E89E-57D7AE3ECC3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a:t>Click to edit Master subtitle style</a:t>
            </a:r>
          </a:p>
        </p:txBody>
      </p:sp>
    </p:spTree>
    <p:extLst>
      <p:ext uri="{BB962C8B-B14F-4D97-AF65-F5344CB8AC3E}">
        <p14:creationId xmlns:p14="http://schemas.microsoft.com/office/powerpoint/2010/main" val="240870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806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708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band">
            <a:extLst>
              <a:ext uri="{FF2B5EF4-FFF2-40B4-BE49-F238E27FC236}">
                <a16:creationId xmlns:a16="http://schemas.microsoft.com/office/drawing/2014/main" id="{8529034A-0EF8-C183-AF2B-9067C9E04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a:t>Click to edit Master title style</a:t>
            </a:r>
          </a:p>
        </p:txBody>
      </p:sp>
      <p:sp>
        <p:nvSpPr>
          <p:cNvPr id="11268"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a:t>Click to edit Master subtitle style</a:t>
            </a:r>
          </a:p>
        </p:txBody>
      </p:sp>
    </p:spTree>
    <p:extLst>
      <p:ext uri="{BB962C8B-B14F-4D97-AF65-F5344CB8AC3E}">
        <p14:creationId xmlns:p14="http://schemas.microsoft.com/office/powerpoint/2010/main" val="1290327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4051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79583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9375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172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1144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411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798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3502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8759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4029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1070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graphicFrame>
        <p:nvGraphicFramePr>
          <p:cNvPr id="3" name="Object 4">
            <a:extLst>
              <a:ext uri="{FF2B5EF4-FFF2-40B4-BE49-F238E27FC236}">
                <a16:creationId xmlns:a16="http://schemas.microsoft.com/office/drawing/2014/main" id="{CB8CFE99-7E4C-A062-D8AA-786B17D2D4F1}"/>
              </a:ext>
            </a:extLst>
          </p:cNvPr>
          <p:cNvGraphicFramePr>
            <a:graphicFrameLocks noChangeAspect="1"/>
          </p:cNvGraphicFramePr>
          <p:nvPr userDrawn="1"/>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name="CorelDRAW" r:id="rId2" imgW="10128885" imgH="696087" progId="CorelDRAW.Graphic.12">
                  <p:embed/>
                </p:oleObj>
              </mc:Choice>
              <mc:Fallback>
                <p:oleObj name="CorelDRAW" r:id="rId2" imgW="10128885" imgH="696087" progId="CorelDRAW.Graphic.12">
                  <p:embed/>
                  <p:pic>
                    <p:nvPicPr>
                      <p:cNvPr id="5122" name="Object 4">
                        <a:extLst>
                          <a:ext uri="{FF2B5EF4-FFF2-40B4-BE49-F238E27FC236}">
                            <a16:creationId xmlns:a16="http://schemas.microsoft.com/office/drawing/2014/main" id="{9BB60147-7E4E-04BC-DDE9-E7329C924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3250" cy="1136650"/>
          </a:xfrm>
        </p:spPr>
        <p:txBody>
          <a:bodyPr/>
          <a:lstStyle/>
          <a:p>
            <a:r>
              <a:rPr lang="en-US"/>
              <a:t>Click to edit Master title style</a:t>
            </a:r>
          </a:p>
        </p:txBody>
      </p:sp>
      <p:sp>
        <p:nvSpPr>
          <p:cNvPr id="4" name="Slide Number Placeholder 2">
            <a:extLst>
              <a:ext uri="{FF2B5EF4-FFF2-40B4-BE49-F238E27FC236}">
                <a16:creationId xmlns:a16="http://schemas.microsoft.com/office/drawing/2014/main" id="{BE8830C6-FB91-09CC-E238-17014DA6EA48}"/>
              </a:ext>
            </a:extLst>
          </p:cNvPr>
          <p:cNvSpPr>
            <a:spLocks noGrp="1"/>
          </p:cNvSpPr>
          <p:nvPr>
            <p:ph type="sldNum" idx="10"/>
          </p:nvPr>
        </p:nvSpPr>
        <p:spPr>
          <a:xfrm>
            <a:off x="8001000" y="6400800"/>
            <a:ext cx="1138238" cy="4699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Times New Roman" panose="02020603050405020304" pitchFamily="18" charset="0"/>
              </a:defRPr>
            </a:lvl1pPr>
          </a:lstStyle>
          <a:p>
            <a:fld id="{F568C86A-E97C-4C9A-8850-F27D19A8EDD7}" type="slidenum">
              <a:rPr lang="en-US" altLang="en-US"/>
              <a:pPr/>
              <a:t>‹#›</a:t>
            </a:fld>
            <a:endParaRPr lang="en-US" altLang="en-US"/>
          </a:p>
        </p:txBody>
      </p:sp>
      <p:sp>
        <p:nvSpPr>
          <p:cNvPr id="5" name="Footer Placeholder 3">
            <a:extLst>
              <a:ext uri="{FF2B5EF4-FFF2-40B4-BE49-F238E27FC236}">
                <a16:creationId xmlns:a16="http://schemas.microsoft.com/office/drawing/2014/main" id="{7858EB65-50D4-0FF9-B94E-61E6C7C272EB}"/>
              </a:ext>
            </a:extLst>
          </p:cNvPr>
          <p:cNvSpPr>
            <a:spLocks noGrp="1"/>
          </p:cNvSpPr>
          <p:nvPr>
            <p:ph type="ftr" idx="11"/>
          </p:nvPr>
        </p:nvSpPr>
        <p:spPr>
          <a:xfrm>
            <a:off x="3124200" y="6245225"/>
            <a:ext cx="2889250" cy="469900"/>
          </a:xfrm>
          <a:prstGeom prst="rect">
            <a:avLst/>
          </a:prstGeom>
        </p:spPr>
        <p:txBody>
          <a:bodyPr/>
          <a:lstStyle>
            <a:lvl1pPr algn="ctr" eaLnBrk="1" hangingPunct="1">
              <a:defRPr>
                <a:latin typeface="Times New Roman" pitchFamily="18" charset="0"/>
              </a:defRPr>
            </a:lvl1pPr>
          </a:lstStyle>
          <a:p>
            <a:pPr>
              <a:defRPr/>
            </a:pPr>
            <a:endParaRPr lang="en-US"/>
          </a:p>
        </p:txBody>
      </p:sp>
      <p:sp>
        <p:nvSpPr>
          <p:cNvPr id="6" name="Date Placeholder 4">
            <a:extLst>
              <a:ext uri="{FF2B5EF4-FFF2-40B4-BE49-F238E27FC236}">
                <a16:creationId xmlns:a16="http://schemas.microsoft.com/office/drawing/2014/main" id="{FB39B66F-0483-18A6-3D58-D3B8B83B3D4A}"/>
              </a:ext>
            </a:extLst>
          </p:cNvPr>
          <p:cNvSpPr>
            <a:spLocks noGrp="1"/>
          </p:cNvSpPr>
          <p:nvPr>
            <p:ph type="dt" idx="12"/>
          </p:nvPr>
        </p:nvSpPr>
        <p:spPr>
          <a:xfrm>
            <a:off x="457200" y="6245225"/>
            <a:ext cx="2127250" cy="469900"/>
          </a:xfrm>
          <a:prstGeom prst="rect">
            <a:avLst/>
          </a:prstGeom>
        </p:spPr>
        <p:txBody>
          <a:bodyPr/>
          <a:lstStyle>
            <a:lvl1pPr algn="ctr" eaLnBrk="1" hangingPunct="1">
              <a:defRPr>
                <a:latin typeface="Times New Roman" pitchFamily="18" charset="0"/>
              </a:defRPr>
            </a:lvl1pPr>
          </a:lstStyle>
          <a:p>
            <a:pPr>
              <a:defRPr/>
            </a:pPr>
            <a:endParaRPr lang="en-US"/>
          </a:p>
        </p:txBody>
      </p:sp>
    </p:spTree>
    <p:extLst>
      <p:ext uri="{BB962C8B-B14F-4D97-AF65-F5344CB8AC3E}">
        <p14:creationId xmlns:p14="http://schemas.microsoft.com/office/powerpoint/2010/main" val="41682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769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532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308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06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2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387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804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band">
            <a:extLst>
              <a:ext uri="{FF2B5EF4-FFF2-40B4-BE49-F238E27FC236}">
                <a16:creationId xmlns:a16="http://schemas.microsoft.com/office/drawing/2014/main" id="{40CDA6EB-D11C-B895-4896-82CB7B3AA79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D036D5BB-95B2-4636-190C-77E6FF9A322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F0E02FBA-C094-7D7D-5F70-AD1DF7FC0A9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818"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Calibri" pitchFamily="34" charset="0"/>
        </a:defRPr>
      </a:lvl2pPr>
      <a:lvl3pPr algn="ctr" rtl="0" eaLnBrk="0" fontAlgn="base" hangingPunct="0">
        <a:spcBef>
          <a:spcPct val="0"/>
        </a:spcBef>
        <a:spcAft>
          <a:spcPct val="0"/>
        </a:spcAft>
        <a:defRPr sz="4000">
          <a:solidFill>
            <a:schemeClr val="tx2"/>
          </a:solidFill>
          <a:latin typeface="Calibri" pitchFamily="34" charset="0"/>
        </a:defRPr>
      </a:lvl3pPr>
      <a:lvl4pPr algn="ctr" rtl="0" eaLnBrk="0" fontAlgn="base" hangingPunct="0">
        <a:spcBef>
          <a:spcPct val="0"/>
        </a:spcBef>
        <a:spcAft>
          <a:spcPct val="0"/>
        </a:spcAft>
        <a:defRPr sz="4000">
          <a:solidFill>
            <a:schemeClr val="tx2"/>
          </a:solidFill>
          <a:latin typeface="Calibri" pitchFamily="34" charset="0"/>
        </a:defRPr>
      </a:lvl4pPr>
      <a:lvl5pPr algn="ctr" rtl="0" eaLnBrk="0" fontAlgn="base" hangingPunct="0">
        <a:spcBef>
          <a:spcPct val="0"/>
        </a:spcBef>
        <a:spcAft>
          <a:spcPct val="0"/>
        </a:spcAft>
        <a:defRPr sz="4000">
          <a:solidFill>
            <a:schemeClr val="tx2"/>
          </a:solidFill>
          <a:latin typeface="Calibri" pitchFamily="34" charset="0"/>
        </a:defRPr>
      </a:lvl5pPr>
      <a:lvl6pPr marL="457200" algn="ctr" rtl="0" fontAlgn="base">
        <a:spcBef>
          <a:spcPct val="0"/>
        </a:spcBef>
        <a:spcAft>
          <a:spcPct val="0"/>
        </a:spcAft>
        <a:defRPr sz="4000">
          <a:solidFill>
            <a:schemeClr val="tx2"/>
          </a:solidFill>
          <a:latin typeface="Verdana" pitchFamily="34" charset="0"/>
        </a:defRPr>
      </a:lvl6pPr>
      <a:lvl7pPr marL="914400" algn="ctr" rtl="0" fontAlgn="base">
        <a:spcBef>
          <a:spcPct val="0"/>
        </a:spcBef>
        <a:spcAft>
          <a:spcPct val="0"/>
        </a:spcAft>
        <a:defRPr sz="4000">
          <a:solidFill>
            <a:schemeClr val="tx2"/>
          </a:solidFill>
          <a:latin typeface="Verdana" pitchFamily="34" charset="0"/>
        </a:defRPr>
      </a:lvl7pPr>
      <a:lvl8pPr marL="1371600" algn="ctr" rtl="0" fontAlgn="base">
        <a:spcBef>
          <a:spcPct val="0"/>
        </a:spcBef>
        <a:spcAft>
          <a:spcPct val="0"/>
        </a:spcAft>
        <a:defRPr sz="4000">
          <a:solidFill>
            <a:schemeClr val="tx2"/>
          </a:solidFill>
          <a:latin typeface="Verdana" pitchFamily="34" charset="0"/>
        </a:defRPr>
      </a:lvl8pPr>
      <a:lvl9pPr marL="1828800" algn="ctr" rtl="0" fontAlgn="base">
        <a:spcBef>
          <a:spcPct val="0"/>
        </a:spcBef>
        <a:spcAft>
          <a:spcPct val="0"/>
        </a:spcAft>
        <a:defRPr sz="40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E9A51F7-4D83-3BC4-5189-458B5B308B3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4DB9E696-DCB3-5B2A-0496-7018B1C377E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aphicFrame>
        <p:nvGraphicFramePr>
          <p:cNvPr id="2052" name="Object 4">
            <a:extLst>
              <a:ext uri="{FF2B5EF4-FFF2-40B4-BE49-F238E27FC236}">
                <a16:creationId xmlns:a16="http://schemas.microsoft.com/office/drawing/2014/main" id="{6B812DA3-3220-6BDF-E58C-5A4353378FB6}"/>
              </a:ext>
            </a:extLst>
          </p:cNvPr>
          <p:cNvGraphicFramePr>
            <a:graphicFrameLocks noChangeAspect="1"/>
          </p:cNvGraphicFramePr>
          <p:nvPr userDrawn="1"/>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name="CorelDRAW" r:id="rId14" imgW="10128885" imgH="696087" progId="CorelDRAW.Graphic.12">
                  <p:embed/>
                </p:oleObj>
              </mc:Choice>
              <mc:Fallback>
                <p:oleObj name="CorelDRAW" r:id="rId14" imgW="10128885" imgH="696087" progId="CorelDRAW.Graphic.12">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819" r:id="rId1"/>
    <p:sldLayoutId id="2147484808" r:id="rId2"/>
    <p:sldLayoutId id="2147484809" r:id="rId3"/>
    <p:sldLayoutId id="2147484810" r:id="rId4"/>
    <p:sldLayoutId id="2147484811" r:id="rId5"/>
    <p:sldLayoutId id="2147484812" r:id="rId6"/>
    <p:sldLayoutId id="2147484813" r:id="rId7"/>
    <p:sldLayoutId id="2147484814" r:id="rId8"/>
    <p:sldLayoutId id="2147484815" r:id="rId9"/>
    <p:sldLayoutId id="2147484816" r:id="rId10"/>
    <p:sldLayoutId id="2147484817" r:id="rId11"/>
    <p:sldLayoutId id="2147484820"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Calibri" pitchFamily="34" charset="0"/>
        </a:defRPr>
      </a:lvl2pPr>
      <a:lvl3pPr algn="ctr" rtl="0" eaLnBrk="0" fontAlgn="base" hangingPunct="0">
        <a:spcBef>
          <a:spcPct val="0"/>
        </a:spcBef>
        <a:spcAft>
          <a:spcPct val="0"/>
        </a:spcAft>
        <a:defRPr sz="4000">
          <a:solidFill>
            <a:schemeClr val="tx2"/>
          </a:solidFill>
          <a:latin typeface="Calibri" pitchFamily="34" charset="0"/>
        </a:defRPr>
      </a:lvl3pPr>
      <a:lvl4pPr algn="ctr" rtl="0" eaLnBrk="0" fontAlgn="base" hangingPunct="0">
        <a:spcBef>
          <a:spcPct val="0"/>
        </a:spcBef>
        <a:spcAft>
          <a:spcPct val="0"/>
        </a:spcAft>
        <a:defRPr sz="4000">
          <a:solidFill>
            <a:schemeClr val="tx2"/>
          </a:solidFill>
          <a:latin typeface="Calibri" pitchFamily="34" charset="0"/>
        </a:defRPr>
      </a:lvl4pPr>
      <a:lvl5pPr algn="ctr" rtl="0" eaLnBrk="0" fontAlgn="base" hangingPunct="0">
        <a:spcBef>
          <a:spcPct val="0"/>
        </a:spcBef>
        <a:spcAft>
          <a:spcPct val="0"/>
        </a:spcAft>
        <a:defRPr sz="4000">
          <a:solidFill>
            <a:schemeClr val="tx2"/>
          </a:solidFill>
          <a:latin typeface="Calibri" pitchFamily="34" charset="0"/>
        </a:defRPr>
      </a:lvl5pPr>
      <a:lvl6pPr marL="457200" algn="ctr" rtl="0" fontAlgn="base">
        <a:spcBef>
          <a:spcPct val="0"/>
        </a:spcBef>
        <a:spcAft>
          <a:spcPct val="0"/>
        </a:spcAft>
        <a:defRPr sz="4000">
          <a:solidFill>
            <a:schemeClr val="tx2"/>
          </a:solidFill>
          <a:latin typeface="Verdana" pitchFamily="34" charset="0"/>
        </a:defRPr>
      </a:lvl6pPr>
      <a:lvl7pPr marL="914400" algn="ctr" rtl="0" fontAlgn="base">
        <a:spcBef>
          <a:spcPct val="0"/>
        </a:spcBef>
        <a:spcAft>
          <a:spcPct val="0"/>
        </a:spcAft>
        <a:defRPr sz="4000">
          <a:solidFill>
            <a:schemeClr val="tx2"/>
          </a:solidFill>
          <a:latin typeface="Verdana" pitchFamily="34" charset="0"/>
        </a:defRPr>
      </a:lvl7pPr>
      <a:lvl8pPr marL="1371600" algn="ctr" rtl="0" fontAlgn="base">
        <a:spcBef>
          <a:spcPct val="0"/>
        </a:spcBef>
        <a:spcAft>
          <a:spcPct val="0"/>
        </a:spcAft>
        <a:defRPr sz="4000">
          <a:solidFill>
            <a:schemeClr val="tx2"/>
          </a:solidFill>
          <a:latin typeface="Verdana" pitchFamily="34" charset="0"/>
        </a:defRPr>
      </a:lvl8pPr>
      <a:lvl9pPr marL="1828800" algn="ctr" rtl="0" fontAlgn="base">
        <a:spcBef>
          <a:spcPct val="0"/>
        </a:spcBef>
        <a:spcAft>
          <a:spcPct val="0"/>
        </a:spcAft>
        <a:defRPr sz="40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67_0.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603A8F33-AC6E-E2C9-01A4-BEE57F3165C6}"/>
              </a:ext>
            </a:extLst>
          </p:cNvPr>
          <p:cNvSpPr>
            <a:spLocks noChangeArrowheads="1"/>
          </p:cNvSpPr>
          <p:nvPr/>
        </p:nvSpPr>
        <p:spPr bwMode="auto">
          <a:xfrm>
            <a:off x="1371600" y="41148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buFontTx/>
              <a:buNone/>
            </a:pPr>
            <a:r>
              <a:rPr lang="en-US" altLang="en-US" sz="2000" dirty="0">
                <a:solidFill>
                  <a:schemeClr val="bg2"/>
                </a:solidFill>
                <a:latin typeface="Times New Roman" panose="02020603050405020304" pitchFamily="18" charset="0"/>
                <a:cs typeface="Times New Roman" panose="02020603050405020304" pitchFamily="18" charset="0"/>
              </a:rPr>
              <a:t>Presentation by:</a:t>
            </a:r>
          </a:p>
          <a:p>
            <a:pPr algn="ctr" eaLnBrk="1" hangingPunct="1">
              <a:buFontTx/>
              <a:buNone/>
            </a:pPr>
            <a:r>
              <a:rPr lang="en-US" altLang="en-US" sz="2000" dirty="0">
                <a:solidFill>
                  <a:schemeClr val="bg2"/>
                </a:solidFill>
                <a:latin typeface="Times New Roman" panose="02020603050405020304" pitchFamily="18" charset="0"/>
                <a:cs typeface="Times New Roman" panose="02020603050405020304" pitchFamily="18" charset="0"/>
              </a:rPr>
              <a:t>Aditi Kannan</a:t>
            </a:r>
          </a:p>
          <a:p>
            <a:pPr algn="ctr" eaLnBrk="1" hangingPunct="1">
              <a:buFontTx/>
              <a:buNone/>
            </a:pPr>
            <a:r>
              <a:rPr lang="en-US" altLang="en-US" sz="2000" dirty="0">
                <a:solidFill>
                  <a:schemeClr val="bg2"/>
                </a:solidFill>
                <a:latin typeface="Times New Roman" panose="02020603050405020304" pitchFamily="18" charset="0"/>
                <a:cs typeface="Times New Roman" panose="02020603050405020304" pitchFamily="18" charset="0"/>
              </a:rPr>
              <a:t>SSN College of Engineering</a:t>
            </a:r>
          </a:p>
        </p:txBody>
      </p:sp>
      <p:sp>
        <p:nvSpPr>
          <p:cNvPr id="7172" name="Rectangle 17">
            <a:extLst>
              <a:ext uri="{FF2B5EF4-FFF2-40B4-BE49-F238E27FC236}">
                <a16:creationId xmlns:a16="http://schemas.microsoft.com/office/drawing/2014/main" id="{2BC57FA7-4D1F-0C4B-33D2-ED8888E7D0D7}"/>
              </a:ext>
            </a:extLst>
          </p:cNvPr>
          <p:cNvSpPr>
            <a:spLocks noChangeArrowheads="1"/>
          </p:cNvSpPr>
          <p:nvPr/>
        </p:nvSpPr>
        <p:spPr bwMode="auto">
          <a:xfrm>
            <a:off x="2365375" y="571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Times New Roman" panose="02020603050405020304" pitchFamily="18" charset="0"/>
              <a:cs typeface="Times New Roman" panose="02020603050405020304" pitchFamily="18" charset="0"/>
            </a:endParaRPr>
          </a:p>
        </p:txBody>
      </p:sp>
      <p:sp>
        <p:nvSpPr>
          <p:cNvPr id="7173" name="Rectangle 18">
            <a:extLst>
              <a:ext uri="{FF2B5EF4-FFF2-40B4-BE49-F238E27FC236}">
                <a16:creationId xmlns:a16="http://schemas.microsoft.com/office/drawing/2014/main" id="{1D833488-9C6C-9836-39B3-D7840879AE3A}"/>
              </a:ext>
            </a:extLst>
          </p:cNvPr>
          <p:cNvSpPr>
            <a:spLocks noChangeArrowheads="1"/>
          </p:cNvSpPr>
          <p:nvPr/>
        </p:nvSpPr>
        <p:spPr bwMode="auto">
          <a:xfrm>
            <a:off x="0" y="0"/>
            <a:ext cx="9144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000">
              <a:latin typeface="Times New Roman" panose="02020603050405020304" pitchFamily="18" charset="0"/>
              <a:cs typeface="Times New Roman" panose="02020603050405020304" pitchFamily="18" charset="0"/>
            </a:endParaRPr>
          </a:p>
        </p:txBody>
      </p:sp>
      <p:pic>
        <p:nvPicPr>
          <p:cNvPr id="1026" name="Picture 2" descr="Norton Abrasives: The Norton Clipper Abrasives for Cutting">
            <a:extLst>
              <a:ext uri="{FF2B5EF4-FFF2-40B4-BE49-F238E27FC236}">
                <a16:creationId xmlns:a16="http://schemas.microsoft.com/office/drawing/2014/main" id="{A746B9B1-E3DE-0C7D-D87F-032769A24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27066"/>
            <a:ext cx="3143250" cy="1457325"/>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a:extLst>
              <a:ext uri="{FF2B5EF4-FFF2-40B4-BE49-F238E27FC236}">
                <a16:creationId xmlns:a16="http://schemas.microsoft.com/office/drawing/2014/main" id="{FC6E8106-B2A0-5B09-47CA-0855F0E4758A}"/>
              </a:ext>
            </a:extLst>
          </p:cNvPr>
          <p:cNvSpPr>
            <a:spLocks noChangeArrowheads="1"/>
          </p:cNvSpPr>
          <p:nvPr/>
        </p:nvSpPr>
        <p:spPr bwMode="auto">
          <a:xfrm>
            <a:off x="228600" y="2057400"/>
            <a:ext cx="8686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4000" dirty="0">
                <a:solidFill>
                  <a:srgbClr val="335295"/>
                </a:solidFill>
                <a:latin typeface="Times New Roman" panose="02020603050405020304" pitchFamily="18" charset="0"/>
                <a:cs typeface="Times New Roman" panose="02020603050405020304" pitchFamily="18" charset="0"/>
              </a:rPr>
              <a:t>Demand Forecasting</a:t>
            </a:r>
          </a:p>
          <a:p>
            <a:pPr algn="ctr" eaLnBrk="1" hangingPunct="1">
              <a:lnSpc>
                <a:spcPct val="150000"/>
              </a:lnSpc>
              <a:spcBef>
                <a:spcPct val="0"/>
              </a:spcBef>
              <a:buFontTx/>
              <a:buNone/>
            </a:pPr>
            <a:r>
              <a:rPr lang="en-US" altLang="en-US" sz="4000" dirty="0">
                <a:solidFill>
                  <a:srgbClr val="335295"/>
                </a:solidFill>
                <a:latin typeface="Times New Roman" panose="02020603050405020304" pitchFamily="18" charset="0"/>
                <a:cs typeface="Times New Roman" panose="02020603050405020304" pitchFamily="18" charset="0"/>
              </a:rPr>
              <a:t> For Industrial Products</a:t>
            </a:r>
            <a:endParaRPr lang="en-US" altLang="en-US" sz="3600" dirty="0">
              <a:solidFill>
                <a:srgbClr val="33529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descr="data:image/jpeg;base64,/9j/4AAQSkZJRgABAQAAAQABAAD/2wCEAAkGBxQSEhUUEhQVFBQSFBAUFRAXFRUUFRUWFRIXFhcUFBUYHCggGR0mHBQXITEhJSkrLi4uFx8zODMsNygtLisBCgoKDg0OGhAQGiwkHyQsLCwsLCwsLCwsLCwsLCwsLSwsLCwsLCwsLCwsLC0sLCwsLCwsLCwsLCwsLCwsLCwsLP/AABEIALcBEwMBEQACEQEDEQH/xAAbAAEAAQUBAAAAAAAAAAAAAAAABgECAwQFB//EAEUQAAEDAgMFBQUDCQUJAAAAAAEAAgMEEQUSIQYHEzFBFCJRYaEyUnGBkSNC8BUzYnOCsbLB0Qg0ctLxJCUmNVN0krO0/8QAGwEBAAMBAQEBAAAAAAAAAAAAAAECAwQFBgf/xAA0EQEAAgIAAwQJBAEEAwAAAAAAAQIDEQQSIQUxQVETIjJhcZGhsdEUgcHwBiMzQuFDUmL/2gAMAwEAAhEDEQA/APcUBAQEBAQEBAQEBAQEBAQEBAQEBAQEBAQEBAQEBAQEBAQEBAQEBAQEBAQEBAQEBAQEBAQEBAQEBAQEBAQEBAQEBAQEBAQEBAQEBAQEBAQEBAQEBAQEBAQEBAQEBAQEBAQEBAQEBAQEBAQEBAQEBAQEBAQEBAQEBAQEBAQEBAQEBAQEBAQEBAQEBAQEBAQEBAQEBAQEBAQUJVZtEd8hmCrGXHPdaPmnSq02gQEBAQEBAQEBAQEBAQEBAQEBAQEBAQEBAQEBAQEFCVW1q1jmtOoGvJVeGvmvA4rt/HSeXDHN757vzP0a1xT4sDpnHqvDzdqcVm9q+o8o6NYpWFl1xTabdZ6rKKoqHEclpTiMmOd0tMfCUaiWVlSRz1XqcP27xGPpf1o+U/OPwpOKJ7mzFOHfHwX0XB9qYOK6ROreU/x5srUmrKvSUEBAQEBAQEBAQEBAQEBAQEBAQEBAQEBAQEFkkgaLlc/FcVj4bHOTJPT7+6E1rNp1DRlmLvh4L4fju0svF269K+Efnzl01pFWNeeu803w41JEaaOJ7mEF8zi1xabtsGA2OovmNj4BfUf47wuPL6S+SN91evv7/wCHNxF5rrT0ellzsa73mtd9QCvnL15bTXydDKqbHmW9PHZ6SqpJInuAY2R5jBIbJ3mhzXjkQQLa8r3X0nYfCYuJwZa3jv1G/GOk9Y/vVhmvNZiYej004kY17dWva1zT5OFx6FfNZKzS01nvjo6GS6pzeJptU9V0d8j/AFX1HZfbfWMXET8Lfn8/NjfF4w3F9UwEBAQEBAQEBAQEBAQEBAQEBAQEBAQEBBa91hc8gqZL1pWbWnUQmI3OocqWozm/ToF8B2lx9uLy83/GO6P74y7aY+WAOXnbNKqdoeR75Ij2mE9DA4f+Mhv/ABBfZ/41aPQXj/6j7f8ATk4nvh6lg7bQQg6kRRC/wYF8rxExOW8x5z93VDbWEyl5dvsp7imfblx2X+ORwHoV9R/jOTrlr8J+8fy5uJjpEppsXITQUpPPs8PowBeD2nqOMy6/9p+7ox9ax8HXc5cDSIWF6mJXiG9htXfunmOR8R4L7HsPtGckfp8k9Y7p848v2+3wcufFr1odBfRuYQEBAQEBAQEBAQEBAQEBAQEBAQEBAQcvGaq1mDrqfh0/Hkvmv8g4vlrGCs9/Wfh4fX7Ozhce5mznxvXyUuq0Nhj1RlMMgcpV0jW2myor+D3xGYnuzHLe8bwMzRroe6LFer2Z2nPBTfpvcfWO6WWTHz6SVgAAA5CwHyXmTO+rRW6CPba7OivgEWfI5r2vY8guAIBaQQCLghx687Lv7N4+eDzek1uJjUx/ferfHzxp06GnbDGyJnsxMYxvjZrQB+5cOXJbLe2S3fMzPzaxXUaZHvWa8QxFynS8QxcfKQRzBut8OS2O8Xr3x1heabjUpNSzh7Q4ciP9Qv0bhs9c+KuSvjDx71mtprLKt1Xke0uGY3A2oqO2sEEZmkDGyOLxHmJa0NMNrhtha/zWFov3xKXH2UfjWIse+nrQBG4MdxHlpuW5tMsTtNVSk3vG9pl1d6klVT0NA2SZ3HGds0kcj253Bgucwyki/iArZpmKwiEjwzeFQ09NSxz1BMvZqbPlbJKWu4Lb8RzQe9fmDqr1yVisbk0l8WLQug7Q2RroMjpOKNW5WgknTXSx056LTmjW0Iu/ephgNuO4+Yhmt/BdU9LTzTpJ8HxeGqj4tPI2Rl7Zm9D7rgdWnUaHxV4tE9yHIbt9h5Mg7SwGIOL8zXttlcGkC7e8bm1hclV9JXzTpdgG3NFWScKCa8liQxzHxlwGpLc4F9Be3NIyVnpEo0893p18rMYpmMlkYwx0ZLGyPa03qpQbtBsbgAfJZ5ZmLRCYem49tPS0RaKmZsZeCWiznEgczZoJA15la2vFe9Do0VU2VjZGXLHtDmktc0kHkcrgCPmFMTsZ1IICAgICAgICCH1VVnkc7oSQPgNAvz7tDLObiL39/T4R0h7GGnLSIXxvXnTDSYZmy2Gunmq8u+5lNWYSKNKTVeJEV5VeIpRymdDS1z0TEML5LKdNIrtjdIkQvFWJz1Ol4q1ppVrWq+nZ2Wqrh7PdIcPg7n6j1X1vYGXdLYp8Osfu83jK6tFneX0DiR7eF/yys/7eX+FVv7MkIduE/u9T+vZ/6gsuH9lMrN/n5ml/WS/wBRxHskMGO7J0jMCbOyFrZhT0kvGF85c/hl9yTqDmOnLVRNI9Fv3G+rLu8xOKDA531ILoWyzMMY5uEgYOG3Ue05/qSpxTEY+pPe5cVXPW0zzR4PRspgJG8V4ZcZQblpBY7MPEA2I5qNzaOlRt/wBn95vWi+gFGQPM8cE+g+icP3SS4u7jB4KrFKhlRGJWMbVSBjr5cwqGtBI66OOh8VXHWJyTtM9y7GMOjpNoIGU7eGztFEQwcm8QtDwPI3OnmotHLkjXuPBm3yTZMXgeAXZIKR2Uc3ZamY5R5m1lfNOrQQ19n3Crxv8A3qC2UuOSBw7gkbrFA6/JgBuB942vfNrWvrZPXPB70utUQEBAQEBAQEGCukyxvd7rHn6ArLPblx2t5RK1Y3MQgEEq/PrV6Paq345VhNV9PI9o8eGIV8dPNI6GhbMWciBI5hs4uPm7ugn2QQea+y4Lgv0XB2zY682Wa7+ET5fCOvveXlyeky8s9KvZ2PsLDoviZ6zuXfyrxKo0jlOKmkcpxU0cihkTSYqxPkVoheKvK8R2ulw/FJWSzGemkc1xYTmMAeLgNH3S33RzbY8yvrMPZmPjez62pTlvHTfdza8/Pfn4T7nDbNOLNMWncfZ6P2gEAg3DgCD0II0IXzHJMTqXpxDWmmWtakuhshP/ALQR7zHehB/qvc7Fnlz684n+HBxkepv3pqvqnmuZtLhhqqWaBrgwzRvYHkXDcwtcjqomNxocXd3si7DY5WPlbLxZA8FrSy1mhtiCTfkqY6ckaTMrd4uxz8SZC1krYuE57iXNL75mgWFiLckyU540RLbxLZp0uFihEgDhBBDxcpIvFku7Le+uTlfqp5PV5UOThW70MwyWgmlDuLIZBM1pbkd3Cw5SdbOjFxfUKsY9V5U7cjBd3mIQsdTnEeHTHPeOJpzOzA3sXC8dzqbE9fG6rXHaI1s27e7jYd+GGcvmbLxxABlYWZeHxL8yb34nor48fJBMsWxewT6GsmqXTNkErZmiMMLSOJK2TmXG9stvmorj5bTY2pjewL58TjrhM1rY30z+EWEuPBIJGbNbW3glsXNaLGzbHYF9bXQ1TZ2xiJkDTGWFxPCmfITmDha+e3Lopvj5piTa7b7d6MQljnilEEzBlc/KXZwDdh0IIc08j4HyCi+PmnZEpfhUUrYWNne2SVrQHyNBaHkaZsp5X528VpCG2pBAQEBAQEBBpY3/AHeX9W/+Erm4yN4L/Cfsvj9uPi83hlXxVqvZq3YplhajSHI2x2ebXQZBZsrCXxPPLN1a79F3X5HWy7ezeOtwebnnrWekx7vP4wx4jBGWmvHwRPZfbiWhd2TEWvAZYNktmewdA635xng4XPx6ezx3ZGPjK/qOEmOvfHhP4n3T9HFi4mcU8mWHpOGY1DUNzQSskGhOVwJF/ebzb818vn4TLgnWWsx8XoUtW8brO27xFjpblU4qcqeVrV2JRwtzyvbG33nuDR8r81riwXy25cdZmfd1Raa1jdp08+2m3kh32OHhz5H90TZTYE9ImEXc7zIt8V9HwPYPL/qcX0rHXW/vPhH96OHNxkezi6yu2S2Ka2KR1c0Sy1HtMccxYL5vbGucnUuB6DXmq9odrWtkrXhp5a17pjx/byjwhfh+EiKzOTrMpiHBrQ1ujWgNAHQAWAXiTu1pme+Xb0iNNaaZaVqrMupsY69UP8En7l63Zca4mPhLj4r/AG3oS+oeYICAgICAgICAgICAgICAgICAgICDFVRZ2Ob7zXN+osqZK81Zr5wmJ1O3klyDY8xovieXze1VsRyrOarw2WTLOarbaWOYNBWMyzsva+WQaPZf3XfyNx5Lo4Xi83C25sc/GPCfjCmTFTLGrQgNdu7nidnpJs/OwLjDIPAZhofRfQYu3MOSvLnrr9tx8u/7uC/A3rO8c/xKyJ+NxCw45t5xy+pzfvVpjsjJO/V+sfhWI4uvn9JXSzY1LoROL9AWRD63H70rXsnH19X6z+Sf1dvP7LaXd9UzOz1cwZyv3jNIfK5Nh9SmTtvBiry4K7/blj8/RNeByXneSf5TbAdn6ejH2TO+RYzPOaQjqL8gPIWXhcXxufip/wBSenlHd/fi78WDHi9mOvm6ZnXLyNdsEkyvFUNZ8i1iqspPu/hvM93ux2+bnD/KV6nZNN5pt5R95/6cXGT6sR709X0Tznie3zqvC8RjqI5p3U8jzKyJ0sjo7g/awFpNgLO000DtPZXNkm1Lb8Fob+8/bjixU8FDI/NUiOZzoy5smVxtHEC3UOLuY590Dqpy5O6KoiE42apPydQg1c7nOaOLPNLI6TK51u61ziTYaNAHM+ZWtfVr1Q4Em+KgD8obOR74jaB8Q0vDrfJU9PVOkzwnG4amHjwPEkdnagEEFo1a5p1afIrWLRMbhDnbK7Z02Il4p8/2QY52dmXR97W119kqtbxbuFse2tMa3sI4nHzOb7HcuI+Ie9fwCc8c3KnTzfexXTsxWNkc80bXxUxyMlkY27pXtJytcB0WOWZi0QQm2+Cd8eHOfG98bmywd9jnMdYutbM0g21WuWZivQhZuolkkwvNJI973Pqe+97nu0cWjvOJPRRjmZpuSUQ3HV80tVLxZppA2nFmySySAEyN1s4kX0Oqzw2mbTsl7QulAgICAgICAgICDzPauh4dQ/TR5zj9rn63XynH4vRZ7R4T1j9/+3q8NfmpDkNcuOYdMMrZFSYWZOIo5RcJlHKldx1HKKcVOUWulU8oxPlVoqMTpFfSGNzlaIQoxt1Myh6HsPSZIS485Df9kaD1uvf7IxcuKbz/AMp+kPL4y+768klXquVH9u8EZWUU0b9C1rpI32uWSMaS1w9QfEEql6xaNSPJ9yWEMnq3zP17Mxj2N6Z5C4B5/wAIabeZB6LmwV3O1pS3fvI4UcIF8jqgZ/O0by0H5i/yC1z+yiHT2Vw2mOCRtcxnDkpXPlcQPbLCZHE+IdfXplHgrViOQQ/cZK/LXN1ycKF1ugeRINPMgegWeDxTJ/Z+eOJVC+pjpiB1sHSXPqPqmDvlEsdGf+KD+ul/+MqP/MnwdjePstVVOKU00MLpImspWyPDowG5KmRzrhzgT3XA6BaZKTNolEJVvNwuWqw+WKBhkkLoC1gLQTllaTq4gcgeqvkjddQQbssLlpsOiinYY5A6cuYS0kZpnlurSRq0g8+qY41XUkorue2WqqOad1TC6IOjjaxxdGc1nkn2XG3Ic1nhpNdzJMvVFugQEBAQEBAQEFCUEY2wgEjAR7TL/MHmP5ry+1eHnJi56x1r9vH8ujhcvLfU90oQ+NfNRZ60MZCttYugrdErbpoXZ00LS5ToUKCllOwEd02NqmguQDyVsOK2bJFI/f3Qyy3ildp5hVSLADkAAAvrqRFaxWO6HiW3M7l3Yn3Wm0LKuDiMey9s7XNv4ZgRf1UiK7CbCMwx0rmzOl4rY2kOaG2yFxuLH9JZ0xxXuTtIMewaKsgdBO3Mx9uRs5pBuHNPQg/iytasWjUoeeHdHIAYmYjK2ncbmDIbH4gSBpP7Ky9B4bTtOdltmYaCHgwgnMcz5HWLpHWtd3TkLWGnqta0isahCDz7nGcYvhq3wxEn7MMu9oJ9hsoeNOmoPndZegje4lO3UwLdhDSVjKmKaS0ZcWwuaD7UZYbvvc+0TyVq4oi24NtzajYU1lSJ+1zQ2bG3hM9k5HE3PeHO/orWpudm3Z2swLtsHBEr4e+x3EZ7Xd6cxzU2ruNIW7M7P9jpuz8Z82sh4r/a7/TmeSRXUaHL2N2INBK6Q1Us+aPh5ZOQ7zTmHeOvd9VFaane0peroEBAQEBAQEBBq1ctgp6KSjGKVY11TdTUow94JK+W7S4H0N/SY/Zn6T+PJ63C5+eOW3fH1WGNeZzO1YY1PMlTIp2HDTaVuRTsVEajYrw05hcIlHMKus0XJsB1SItadQrM66y58WI5n6aAcv6r6XguFjBTr7U9/wCHlZ8vpJ9yXYNU3su6Jc0wmNBJcLSJVbquCAgICAgICAgICAgICAgICAgICDQxNmizkQXHWnVU2sgGKVTmHQkHxBWdqxaNS0r06tzCNqWusyYhruj+TXfHwK8PiuzLV9bF1jy8Yd+LiYnpZI2SA8l5U1mHZC+wVeqVC1TsWosuARAXAJqUOdiWNRQi7nC/RvMn4BdOHhMmWdVhnfJWkblxPyu+bk3ToDr9V7fD8JXBG/HzcOXJN/g6mHwSuI0A+i35mWk1wTD36XKmJlS2kxpIcoXTSNsZbK6IVEBAQEBAQEBAQEBAQEBAQEBAQEGOaO4VbQI7i2E5rrKVolA8c2avrZYWmYa1Q/EdnyL6KIyzC/K5cPaKc/ZSaf8ATdq35eHyVclMOX/cr18472lLXr7MulBthK387Cfiwgj6Gy4r9mY7exf5uivE2j2o+TcZttF94PHxY7+QWE9lZPCY+bSOKqq7bWHpnP7Dv6JHZWX3fOD9VT+wwS7aE/m4nnzNmj1P8lpXsrXtWj7qzxXlEudU4xVTaZmxD9HvO+p0H0XVj4Th8fhzfRlbNkt7igwwl1zd7jzc7Ureck61HSGOo75THCcJOiyncm4TLCMKtbRWirObJZRUwaFrWrK0t8BdVYZqrQEBAQEBAQEBAQEBAQEBAQEBAQEBBa9t1S1djn1eHhywtVeJRzEcAv0XPaumsWRjENmr9FTuXiXAqtnCOimJW258mAnwP0U7Nsf5EPh6KdwbZ4MAJ6FRuDbq0ezLj91RtCT4ZsyRbuppEyk9BgtraK8VUmzs09IGrWuOWU2bQC6K00ouWgICAgICAgICAgICAgICAgICAgICAgICChaqTSJGGSmaeYCytghaLy134VGfuhZzw63pJYHYFEfuj6Ks8PK3pZUGAQ+6E/TnpZZmYNEPuD6K0cMj0stiOiYOTR9FeOHqrzyzNjA6LSMVYV3K6yvFIQqp0CkEBAQEBAQEBAQEBAQEBAQEBAQEBAQEBAQEBAQFAICApBAQEBAQEBBikmsbZXH4BBb2j9F3TmEFvaT7jun4CCvaf0T/AKmwHqgq2c6d06/0ugoKk+663qgGoPuuQO0H3SgufPb7pPy/H4BQXxvv0IsgvQEBAQEBAQEBAQEBAQEBAQEBAQEBAQEBAQEBAQEBAQEBAQEBAQEBAQEBAQEBAQEBAQEBAQEBAQEBAQEBAQEBAQEBAQEBAQEBAQEH/9k=">
            <a:extLst>
              <a:ext uri="{FF2B5EF4-FFF2-40B4-BE49-F238E27FC236}">
                <a16:creationId xmlns:a16="http://schemas.microsoft.com/office/drawing/2014/main" id="{E97ABE0B-1E39-0F9F-DFB7-5912D66C602A}"/>
              </a:ext>
            </a:extLst>
          </p:cNvPr>
          <p:cNvSpPr>
            <a:spLocks noChangeAspect="1" noChangeArrowheads="1"/>
          </p:cNvSpPr>
          <p:nvPr/>
        </p:nvSpPr>
        <p:spPr bwMode="auto">
          <a:xfrm>
            <a:off x="4538663"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endParaRPr lang="en-IN" altLang="en-US" sz="2000">
              <a:latin typeface="Times New Roman" panose="02020603050405020304" pitchFamily="18" charset="0"/>
            </a:endParaRPr>
          </a:p>
        </p:txBody>
      </p:sp>
      <p:sp>
        <p:nvSpPr>
          <p:cNvPr id="19459" name="AutoShape 4" descr="data:image/jpeg;base64,/9j/4AAQSkZJRgABAQAAAQABAAD/2wCEAAkGBxQTEhQUExQVExUXFhQYFxYYFBQWGBUVGRQWFhYVFRUYHSggGBsmGxgXITEhJSkrLi4uFx8zOTYtNzQtLisBCgoKDg0OGxAQGywmICQvLDI0LDQsLC8sLiwsLCwwNCwsLC8sLC03LywtLC8sLDQsLSwsLCwsLSwsLCwsLCw0LP/AABEIALQAtAMBEQACEQEDEQH/xAAcAAEAAgIDAQAAAAAAAAAAAAAABQYDBAECBwj/xAA8EAABAwIDBQQKAAUDBQAAAAABAAIDBBEFITEGEkFRYQcTcYEUIjJCUmKRobHBFyPR4fAVM/EkcoKys//EABsBAQACAwEBAAAAAAAAAAAAAAADBAECBQYH/8QAPBEAAgEDAQUECAUDAgcAAAAAAAECAwQRBRIhMUFRBhNhcSIygZGxwdHwFEJSoeEjYpIWJBUzU4KiwvH/2gAMAwEAAhEDEQA/APcUAQBAEAQBAEAQGKSoaNSFSr6ja0P+ZNLw5m8acnwRrvxFvAErk1e09pH1VKXsx8SRW8jGcT+X7/2VGXazpS/8v4N/w3icf6mfhH1Wi7WS/wCkv8v4M/hl1OwxPm37qaHauD9ek15PPyRh2z6mVlew8wuhR7R2VTi3HzX0yRuhNGwyUHQgrsUbmlWWack/JkTi1xO6mMBAEAQBAEAQBAEAQBAEAQHF1hvG9g1J68DIesfsvO3/AGjoUPRpenL9vf8AT3k8KEnx3GhNUudqfILyd3q93c7pSwui3ItRpRiU/HNuoKWqbTTMkbcNJl9Xu2h17E53IuM8slNaaJXurZ16bT4+jzeP28jWVZRlhmHtLx2opKaOemLbd4A+7d67S0lpaeFyLX+Zb6FY0Lu4lSrp8N3LfnmYrTcVlE/i1X/0ksrDb+Q97SOF4y5pH2XNtqX+6hTmvzJP3kjfo5KRsvtn3GF+kVcjppHSStjaSN6QtsA0cgOJ4L0GoaR3+o9xbxUYpJt8lnn59OpDCpswyyT2DNfPeqq5S2N+cUAa0Ag+8ct4NtoL3OpVTWPwFD/b20MyXGWX7umeptS23vZdVwCc16+uZBG6WR24xti52fqi9rm3BTW1OrUqqNH1uWOPsNZNJbzeocV3mhzHNkYRcOBBBHRwXct9fvLWWxWW1jk9z9/1yQyowlvRKU9U13Q8ivW2OrW15ug8S6Pj/JWnSlDiZ10yMIAgCAIAgCAIAgCAxzzBouf+VUvL2jaU9uq/ZzfkbQg5PCIqpqi/oOX9V8/1LWa949n1Y9F83zL1OkoeZ592i7Yz0UkEcEbHd40vLnbxvuuALA0aZHXqreiaTQvYTnVk1s7t3iuOTWrUcXhE5sntTDXx70R3XgDfiJBcy/H5m8nLnajplaxqbNTenwfJ/wA+BvTqKaKR2yULe/opX3Eby6KRwtcAOa4OF+IaXn/xXoezFeXc1qcfWXpL3P5pe8grr0kyHxWeajgnwys9eMs3qaUA2u1wLQPkPL3TzCvW0KN5WhqFtulnE4+a+PxRo24rYkXHB8R7zAXOvmynljPiwFv4suFc2/d60o9ZJ+/eTKWaR5/hexctRh8lVv5MDu6jGZLWuJlPy8bAakXK9NcaxSt72NtjjjL8+Hn4kCptx2j1fYLaMVtK15I71lmSj5gMneDhn9V4vWNPdlcuC9V715dPYWqU9qJZFyiUhttId+gqm84X/YX/AEr+lT2L2k/7kR1PVZSNmdtqeiwqHfO/L/MDYmkAmzzYuPuN6nyuvQX+jV73UZ7O6O7MvZy6shhVUIFw2NxaqqYu8qacU97FhDjd4PONwuzhmTnyC4ep21tbVVG3qOWOO7g/Ncfl1JacpSXpIt1LXkZOzHPiP6rsaX2jlBqnc71+rmvPr8SOpQzviSTXXzC9rCcZxUovKZT4HK2AQBAEAQBAEBhqZwwX48BzXP1HUadlS258XwXX75m9Om5vCK9i9c9kckoY6ZzWkiNtrut7rbr55Ur1L+5TrTSy8ZfBIvJKEdyK9sNtjHXxnRkzR68d75cHsvq38Kxq2k1LCfWD4P5Px+JinVUyv9sQMZoKlusU5H/pIP8A5H6rp9mMVFXoP80fqv8A2I6+5plXq3Oqq11Tg8ErO73i54ADXO1Nm6C/FmZPILsUlG2tFQ1OpF7XBc0vPw68urInvlmCJrEcUdjWHSRshcKqF7CWAHdJuWktcbBp3S67TmPuqFC2jo19Gcpru5p7+fXevmtzN3LvYY5l0rsAbW0UcVU3dkEbfWyLopQ2xc08eo4rgUr52V3KpbvMcvdyazw++BNsbUcM09n9iu4op6R87pGzFxLmsDNzeaGkMBLuV81Neax393C5jDDhyznOHz4GI0sRcWya2cwZtHTsgY5z2tLrOda53nFxvYW4qhfXkrus60kk3jh4G8IbKwQ2zuxLaOqknhmcI5LgwFg3QCd5oDr39Uk2y0NlfvtZleW8aVWC2o/mzv8AdjnzNIUtmWUy2LikxWe0TG20tDKTbekBiYDxLgbnwDbnyXW0Szd1dxXKO9+z6sirS2YkR2c7ERQwx1EzN+d4DhvZiIHNoa34rWuVe1zWatarKhTeILdu59cvoaUqSSyzc2325FG5sELO/qX29XOzL+zcDNzjwaFBpWiu7i61WWzTXPr8klzZmpV2dy4kJJtdilIGy1tK10BIDtyzXMv1BIv0OR5hdBaVpl3mna1WprrvT/Zft7jTvJx3yR6VhGLB8bJYnb8bwHDqD+CqFhqVfTKro1VmKe9dPFfe83nTVRZRYIpA4AjQr6BSqwqwU4PKZSaaeGd1IYCAIAgCA6TSBoJKr3VzC2pOrU4L7wbRi5PCIGuneQ5zQHOsd1pO6CbZNLrGwvxXzK6vJXlfvKzwn7cLwX3k6EY7EcIoGy3aEHGWLEAKaaIuJyIaQMyy3Bwy57wsQuxqGgNbFSz9OEsefn5P9uDIoVuUioSxVNXPNiVBAYGRm7SPalI9shujiR7QGXDMruRnbWlGFheT2nLj0XTfy8H8iHfJ7UUTuNYv/rGGFsLL1TJIi6FpzzJaXsJ1ZYk34cVzrW0/4RqG1Vf9Np4l++H4/E3lLvIbuJ6JglOY6eFjmtY5sbA5rbWDg0B1rdV5e7qKpXnOLym3hvoWYLCNxrQNABckmwtcnUnqq7bfEzg5QyEAQBAEBoYvg0FS0NnibKAbjeGhyvY8L2CsW15XtpOVGTi2aygpcSQCrGTyzsviEuIV802c7HmwOrd6SRryPANa3oF7LtBN0rKhSpeo178JNfFsq0VmbbLb2iYrHBQzCSxMrHRsZxc4jgOQ1JXE0S1qV7yDhwi02+i/kmrSSiYuzClfHh0Afe7t94B4Nc4lv2W+v1YVL+bjywvalvFFYgXCkqNw9DqP34qXQ9VdpU7uo/Ql+z6/U1rU9pZXEmgV9EKJygCAIAgIbFKsZkkBjASSdAAMyV8+16/d3cKjT3xi8Lxl97kXqMNmOWUXYbaGorpqmWwbRghsILfXLvHwsSD8QHNaatYULKlTp8ar3y37sf8A3cvIU5uTb5HPaBsU2uZ3kdmVDB6p0Ejfgf8Ap3DwWNG1iVlLYnvpv9vFfNczNWltb1xNbs22r70ehTM7mogbYNtuhzW5H1R7LhlfgbghTa7pndP8VSltQnz6N+PNPl7jWjUz6LLVh+CwQySyRRNY+U3e4DM+HIXzsOJXFrXletCNOpJtR4ImUEnlEgqxsEAQBAEAQBAEAQFL2o2GM04qqSc0tR7xAO6/hc2zB56g8l39P1pUqP4e5ht0+XVffsx1IJ0svMdxFU+wDu8NVitUJ2xi5aSd2wz9dzrWb8oGauz12Ox+H0+lst+/2Jc/FvcadzvzNmHEttamukNNhcZDQLOmORA0BGVom8iczwC3oaNbWMFcahLfyj98X+3Vh1JSezAt+xOzjqGAxvmdM5zi93wtcfaDL55nMknM55Lh6tqEb2ttxgopLHi148vLHAlpw2FvZcMLn9w+Lf2F6js5qPfU/wAPN748PFfwV69PD2kSK9OVwgCA162bdb1OQXJ1m9/C2rkvWe5e3n7CWlDakeb9pFNVzxR01Ky7Zn7s0lxZjMrAjXdOZJ+W3HLx+h1LWjUlXry3xWYrq/r0888i1WUmsIrtXsVWYe8z4bM6QWG/E4C7rD4dJBryI6rqU9YtNQj3N9BJ8pcl7eK/dMjdKUN8Sc2S7RIaoiKYejT33d1xO652lmk2LXX912fiufqOgVrZd5Se3Djnml4+HijeFZS3PiW9lIxr3SBjQ94aHPAG84Nvugnja5XCdWcoKDbws4XJZJsLOTMtDIQEXW7R0kT+7kqImP8AhLxcePJXKWn3VWG3CnJrrg0dSK3ZJJjw4AtIIIuCDcEcwRqqjTi8PibJnZYMhAEBq4hiMUDd6aRkTebnAXPTmpqNvVry2aUXJ+Bq5JcTrhuKw1AJglZKBruuBt4jgs17WtQeKsXHzQjJS4G4oDYICk9sFNI/DnGPRkjHvHyC+Z6BxafJeg7M1KcL5KfNNLz/AJWUQV03HcZsE2hw+loYnskjjZuC7BYyGS3rAsGZddR3en39zeSjKLbzx5Y5b+GBGcIxKzLitfjJMdM00tKDZ0hJu7o5w9o/K3zK68bWx0dKdd7dTkvovm/YiPanU4bkepULXRsYC8yPaGgvIALyBm4gaXXmKF46Fyq9NYw848OhYcMxwyxRSBwBGhC+p06kakFOPB7znNYeDutzAQETiUl3W5LwHaa57y5VNcIL93x+Rdt44jnqai84WAgI6pwOnknZUOiaZo/ZfbPS2fxW4X0Vqne16dGVGMnsvijRwTeSRVU3CAgtuMQfT0M8sZs8Ns0/CXEN3vK66Ok28K95Tpz4Z9+ORHVbUW0fO9v85nmTxX1E556n2J4i8+kU5JMbBHIwfAXOcHNHQ2Bt0K8b2rt4Lu6y9Z5T8cYx7izbye9HqS8eWwgCA+fO0HEXzV8++TaN5jYODWtyyHU5+a+naLbwo2UNn8yy/Fv6cDn1JNyZobMYk+nq4ZY9e8Y0j42OeGuYfG/1srF/bwuLadOfDDfk0uJiDxJNH0kV8oOiFkHV7A4EEAgggg5gg5EELKbTyuJhlPj7MaAS953byNe7LzueFtbdL2Xdl2kvnT2NpeeN5D3Eclviia1oa0BrQLBoAAA5ADRcKUpSblJ5bJksHdYMklhUmRbyzHgf7r3/AGauu9tnTfGD/Z8PmUbiOJZ6m+vRkBwSsNpLLBAyOuSeZXyS4rOtVlUfNtnUisLB1UJkIAgCAIDBXUjJo3xSDeY9pa4cwVJRqzozVSDw08ow1lYZ5NWdkc4eRFPG+O+ReHNcBw3gLgnqLX5Be1pdqqDhmpBqXhhr2cCo7eXJl/2L2VZQROa13eSPIMklrbxF91oHBoubDqV5nVdUnf1FJrEVwX3zZYp09hFhXMJAgCA8/wBuOzr0uUzwSNjkd/uNcDuvIFg4OHsm2RyN8tF6bSe0H4Wn3NaLcVwa4rwx0K9SjtPKNfY/szMEzZ6mRryw3ZGwG28NHOcdbcAApNT7RqvSdGhFrPFvjjol4mKdDDyz0heVLIQBAEAQBAbGHvs8dbj/AD6L0XZqvsXex+pfDeQXCzHJMr6AUTFVOsx3gqOp1O7tKkv7Wb01mSINfKzpBAEAQBAEAQBAEAQBAEAQBAEAQBAEAQBAdonWcD1H5V7TKjp3lOX9y/fcaVFmLJ9fVDmmtiB9Q+S4+vSxYz9nxJaProh181OgEAQBAEAQBAEAQBAEAQBAEAQBAEAQBAEBw7QranLZmpdGYfAsQX2A5ZrYgPUPl+VxtfWbCfs+JLQ9dEOvmx0AgCAIAgCAIAgCAIAgCAIAgCAIAgCAIAgOHaHwWYLMkkYZYQvsJyzFVtux3gufqsNuzqJdGb0niaIRfLTpBAEAQHDnAAk5AZknIAcyUSy8IwaWF4xBUB5gkbKGO3XFpuA617X4qxcWla3wqsXHKys9DEZKXA3lXNggCAIAgCAIAgCA0W4zAZzT96zvgATGTZ1jmLX18lYdpXVFV9l7D58jXbWcG8q5sEAQBAcsbcgcyB91b0+n3l1Tj/cviaTeIssC+rnNOHC4stZwU4uL57gnggHC2S+RVIOnNwlxTx7jqJ5WThaGQgIjabHRSRB/dSTOc4MZHG0kueQSAT7oy1V2wsnd1HDaUUllt8kaTnso892xp8QkgFTWgCma9pko4nEO7q/rOe8e0RyPjkvT6ZUsKdZ29q/6jTxUkt210SK81NrMuHQ9LwSCBkDPRmsbCWhzNwWBBGvU+K8ndzryrS79tyW55LEEsbjeVc3CAIAgCAIAgCAICr7e4RRyU75qpu73TSWytIbI0+6Gu4m9rArr6PdXcK8aVu87T9V74+1ENWMcZZW8Cx7EqSmilqoXVVO9ocXNN54W8C8e+LW1+q615Y6dd1507eahNPGH6sn4dPvcRxnOKy96PSKeYPa14vZzQ4XBBsRcXB0K8pODhJxfLcWU8mRamQgM9C272/X6LvdnKPeXql+lN/L5kFd4gTS+iFEICHxCOzz1zXzrtFbdzeOS4S3/AFL9CWYGsuETBAEB1ljDmlrgHNcCCDoQciCsxk4tSi8NGGsnn+G1BwecU0ziaGZxNPKb/wAh+pie7l48r87emr01q9Hv6S/rRXpR/Uv1L78OhXT7p4fA9CBXmCyEAQBAEAQBAEB0lla1pc4hrWgkkmwAGpJWYxcmoxWWzDeCgQ3xmpDyCMOp3+qCLelSjiR8A/fjb00saPQcE/681v8A7I/Vldf1XnkehLzBZCAIAgJDCY/ad5D8n9fRe57L2uxRlWf5nheS/n4FO4ll4JFepKwQGpiMN234j8cVwe0Nl+ItduPGG/2c/r7CahPZljqRK+dl8IAgCA1sSoI543RStD2OFi0/kcj1UtCvUoVFUpvDRrKKawyjMmqsG9V4fWYeNHj/AHaZvJw95o/y2i9E4W2selHFOv0/LN+HR/e8gzKl4ouuE4tDUxiSCRsjeYOY6OGoPivP3NrWtp7FWLT++BPGSlwN1QGwQBAEAQEZj2P09GzfqJAwcG6ud/2t1Kt2dhXu57FGOfHkvNmkpxjxKi2iqsXLXVDXUlCCC2C/82o4gyH3R06+a7brW2kpxotVK3OX5Y+XV/fgQ4lU47kX2ngbG1rGNDGtADWgWAA0AC83OcqknKTy3zLCWDItTIQBALcs1JRoyrVFThxbwYbwssnaeLdaBy/PFfWLahGhSjSjwSwcyTy8mRTGAgCNZBC1cG463A6L5lrGnuzuGl6r3r6ew6FKe3EwLlEoQBAEAQFRxbYKF8nfUsj6Gf44vZd0fHkCPCy7dtrlWEO6uIqpDpLj7GQyorOY7jX9MximyfDDXtHvRv7qQjqCLX8lL3Wk3O+M5Un0a2ka5qR5ZH8RWMyqKOspzxvCXN8nDX6J/p+c99GtTl/3YfuM99jimc/xRoOc1+XcPusf6avv7f8AJD8RE4/iF3mVNQVk54Hu+7b5vN7fRZ/4Dsb69enH25fuHfZ4JguxiqytBhzDxv30o8OF/omNItd+ZVX/AIxMf1JeBvYFsNT07++kLqqoOZmmO8b/ACtOTfuq15rVxXh3UMQh+mO73s2jRS3vey0LkEwQBAEAQG7hsFzvHQadT/b9r2PZnT2s3U14R+b+S9pUuJ/lRKL2JVCAIAgMNVBvttx4Ln6lYQvaLpvjyfR/fE3pzcHkhXNINjqvmNajOjUdOaw0dFNNZRwozIQBAEAQBAc3WALoYBKGThZAQBAEAQBAZIIi82HmeQ5rp6Vpsr2ts8Iri/l5sjqVNhE3GwNAA0C+mwhGEVGKwkc5vJ2WwCAIAgCA1ayl3sxqPv0XE1jSI3sNqG6a4Pr4P5E1KrsPD4ES5tsjqvndSnKnJwmsNci8nnejhaGQgCAIAgCAIAgCAIAgCAIDvBEXOAH/AAFe0/T6l7V2IcOb5JffA0nNQWWTFNAGCw14nmV9Ks7Ona0lSprd8X1Zz5ScnlmZWjUIAgCAIAgCA16qlD+h5/1XJ1PSKV7HL3SXB/Ulp1XDyImaItNiF89vLKtaT2Kqx8H5MvRmpLKOiqmwQBAEAQBAEAQBAEAQGWnpy/TTieA/quxpmjVr17T9GHXr5ENSqoeZL08AYLDzPE+K+g2tpStqap0lhfHxZSlJyeWZVZNQgCAIAgCAIAgCA6yMBFiLqKtQp1obFRJoym08oj58OOrTfoV5C+7MSTcrZ5X6X8n9S1C4/UaT2EZEWXlq1vVoS2akWn4llNPgdVEZCAIAgCAIAgO0bC42AJ8P2rtpp1xdPFKOV15e80lOMeJvQYdxefIfsr19h2bpUfTrvafTl/P3uKs7hvciQa22QyC9KkksIrnKyAgCAIAgCAIAgCAIAgCA6uYDqLqOpShVjszSa8TKbXA1pMPadLjwXEuOzlnV3xTi/D6MmjXmjA7DTwcD5WXJqdlKi9Son5rHzZIrlc0YjQP6fVU5dmb1cNl+03/EQOPQH8h9Vouzd90XvM9/A7DD39B5qWHZi7frOK9v8GruImVmGc3fQK/R7KLP9Wp7Evm/oaO56IzsoGDhfxK7NvodlR3qGX47/wCCKVab5my1oGQFh0XWSSWERHKyAgCAIAgCAIAgCAIAgCAIAgCAIAgCAIAgCAIAgCAIAgCAIAgCA//Z">
            <a:extLst>
              <a:ext uri="{FF2B5EF4-FFF2-40B4-BE49-F238E27FC236}">
                <a16:creationId xmlns:a16="http://schemas.microsoft.com/office/drawing/2014/main" id="{972CC00F-45FA-8030-1BFD-73529557248E}"/>
              </a:ext>
            </a:extLst>
          </p:cNvPr>
          <p:cNvSpPr>
            <a:spLocks noChangeAspect="1" noChangeArrowheads="1"/>
          </p:cNvSpPr>
          <p:nvPr/>
        </p:nvSpPr>
        <p:spPr bwMode="auto">
          <a:xfrm>
            <a:off x="4538663"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endParaRPr lang="en-IN" altLang="en-US" sz="2000">
              <a:latin typeface="Times New Roman" panose="02020603050405020304" pitchFamily="18" charset="0"/>
            </a:endParaRPr>
          </a:p>
        </p:txBody>
      </p:sp>
      <p:sp>
        <p:nvSpPr>
          <p:cNvPr id="19460" name="TextBox 4">
            <a:extLst>
              <a:ext uri="{FF2B5EF4-FFF2-40B4-BE49-F238E27FC236}">
                <a16:creationId xmlns:a16="http://schemas.microsoft.com/office/drawing/2014/main" id="{78AAF735-1048-EC18-D03C-8BCF4166229E}"/>
              </a:ext>
            </a:extLst>
          </p:cNvPr>
          <p:cNvSpPr txBox="1">
            <a:spLocks noChangeArrowheads="1"/>
          </p:cNvSpPr>
          <p:nvPr/>
        </p:nvSpPr>
        <p:spPr bwMode="auto">
          <a:xfrm>
            <a:off x="3048000" y="2895600"/>
            <a:ext cx="29416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400">
                <a:latin typeface="Times New Roman" panose="02020603050405020304" pitchFamily="18" charset="0"/>
                <a:cs typeface="Times New Roman" panose="02020603050405020304" pitchFamily="18" charset="0"/>
              </a:rPr>
              <a:t>Thank you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15D4EBDE-A794-D83A-75F7-9ADE51165C35}"/>
              </a:ext>
            </a:extLst>
          </p:cNvPr>
          <p:cNvSpPr>
            <a:spLocks noGrp="1" noChangeArrowheads="1"/>
          </p:cNvSpPr>
          <p:nvPr>
            <p:ph type="title"/>
          </p:nvPr>
        </p:nvSpPr>
        <p:spPr>
          <a:xfrm>
            <a:off x="457200" y="274638"/>
            <a:ext cx="8229600" cy="944562"/>
          </a:xfrm>
          <a:noFill/>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335295"/>
                </a:solidFill>
                <a:latin typeface="Times New Roman" panose="02020603050405020304" pitchFamily="18" charset="0"/>
                <a:cs typeface="Times New Roman" panose="02020603050405020304" pitchFamily="18" charset="0"/>
              </a:rPr>
              <a:t>Objective/Motivation</a:t>
            </a:r>
          </a:p>
        </p:txBody>
      </p:sp>
      <p:sp>
        <p:nvSpPr>
          <p:cNvPr id="9219" name="Rectangle 3">
            <a:extLst>
              <a:ext uri="{FF2B5EF4-FFF2-40B4-BE49-F238E27FC236}">
                <a16:creationId xmlns:a16="http://schemas.microsoft.com/office/drawing/2014/main" id="{D59E5150-A876-F042-023F-0B42D0742B4C}"/>
              </a:ext>
            </a:extLst>
          </p:cNvPr>
          <p:cNvSpPr txBox="1">
            <a:spLocks noChangeArrowheads="1"/>
          </p:cNvSpPr>
          <p:nvPr/>
        </p:nvSpPr>
        <p:spPr bwMode="auto">
          <a:xfrm>
            <a:off x="457200" y="15240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354013" indent="-354013">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Aft>
                <a:spcPts val="1500"/>
              </a:spcAft>
            </a:pPr>
            <a:r>
              <a:rPr lang="en-IN" sz="2400" spc="25" dirty="0">
                <a:solidFill>
                  <a:srgbClr val="424142"/>
                </a:solidFill>
                <a:effectLst/>
                <a:latin typeface="Times New Roman" panose="02020603050405020304" pitchFamily="18" charset="0"/>
                <a:ea typeface="Times New Roman" panose="02020603050405020304" pitchFamily="18" charset="0"/>
                <a:cs typeface="Times New Roman" panose="02020603050405020304" pitchFamily="18" charset="0"/>
              </a:rPr>
              <a:t>Any organization/industry faces several internal and external risks. The adverse effects of risks can be lessened by determining the demand or sales prospects for its products and services in future.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500"/>
              </a:spcAft>
            </a:pPr>
            <a:r>
              <a:rPr lang="en-US" sz="2400" spc="25" dirty="0">
                <a:solidFill>
                  <a:srgbClr val="424142"/>
                </a:solidFill>
                <a:effectLst/>
                <a:latin typeface="Times New Roman" panose="02020603050405020304" pitchFamily="18" charset="0"/>
                <a:ea typeface="Times New Roman" panose="02020603050405020304" pitchFamily="18" charset="0"/>
                <a:cs typeface="Times New Roman" panose="02020603050405020304" pitchFamily="18" charset="0"/>
              </a:rPr>
              <a:t>“Demand estimation (forecasting) may be defined as a process of finding values for demand in future time periods.”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19D83664-4763-DD11-CDA8-9CC52710A438}"/>
              </a:ext>
            </a:extLst>
          </p:cNvPr>
          <p:cNvSpPr>
            <a:spLocks noGrp="1" noChangeArrowheads="1"/>
          </p:cNvSpPr>
          <p:nvPr>
            <p:ph type="title"/>
          </p:nvPr>
        </p:nvSpPr>
        <p:spPr>
          <a:xfrm>
            <a:off x="457200" y="274638"/>
            <a:ext cx="8229600" cy="944562"/>
          </a:xfrm>
          <a:noFill/>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335295"/>
                </a:solidFill>
                <a:latin typeface="Times New Roman" panose="02020603050405020304" pitchFamily="18" charset="0"/>
                <a:cs typeface="Times New Roman" panose="02020603050405020304" pitchFamily="18" charset="0"/>
              </a:rPr>
              <a:t>Literature Review </a:t>
            </a:r>
          </a:p>
        </p:txBody>
      </p:sp>
      <p:sp>
        <p:nvSpPr>
          <p:cNvPr id="11267" name="Rectangle 3">
            <a:extLst>
              <a:ext uri="{FF2B5EF4-FFF2-40B4-BE49-F238E27FC236}">
                <a16:creationId xmlns:a16="http://schemas.microsoft.com/office/drawing/2014/main" id="{434390FE-A17C-249C-0DCD-1976765BB098}"/>
              </a:ext>
            </a:extLst>
          </p:cNvPr>
          <p:cNvSpPr txBox="1">
            <a:spLocks noChangeArrowheads="1"/>
          </p:cNvSpPr>
          <p:nvPr/>
        </p:nvSpPr>
        <p:spPr bwMode="auto">
          <a:xfrm>
            <a:off x="457200" y="1420761"/>
            <a:ext cx="8077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354013" indent="-354013">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lvl="1" algn="just" eaLnBrk="1" hangingPunct="1">
              <a:buFont typeface="Wingdings" panose="05000000000000000000" pitchFamily="2" charset="2"/>
              <a:buChar char="§"/>
            </a:pPr>
            <a:r>
              <a:rPr lang="en-US" altLang="en-US" sz="2400" dirty="0" err="1">
                <a:latin typeface="Times New Roman" panose="02020603050405020304" pitchFamily="18" charset="0"/>
                <a:cs typeface="Times New Roman" panose="02020603050405020304" pitchFamily="18" charset="0"/>
              </a:rPr>
              <a:t>Bontempi</a:t>
            </a:r>
            <a:r>
              <a:rPr lang="en-US" altLang="en-US" sz="2400" dirty="0">
                <a:latin typeface="Times New Roman" panose="02020603050405020304" pitchFamily="18" charset="0"/>
                <a:cs typeface="Times New Roman" panose="02020603050405020304" pitchFamily="18" charset="0"/>
              </a:rPr>
              <a:t> et al. (2013)  presents a review of machine learning techniques in time series forecasting.</a:t>
            </a:r>
          </a:p>
          <a:p>
            <a:pPr marL="0" lvl="1" indent="0" algn="just" eaLnBrk="1" hangingPunct="1">
              <a:buNone/>
            </a:pPr>
            <a:endParaRPr lang="en-US" altLang="en-US" sz="24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
            </a:pPr>
            <a:r>
              <a:rPr lang="en-US" altLang="en-US" sz="2400" dirty="0" err="1">
                <a:latin typeface="Times New Roman" panose="02020603050405020304" pitchFamily="18" charset="0"/>
                <a:cs typeface="Times New Roman" panose="02020603050405020304" pitchFamily="18" charset="0"/>
              </a:rPr>
              <a:t>Mehrmolaei</a:t>
            </a:r>
            <a:r>
              <a:rPr lang="en-US" altLang="en-US" sz="2400" dirty="0">
                <a:latin typeface="Times New Roman" panose="02020603050405020304" pitchFamily="18" charset="0"/>
                <a:cs typeface="Times New Roman" panose="02020603050405020304" pitchFamily="18" charset="0"/>
              </a:rPr>
              <a:t> and </a:t>
            </a:r>
            <a:r>
              <a:rPr lang="en-US" altLang="en-US" sz="2400" dirty="0" err="1">
                <a:latin typeface="Times New Roman" panose="02020603050405020304" pitchFamily="18" charset="0"/>
                <a:cs typeface="Times New Roman" panose="02020603050405020304" pitchFamily="18" charset="0"/>
              </a:rPr>
              <a:t>Keyvanpour</a:t>
            </a:r>
            <a:r>
              <a:rPr lang="en-US" altLang="en-US" sz="2400" dirty="0">
                <a:latin typeface="Times New Roman" panose="02020603050405020304" pitchFamily="18" charset="0"/>
                <a:cs typeface="Times New Roman" panose="02020603050405020304" pitchFamily="18" charset="0"/>
              </a:rPr>
              <a:t> (2016) presents a review of previous major works that investigated the forecasting of time series data in different application areas. The authors propose a novel approach to improve ARIMA model by applying a mean of estimation error for time series forecasting. Experimental results indicate that the proposed approach can improve performance in the process of time series data.</a:t>
            </a:r>
          </a:p>
          <a:p>
            <a:pPr lvl="1" algn="just" eaLnBrk="1" hangingPunct="1">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19D83664-4763-DD11-CDA8-9CC52710A438}"/>
              </a:ext>
            </a:extLst>
          </p:cNvPr>
          <p:cNvSpPr>
            <a:spLocks noGrp="1" noChangeArrowheads="1"/>
          </p:cNvSpPr>
          <p:nvPr>
            <p:ph type="title"/>
          </p:nvPr>
        </p:nvSpPr>
        <p:spPr>
          <a:xfrm>
            <a:off x="457200" y="274638"/>
            <a:ext cx="8229600" cy="944562"/>
          </a:xfrm>
          <a:noFill/>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solidFill>
                  <a:srgbClr val="335295"/>
                </a:solidFill>
                <a:latin typeface="Times New Roman" panose="02020603050405020304" pitchFamily="18" charset="0"/>
                <a:cs typeface="Times New Roman" panose="02020603050405020304" pitchFamily="18" charset="0"/>
              </a:rPr>
              <a:t>Literature Review </a:t>
            </a:r>
          </a:p>
        </p:txBody>
      </p:sp>
      <p:sp>
        <p:nvSpPr>
          <p:cNvPr id="11267" name="Rectangle 3">
            <a:extLst>
              <a:ext uri="{FF2B5EF4-FFF2-40B4-BE49-F238E27FC236}">
                <a16:creationId xmlns:a16="http://schemas.microsoft.com/office/drawing/2014/main" id="{434390FE-A17C-249C-0DCD-1976765BB098}"/>
              </a:ext>
            </a:extLst>
          </p:cNvPr>
          <p:cNvSpPr txBox="1">
            <a:spLocks noChangeArrowheads="1"/>
          </p:cNvSpPr>
          <p:nvPr/>
        </p:nvSpPr>
        <p:spPr bwMode="auto">
          <a:xfrm>
            <a:off x="457200" y="1219200"/>
            <a:ext cx="8077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354013" indent="-354013">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lvl="1" algn="just" eaLnBrk="1" hangingPunct="1">
              <a:buFont typeface="Wingdings" panose="05000000000000000000" pitchFamily="2" charset="2"/>
              <a:buChar char="§"/>
            </a:pPr>
            <a:r>
              <a:rPr lang="en-US" altLang="en-US" sz="2350" dirty="0" err="1">
                <a:latin typeface="Times New Roman" panose="02020603050405020304" pitchFamily="18" charset="0"/>
                <a:cs typeface="Times New Roman" panose="02020603050405020304" pitchFamily="18" charset="0"/>
              </a:rPr>
              <a:t>Siami-Namini</a:t>
            </a:r>
            <a:r>
              <a:rPr lang="en-US" altLang="en-US" sz="2350" dirty="0">
                <a:latin typeface="Times New Roman" panose="02020603050405020304" pitchFamily="18" charset="0"/>
                <a:cs typeface="Times New Roman" panose="02020603050405020304" pitchFamily="18" charset="0"/>
              </a:rPr>
              <a:t> et al. (2016) investigates the superiority of  deep learning-based algorithms for forecasting time series data, such as "Long Short-Term Memory (LSTM)", to the traditional algorithms. Further, the authors reports that the number of training times, known as "epoch" in deep learning, had no effect on the performance of the trained forecast model.</a:t>
            </a:r>
          </a:p>
          <a:p>
            <a:pPr marL="0" lvl="1" indent="0" algn="just" eaLnBrk="1" hangingPunct="1">
              <a:buNone/>
            </a:pPr>
            <a:endParaRPr lang="en-US" altLang="en-US" sz="235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
            </a:pPr>
            <a:r>
              <a:rPr lang="en-US" altLang="en-US" sz="2350" dirty="0" err="1">
                <a:latin typeface="Times New Roman" panose="02020603050405020304" pitchFamily="18" charset="0"/>
                <a:cs typeface="Times New Roman" panose="02020603050405020304" pitchFamily="18" charset="0"/>
              </a:rPr>
              <a:t>Wanchoo</a:t>
            </a:r>
            <a:r>
              <a:rPr lang="en-US" altLang="en-US" sz="2350" dirty="0">
                <a:latin typeface="Times New Roman" panose="02020603050405020304" pitchFamily="18" charset="0"/>
                <a:cs typeface="Times New Roman" panose="02020603050405020304" pitchFamily="18" charset="0"/>
              </a:rPr>
              <a:t> (2019) implemented two machine learning techniques, Deep Neural Network (DNN) and Gradient Boosting Method (GBM) for univariate time series sales data at store-day level of a German retail giant.</a:t>
            </a:r>
          </a:p>
          <a:p>
            <a:pPr marL="0" lvl="1" indent="0" algn="just" eaLnBrk="1" hangingPunct="1">
              <a:buNone/>
            </a:pPr>
            <a:r>
              <a:rPr lang="en-US" altLang="en-US" sz="2350" dirty="0">
                <a:latin typeface="Times New Roman" panose="02020603050405020304" pitchFamily="18" charset="0"/>
                <a:cs typeface="Times New Roman" panose="02020603050405020304" pitchFamily="18" charset="0"/>
              </a:rPr>
              <a:t> </a:t>
            </a:r>
            <a:endParaRPr lang="en-IN" altLang="en-US" sz="2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5600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19D83664-4763-DD11-CDA8-9CC52710A438}"/>
              </a:ext>
            </a:extLst>
          </p:cNvPr>
          <p:cNvSpPr>
            <a:spLocks noGrp="1" noChangeArrowheads="1"/>
          </p:cNvSpPr>
          <p:nvPr>
            <p:ph type="title"/>
          </p:nvPr>
        </p:nvSpPr>
        <p:spPr>
          <a:xfrm>
            <a:off x="462116" y="61119"/>
            <a:ext cx="8229600" cy="944562"/>
          </a:xfrm>
          <a:noFill/>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dirty="0">
                <a:solidFill>
                  <a:srgbClr val="335295"/>
                </a:solidFill>
                <a:latin typeface="Times New Roman" panose="02020603050405020304" pitchFamily="18" charset="0"/>
                <a:cs typeface="Times New Roman" panose="02020603050405020304" pitchFamily="18" charset="0"/>
              </a:rPr>
              <a:t>Literature Review </a:t>
            </a:r>
          </a:p>
        </p:txBody>
      </p:sp>
      <p:sp>
        <p:nvSpPr>
          <p:cNvPr id="11267" name="Rectangle 3">
            <a:extLst>
              <a:ext uri="{FF2B5EF4-FFF2-40B4-BE49-F238E27FC236}">
                <a16:creationId xmlns:a16="http://schemas.microsoft.com/office/drawing/2014/main" id="{434390FE-A17C-249C-0DCD-1976765BB098}"/>
              </a:ext>
            </a:extLst>
          </p:cNvPr>
          <p:cNvSpPr txBox="1">
            <a:spLocks noChangeArrowheads="1"/>
          </p:cNvSpPr>
          <p:nvPr/>
        </p:nvSpPr>
        <p:spPr bwMode="auto">
          <a:xfrm>
            <a:off x="381000" y="1027804"/>
            <a:ext cx="8077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defRPr>
            </a:lvl1pPr>
            <a:lvl2pPr marL="354013" indent="-354013">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lvl="1"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Bandar et al. (2019) attempts a model which  conditions  the forecast of an individual time series on past </a:t>
            </a:r>
            <a:r>
              <a:rPr lang="en-US" altLang="en-US" sz="2400" dirty="0" err="1">
                <a:latin typeface="Times New Roman" panose="02020603050405020304" pitchFamily="18" charset="0"/>
                <a:cs typeface="Times New Roman" panose="02020603050405020304" pitchFamily="18" charset="0"/>
              </a:rPr>
              <a:t>behaviour</a:t>
            </a:r>
            <a:r>
              <a:rPr lang="en-US" altLang="en-US" sz="2400" dirty="0">
                <a:latin typeface="Times New Roman" panose="02020603050405020304" pitchFamily="18" charset="0"/>
                <a:cs typeface="Times New Roman" panose="02020603050405020304" pitchFamily="18" charset="0"/>
              </a:rPr>
              <a:t> of similar, related time series. This is  achieved by globally training a Long Short-Term Memory network (LSTM) that exploits the nonlinear demand relationships available in an E-commerce product assortment hierarchy.</a:t>
            </a:r>
          </a:p>
          <a:p>
            <a:pPr lvl="1"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Hoque et al. (2021) attempted a machine learning demand forecasting approach without fitting any time series model. A novel data driven machine learning algorithm that bypasses traditional forecasting steps and </a:t>
            </a:r>
            <a:r>
              <a:rPr lang="en-US" altLang="en-US" sz="2400" i="1" dirty="0">
                <a:latin typeface="Times New Roman" panose="02020603050405020304" pitchFamily="18" charset="0"/>
                <a:cs typeface="Times New Roman" panose="02020603050405020304" pitchFamily="18" charset="0"/>
              </a:rPr>
              <a:t>allows forecast weights to be optimized</a:t>
            </a:r>
            <a:r>
              <a:rPr lang="en-US" altLang="en-US" sz="2400" dirty="0">
                <a:latin typeface="Times New Roman" panose="02020603050405020304" pitchFamily="18" charset="0"/>
                <a:cs typeface="Times New Roman" panose="02020603050405020304" pitchFamily="18" charset="0"/>
              </a:rPr>
              <a:t> by minimizing the one-step ahead forecast error sum of squares (FESS) is proposed. A novel stability metric of a supply chain is proposed as the risk adjusted forecast of the future demand.</a:t>
            </a:r>
            <a:endParaRPr lang="en-IN" altLang="en-US" sz="24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24615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85E356A3-4B74-B6BC-983F-7EAFCE1E6EEE}"/>
              </a:ext>
            </a:extLst>
          </p:cNvPr>
          <p:cNvSpPr>
            <a:spLocks noGrp="1" noChangeArrowheads="1"/>
          </p:cNvSpPr>
          <p:nvPr>
            <p:ph type="title"/>
          </p:nvPr>
        </p:nvSpPr>
        <p:spPr>
          <a:xfrm>
            <a:off x="457200" y="274638"/>
            <a:ext cx="8229600" cy="102076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a:solidFill>
                  <a:srgbClr val="335295"/>
                </a:solidFill>
                <a:latin typeface="Times New Roman" panose="02020603050405020304" pitchFamily="18" charset="0"/>
                <a:cs typeface="Times New Roman" panose="02020603050405020304" pitchFamily="18" charset="0"/>
              </a:rPr>
              <a:t>Block Diagram /Flow Chart</a:t>
            </a:r>
          </a:p>
        </p:txBody>
      </p:sp>
      <p:grpSp>
        <p:nvGrpSpPr>
          <p:cNvPr id="2" name="Group 1">
            <a:extLst>
              <a:ext uri="{FF2B5EF4-FFF2-40B4-BE49-F238E27FC236}">
                <a16:creationId xmlns:a16="http://schemas.microsoft.com/office/drawing/2014/main" id="{B331859C-5A88-466F-A469-584721807540}"/>
              </a:ext>
            </a:extLst>
          </p:cNvPr>
          <p:cNvGrpSpPr/>
          <p:nvPr/>
        </p:nvGrpSpPr>
        <p:grpSpPr>
          <a:xfrm>
            <a:off x="762000" y="1524000"/>
            <a:ext cx="7620000" cy="4501055"/>
            <a:chOff x="762000" y="909145"/>
            <a:chExt cx="7620000" cy="4501055"/>
          </a:xfrm>
        </p:grpSpPr>
        <p:sp>
          <p:nvSpPr>
            <p:cNvPr id="3" name="Flowchart: Process 2">
              <a:extLst>
                <a:ext uri="{FF2B5EF4-FFF2-40B4-BE49-F238E27FC236}">
                  <a16:creationId xmlns:a16="http://schemas.microsoft.com/office/drawing/2014/main" id="{F3DB03EE-F814-B9E9-15F4-C32D3FDF278C}"/>
                </a:ext>
              </a:extLst>
            </p:cNvPr>
            <p:cNvSpPr/>
            <p:nvPr/>
          </p:nvSpPr>
          <p:spPr bwMode="auto">
            <a:xfrm>
              <a:off x="3581400" y="3429000"/>
              <a:ext cx="1981200" cy="1981200"/>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Arial" charset="0"/>
                </a:rPr>
                <a:t>Forecast Model </a:t>
              </a:r>
            </a:p>
            <a:p>
              <a:pPr marL="0" marR="0" indent="0" algn="ctr" defTabSz="914400" rtl="0" eaLnBrk="1" fontAlgn="base" latinLnBrk="0" hangingPunct="1">
                <a:lnSpc>
                  <a:spcPct val="100000"/>
                </a:lnSpc>
                <a:spcBef>
                  <a:spcPct val="0"/>
                </a:spcBef>
                <a:spcAft>
                  <a:spcPct val="0"/>
                </a:spcAft>
                <a:buClrTx/>
                <a:buSzTx/>
                <a:buFontTx/>
                <a:buNone/>
                <a:tabLst/>
              </a:pPr>
              <a:r>
                <a:rPr lang="en-IN" sz="1600" dirty="0">
                  <a:latin typeface="Arial" charset="0"/>
                </a:rPr>
                <a:t>Training/Validation</a:t>
              </a:r>
              <a:endParaRPr kumimoji="0" lang="en-IN" sz="16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Arial" charset="0"/>
              </a:endParaRP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IN" sz="1100" b="0" i="0" u="none" strike="noStrike" cap="none" normalizeH="0" baseline="0" dirty="0">
                  <a:ln>
                    <a:noFill/>
                  </a:ln>
                  <a:solidFill>
                    <a:schemeClr val="tx1"/>
                  </a:solidFill>
                  <a:effectLst/>
                  <a:latin typeface="Arial" charset="0"/>
                </a:rPr>
                <a:t>ARIMAX</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IN" sz="1100" dirty="0">
                  <a:latin typeface="Arial" charset="0"/>
                </a:rPr>
                <a:t>LSTM</a:t>
              </a:r>
            </a:p>
            <a:p>
              <a:pPr marR="0" defTabSz="914400" rtl="0" eaLnBrk="1" fontAlgn="base" latinLnBrk="0" hangingPunct="1">
                <a:lnSpc>
                  <a:spcPct val="100000"/>
                </a:lnSpc>
                <a:spcBef>
                  <a:spcPct val="0"/>
                </a:spcBef>
                <a:spcAft>
                  <a:spcPct val="0"/>
                </a:spcAft>
                <a:buClrTx/>
                <a:buSzTx/>
                <a:tabLst/>
              </a:pPr>
              <a:endParaRPr kumimoji="0" lang="en-IN" sz="1100" b="0" i="0" u="none" strike="noStrike" cap="none" normalizeH="0" baseline="0" dirty="0">
                <a:ln>
                  <a:noFill/>
                </a:ln>
                <a:solidFill>
                  <a:schemeClr val="tx1"/>
                </a:solidFill>
                <a:effectLst/>
                <a:latin typeface="Arial" charset="0"/>
              </a:endParaRP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kumimoji="0" lang="en-IN" sz="2000" b="0" i="0" u="none" strike="noStrike" cap="none" normalizeH="0" baseline="0" dirty="0">
                <a:ln>
                  <a:noFill/>
                </a:ln>
                <a:solidFill>
                  <a:schemeClr val="tx1"/>
                </a:solidFill>
                <a:effectLst/>
                <a:latin typeface="Arial" charset="0"/>
              </a:endParaRPr>
            </a:p>
          </p:txBody>
        </p:sp>
        <p:sp>
          <p:nvSpPr>
            <p:cNvPr id="5" name="Flowchart: Multidocument 4">
              <a:extLst>
                <a:ext uri="{FF2B5EF4-FFF2-40B4-BE49-F238E27FC236}">
                  <a16:creationId xmlns:a16="http://schemas.microsoft.com/office/drawing/2014/main" id="{73578781-8CE2-1C34-B513-C34AC742F17B}"/>
                </a:ext>
              </a:extLst>
            </p:cNvPr>
            <p:cNvSpPr/>
            <p:nvPr/>
          </p:nvSpPr>
          <p:spPr bwMode="auto">
            <a:xfrm>
              <a:off x="6400800" y="3429000"/>
              <a:ext cx="1981200" cy="1981200"/>
            </a:xfrm>
            <a:prstGeom prst="flowChartMultidocumen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600" b="0" i="0" u="none" strike="noStrike" cap="none" normalizeH="0" baseline="0" dirty="0">
                  <a:ln>
                    <a:noFill/>
                  </a:ln>
                  <a:solidFill>
                    <a:schemeClr val="tx1"/>
                  </a:solidFill>
                  <a:effectLst/>
                  <a:latin typeface="Arial" charset="0"/>
                </a:rPr>
                <a:t>Demand Forecast</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IN" sz="1100" dirty="0">
                  <a:latin typeface="Arial" charset="0"/>
                </a:rPr>
                <a:t>Prediction Results</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IN" sz="1100" dirty="0">
                  <a:latin typeface="Arial" charset="0"/>
                </a:rPr>
                <a:t>Analysis and Conclusion</a:t>
              </a: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endParaRPr kumimoji="0" lang="en-IN" sz="1600" b="0" i="0" u="none" strike="noStrike" cap="none" normalizeH="0" baseline="0" dirty="0">
                <a:ln>
                  <a:noFill/>
                </a:ln>
                <a:solidFill>
                  <a:schemeClr val="tx1"/>
                </a:solidFill>
                <a:effectLst/>
                <a:latin typeface="Arial" charset="0"/>
              </a:endParaRPr>
            </a:p>
          </p:txBody>
        </p:sp>
        <p:sp>
          <p:nvSpPr>
            <p:cNvPr id="6" name="Arrow: Right 5">
              <a:extLst>
                <a:ext uri="{FF2B5EF4-FFF2-40B4-BE49-F238E27FC236}">
                  <a16:creationId xmlns:a16="http://schemas.microsoft.com/office/drawing/2014/main" id="{5E5B291C-E63F-B437-A5D5-BF03F868495D}"/>
                </a:ext>
              </a:extLst>
            </p:cNvPr>
            <p:cNvSpPr/>
            <p:nvPr/>
          </p:nvSpPr>
          <p:spPr bwMode="auto">
            <a:xfrm>
              <a:off x="5562600" y="4338145"/>
              <a:ext cx="838200" cy="342900"/>
            </a:xfrm>
            <a:prstGeom prs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a:ln>
                  <a:noFill/>
                </a:ln>
                <a:solidFill>
                  <a:schemeClr val="tx1"/>
                </a:solidFill>
                <a:effectLst/>
                <a:latin typeface="Arial" charset="0"/>
              </a:endParaRPr>
            </a:p>
          </p:txBody>
        </p:sp>
        <p:sp>
          <p:nvSpPr>
            <p:cNvPr id="7" name="Cylinder 6">
              <a:extLst>
                <a:ext uri="{FF2B5EF4-FFF2-40B4-BE49-F238E27FC236}">
                  <a16:creationId xmlns:a16="http://schemas.microsoft.com/office/drawing/2014/main" id="{01C102E9-A0B1-9748-4F02-D54143DAA142}"/>
                </a:ext>
              </a:extLst>
            </p:cNvPr>
            <p:cNvSpPr/>
            <p:nvPr/>
          </p:nvSpPr>
          <p:spPr bwMode="auto">
            <a:xfrm>
              <a:off x="762000" y="909145"/>
              <a:ext cx="1981200" cy="1981200"/>
            </a:xfrm>
            <a:prstGeom prst="can">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Arial" charset="0"/>
                </a:rPr>
                <a:t>Input Data:</a:t>
              </a: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Arial" charset="0"/>
              </a:endParaRPr>
            </a:p>
            <a:p>
              <a:pPr marL="228600" marR="0" indent="-228600" defTabSz="914400" rtl="0" eaLnBrk="1" fontAlgn="base" latinLnBrk="0" hangingPunct="1">
                <a:lnSpc>
                  <a:spcPct val="100000"/>
                </a:lnSpc>
                <a:spcBef>
                  <a:spcPct val="0"/>
                </a:spcBef>
                <a:spcAft>
                  <a:spcPct val="0"/>
                </a:spcAft>
                <a:buClrTx/>
                <a:buSzTx/>
                <a:buFont typeface="+mj-lt"/>
                <a:buAutoNum type="arabicPeriod"/>
                <a:tabLst/>
              </a:pPr>
              <a:r>
                <a:rPr kumimoji="0" lang="en-IN" sz="1100" b="0" i="0" u="none" strike="noStrike" cap="none" normalizeH="0" baseline="0" dirty="0">
                  <a:ln>
                    <a:noFill/>
                  </a:ln>
                  <a:solidFill>
                    <a:schemeClr val="tx1"/>
                  </a:solidFill>
                  <a:effectLst/>
                  <a:latin typeface="Arial" charset="0"/>
                </a:rPr>
                <a:t>Abrasives Demand</a:t>
              </a:r>
            </a:p>
            <a:p>
              <a:pPr marL="228600" marR="0" indent="-228600" defTabSz="914400" rtl="0" eaLnBrk="1" fontAlgn="base" latinLnBrk="0" hangingPunct="1">
                <a:lnSpc>
                  <a:spcPct val="100000"/>
                </a:lnSpc>
                <a:spcBef>
                  <a:spcPct val="0"/>
                </a:spcBef>
                <a:spcAft>
                  <a:spcPct val="0"/>
                </a:spcAft>
                <a:buClrTx/>
                <a:buSzTx/>
                <a:buFont typeface="+mj-lt"/>
                <a:buAutoNum type="arabicPeriod"/>
                <a:tabLst/>
              </a:pPr>
              <a:r>
                <a:rPr lang="en-IN" sz="1100" dirty="0">
                  <a:latin typeface="Arial" charset="0"/>
                </a:rPr>
                <a:t>IIP Data</a:t>
              </a:r>
            </a:p>
            <a:p>
              <a:pPr marL="228600" marR="0" indent="-228600" defTabSz="914400" rtl="0" eaLnBrk="1" fontAlgn="base" latinLnBrk="0" hangingPunct="1">
                <a:lnSpc>
                  <a:spcPct val="100000"/>
                </a:lnSpc>
                <a:spcBef>
                  <a:spcPct val="0"/>
                </a:spcBef>
                <a:spcAft>
                  <a:spcPct val="0"/>
                </a:spcAft>
                <a:buClrTx/>
                <a:buSzTx/>
                <a:buFont typeface="+mj-lt"/>
                <a:buAutoNum type="arabicPeriod"/>
                <a:tabLst/>
              </a:pPr>
              <a:r>
                <a:rPr kumimoji="0" lang="en-IN" sz="1100" b="0" i="0" u="none" strike="noStrike" cap="none" normalizeH="0" baseline="0" dirty="0">
                  <a:ln>
                    <a:noFill/>
                  </a:ln>
                  <a:solidFill>
                    <a:schemeClr val="tx1"/>
                  </a:solidFill>
                  <a:effectLst/>
                  <a:latin typeface="Arial" charset="0"/>
                </a:rPr>
                <a:t>Special Discount Rate</a:t>
              </a:r>
            </a:p>
          </p:txBody>
        </p:sp>
        <p:sp>
          <p:nvSpPr>
            <p:cNvPr id="8" name="Flowchart: Process 7">
              <a:extLst>
                <a:ext uri="{FF2B5EF4-FFF2-40B4-BE49-F238E27FC236}">
                  <a16:creationId xmlns:a16="http://schemas.microsoft.com/office/drawing/2014/main" id="{E9B94044-E3D6-BEE3-32CE-17973A629424}"/>
                </a:ext>
              </a:extLst>
            </p:cNvPr>
            <p:cNvSpPr/>
            <p:nvPr/>
          </p:nvSpPr>
          <p:spPr bwMode="auto">
            <a:xfrm>
              <a:off x="762000" y="3423745"/>
              <a:ext cx="1981200" cy="1981200"/>
            </a:xfrm>
            <a:prstGeom prst="flowChartProcess">
              <a:avLst/>
            </a:prstGeom>
            <a:solidFill>
              <a:srgbClr val="FF993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Arial" charset="0"/>
                </a:rPr>
                <a:t>Data Pre-</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Arial" charset="0"/>
                </a:rPr>
                <a:t>Processing:</a:t>
              </a: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dirty="0">
                <a:ln>
                  <a:noFill/>
                </a:ln>
                <a:solidFill>
                  <a:schemeClr val="tx1"/>
                </a:solidFill>
                <a:effectLst/>
                <a:latin typeface="Arial" charset="0"/>
              </a:endParaRP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IN" sz="1100" dirty="0">
                  <a:latin typeface="Arial" charset="0"/>
                </a:rPr>
                <a:t>Stationarity</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IN" sz="1100" b="0" i="0" u="none" strike="noStrike" cap="none" normalizeH="0" baseline="0" dirty="0">
                  <a:ln>
                    <a:noFill/>
                  </a:ln>
                  <a:solidFill>
                    <a:schemeClr val="tx1"/>
                  </a:solidFill>
                  <a:effectLst/>
                  <a:latin typeface="Arial" charset="0"/>
                </a:rPr>
                <a:t>Homogeneity</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IN" sz="1100" dirty="0">
                  <a:latin typeface="Arial" charset="0"/>
                </a:rPr>
                <a:t>Randomness</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IN" sz="1100" b="0" i="0" u="none" strike="noStrike" cap="none" normalizeH="0" baseline="0" dirty="0">
                  <a:ln>
                    <a:noFill/>
                  </a:ln>
                  <a:solidFill>
                    <a:schemeClr val="tx1"/>
                  </a:solidFill>
                  <a:effectLst/>
                  <a:latin typeface="Arial" charset="0"/>
                </a:rPr>
                <a:t>Treatment for Outliers</a:t>
              </a:r>
            </a:p>
            <a:p>
              <a:pPr marL="171450" marR="0" indent="-171450"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IN" sz="1100" b="0" i="0" u="none" strike="noStrike" cap="none" normalizeH="0" baseline="0" dirty="0">
                  <a:ln>
                    <a:noFill/>
                  </a:ln>
                  <a:solidFill>
                    <a:schemeClr val="tx1"/>
                  </a:solidFill>
                  <a:effectLst/>
                  <a:latin typeface="Arial" charset="0"/>
                </a:rPr>
                <a:t>Imp</a:t>
              </a:r>
              <a:r>
                <a:rPr lang="en-IN" sz="1100" dirty="0">
                  <a:latin typeface="Arial" charset="0"/>
                </a:rPr>
                <a:t>utation of Missing Data</a:t>
              </a:r>
              <a:endParaRPr kumimoji="0" lang="en-IN" sz="1100" b="0" i="0" u="none" strike="noStrike" cap="none" normalizeH="0" baseline="0" dirty="0">
                <a:ln>
                  <a:noFill/>
                </a:ln>
                <a:solidFill>
                  <a:schemeClr val="tx1"/>
                </a:solidFill>
                <a:effectLst/>
                <a:latin typeface="Arial" charset="0"/>
              </a:endParaRP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kumimoji="0" lang="en-IN" sz="2000" b="0" i="0" u="none" strike="noStrike" cap="none" normalizeH="0" baseline="0" dirty="0">
                <a:ln>
                  <a:noFill/>
                </a:ln>
                <a:solidFill>
                  <a:schemeClr val="tx1"/>
                </a:solidFill>
                <a:effectLst/>
                <a:latin typeface="Arial" charset="0"/>
              </a:endParaRPr>
            </a:p>
          </p:txBody>
        </p:sp>
        <p:sp>
          <p:nvSpPr>
            <p:cNvPr id="9" name="Arrow: Down 8">
              <a:extLst>
                <a:ext uri="{FF2B5EF4-FFF2-40B4-BE49-F238E27FC236}">
                  <a16:creationId xmlns:a16="http://schemas.microsoft.com/office/drawing/2014/main" id="{AFE93E9A-F731-0327-54A5-BA7BB9B36E6B}"/>
                </a:ext>
              </a:extLst>
            </p:cNvPr>
            <p:cNvSpPr/>
            <p:nvPr/>
          </p:nvSpPr>
          <p:spPr bwMode="auto">
            <a:xfrm>
              <a:off x="1524000" y="2890345"/>
              <a:ext cx="312419" cy="533400"/>
            </a:xfrm>
            <a:prstGeom prst="down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9E185431-15F1-F045-F6D1-43837115A8ED}"/>
                </a:ext>
              </a:extLst>
            </p:cNvPr>
            <p:cNvSpPr/>
            <p:nvPr/>
          </p:nvSpPr>
          <p:spPr bwMode="auto">
            <a:xfrm>
              <a:off x="2743200" y="4338145"/>
              <a:ext cx="838200" cy="342900"/>
            </a:xfrm>
            <a:prstGeom prs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2000" b="0" i="0" u="none" strike="noStrike" cap="none" normalizeH="0" baseline="0">
                <a:ln>
                  <a:noFill/>
                </a:ln>
                <a:solidFill>
                  <a:schemeClr val="tx1"/>
                </a:solidFill>
                <a:effectLst/>
                <a:latin typeface="Arial" charset="0"/>
              </a:endParaRP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F3A6D78E-7EC0-67EF-59B9-D40FF4D557DF}"/>
              </a:ext>
            </a:extLst>
          </p:cNvPr>
          <p:cNvSpPr>
            <a:spLocks noGrp="1" noChangeArrowheads="1"/>
          </p:cNvSpPr>
          <p:nvPr>
            <p:ph type="title"/>
          </p:nvPr>
        </p:nvSpPr>
        <p:spPr>
          <a:xfrm>
            <a:off x="457200" y="274638"/>
            <a:ext cx="8229600" cy="102076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dirty="0">
                <a:solidFill>
                  <a:srgbClr val="335295"/>
                </a:solidFill>
                <a:latin typeface="Times New Roman" panose="02020603050405020304" pitchFamily="18" charset="0"/>
                <a:cs typeface="Times New Roman" panose="02020603050405020304" pitchFamily="18" charset="0"/>
              </a:rPr>
              <a:t>Details of Forecast Models</a:t>
            </a:r>
          </a:p>
        </p:txBody>
      </p:sp>
      <p:sp>
        <p:nvSpPr>
          <p:cNvPr id="15363" name="Content Placeholder 4">
            <a:extLst>
              <a:ext uri="{FF2B5EF4-FFF2-40B4-BE49-F238E27FC236}">
                <a16:creationId xmlns:a16="http://schemas.microsoft.com/office/drawing/2014/main" id="{029A2F92-1A0D-CA4D-9E96-853D3CCB63B9}"/>
              </a:ext>
            </a:extLst>
          </p:cNvPr>
          <p:cNvSpPr>
            <a:spLocks noGrp="1"/>
          </p:cNvSpPr>
          <p:nvPr>
            <p:ph idx="1"/>
          </p:nvPr>
        </p:nvSpPr>
        <p:spPr>
          <a:xfrm>
            <a:off x="990600" y="1600200"/>
            <a:ext cx="6400800" cy="3657600"/>
          </a:xfrm>
        </p:spPr>
        <p:txBody>
          <a:bodyPr/>
          <a:lstStyle/>
          <a:p>
            <a:pPr marL="0" indent="0" algn="just">
              <a:buNone/>
            </a:pPr>
            <a:r>
              <a:rPr lang="en-US" altLang="en-US" sz="2400" dirty="0">
                <a:latin typeface="Times New Roman" panose="02020603050405020304" pitchFamily="18" charset="0"/>
                <a:cs typeface="Times New Roman" panose="02020603050405020304" pitchFamily="18" charset="0"/>
              </a:rPr>
              <a:t>Forecasting models intended to be applied for the </a:t>
            </a:r>
            <a:r>
              <a:rPr lang="en-US" altLang="en-US" sz="2400">
                <a:latin typeface="Times New Roman" panose="02020603050405020304" pitchFamily="18" charset="0"/>
                <a:cs typeface="Times New Roman" panose="02020603050405020304" pitchFamily="18" charset="0"/>
              </a:rPr>
              <a:t>project:</a:t>
            </a:r>
            <a:endParaRPr lang="en-US" alt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Multivariate</a:t>
            </a:r>
          </a:p>
          <a:p>
            <a:pPr lvl="2" algn="just">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ARIMAX</a:t>
            </a:r>
          </a:p>
          <a:p>
            <a:pPr lvl="2" algn="just">
              <a:buFont typeface="Wingdings" panose="05000000000000000000" pitchFamily="2" charset="2"/>
              <a:buChar char="q"/>
            </a:pPr>
            <a:r>
              <a:rPr lang="en-US" altLang="en-US" sz="1600" dirty="0">
                <a:latin typeface="Times New Roman" panose="02020603050405020304" pitchFamily="18" charset="0"/>
                <a:cs typeface="Times New Roman" panose="02020603050405020304" pitchFamily="18" charset="0"/>
              </a:rPr>
              <a:t>Long Short Term Memory based algorithm</a:t>
            </a:r>
          </a:p>
          <a:p>
            <a:pPr lvl="1" algn="just">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marL="0" indent="0" algn="just">
              <a:buNone/>
            </a:pPr>
            <a:r>
              <a:rPr lang="en-US"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5174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F3A6D78E-7EC0-67EF-59B9-D40FF4D557DF}"/>
              </a:ext>
            </a:extLst>
          </p:cNvPr>
          <p:cNvSpPr>
            <a:spLocks noGrp="1" noChangeArrowheads="1"/>
          </p:cNvSpPr>
          <p:nvPr>
            <p:ph type="title"/>
          </p:nvPr>
        </p:nvSpPr>
        <p:spPr>
          <a:xfrm>
            <a:off x="457200" y="274638"/>
            <a:ext cx="8229600" cy="102076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a:solidFill>
                  <a:srgbClr val="335295"/>
                </a:solidFill>
                <a:latin typeface="Times New Roman" panose="02020603050405020304" pitchFamily="18" charset="0"/>
                <a:cs typeface="Times New Roman" panose="02020603050405020304" pitchFamily="18" charset="0"/>
              </a:rPr>
              <a:t>Dataset Details</a:t>
            </a:r>
          </a:p>
        </p:txBody>
      </p:sp>
      <p:sp>
        <p:nvSpPr>
          <p:cNvPr id="15363" name="Content Placeholder 4">
            <a:extLst>
              <a:ext uri="{FF2B5EF4-FFF2-40B4-BE49-F238E27FC236}">
                <a16:creationId xmlns:a16="http://schemas.microsoft.com/office/drawing/2014/main" id="{029A2F92-1A0D-CA4D-9E96-853D3CCB63B9}"/>
              </a:ext>
            </a:extLst>
          </p:cNvPr>
          <p:cNvSpPr>
            <a:spLocks noGrp="1"/>
          </p:cNvSpPr>
          <p:nvPr>
            <p:ph idx="1"/>
          </p:nvPr>
        </p:nvSpPr>
        <p:spPr>
          <a:xfrm>
            <a:off x="444910" y="1905000"/>
            <a:ext cx="8229600" cy="2743200"/>
          </a:xfrm>
        </p:spPr>
        <p:txBody>
          <a:bodyPr/>
          <a:lstStyle/>
          <a:p>
            <a:pPr marL="0" indent="0" algn="just">
              <a:buNone/>
            </a:pPr>
            <a:r>
              <a:rPr lang="en-US" altLang="en-US" sz="2400" dirty="0">
                <a:latin typeface="Times New Roman" panose="02020603050405020304" pitchFamily="18" charset="0"/>
                <a:cs typeface="Times New Roman" panose="02020603050405020304" pitchFamily="18" charset="0"/>
              </a:rPr>
              <a:t>Monthly Time-series data on</a:t>
            </a:r>
          </a:p>
          <a:p>
            <a:pPr lvl="1"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Abrasives Demand</a:t>
            </a:r>
          </a:p>
          <a:p>
            <a:pPr lvl="1"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Indices of Industrial Production</a:t>
            </a:r>
          </a:p>
          <a:p>
            <a:pPr lvl="1"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Monthly Special Discount Rate</a:t>
            </a:r>
          </a:p>
          <a:p>
            <a:pPr lvl="1" algn="just">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marL="0" indent="0" algn="just">
              <a:buNone/>
            </a:pPr>
            <a:r>
              <a:rPr lang="en-US"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D8E8D320-F9BF-B3AF-7705-6A1090FD63D7}"/>
              </a:ext>
            </a:extLst>
          </p:cNvPr>
          <p:cNvSpPr>
            <a:spLocks noGrp="1" noChangeArrowheads="1"/>
          </p:cNvSpPr>
          <p:nvPr>
            <p:ph type="title"/>
          </p:nvPr>
        </p:nvSpPr>
        <p:spPr>
          <a:xfrm>
            <a:off x="457200" y="114864"/>
            <a:ext cx="8229600" cy="647136"/>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dirty="0">
                <a:solidFill>
                  <a:srgbClr val="335295"/>
                </a:solidFill>
                <a:latin typeface="Times New Roman" panose="02020603050405020304" pitchFamily="18" charset="0"/>
                <a:cs typeface="Times New Roman" panose="02020603050405020304" pitchFamily="18" charset="0"/>
              </a:rPr>
              <a:t>References </a:t>
            </a:r>
          </a:p>
        </p:txBody>
      </p:sp>
      <p:sp>
        <p:nvSpPr>
          <p:cNvPr id="17411" name="Content Placeholder 4">
            <a:extLst>
              <a:ext uri="{FF2B5EF4-FFF2-40B4-BE49-F238E27FC236}">
                <a16:creationId xmlns:a16="http://schemas.microsoft.com/office/drawing/2014/main" id="{3CBEC07E-9F2C-448A-4EF9-428AEB558D8B}"/>
              </a:ext>
            </a:extLst>
          </p:cNvPr>
          <p:cNvSpPr>
            <a:spLocks noGrp="1"/>
          </p:cNvSpPr>
          <p:nvPr>
            <p:ph idx="1"/>
          </p:nvPr>
        </p:nvSpPr>
        <p:spPr>
          <a:xfrm>
            <a:off x="457200" y="1028136"/>
            <a:ext cx="8229600" cy="4915464"/>
          </a:xfrm>
        </p:spPr>
        <p:txBody>
          <a:bodyPr/>
          <a:lstStyle/>
          <a:p>
            <a:pPr>
              <a:buFont typeface="+mj-lt"/>
              <a:buAutoNum type="arabicPeriod"/>
            </a:pPr>
            <a:r>
              <a:rPr lang="en-US" altLang="en-US" sz="1400" dirty="0">
                <a:latin typeface="Times New Roman" panose="02020603050405020304" pitchFamily="18" charset="0"/>
                <a:cs typeface="Times New Roman" panose="02020603050405020304" pitchFamily="18" charset="0"/>
              </a:rPr>
              <a:t>P. Pawar, S. Hatcher, L. </a:t>
            </a:r>
            <a:r>
              <a:rPr lang="en-US" altLang="en-US" sz="1400" dirty="0" err="1">
                <a:latin typeface="Times New Roman" panose="02020603050405020304" pitchFamily="18" charset="0"/>
                <a:cs typeface="Times New Roman" panose="02020603050405020304" pitchFamily="18" charset="0"/>
              </a:rPr>
              <a:t>Jololian</a:t>
            </a:r>
            <a:r>
              <a:rPr lang="en-US" altLang="en-US" sz="1400" dirty="0">
                <a:latin typeface="Times New Roman" panose="02020603050405020304" pitchFamily="18" charset="0"/>
                <a:cs typeface="Times New Roman" panose="02020603050405020304" pitchFamily="18" charset="0"/>
              </a:rPr>
              <a:t> and T. Anthony, "Demand Forecasting using Machine Learning," 2019 </a:t>
            </a:r>
            <a:r>
              <a:rPr lang="en-US" altLang="en-US" sz="1400" dirty="0" err="1">
                <a:latin typeface="Times New Roman" panose="02020603050405020304" pitchFamily="18" charset="0"/>
                <a:cs typeface="Times New Roman" panose="02020603050405020304" pitchFamily="18" charset="0"/>
              </a:rPr>
              <a:t>SoutheastCon</a:t>
            </a:r>
            <a:r>
              <a:rPr lang="en-US" altLang="en-US" sz="1400" dirty="0">
                <a:latin typeface="Times New Roman" panose="02020603050405020304" pitchFamily="18" charset="0"/>
                <a:cs typeface="Times New Roman" panose="02020603050405020304" pitchFamily="18" charset="0"/>
              </a:rPr>
              <a:t>, Huntsville, AL, USA, 2019, pp. 1-8, </a:t>
            </a:r>
            <a:r>
              <a:rPr lang="en-US" altLang="en-US" sz="1400" dirty="0" err="1">
                <a:latin typeface="Times New Roman" panose="02020603050405020304" pitchFamily="18" charset="0"/>
                <a:cs typeface="Times New Roman" panose="02020603050405020304" pitchFamily="18" charset="0"/>
              </a:rPr>
              <a:t>doi</a:t>
            </a:r>
            <a:r>
              <a:rPr lang="en-US" altLang="en-US" sz="1400" dirty="0">
                <a:latin typeface="Times New Roman" panose="02020603050405020304" pitchFamily="18" charset="0"/>
                <a:cs typeface="Times New Roman" panose="02020603050405020304" pitchFamily="18" charset="0"/>
              </a:rPr>
              <a:t>: 10.1109/SoutheastCon42311.2019.9020393.</a:t>
            </a:r>
          </a:p>
          <a:p>
            <a:pPr>
              <a:buFont typeface="+mj-lt"/>
              <a:buAutoNum type="arabicPeriod"/>
            </a:pPr>
            <a:r>
              <a:rPr lang="en-US" altLang="en-US" sz="1400" dirty="0">
                <a:latin typeface="Times New Roman" panose="02020603050405020304" pitchFamily="18" charset="0"/>
                <a:cs typeface="Times New Roman" panose="02020603050405020304" pitchFamily="18" charset="0"/>
              </a:rPr>
              <a:t>M. E. Hoque, A. </a:t>
            </a:r>
            <a:r>
              <a:rPr lang="en-US" altLang="en-US" sz="1400" dirty="0" err="1">
                <a:latin typeface="Times New Roman" panose="02020603050405020304" pitchFamily="18" charset="0"/>
                <a:cs typeface="Times New Roman" panose="02020603050405020304" pitchFamily="18" charset="0"/>
              </a:rPr>
              <a:t>Thavaneswaran</a:t>
            </a:r>
            <a:r>
              <a:rPr lang="en-US" altLang="en-US" sz="1400" dirty="0">
                <a:latin typeface="Times New Roman" panose="02020603050405020304" pitchFamily="18" charset="0"/>
                <a:cs typeface="Times New Roman" panose="02020603050405020304" pitchFamily="18" charset="0"/>
              </a:rPr>
              <a:t>, S. S. Appadoo, R. K. </a:t>
            </a:r>
            <a:r>
              <a:rPr lang="en-US" altLang="en-US" sz="1400" dirty="0" err="1">
                <a:latin typeface="Times New Roman" panose="02020603050405020304" pitchFamily="18" charset="0"/>
                <a:cs typeface="Times New Roman" panose="02020603050405020304" pitchFamily="18" charset="0"/>
              </a:rPr>
              <a:t>Thulasiram</a:t>
            </a:r>
            <a:r>
              <a:rPr lang="en-US" altLang="en-US" sz="1400" dirty="0">
                <a:latin typeface="Times New Roman" panose="02020603050405020304" pitchFamily="18" charset="0"/>
                <a:cs typeface="Times New Roman" panose="02020603050405020304" pitchFamily="18" charset="0"/>
              </a:rPr>
              <a:t> and B. </a:t>
            </a:r>
            <a:r>
              <a:rPr lang="en-US" altLang="en-US" sz="1400" dirty="0" err="1">
                <a:latin typeface="Times New Roman" panose="02020603050405020304" pitchFamily="18" charset="0"/>
                <a:cs typeface="Times New Roman" panose="02020603050405020304" pitchFamily="18" charset="0"/>
              </a:rPr>
              <a:t>Banitalebi</a:t>
            </a:r>
            <a:r>
              <a:rPr lang="en-US" altLang="en-US" sz="1400" dirty="0">
                <a:latin typeface="Times New Roman" panose="02020603050405020304" pitchFamily="18" charset="0"/>
                <a:cs typeface="Times New Roman" panose="02020603050405020304" pitchFamily="18" charset="0"/>
              </a:rPr>
              <a:t>, "A Novel Dynamic Demand Forecasting Model for Resilient Supply Chains using Machine Learning," 2021 IEEE 45th Annual Computers, Software, and Applications Conference (COMPSAC), Madrid, Spain, 2021, pp. 218-227, </a:t>
            </a:r>
            <a:r>
              <a:rPr lang="en-US" altLang="en-US" sz="1400" dirty="0" err="1">
                <a:latin typeface="Times New Roman" panose="02020603050405020304" pitchFamily="18" charset="0"/>
                <a:cs typeface="Times New Roman" panose="02020603050405020304" pitchFamily="18" charset="0"/>
              </a:rPr>
              <a:t>doi</a:t>
            </a:r>
            <a:r>
              <a:rPr lang="en-US" altLang="en-US" sz="1400" dirty="0">
                <a:latin typeface="Times New Roman" panose="02020603050405020304" pitchFamily="18" charset="0"/>
                <a:cs typeface="Times New Roman" panose="02020603050405020304" pitchFamily="18" charset="0"/>
              </a:rPr>
              <a:t>: 10.1109/COMPSAC51774.2021.00040.</a:t>
            </a:r>
          </a:p>
          <a:p>
            <a:pPr>
              <a:buFont typeface="+mj-lt"/>
              <a:buAutoNum type="arabicPeriod"/>
            </a:pPr>
            <a:r>
              <a:rPr lang="en-US" altLang="en-US" sz="1400" dirty="0">
                <a:latin typeface="Times New Roman" panose="02020603050405020304" pitchFamily="18" charset="0"/>
                <a:cs typeface="Times New Roman" panose="02020603050405020304" pitchFamily="18" charset="0"/>
              </a:rPr>
              <a:t>K. </a:t>
            </a:r>
            <a:r>
              <a:rPr lang="en-US" altLang="en-US" sz="1400" dirty="0" err="1">
                <a:latin typeface="Times New Roman" panose="02020603050405020304" pitchFamily="18" charset="0"/>
                <a:cs typeface="Times New Roman" panose="02020603050405020304" pitchFamily="18" charset="0"/>
              </a:rPr>
              <a:t>Wanchoo</a:t>
            </a:r>
            <a:r>
              <a:rPr lang="en-US" altLang="en-US" sz="1400" dirty="0">
                <a:latin typeface="Times New Roman" panose="02020603050405020304" pitchFamily="18" charset="0"/>
                <a:cs typeface="Times New Roman" panose="02020603050405020304" pitchFamily="18" charset="0"/>
              </a:rPr>
              <a:t>, "Retail Demand Forecasting: a Comparison between Deep Neural Network and Gradient Boosting Method for Univariate Time Series," 2019 IEEE 5th International Conference for Convergence in Technology (I2CT), Bombay, India, 2019, pp. 1-5, </a:t>
            </a:r>
            <a:r>
              <a:rPr lang="en-US" altLang="en-US" sz="1400" dirty="0" err="1">
                <a:latin typeface="Times New Roman" panose="02020603050405020304" pitchFamily="18" charset="0"/>
                <a:cs typeface="Times New Roman" panose="02020603050405020304" pitchFamily="18" charset="0"/>
              </a:rPr>
              <a:t>doi</a:t>
            </a:r>
            <a:r>
              <a:rPr lang="en-US" altLang="en-US" sz="1400" dirty="0">
                <a:latin typeface="Times New Roman" panose="02020603050405020304" pitchFamily="18" charset="0"/>
                <a:cs typeface="Times New Roman" panose="02020603050405020304" pitchFamily="18" charset="0"/>
              </a:rPr>
              <a:t>: 10.1109/I2CT45611.2019.9033651.</a:t>
            </a:r>
          </a:p>
          <a:p>
            <a:pPr>
              <a:buFont typeface="+mj-lt"/>
              <a:buAutoNum type="arabicPeriod"/>
            </a:pPr>
            <a:r>
              <a:rPr lang="en-US" sz="1400" dirty="0" err="1">
                <a:latin typeface="Times New Roman" panose="02020603050405020304" pitchFamily="18" charset="0"/>
                <a:cs typeface="Times New Roman" panose="02020603050405020304" pitchFamily="18" charset="0"/>
              </a:rPr>
              <a:t>Bontempi</a:t>
            </a:r>
            <a:r>
              <a:rPr lang="en-US" sz="1400" dirty="0">
                <a:latin typeface="Times New Roman" panose="02020603050405020304" pitchFamily="18" charset="0"/>
                <a:cs typeface="Times New Roman" panose="02020603050405020304" pitchFamily="18" charset="0"/>
              </a:rPr>
              <a:t>, G., </a:t>
            </a:r>
            <a:r>
              <a:rPr lang="en-US" sz="1400" dirty="0" err="1">
                <a:latin typeface="Times New Roman" panose="02020603050405020304" pitchFamily="18" charset="0"/>
                <a:cs typeface="Times New Roman" panose="02020603050405020304" pitchFamily="18" charset="0"/>
              </a:rPr>
              <a:t>Taieb</a:t>
            </a:r>
            <a:r>
              <a:rPr lang="en-US" sz="1400" dirty="0">
                <a:latin typeface="Times New Roman" panose="02020603050405020304" pitchFamily="18" charset="0"/>
                <a:cs typeface="Times New Roman" panose="02020603050405020304" pitchFamily="18" charset="0"/>
              </a:rPr>
              <a:t>, S. and Borgne, Y. (2013). Machine Learning Strategies for Time Series Forecasting. Brussels, Belgium: </a:t>
            </a:r>
            <a:r>
              <a:rPr lang="en-US" sz="1400" dirty="0" err="1">
                <a:latin typeface="Times New Roman" panose="02020603050405020304" pitchFamily="18" charset="0"/>
                <a:cs typeface="Times New Roman" panose="02020603050405020304" pitchFamily="18" charset="0"/>
              </a:rPr>
              <a:t>SpringerVerlag</a:t>
            </a:r>
            <a:r>
              <a:rPr lang="en-US" sz="1400" dirty="0">
                <a:latin typeface="Times New Roman" panose="02020603050405020304" pitchFamily="18" charset="0"/>
                <a:cs typeface="Times New Roman" panose="02020603050405020304" pitchFamily="18" charset="0"/>
              </a:rPr>
              <a:t>. Available at: https://www.academia.edu/20245534/Machine_Learning_Strategies_for_Time_Series_Forecasting.</a:t>
            </a:r>
            <a:endParaRPr lang="en-US" altLang="en-US" sz="1400" dirty="0">
              <a:latin typeface="Times New Roman" panose="02020603050405020304" pitchFamily="18" charset="0"/>
              <a:cs typeface="Times New Roman" panose="02020603050405020304" pitchFamily="18" charset="0"/>
            </a:endParaRPr>
          </a:p>
          <a:p>
            <a:pPr>
              <a:buFont typeface="+mj-lt"/>
              <a:buAutoNum type="arabicPeriod"/>
            </a:pPr>
            <a:r>
              <a:rPr lang="en-IN" sz="1400" dirty="0">
                <a:latin typeface="Times New Roman" panose="02020603050405020304" pitchFamily="18" charset="0"/>
                <a:cs typeface="Times New Roman" panose="02020603050405020304" pitchFamily="18" charset="0"/>
              </a:rPr>
              <a:t>Bandar, K., Shi, P., </a:t>
            </a:r>
            <a:r>
              <a:rPr lang="en-IN" sz="1400" dirty="0" err="1">
                <a:latin typeface="Times New Roman" panose="02020603050405020304" pitchFamily="18" charset="0"/>
                <a:cs typeface="Times New Roman" panose="02020603050405020304" pitchFamily="18" charset="0"/>
              </a:rPr>
              <a:t>Bergmeir</a:t>
            </a:r>
            <a:r>
              <a:rPr lang="en-IN" sz="1400" dirty="0">
                <a:latin typeface="Times New Roman" panose="02020603050405020304" pitchFamily="18" charset="0"/>
                <a:cs typeface="Times New Roman" panose="02020603050405020304" pitchFamily="18" charset="0"/>
              </a:rPr>
              <a:t>, C., </a:t>
            </a:r>
            <a:r>
              <a:rPr lang="en-IN" sz="1400" dirty="0" err="1">
                <a:latin typeface="Times New Roman" panose="02020603050405020304" pitchFamily="18" charset="0"/>
                <a:cs typeface="Times New Roman" panose="02020603050405020304" pitchFamily="18" charset="0"/>
              </a:rPr>
              <a:t>Hewamalage</a:t>
            </a:r>
            <a:r>
              <a:rPr lang="en-IN" sz="1400" dirty="0">
                <a:latin typeface="Times New Roman" panose="02020603050405020304" pitchFamily="18" charset="0"/>
                <a:cs typeface="Times New Roman" panose="02020603050405020304" pitchFamily="18" charset="0"/>
              </a:rPr>
              <a:t>, H., Tran, Q. and Seaman, B. (n.d.). San Bruno, USA. Available at: https://www.academia.edu/38165760/Sales_Demand_Forecast_in_Ecommerce_using_a_Long_ShortTerm_Memory_Neural_Network_Methodology. </a:t>
            </a: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IN" altLang="en-US" sz="1400" dirty="0">
                <a:latin typeface="Times New Roman" panose="02020603050405020304" pitchFamily="18" charset="0"/>
                <a:cs typeface="Times New Roman" panose="02020603050405020304" pitchFamily="18" charset="0"/>
              </a:rPr>
              <a:t>S. </a:t>
            </a:r>
            <a:r>
              <a:rPr lang="en-IN" altLang="en-US" sz="1400" dirty="0" err="1">
                <a:latin typeface="Times New Roman" panose="02020603050405020304" pitchFamily="18" charset="0"/>
                <a:cs typeface="Times New Roman" panose="02020603050405020304" pitchFamily="18" charset="0"/>
              </a:rPr>
              <a:t>Mehrmolaei</a:t>
            </a:r>
            <a:r>
              <a:rPr lang="en-IN" altLang="en-US" sz="1400" dirty="0">
                <a:latin typeface="Times New Roman" panose="02020603050405020304" pitchFamily="18" charset="0"/>
                <a:cs typeface="Times New Roman" panose="02020603050405020304" pitchFamily="18" charset="0"/>
              </a:rPr>
              <a:t> and M. R. </a:t>
            </a:r>
            <a:r>
              <a:rPr lang="en-IN" altLang="en-US" sz="1400" dirty="0" err="1">
                <a:latin typeface="Times New Roman" panose="02020603050405020304" pitchFamily="18" charset="0"/>
                <a:cs typeface="Times New Roman" panose="02020603050405020304" pitchFamily="18" charset="0"/>
              </a:rPr>
              <a:t>Keyvanpour</a:t>
            </a:r>
            <a:r>
              <a:rPr lang="en-IN" altLang="en-US" sz="1400" dirty="0">
                <a:latin typeface="Times New Roman" panose="02020603050405020304" pitchFamily="18" charset="0"/>
                <a:cs typeface="Times New Roman" panose="02020603050405020304" pitchFamily="18" charset="0"/>
              </a:rPr>
              <a:t>, "Time series forecasting using improved ARIMA," 2016 Artificial Intelligence and Robotics (IRANOPEN), Qazvin, Iran, 2016, pp. 92-97, </a:t>
            </a:r>
            <a:r>
              <a:rPr lang="en-IN" altLang="en-US" sz="1400" dirty="0" err="1">
                <a:latin typeface="Times New Roman" panose="02020603050405020304" pitchFamily="18" charset="0"/>
                <a:cs typeface="Times New Roman" panose="02020603050405020304" pitchFamily="18" charset="0"/>
              </a:rPr>
              <a:t>doi</a:t>
            </a:r>
            <a:r>
              <a:rPr lang="en-IN" altLang="en-US" sz="1400" dirty="0">
                <a:latin typeface="Times New Roman" panose="02020603050405020304" pitchFamily="18" charset="0"/>
                <a:cs typeface="Times New Roman" panose="02020603050405020304" pitchFamily="18" charset="0"/>
              </a:rPr>
              <a:t>: 10.1109/RIOS.2016.7529496.</a:t>
            </a:r>
          </a:p>
          <a:p>
            <a:pPr>
              <a:buFont typeface="+mj-lt"/>
              <a:buAutoNum type="arabicPeriod"/>
            </a:pPr>
            <a:r>
              <a:rPr lang="en-IN" altLang="en-US" sz="1400" dirty="0">
                <a:latin typeface="Times New Roman" panose="02020603050405020304" pitchFamily="18" charset="0"/>
                <a:cs typeface="Times New Roman" panose="02020603050405020304" pitchFamily="18" charset="0"/>
              </a:rPr>
              <a:t>S. </a:t>
            </a:r>
            <a:r>
              <a:rPr lang="en-IN" altLang="en-US" sz="1400" dirty="0" err="1">
                <a:latin typeface="Times New Roman" panose="02020603050405020304" pitchFamily="18" charset="0"/>
                <a:cs typeface="Times New Roman" panose="02020603050405020304" pitchFamily="18" charset="0"/>
              </a:rPr>
              <a:t>Siami-Namini</a:t>
            </a:r>
            <a:r>
              <a:rPr lang="en-IN" altLang="en-US" sz="1400" dirty="0">
                <a:latin typeface="Times New Roman" panose="02020603050405020304" pitchFamily="18" charset="0"/>
                <a:cs typeface="Times New Roman" panose="02020603050405020304" pitchFamily="18" charset="0"/>
              </a:rPr>
              <a:t>, N. </a:t>
            </a:r>
            <a:r>
              <a:rPr lang="en-IN" altLang="en-US" sz="1400" dirty="0" err="1">
                <a:latin typeface="Times New Roman" panose="02020603050405020304" pitchFamily="18" charset="0"/>
                <a:cs typeface="Times New Roman" panose="02020603050405020304" pitchFamily="18" charset="0"/>
              </a:rPr>
              <a:t>Tavakoli</a:t>
            </a:r>
            <a:r>
              <a:rPr lang="en-IN" altLang="en-US" sz="1400" dirty="0">
                <a:latin typeface="Times New Roman" panose="02020603050405020304" pitchFamily="18" charset="0"/>
                <a:cs typeface="Times New Roman" panose="02020603050405020304" pitchFamily="18" charset="0"/>
              </a:rPr>
              <a:t> and A. </a:t>
            </a:r>
            <a:r>
              <a:rPr lang="en-IN" altLang="en-US" sz="1400" dirty="0" err="1">
                <a:latin typeface="Times New Roman" panose="02020603050405020304" pitchFamily="18" charset="0"/>
                <a:cs typeface="Times New Roman" panose="02020603050405020304" pitchFamily="18" charset="0"/>
              </a:rPr>
              <a:t>Siami</a:t>
            </a:r>
            <a:r>
              <a:rPr lang="en-IN" altLang="en-US" sz="1400" dirty="0">
                <a:latin typeface="Times New Roman" panose="02020603050405020304" pitchFamily="18" charset="0"/>
                <a:cs typeface="Times New Roman" panose="02020603050405020304" pitchFamily="18" charset="0"/>
              </a:rPr>
              <a:t> </a:t>
            </a:r>
            <a:r>
              <a:rPr lang="en-IN" altLang="en-US" sz="1400" dirty="0" err="1">
                <a:latin typeface="Times New Roman" panose="02020603050405020304" pitchFamily="18" charset="0"/>
                <a:cs typeface="Times New Roman" panose="02020603050405020304" pitchFamily="18" charset="0"/>
              </a:rPr>
              <a:t>Namin</a:t>
            </a:r>
            <a:r>
              <a:rPr lang="en-IN" altLang="en-US" sz="1400" dirty="0">
                <a:latin typeface="Times New Roman" panose="02020603050405020304" pitchFamily="18" charset="0"/>
                <a:cs typeface="Times New Roman" panose="02020603050405020304" pitchFamily="18" charset="0"/>
              </a:rPr>
              <a:t>, "A Comparison of ARIMA and LSTM in Forecasting Time Series," 2018 17th IEEE International Conference on Machine Learning and Applications (ICMLA), Orlando, FL, USA, 2018, pp. 1394-1401, </a:t>
            </a:r>
            <a:r>
              <a:rPr lang="en-IN" altLang="en-US" sz="1400" dirty="0" err="1">
                <a:latin typeface="Times New Roman" panose="02020603050405020304" pitchFamily="18" charset="0"/>
                <a:cs typeface="Times New Roman" panose="02020603050405020304" pitchFamily="18" charset="0"/>
              </a:rPr>
              <a:t>doi</a:t>
            </a:r>
            <a:r>
              <a:rPr lang="en-IN" altLang="en-US" sz="1400" dirty="0">
                <a:latin typeface="Times New Roman" panose="02020603050405020304" pitchFamily="18" charset="0"/>
                <a:cs typeface="Times New Roman" panose="02020603050405020304" pitchFamily="18" charset="0"/>
              </a:rPr>
              <a:t>: 10.1109/ICMLA.2018.00227.</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6757</TotalTime>
  <Words>1080</Words>
  <Application>Microsoft Office PowerPoint</Application>
  <PresentationFormat>On-screen Show (4:3)</PresentationFormat>
  <Paragraphs>88</Paragraphs>
  <Slides>10</Slides>
  <Notes>10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9" baseType="lpstr">
      <vt:lpstr>Arial</vt:lpstr>
      <vt:lpstr>Calibri</vt:lpstr>
      <vt:lpstr>Georgia</vt:lpstr>
      <vt:lpstr>Times New Roman</vt:lpstr>
      <vt:lpstr>Verdana</vt:lpstr>
      <vt:lpstr>Wingdings</vt:lpstr>
      <vt:lpstr>Default Design</vt:lpstr>
      <vt:lpstr>1_Default Design</vt:lpstr>
      <vt:lpstr>CorelDRAW</vt:lpstr>
      <vt:lpstr>PowerPoint Presentation</vt:lpstr>
      <vt:lpstr>Objective/Motivation</vt:lpstr>
      <vt:lpstr>Literature Review </vt:lpstr>
      <vt:lpstr>Literature Review </vt:lpstr>
      <vt:lpstr>Literature Review </vt:lpstr>
      <vt:lpstr>Block Diagram /Flow Chart</vt:lpstr>
      <vt:lpstr>Details of Forecast Models</vt:lpstr>
      <vt:lpstr>Dataset Details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c:creator>
  <cp:lastModifiedBy>Aditi Kannan</cp:lastModifiedBy>
  <cp:revision>556</cp:revision>
  <dcterms:created xsi:type="dcterms:W3CDTF">2006-09-22T10:59:01Z</dcterms:created>
  <dcterms:modified xsi:type="dcterms:W3CDTF">2023-03-26T16:39:28Z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etDate">
    <vt:lpwstr>2023-03-23T17:21:20Z</vt:lpwstr>
  </property>
  <property fmtid="{D5CDD505-2E9C-101B-9397-08002B2CF9AE}" pid="4" name="MSIP_Label_1ada0a2f-b917-4d51-b0d0-d418a10c8b23_Method">
    <vt:lpwstr>Privileged</vt:lpwstr>
  </property>
  <property fmtid="{D5CDD505-2E9C-101B-9397-08002B2CF9AE}" pid="5" name="MSIP_Label_1ada0a2f-b917-4d51-b0d0-d418a10c8b23_Name">
    <vt:lpwstr>1ada0a2f-b917-4d51-b0d0-d418a10c8b23</vt:lpwstr>
  </property>
  <property fmtid="{D5CDD505-2E9C-101B-9397-08002B2CF9AE}" pid="6" name="MSIP_Label_1ada0a2f-b917-4d51-b0d0-d418a10c8b23_SiteId">
    <vt:lpwstr>12a3af23-a769-4654-847f-958f3d479f4a</vt:lpwstr>
  </property>
  <property fmtid="{D5CDD505-2E9C-101B-9397-08002B2CF9AE}" pid="7" name="MSIP_Label_1ada0a2f-b917-4d51-b0d0-d418a10c8b23_ActionId">
    <vt:lpwstr>f769bbe0-e139-4b25-9105-2ae97686816a</vt:lpwstr>
  </property>
  <property fmtid="{D5CDD505-2E9C-101B-9397-08002B2CF9AE}" pid="8" name="MSIP_Label_1ada0a2f-b917-4d51-b0d0-d418a10c8b23_ContentBits">
    <vt:lpwstr>0</vt:lpwstr>
  </property>
</Properties>
</file>